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90" r:id="rId15"/>
    <p:sldId id="269" r:id="rId16"/>
    <p:sldId id="270" r:id="rId17"/>
    <p:sldId id="271" r:id="rId18"/>
    <p:sldId id="272" r:id="rId19"/>
    <p:sldId id="273" r:id="rId20"/>
    <p:sldId id="274" r:id="rId21"/>
    <p:sldId id="291"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2D09B1-452C-4245-80B7-9E5740369568}" type="doc">
      <dgm:prSet loTypeId="urn:microsoft.com/office/officeart/2005/8/layout/hProcess9" loCatId="process" qsTypeId="urn:microsoft.com/office/officeart/2005/8/quickstyle/simple1" qsCatId="simple" csTypeId="urn:microsoft.com/office/officeart/2005/8/colors/accent3_2" csCatId="accent3"/>
      <dgm:spPr/>
      <dgm:t>
        <a:bodyPr/>
        <a:lstStyle/>
        <a:p>
          <a:endParaRPr lang="en-US"/>
        </a:p>
      </dgm:t>
    </dgm:pt>
    <dgm:pt modelId="{34A97D57-3C3E-479F-A3D9-F9471C484F70}">
      <dgm:prSet/>
      <dgm:spPr/>
      <dgm:t>
        <a:bodyPr/>
        <a:lstStyle/>
        <a:p>
          <a:pPr rtl="0"/>
          <a:r>
            <a:rPr lang="en-US" baseline="0" dirty="0" smtClean="0"/>
            <a:t>MANAGEMENT OF PATIENT WITH COPD</a:t>
          </a:r>
          <a:endParaRPr lang="en-US" dirty="0"/>
        </a:p>
      </dgm:t>
    </dgm:pt>
    <dgm:pt modelId="{5A9CF0E3-4536-4812-96D7-3878B375678C}" type="parTrans" cxnId="{CA40E220-D92B-420A-B3EC-4F7E147BB74C}">
      <dgm:prSet/>
      <dgm:spPr/>
      <dgm:t>
        <a:bodyPr/>
        <a:lstStyle/>
        <a:p>
          <a:endParaRPr lang="en-US"/>
        </a:p>
      </dgm:t>
    </dgm:pt>
    <dgm:pt modelId="{48EFCD1A-D4B4-438A-8AC8-D71215ACEAF8}" type="sibTrans" cxnId="{CA40E220-D92B-420A-B3EC-4F7E147BB74C}">
      <dgm:prSet/>
      <dgm:spPr/>
      <dgm:t>
        <a:bodyPr/>
        <a:lstStyle/>
        <a:p>
          <a:endParaRPr lang="en-US"/>
        </a:p>
      </dgm:t>
    </dgm:pt>
    <dgm:pt modelId="{744C3276-A6DB-4FA9-AE8E-B02EF97427E6}" type="pres">
      <dgm:prSet presAssocID="{C42D09B1-452C-4245-80B7-9E5740369568}" presName="CompostProcess" presStyleCnt="0">
        <dgm:presLayoutVars>
          <dgm:dir/>
          <dgm:resizeHandles val="exact"/>
        </dgm:presLayoutVars>
      </dgm:prSet>
      <dgm:spPr/>
      <dgm:t>
        <a:bodyPr/>
        <a:lstStyle/>
        <a:p>
          <a:endParaRPr lang="en-US"/>
        </a:p>
      </dgm:t>
    </dgm:pt>
    <dgm:pt modelId="{8C5304FC-05CF-44B2-80C5-A3CD03EAF6C0}" type="pres">
      <dgm:prSet presAssocID="{C42D09B1-452C-4245-80B7-9E5740369568}" presName="arrow" presStyleLbl="bgShp" presStyleIdx="0" presStyleCnt="1"/>
      <dgm:spPr/>
    </dgm:pt>
    <dgm:pt modelId="{FA21612C-00AE-41A0-9C4B-88886C9BF505}" type="pres">
      <dgm:prSet presAssocID="{C42D09B1-452C-4245-80B7-9E5740369568}" presName="linearProcess" presStyleCnt="0"/>
      <dgm:spPr/>
    </dgm:pt>
    <dgm:pt modelId="{EE77475E-D7A3-4FC5-ADAC-F1738A18A479}" type="pres">
      <dgm:prSet presAssocID="{34A97D57-3C3E-479F-A3D9-F9471C484F70}" presName="textNode" presStyleLbl="node1" presStyleIdx="0" presStyleCnt="1">
        <dgm:presLayoutVars>
          <dgm:bulletEnabled val="1"/>
        </dgm:presLayoutVars>
      </dgm:prSet>
      <dgm:spPr/>
      <dgm:t>
        <a:bodyPr/>
        <a:lstStyle/>
        <a:p>
          <a:endParaRPr lang="en-US"/>
        </a:p>
      </dgm:t>
    </dgm:pt>
  </dgm:ptLst>
  <dgm:cxnLst>
    <dgm:cxn modelId="{E15EFF1F-2565-41C4-9DAD-A6FEBA1DF8A9}" type="presOf" srcId="{34A97D57-3C3E-479F-A3D9-F9471C484F70}" destId="{EE77475E-D7A3-4FC5-ADAC-F1738A18A479}" srcOrd="0" destOrd="0" presId="urn:microsoft.com/office/officeart/2005/8/layout/hProcess9"/>
    <dgm:cxn modelId="{5A357EC1-EDD2-4DBA-84A1-4500108408B4}" type="presOf" srcId="{C42D09B1-452C-4245-80B7-9E5740369568}" destId="{744C3276-A6DB-4FA9-AE8E-B02EF97427E6}" srcOrd="0" destOrd="0" presId="urn:microsoft.com/office/officeart/2005/8/layout/hProcess9"/>
    <dgm:cxn modelId="{CA40E220-D92B-420A-B3EC-4F7E147BB74C}" srcId="{C42D09B1-452C-4245-80B7-9E5740369568}" destId="{34A97D57-3C3E-479F-A3D9-F9471C484F70}" srcOrd="0" destOrd="0" parTransId="{5A9CF0E3-4536-4812-96D7-3878B375678C}" sibTransId="{48EFCD1A-D4B4-438A-8AC8-D71215ACEAF8}"/>
    <dgm:cxn modelId="{C2A1FC6A-BDE3-4191-B5FC-A99DDF3ADFF5}" type="presParOf" srcId="{744C3276-A6DB-4FA9-AE8E-B02EF97427E6}" destId="{8C5304FC-05CF-44B2-80C5-A3CD03EAF6C0}" srcOrd="0" destOrd="0" presId="urn:microsoft.com/office/officeart/2005/8/layout/hProcess9"/>
    <dgm:cxn modelId="{762D68EE-3DB3-4A61-9124-A207420DECA4}" type="presParOf" srcId="{744C3276-A6DB-4FA9-AE8E-B02EF97427E6}" destId="{FA21612C-00AE-41A0-9C4B-88886C9BF505}" srcOrd="1" destOrd="0" presId="urn:microsoft.com/office/officeart/2005/8/layout/hProcess9"/>
    <dgm:cxn modelId="{4B65F67B-C7DD-400B-BDEC-D64AF5E2810B}" type="presParOf" srcId="{FA21612C-00AE-41A0-9C4B-88886C9BF505}" destId="{EE77475E-D7A3-4FC5-ADAC-F1738A18A479}"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5304FC-05CF-44B2-80C5-A3CD03EAF6C0}">
      <dsp:nvSpPr>
        <dsp:cNvPr id="0" name=""/>
        <dsp:cNvSpPr/>
      </dsp:nvSpPr>
      <dsp:spPr>
        <a:xfrm>
          <a:off x="548639" y="0"/>
          <a:ext cx="6217920" cy="1825096"/>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77475E-D7A3-4FC5-ADAC-F1738A18A479}">
      <dsp:nvSpPr>
        <dsp:cNvPr id="0" name=""/>
        <dsp:cNvSpPr/>
      </dsp:nvSpPr>
      <dsp:spPr>
        <a:xfrm>
          <a:off x="80010" y="547528"/>
          <a:ext cx="7155179" cy="730038"/>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en-US" sz="2900" kern="1200" baseline="0" dirty="0" smtClean="0"/>
            <a:t>MANAGEMENT OF PATIENT WITH COPD</a:t>
          </a:r>
          <a:endParaRPr lang="en-US" sz="2900" kern="1200" dirty="0"/>
        </a:p>
      </dsp:txBody>
      <dsp:txXfrm>
        <a:off x="115648" y="583166"/>
        <a:ext cx="7083903" cy="65876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A3E4CED-09E6-4CB7-86DF-E34B73621049}" type="datetimeFigureOut">
              <a:rPr lang="en-US" smtClean="0"/>
              <a:t>2/15/2017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674F986-3DE9-4A3F-9991-4E3B6792761B}" type="slidenum">
              <a:rPr lang="en-US" smtClean="0"/>
              <a:t>‹#›</a:t>
            </a:fld>
            <a:endParaRPr lang="en-US"/>
          </a:p>
        </p:txBody>
      </p:sp>
    </p:spTree>
    <p:extLst>
      <p:ext uri="{BB962C8B-B14F-4D97-AF65-F5344CB8AC3E}">
        <p14:creationId xmlns:p14="http://schemas.microsoft.com/office/powerpoint/2010/main" val="310184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74F986-3DE9-4A3F-9991-4E3B6792761B}" type="slidenum">
              <a:rPr lang="en-US" smtClean="0"/>
              <a:t>13</a:t>
            </a:fld>
            <a:endParaRPr lang="en-US"/>
          </a:p>
        </p:txBody>
      </p:sp>
    </p:spTree>
    <p:extLst>
      <p:ext uri="{BB962C8B-B14F-4D97-AF65-F5344CB8AC3E}">
        <p14:creationId xmlns:p14="http://schemas.microsoft.com/office/powerpoint/2010/main" val="2548913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2/15/2017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75366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D8BD707-D9CF-40AE-B4C6-C98DA3205C09}" type="datetimeFigureOut">
              <a:rPr lang="en-US" smtClean="0"/>
              <a:pPr/>
              <a:t>2/15/2017</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37250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D8BD707-D9CF-40AE-B4C6-C98DA3205C09}" type="datetimeFigureOut">
              <a:rPr lang="en-US" smtClean="0"/>
              <a:pPr/>
              <a:t>2/15/2017</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36639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1D8BD707-D9CF-40AE-B4C6-C98DA3205C09}" type="datetimeFigureOut">
              <a:rPr lang="en-US" smtClean="0"/>
              <a:pPr/>
              <a:t>2/15/2017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404140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1D8BD707-D9CF-40AE-B4C6-C98DA3205C09}" type="datetimeFigureOut">
              <a:rPr lang="en-US" smtClean="0"/>
              <a:pPr/>
              <a:t>2/15/2017</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25543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1D8BD707-D9CF-40AE-B4C6-C98DA3205C09}" type="datetimeFigureOut">
              <a:rPr lang="en-US" smtClean="0"/>
              <a:pPr/>
              <a:t>2/15/2017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033353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2/15/2017</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369964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2/15/2017</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41993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2/15/2017</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14767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D8BD707-D9CF-40AE-B4C6-C98DA3205C09}" type="datetimeFigureOut">
              <a:rPr lang="en-US" smtClean="0"/>
              <a:pPr/>
              <a:t>2/15/2017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2627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2/15/2017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16456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2/15/2017</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55224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2/15/2017</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318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2/15/2017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2792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D8BD707-D9CF-40AE-B4C6-C98DA3205C09}" type="datetimeFigureOut">
              <a:rPr lang="en-US" smtClean="0"/>
              <a:pPr/>
              <a:t>2/15/2017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56261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D8BD707-D9CF-40AE-B4C6-C98DA3205C09}" type="datetimeFigureOut">
              <a:rPr lang="en-US" smtClean="0"/>
              <a:pPr/>
              <a:t>2/15/2017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1979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2/15/2017</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46078395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animatedcopdpatient.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3328399321"/>
              </p:ext>
            </p:extLst>
          </p:nvPr>
        </p:nvGraphicFramePr>
        <p:xfrm>
          <a:off x="914400" y="1803405"/>
          <a:ext cx="7315200" cy="1825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noGrp="1"/>
          </p:cNvSpPr>
          <p:nvPr>
            <p:ph type="subTitle" idx="1"/>
          </p:nvPr>
        </p:nvSpPr>
        <p:spPr/>
        <p:txBody>
          <a:bodyPr>
            <a:normAutofit/>
          </a:bodyPr>
          <a:lstStyle/>
          <a:p>
            <a:pPr algn="ctr"/>
            <a:endParaRPr lang="en-US" sz="3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Emphysema</a:t>
            </a:r>
            <a:endParaRPr lang="en-US" dirty="0"/>
          </a:p>
        </p:txBody>
      </p:sp>
      <p:sp>
        <p:nvSpPr>
          <p:cNvPr id="3" name="Content Placeholder 2"/>
          <p:cNvSpPr>
            <a:spLocks noGrp="1"/>
          </p:cNvSpPr>
          <p:nvPr>
            <p:ph idx="1"/>
          </p:nvPr>
        </p:nvSpPr>
        <p:spPr>
          <a:xfrm>
            <a:off x="0" y="2194560"/>
            <a:ext cx="9144000" cy="4663440"/>
          </a:xfrm>
        </p:spPr>
        <p:txBody>
          <a:bodyPr>
            <a:noAutofit/>
          </a:bodyPr>
          <a:lstStyle/>
          <a:p>
            <a:r>
              <a:rPr lang="en-US" sz="3600" b="1" dirty="0" smtClean="0"/>
              <a:t>Emphysema” is a pathological term that describes an abnormal distention of the air spaces beyond the terminal bronchioles, with</a:t>
            </a:r>
          </a:p>
          <a:p>
            <a:pPr>
              <a:buNone/>
            </a:pPr>
            <a:r>
              <a:rPr lang="en-US" sz="3600" b="1" dirty="0" smtClean="0"/>
              <a:t>destruction of the walls of the alveoli. It is the end stage of a process that has progressed slowly for many years.</a:t>
            </a:r>
            <a:endParaRPr lang="en-US" sz="36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290290"/>
          </a:xfrm>
        </p:spPr>
        <p:txBody>
          <a:bodyPr>
            <a:normAutofit fontScale="90000"/>
          </a:bodyPr>
          <a:lstStyle/>
          <a:p>
            <a:endParaRPr lang="en-US" dirty="0"/>
          </a:p>
        </p:txBody>
      </p:sp>
      <p:sp>
        <p:nvSpPr>
          <p:cNvPr id="3" name="Content Placeholder 2"/>
          <p:cNvSpPr>
            <a:spLocks noGrp="1"/>
          </p:cNvSpPr>
          <p:nvPr>
            <p:ph idx="1"/>
          </p:nvPr>
        </p:nvSpPr>
        <p:spPr>
          <a:xfrm>
            <a:off x="1942415" y="2133600"/>
            <a:ext cx="7201585" cy="4724400"/>
          </a:xfrm>
        </p:spPr>
        <p:txBody>
          <a:bodyPr>
            <a:normAutofit/>
          </a:bodyPr>
          <a:lstStyle/>
          <a:p>
            <a:r>
              <a:rPr lang="en-US" sz="2400" b="1" dirty="0" smtClean="0"/>
              <a:t>As the walls of the alveoli are destroyed (a process accelerated by recurrent infections),</a:t>
            </a:r>
          </a:p>
          <a:p>
            <a:pPr>
              <a:buNone/>
            </a:pPr>
            <a:r>
              <a:rPr lang="en-US" sz="2400" b="1" dirty="0" smtClean="0"/>
              <a:t>the alveolar surface area in direct contact with the pulmonary capillaries continually decreases, causing an increase in dead space (lung area where no gas exchange can occur) and impaired oxygen diffusion, which leads to hypoxemia</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COMPAQ\Desktop\emphysima.gif"/>
          <p:cNvPicPr>
            <a:picLocks noGrp="1" noChangeAspect="1" noChangeArrowheads="1"/>
          </p:cNvPicPr>
          <p:nvPr>
            <p:ph idx="1"/>
          </p:nvPr>
        </p:nvPicPr>
        <p:blipFill>
          <a:blip r:embed="rId2"/>
          <a:srcRect/>
          <a:stretch>
            <a:fillRect/>
          </a:stretch>
        </p:blipFill>
        <p:spPr bwMode="auto">
          <a:xfrm>
            <a:off x="0" y="1219199"/>
            <a:ext cx="9144000" cy="2286001"/>
          </a:xfrm>
          <a:prstGeom prst="rect">
            <a:avLst/>
          </a:prstGeom>
          <a:noFill/>
        </p:spPr>
      </p:pic>
      <p:pic>
        <p:nvPicPr>
          <p:cNvPr id="2051" name="Picture 3" descr="C:\Users\COMPAQ\Desktop\ALVOLI.jpg"/>
          <p:cNvPicPr>
            <a:picLocks noChangeAspect="1" noChangeArrowheads="1"/>
          </p:cNvPicPr>
          <p:nvPr/>
        </p:nvPicPr>
        <p:blipFill>
          <a:blip r:embed="rId3"/>
          <a:srcRect/>
          <a:stretch>
            <a:fillRect/>
          </a:stretch>
        </p:blipFill>
        <p:spPr bwMode="auto">
          <a:xfrm>
            <a:off x="0" y="3505200"/>
            <a:ext cx="9144000" cy="271462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Risk Factors for COPD</a:t>
            </a:r>
            <a:br>
              <a:rPr lang="en-US" b="1" dirty="0"/>
            </a:br>
            <a:endParaRPr lang="en-US" dirty="0"/>
          </a:p>
        </p:txBody>
      </p:sp>
      <p:sp>
        <p:nvSpPr>
          <p:cNvPr id="3" name="Content Placeholder 2"/>
          <p:cNvSpPr>
            <a:spLocks noGrp="1"/>
          </p:cNvSpPr>
          <p:nvPr>
            <p:ph idx="1"/>
          </p:nvPr>
        </p:nvSpPr>
        <p:spPr>
          <a:xfrm>
            <a:off x="0" y="1676400"/>
            <a:ext cx="9144000" cy="5181600"/>
          </a:xfrm>
        </p:spPr>
        <p:txBody>
          <a:bodyPr>
            <a:noAutofit/>
          </a:bodyPr>
          <a:lstStyle/>
          <a:p>
            <a:r>
              <a:rPr lang="en-US" sz="3200" b="1" dirty="0" smtClean="0"/>
              <a:t>Exposure to tobacco smoke accounts for an estimated 80% to 90% of COPD cases</a:t>
            </a:r>
          </a:p>
          <a:p>
            <a:r>
              <a:rPr lang="en-US" sz="3200" b="1" dirty="0" smtClean="0"/>
              <a:t>Passive smoking</a:t>
            </a:r>
          </a:p>
          <a:p>
            <a:r>
              <a:rPr lang="en-US" sz="3200" b="1" dirty="0" smtClean="0"/>
              <a:t>Occupational exposure</a:t>
            </a:r>
          </a:p>
          <a:p>
            <a:r>
              <a:rPr lang="en-US" sz="3200" b="1" dirty="0" smtClean="0"/>
              <a:t>Ambient air pollution</a:t>
            </a:r>
          </a:p>
          <a:p>
            <a:r>
              <a:rPr lang="en-US" sz="3200" b="1" dirty="0" smtClean="0"/>
              <a:t>Genetic abnormalities, including a deficiency of alpha1- antitrypsin, an enzyme inhibitor that normally counteracts</a:t>
            </a:r>
          </a:p>
          <a:p>
            <a:r>
              <a:rPr lang="en-US" sz="3200" b="1" dirty="0" smtClean="0"/>
              <a:t>the destruction of lung tissue by certain other enzymes</a:t>
            </a:r>
            <a:endParaRPr lang="en-US" sz="32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Clinical manifestations of COPD</a:t>
            </a:r>
            <a:endParaRPr lang="en-US" b="1" dirty="0"/>
          </a:p>
        </p:txBody>
      </p:sp>
      <p:pic>
        <p:nvPicPr>
          <p:cNvPr id="3074" name="Picture 2" descr="C:\Users\COMPAQ\Desktop\copd.jpg"/>
          <p:cNvPicPr>
            <a:picLocks noGrp="1" noChangeAspect="1" noChangeArrowheads="1"/>
          </p:cNvPicPr>
          <p:nvPr>
            <p:ph idx="1"/>
          </p:nvPr>
        </p:nvPicPr>
        <p:blipFill>
          <a:blip r:embed="rId2"/>
          <a:stretch>
            <a:fillRect/>
          </a:stretch>
        </p:blipFill>
        <p:spPr bwMode="auto">
          <a:xfrm>
            <a:off x="228600" y="1905000"/>
            <a:ext cx="8534400" cy="48768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82296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a:bodyPr>
          <a:lstStyle/>
          <a:p>
            <a:r>
              <a:rPr lang="en-US" b="1" u="sng" dirty="0" smtClean="0"/>
              <a:t>• ASSESSMENT</a:t>
            </a:r>
          </a:p>
          <a:p>
            <a:r>
              <a:rPr lang="en-US" b="1" dirty="0" smtClean="0"/>
              <a:t>Key Factors to Assess in the COPD</a:t>
            </a:r>
          </a:p>
          <a:p>
            <a:r>
              <a:rPr lang="en-US" b="1" dirty="0" smtClean="0"/>
              <a:t>Patient’s Health History</a:t>
            </a:r>
          </a:p>
          <a:p>
            <a:r>
              <a:rPr lang="en-US" b="1" dirty="0" smtClean="0"/>
              <a:t>Exposure to risk factors—types, intensity, duration</a:t>
            </a:r>
          </a:p>
          <a:p>
            <a:r>
              <a:rPr lang="en-US" b="1" dirty="0" smtClean="0"/>
              <a:t>Past medical history—respiratory diseases/problems, including</a:t>
            </a:r>
          </a:p>
          <a:p>
            <a:r>
              <a:rPr lang="en-US" b="1" dirty="0" smtClean="0"/>
              <a:t>asthma, allergy, sinusitis, nasal polyps, history of respiratory</a:t>
            </a:r>
          </a:p>
          <a:p>
            <a:r>
              <a:rPr lang="en-US" b="1" dirty="0" smtClean="0"/>
              <a:t>infections</a:t>
            </a:r>
          </a:p>
          <a:p>
            <a:r>
              <a:rPr lang="en-US" b="1" dirty="0" smtClean="0"/>
              <a:t>Family history of COPD or other chronic respiratory diseases</a:t>
            </a:r>
          </a:p>
          <a:p>
            <a:r>
              <a:rPr lang="en-US" b="1" dirty="0" smtClean="0"/>
              <a:t>Pattern of symptom development</a:t>
            </a:r>
          </a:p>
          <a:p>
            <a:r>
              <a:rPr lang="en-US" b="1" dirty="0" smtClean="0"/>
              <a:t>History of exacerbations or previous hospitalizations for</a:t>
            </a:r>
          </a:p>
          <a:p>
            <a:r>
              <a:rPr lang="en-US" b="1" dirty="0" smtClean="0"/>
              <a:t>respiratory problems</a:t>
            </a:r>
          </a:p>
          <a:p>
            <a:r>
              <a:rPr lang="en-US" b="1" dirty="0" smtClean="0"/>
              <a:t>Presence of </a:t>
            </a:r>
            <a:r>
              <a:rPr lang="en-US" b="1" dirty="0" err="1" smtClean="0"/>
              <a:t>comorbidities</a:t>
            </a:r>
            <a:endParaRPr lang="en-US" b="1" dirty="0" smtClean="0"/>
          </a:p>
          <a:p>
            <a:r>
              <a:rPr lang="en-US" b="1" dirty="0" smtClean="0"/>
              <a:t>Appropriateness of current medical treatments</a:t>
            </a:r>
          </a:p>
          <a:p>
            <a:r>
              <a:rPr lang="en-US" b="1" dirty="0" smtClean="0"/>
              <a:t>Impact of the disease on quality of life</a:t>
            </a:r>
          </a:p>
          <a:p>
            <a:r>
              <a:rPr lang="en-US" b="1" dirty="0" smtClean="0"/>
              <a:t>Available social and family support for patient</a:t>
            </a:r>
          </a:p>
          <a:p>
            <a:r>
              <a:rPr lang="en-US" b="1" dirty="0" smtClean="0"/>
              <a:t>Potential for reducing risk factors (</a:t>
            </a:r>
            <a:r>
              <a:rPr lang="en-US" b="1" dirty="0" err="1" smtClean="0"/>
              <a:t>eg</a:t>
            </a:r>
            <a:r>
              <a:rPr lang="en-US" b="1" dirty="0" smtClean="0"/>
              <a:t>, smoking cessation)</a:t>
            </a:r>
            <a:endParaRPr lang="en-US"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Diagnostic findings </a:t>
            </a:r>
            <a:endParaRPr lang="en-US" b="1" dirty="0"/>
          </a:p>
        </p:txBody>
      </p:sp>
      <p:sp>
        <p:nvSpPr>
          <p:cNvPr id="3" name="Content Placeholder 2"/>
          <p:cNvSpPr>
            <a:spLocks noGrp="1"/>
          </p:cNvSpPr>
          <p:nvPr>
            <p:ph idx="1"/>
          </p:nvPr>
        </p:nvSpPr>
        <p:spPr>
          <a:xfrm>
            <a:off x="76200" y="1828800"/>
            <a:ext cx="9067800" cy="5029200"/>
          </a:xfrm>
        </p:spPr>
        <p:txBody>
          <a:bodyPr>
            <a:noAutofit/>
          </a:bodyPr>
          <a:lstStyle/>
          <a:p>
            <a:r>
              <a:rPr lang="en-US" sz="3200" b="1" dirty="0" err="1" smtClean="0"/>
              <a:t>Spirometry</a:t>
            </a:r>
            <a:r>
              <a:rPr lang="en-US" sz="3200" b="1" dirty="0" smtClean="0"/>
              <a:t> is used to evaluate airflow obstruction, </a:t>
            </a:r>
            <a:r>
              <a:rPr lang="en-US" sz="3200" dirty="0" smtClean="0"/>
              <a:t>which is determined by the ratio of FEV1 (volume of air that the patient can forcibly exhale in 1 second) to forced vital capacity (FVC).</a:t>
            </a:r>
          </a:p>
          <a:p>
            <a:r>
              <a:rPr lang="en-US" sz="3200" dirty="0" smtClean="0"/>
              <a:t>Obstructive lung disease is defined as a FEV1/FVC ratio of less than 70%.</a:t>
            </a:r>
          </a:p>
          <a:p>
            <a:r>
              <a:rPr lang="en-US" sz="3200" dirty="0" smtClean="0"/>
              <a:t>Arterial blood gas measurements may also be obtained to assess baseline oxygenation and gas exchange.</a:t>
            </a:r>
          </a:p>
          <a:p>
            <a:endParaRPr lang="en-US"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Diagnostic findings </a:t>
            </a:r>
            <a:endParaRPr lang="en-US" b="1" dirty="0"/>
          </a:p>
        </p:txBody>
      </p:sp>
      <p:sp>
        <p:nvSpPr>
          <p:cNvPr id="3" name="Content Placeholder 2"/>
          <p:cNvSpPr>
            <a:spLocks noGrp="1"/>
          </p:cNvSpPr>
          <p:nvPr>
            <p:ph idx="1"/>
          </p:nvPr>
        </p:nvSpPr>
        <p:spPr>
          <a:xfrm>
            <a:off x="0" y="1905000"/>
            <a:ext cx="9144000" cy="4953000"/>
          </a:xfrm>
        </p:spPr>
        <p:txBody>
          <a:bodyPr>
            <a:noAutofit/>
          </a:bodyPr>
          <a:lstStyle/>
          <a:p>
            <a:r>
              <a:rPr lang="en-US" sz="4000" dirty="0" smtClean="0"/>
              <a:t>In addition, a chest x-ray may be obtained to exclude alternative diagnoses</a:t>
            </a:r>
          </a:p>
          <a:p>
            <a:r>
              <a:rPr lang="en-US" sz="4000" dirty="0" smtClean="0"/>
              <a:t>Lastly, alpha1 antitrypsin deficiency screening may be performed for patients under age 45 or for those with a strong family history of COPD.</a:t>
            </a:r>
            <a:endParaRPr lang="en-US" sz="4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COMPLICATIONS OF COPD </a:t>
            </a:r>
            <a:endParaRPr lang="en-US" b="1" dirty="0"/>
          </a:p>
        </p:txBody>
      </p:sp>
      <p:sp>
        <p:nvSpPr>
          <p:cNvPr id="3" name="Content Placeholder 2"/>
          <p:cNvSpPr>
            <a:spLocks noGrp="1"/>
          </p:cNvSpPr>
          <p:nvPr>
            <p:ph idx="1"/>
          </p:nvPr>
        </p:nvSpPr>
        <p:spPr>
          <a:xfrm>
            <a:off x="0" y="2194560"/>
            <a:ext cx="9144000" cy="4663440"/>
          </a:xfrm>
        </p:spPr>
        <p:txBody>
          <a:bodyPr>
            <a:noAutofit/>
          </a:bodyPr>
          <a:lstStyle/>
          <a:p>
            <a:r>
              <a:rPr lang="en-US" sz="3200" b="1" dirty="0" smtClean="0"/>
              <a:t>Respiratory insufficiency and failure are major life-threatening complications of COPD. The acuity of the onset and the severity of respiratory failure depend on the patient’s baseline pulmonary function, pulse </a:t>
            </a:r>
            <a:r>
              <a:rPr lang="en-US" sz="3200" b="1" dirty="0" err="1" smtClean="0"/>
              <a:t>oximetry</a:t>
            </a:r>
            <a:r>
              <a:rPr lang="en-US" sz="3200" b="1" dirty="0" smtClean="0"/>
              <a:t> or arterial blood gas values, </a:t>
            </a:r>
            <a:r>
              <a:rPr lang="en-US" sz="3200" b="1" dirty="0" err="1" smtClean="0"/>
              <a:t>comorbid</a:t>
            </a:r>
            <a:r>
              <a:rPr lang="en-US" sz="3200" b="1" dirty="0" smtClean="0"/>
              <a:t> conditions, and the severity of other complications of COPD.</a:t>
            </a:r>
            <a:endParaRPr lang="en-US" sz="32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Medical Management</a:t>
            </a:r>
            <a:endParaRPr lang="en-US" dirty="0"/>
          </a:p>
        </p:txBody>
      </p:sp>
      <p:sp>
        <p:nvSpPr>
          <p:cNvPr id="3" name="Content Placeholder 2"/>
          <p:cNvSpPr>
            <a:spLocks noGrp="1"/>
          </p:cNvSpPr>
          <p:nvPr>
            <p:ph idx="1"/>
          </p:nvPr>
        </p:nvSpPr>
        <p:spPr>
          <a:xfrm>
            <a:off x="0" y="2194560"/>
            <a:ext cx="9220200" cy="4663440"/>
          </a:xfrm>
        </p:spPr>
        <p:txBody>
          <a:bodyPr/>
          <a:lstStyle/>
          <a:p>
            <a:r>
              <a:rPr lang="en-US" sz="3200" b="1" u="sng" dirty="0" smtClean="0">
                <a:solidFill>
                  <a:schemeClr val="accent1"/>
                </a:solidFill>
              </a:rPr>
              <a:t>RISK REDUCTION</a:t>
            </a:r>
          </a:p>
          <a:p>
            <a:r>
              <a:rPr lang="en-US" sz="3200" b="1" u="sng" dirty="0" smtClean="0">
                <a:solidFill>
                  <a:schemeClr val="accent1"/>
                </a:solidFill>
              </a:rPr>
              <a:t>PHARMACOLOGIC THERAPY</a:t>
            </a:r>
          </a:p>
          <a:p>
            <a:pPr>
              <a:buFont typeface="Wingdings" pitchFamily="2" charset="2"/>
              <a:buChar char="§"/>
            </a:pPr>
            <a:r>
              <a:rPr lang="en-US" b="1" dirty="0" smtClean="0"/>
              <a:t>Bronchodilators.</a:t>
            </a:r>
          </a:p>
          <a:p>
            <a:pPr>
              <a:buFont typeface="Wingdings" pitchFamily="2" charset="2"/>
              <a:buChar char="§"/>
            </a:pPr>
            <a:r>
              <a:rPr lang="en-US" b="1" dirty="0" smtClean="0"/>
              <a:t>Corticosteroids </a:t>
            </a:r>
          </a:p>
          <a:p>
            <a:pPr>
              <a:buFont typeface="Wingdings" pitchFamily="2" charset="2"/>
              <a:buChar char="§"/>
            </a:pPr>
            <a:r>
              <a:rPr lang="en-US" b="1" dirty="0" smtClean="0"/>
              <a:t>Other medication like flue vaccine </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LEARNINIG OBJECTIVES</a:t>
            </a:r>
            <a:endParaRPr lang="en-US" b="1" dirty="0"/>
          </a:p>
        </p:txBody>
      </p:sp>
      <p:sp>
        <p:nvSpPr>
          <p:cNvPr id="3" name="Content Placeholder 2"/>
          <p:cNvSpPr>
            <a:spLocks noGrp="1"/>
          </p:cNvSpPr>
          <p:nvPr>
            <p:ph idx="1"/>
          </p:nvPr>
        </p:nvSpPr>
        <p:spPr>
          <a:xfrm>
            <a:off x="594360" y="1981200"/>
            <a:ext cx="7955280" cy="4282440"/>
          </a:xfrm>
        </p:spPr>
        <p:txBody>
          <a:bodyPr>
            <a:normAutofit fontScale="85000" lnSpcReduction="20000"/>
          </a:bodyPr>
          <a:lstStyle/>
          <a:p>
            <a:pPr>
              <a:buNone/>
            </a:pPr>
            <a:endParaRPr lang="en-US" b="1" dirty="0" smtClean="0"/>
          </a:p>
          <a:p>
            <a:r>
              <a:rPr lang="en-US" b="1" dirty="0" smtClean="0"/>
              <a:t>On completion of this chapter, the learner will be able to:</a:t>
            </a:r>
          </a:p>
          <a:p>
            <a:r>
              <a:rPr lang="en-US" b="1" dirty="0" smtClean="0"/>
              <a:t>1. Describe the pathophysiology of chronic obstructive pulmonary</a:t>
            </a:r>
          </a:p>
          <a:p>
            <a:r>
              <a:rPr lang="en-US" b="1" dirty="0" smtClean="0"/>
              <a:t>disease (COPD).</a:t>
            </a:r>
          </a:p>
          <a:p>
            <a:r>
              <a:rPr lang="en-US" b="1" dirty="0" smtClean="0"/>
              <a:t>2. Discuss the major risk factors for developing COPD and nursing</a:t>
            </a:r>
          </a:p>
          <a:p>
            <a:r>
              <a:rPr lang="en-US" b="1" dirty="0" smtClean="0"/>
              <a:t>interventions to minimize or prevent these risk factors.</a:t>
            </a:r>
          </a:p>
          <a:p>
            <a:r>
              <a:rPr lang="en-US" b="1" dirty="0" smtClean="0"/>
              <a:t>3. Use the nursing process as a framework for care of the patient with</a:t>
            </a:r>
          </a:p>
          <a:p>
            <a:r>
              <a:rPr lang="en-US" b="1" dirty="0" smtClean="0"/>
              <a:t>COPD.</a:t>
            </a:r>
          </a:p>
          <a:p>
            <a:r>
              <a:rPr lang="en-US" b="1" dirty="0" smtClean="0"/>
              <a:t>4. Develop a teaching plan for patients with COPD.</a:t>
            </a:r>
          </a:p>
          <a:p>
            <a:r>
              <a:rPr lang="en-US" b="1" dirty="0" smtClean="0"/>
              <a:t>5. Describe the pathophysiology of asthma.</a:t>
            </a:r>
          </a:p>
          <a:p>
            <a:r>
              <a:rPr lang="en-US" b="1" dirty="0" smtClean="0"/>
              <a:t>6. Discuss the medications used in asthma management.</a:t>
            </a:r>
          </a:p>
          <a:p>
            <a:r>
              <a:rPr lang="en-US" b="1" dirty="0" smtClean="0"/>
              <a:t>7. Describe asthma self-management strategies.</a:t>
            </a:r>
          </a:p>
          <a:p>
            <a:r>
              <a:rPr lang="en-US" b="1" dirty="0" smtClean="0"/>
              <a:t>8. Describe the pathophysiology of cystic fibrosis.</a:t>
            </a:r>
            <a:endParaRPr lang="en-US"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chemeClr val="accent1"/>
                </a:solidFill>
              </a:rPr>
              <a:t>Oxygen therapy on COPD</a:t>
            </a:r>
            <a:br>
              <a:rPr lang="en-US" b="1" dirty="0" smtClean="0">
                <a:solidFill>
                  <a:schemeClr val="accent1"/>
                </a:solidFill>
              </a:rPr>
            </a:br>
            <a:endParaRPr lang="en-US" b="1" dirty="0">
              <a:solidFill>
                <a:schemeClr val="accent1"/>
              </a:solidFill>
            </a:endParaRPr>
          </a:p>
        </p:txBody>
      </p:sp>
      <p:sp>
        <p:nvSpPr>
          <p:cNvPr id="3" name="Content Placeholder 2"/>
          <p:cNvSpPr>
            <a:spLocks noGrp="1"/>
          </p:cNvSpPr>
          <p:nvPr>
            <p:ph idx="1"/>
          </p:nvPr>
        </p:nvSpPr>
        <p:spPr>
          <a:xfrm>
            <a:off x="0" y="1524000"/>
            <a:ext cx="9144000" cy="5334000"/>
          </a:xfrm>
        </p:spPr>
        <p:txBody>
          <a:bodyPr>
            <a:normAutofit fontScale="92500" lnSpcReduction="10000"/>
          </a:bodyPr>
          <a:lstStyle/>
          <a:p>
            <a:pPr>
              <a:buNone/>
            </a:pPr>
            <a:endParaRPr lang="en-US" dirty="0" smtClean="0"/>
          </a:p>
          <a:p>
            <a:pPr>
              <a:buNone/>
            </a:pPr>
            <a:r>
              <a:rPr lang="en-US" sz="3500" b="1" dirty="0" smtClean="0"/>
              <a:t>Oxygen therapy can be administered as long-term continuous therapy, during exercise, or to prevent acute </a:t>
            </a:r>
            <a:r>
              <a:rPr lang="en-US" sz="3500" b="1" dirty="0" err="1" smtClean="0"/>
              <a:t>dyspnea</a:t>
            </a:r>
            <a:r>
              <a:rPr lang="en-US" sz="3500" b="1" dirty="0" smtClean="0"/>
              <a:t>. </a:t>
            </a:r>
            <a:r>
              <a:rPr lang="en-US" sz="3500" b="1" dirty="0" err="1" smtClean="0"/>
              <a:t>Longterm</a:t>
            </a:r>
            <a:r>
              <a:rPr lang="en-US" sz="3500" b="1" dirty="0" smtClean="0"/>
              <a:t> oxygen therapy has been shown to improve the patient’s  quality of life and survival .For patients with an arterial oxygen pressure (PaO2) of 55 mm Hg or less on room air, maintaining a constant and adequate oxygen saturation (&gt;90%) is associated with significantly reduced mortality and improved quality of life. </a:t>
            </a:r>
            <a:endParaRPr lang="en-US" sz="35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533400"/>
            <a:ext cx="6377940" cy="1447799"/>
          </a:xfrm>
        </p:spPr>
        <p:txBody>
          <a:bodyPr>
            <a:normAutofit/>
          </a:bodyPr>
          <a:lstStyle/>
          <a:p>
            <a:r>
              <a:rPr lang="en-US" b="1" dirty="0">
                <a:solidFill>
                  <a:schemeClr val="accent1"/>
                </a:solidFill>
              </a:rPr>
              <a:t>Indications for oxygen supplementation include</a:t>
            </a:r>
            <a:endParaRPr lang="en-US" dirty="0">
              <a:solidFill>
                <a:schemeClr val="accent1"/>
              </a:solidFill>
            </a:endParaRPr>
          </a:p>
        </p:txBody>
      </p:sp>
      <p:sp>
        <p:nvSpPr>
          <p:cNvPr id="3" name="Content Placeholder 2"/>
          <p:cNvSpPr>
            <a:spLocks noGrp="1"/>
          </p:cNvSpPr>
          <p:nvPr>
            <p:ph idx="1"/>
          </p:nvPr>
        </p:nvSpPr>
        <p:spPr>
          <a:xfrm>
            <a:off x="0" y="1981200"/>
            <a:ext cx="9144000" cy="4876800"/>
          </a:xfrm>
        </p:spPr>
        <p:txBody>
          <a:bodyPr>
            <a:noAutofit/>
          </a:bodyPr>
          <a:lstStyle/>
          <a:p>
            <a:r>
              <a:rPr lang="en-US" sz="2800" b="1" dirty="0" smtClean="0"/>
              <a:t>  </a:t>
            </a:r>
            <a:r>
              <a:rPr lang="en-US" sz="2400" b="1" dirty="0" smtClean="0"/>
              <a:t>PaO2 of 55 mm Hg or less or evidence of tissue  hypoxia and organ damage such as </a:t>
            </a:r>
            <a:r>
              <a:rPr lang="en-US" sz="2400" b="1" dirty="0" err="1" smtClean="0"/>
              <a:t>cor</a:t>
            </a:r>
            <a:r>
              <a:rPr lang="en-US" sz="2400" b="1" dirty="0" smtClean="0"/>
              <a:t> </a:t>
            </a:r>
            <a:r>
              <a:rPr lang="en-US" sz="2400" b="1" dirty="0" err="1" smtClean="0"/>
              <a:t>pulmonale</a:t>
            </a:r>
            <a:r>
              <a:rPr lang="en-US" sz="2400" b="1" dirty="0" smtClean="0"/>
              <a:t>, secondary polycythemia, edema from right heart failure, or impaired mental status. In patients with exercise-induced hypoxemia, oxygen supplementation during exercise can improve performance. Patients who are hypoxemic while awake are likely to be so during sleep. Therefore, nighttime oxygen therapy is recommended as well, and the prescription for oxygen therapy is for continuous, 24-hour use. Intermittent oxygen therapy is indicated for those  who </a:t>
            </a:r>
            <a:r>
              <a:rPr lang="en-US" sz="2400" b="1" dirty="0" err="1" smtClean="0"/>
              <a:t>desaturate</a:t>
            </a:r>
            <a:r>
              <a:rPr lang="en-US" sz="2400" b="1" dirty="0" smtClean="0"/>
              <a:t> only during exercise or sleep.</a:t>
            </a:r>
            <a:endParaRPr 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NURSING ALERT on o2 therapy for COPD</a:t>
            </a:r>
            <a:endParaRPr lang="en-US" dirty="0">
              <a:solidFill>
                <a:schemeClr val="accent1"/>
              </a:solidFill>
            </a:endParaRPr>
          </a:p>
        </p:txBody>
      </p:sp>
      <p:sp>
        <p:nvSpPr>
          <p:cNvPr id="3" name="Content Placeholder 2"/>
          <p:cNvSpPr>
            <a:spLocks noGrp="1"/>
          </p:cNvSpPr>
          <p:nvPr>
            <p:ph idx="1"/>
          </p:nvPr>
        </p:nvSpPr>
        <p:spPr>
          <a:xfrm>
            <a:off x="76200" y="2362200"/>
            <a:ext cx="8991600" cy="5486400"/>
          </a:xfrm>
        </p:spPr>
        <p:txBody>
          <a:bodyPr>
            <a:normAutofit/>
          </a:bodyPr>
          <a:lstStyle/>
          <a:p>
            <a:pPr>
              <a:buNone/>
            </a:pPr>
            <a:r>
              <a:rPr lang="en-US" sz="2800" b="1" dirty="0" smtClean="0"/>
              <a:t>Because hypoxemia stimulates respiration in the patient with severe COPD, increasing the oxygen flow to a high rate may greatly raise the patient’s blood oxygen level. At the same time, this will suppress the respiratory drive, causing increased retention of carbon dioxide and CO2 narcosis. The nurse should closely monitor the patient’s respiratory response to oxygen administration via physical assessment, pulse </a:t>
            </a:r>
            <a:r>
              <a:rPr lang="en-US" sz="2800" b="1" dirty="0" err="1" smtClean="0"/>
              <a:t>oximetry</a:t>
            </a:r>
            <a:r>
              <a:rPr lang="en-US" sz="2800" b="1" dirty="0" smtClean="0"/>
              <a:t>, and/or arterial blood gases.</a:t>
            </a:r>
          </a:p>
          <a:p>
            <a:pPr>
              <a:buNone/>
            </a:pPr>
            <a:r>
              <a:rPr lang="en-US" sz="2800" b="1" dirty="0" smtClean="0"/>
              <a:t> </a:t>
            </a:r>
            <a:endParaRPr lang="en-US" sz="28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Surgical intervention </a:t>
            </a:r>
            <a:endParaRPr lang="en-US" b="1" dirty="0"/>
          </a:p>
        </p:txBody>
      </p:sp>
      <p:sp>
        <p:nvSpPr>
          <p:cNvPr id="3" name="Content Placeholder 2"/>
          <p:cNvSpPr>
            <a:spLocks noGrp="1"/>
          </p:cNvSpPr>
          <p:nvPr>
            <p:ph idx="1"/>
          </p:nvPr>
        </p:nvSpPr>
        <p:spPr/>
        <p:txBody>
          <a:bodyPr>
            <a:normAutofit/>
          </a:bodyPr>
          <a:lstStyle/>
          <a:p>
            <a:r>
              <a:rPr lang="en-US" sz="4400" b="1" dirty="0" err="1" smtClean="0"/>
              <a:t>Bullectomy</a:t>
            </a:r>
            <a:endParaRPr lang="en-US" sz="4400" b="1" dirty="0" smtClean="0"/>
          </a:p>
          <a:p>
            <a:r>
              <a:rPr lang="en-US" sz="4400" b="1" dirty="0" smtClean="0"/>
              <a:t>Lung Volume Reduction Surgery</a:t>
            </a:r>
          </a:p>
          <a:p>
            <a:r>
              <a:rPr lang="en-US" sz="4400" b="1" dirty="0" smtClean="0"/>
              <a:t>Lung transplantation </a:t>
            </a:r>
            <a:endParaRPr lang="en-US" sz="4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PULMONARY REHABILITATION</a:t>
            </a:r>
            <a:endParaRPr lang="en-US" b="1" dirty="0">
              <a:solidFill>
                <a:schemeClr val="tx1"/>
              </a:solidFill>
            </a:endParaRPr>
          </a:p>
        </p:txBody>
      </p:sp>
      <p:sp>
        <p:nvSpPr>
          <p:cNvPr id="3" name="Content Placeholder 2"/>
          <p:cNvSpPr>
            <a:spLocks noGrp="1"/>
          </p:cNvSpPr>
          <p:nvPr>
            <p:ph idx="1"/>
          </p:nvPr>
        </p:nvSpPr>
        <p:spPr>
          <a:xfrm>
            <a:off x="0" y="2194560"/>
            <a:ext cx="9144000" cy="4663440"/>
          </a:xfrm>
        </p:spPr>
        <p:txBody>
          <a:bodyPr>
            <a:normAutofit/>
          </a:bodyPr>
          <a:lstStyle/>
          <a:p>
            <a:pPr>
              <a:buNone/>
            </a:pPr>
            <a:r>
              <a:rPr lang="en-US" sz="2800" b="1" u="sng" dirty="0" smtClean="0">
                <a:solidFill>
                  <a:schemeClr val="accent6">
                    <a:lumMod val="60000"/>
                    <a:lumOff val="40000"/>
                  </a:schemeClr>
                </a:solidFill>
              </a:rPr>
              <a:t>The primary goal of rehabilitation:</a:t>
            </a:r>
          </a:p>
          <a:p>
            <a:pPr>
              <a:buNone/>
            </a:pPr>
            <a:r>
              <a:rPr lang="en-US" sz="2800" b="1" dirty="0" smtClean="0"/>
              <a:t>is to restore patients to the highest level of independent function possible and to improve their quality of life</a:t>
            </a:r>
          </a:p>
          <a:p>
            <a:pPr>
              <a:buNone/>
            </a:pPr>
            <a:r>
              <a:rPr lang="en-US" sz="2800" b="1" dirty="0" smtClean="0"/>
              <a:t>Most pulmonary rehabilitation programs include educational, psychosocial, behavioral, and physical components. Breathing exercises and retraining and exercise programs are used to improve functional status, and the patient is taught methods to alleviate symptoms.</a:t>
            </a:r>
            <a:endParaRPr lang="en-US" sz="28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Nursing management </a:t>
            </a:r>
            <a:endParaRPr lang="en-US" b="1" dirty="0">
              <a:solidFill>
                <a:schemeClr val="accent1"/>
              </a:solidFill>
            </a:endParaRPr>
          </a:p>
        </p:txBody>
      </p:sp>
      <p:sp>
        <p:nvSpPr>
          <p:cNvPr id="3" name="Content Placeholder 2"/>
          <p:cNvSpPr>
            <a:spLocks noGrp="1"/>
          </p:cNvSpPr>
          <p:nvPr>
            <p:ph idx="1"/>
          </p:nvPr>
        </p:nvSpPr>
        <p:spPr>
          <a:xfrm>
            <a:off x="0" y="2057401"/>
            <a:ext cx="9144000" cy="4800599"/>
          </a:xfrm>
        </p:spPr>
        <p:txBody>
          <a:bodyPr>
            <a:normAutofit lnSpcReduction="10000"/>
          </a:bodyPr>
          <a:lstStyle/>
          <a:p>
            <a:r>
              <a:rPr lang="en-US" sz="2800" b="1" dirty="0" smtClean="0"/>
              <a:t>Patient education</a:t>
            </a:r>
          </a:p>
          <a:p>
            <a:r>
              <a:rPr lang="en-US" sz="2800" b="1" dirty="0" smtClean="0"/>
              <a:t>Breathing exercises </a:t>
            </a:r>
          </a:p>
          <a:p>
            <a:r>
              <a:rPr lang="en-US" sz="2800" b="1" dirty="0" smtClean="0"/>
              <a:t>Inspiratory muscle training </a:t>
            </a:r>
          </a:p>
          <a:p>
            <a:r>
              <a:rPr lang="en-US" sz="2800" b="1" dirty="0" smtClean="0"/>
              <a:t>Activity pacing </a:t>
            </a:r>
          </a:p>
          <a:p>
            <a:r>
              <a:rPr lang="en-US" sz="2800" b="1" dirty="0" smtClean="0"/>
              <a:t>Self-Care Activities</a:t>
            </a:r>
          </a:p>
          <a:p>
            <a:r>
              <a:rPr lang="en-US" sz="2800" b="1" dirty="0" smtClean="0"/>
              <a:t>Physical Conditioning</a:t>
            </a:r>
          </a:p>
          <a:p>
            <a:r>
              <a:rPr lang="en-US" sz="2800" b="1" dirty="0" smtClean="0"/>
              <a:t>Oxygen Therapy. </a:t>
            </a:r>
          </a:p>
          <a:p>
            <a:r>
              <a:rPr lang="en-US" sz="2800" b="1" dirty="0" smtClean="0"/>
              <a:t>Nutritional Therapy</a:t>
            </a:r>
          </a:p>
          <a:p>
            <a:r>
              <a:rPr lang="en-US" sz="2800" b="1" dirty="0" smtClean="0"/>
              <a:t> Coping Measures.</a:t>
            </a:r>
          </a:p>
          <a:p>
            <a:endParaRPr lang="en-US" sz="2800" b="1" dirty="0" smtClean="0"/>
          </a:p>
          <a:p>
            <a:endParaRPr lang="en-US" b="1"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Nursing care of patient with COPD</a:t>
            </a:r>
            <a:endParaRPr lang="en-US" b="1" dirty="0">
              <a:solidFill>
                <a:schemeClr val="accent1"/>
              </a:solidFill>
            </a:endParaRPr>
          </a:p>
        </p:txBody>
      </p:sp>
      <p:sp>
        <p:nvSpPr>
          <p:cNvPr id="3" name="Content Placeholder 2"/>
          <p:cNvSpPr>
            <a:spLocks noGrp="1"/>
          </p:cNvSpPr>
          <p:nvPr>
            <p:ph idx="1"/>
          </p:nvPr>
        </p:nvSpPr>
        <p:spPr/>
        <p:txBody>
          <a:bodyPr>
            <a:normAutofit/>
          </a:bodyPr>
          <a:lstStyle/>
          <a:p>
            <a:r>
              <a:rPr lang="en-US" sz="4000" b="1" u="sng" dirty="0" smtClean="0">
                <a:solidFill>
                  <a:schemeClr val="accent6"/>
                </a:solidFill>
              </a:rPr>
              <a:t>Assessment</a:t>
            </a:r>
          </a:p>
          <a:p>
            <a:r>
              <a:rPr lang="en-US" sz="3200" b="1" dirty="0" smtClean="0"/>
              <a:t>Assessment involves obtaining information about current symptoms as well as previous disease manifestations.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609601"/>
            <a:ext cx="6972300" cy="914400"/>
          </a:xfrm>
        </p:spPr>
        <p:txBody>
          <a:bodyPr/>
          <a:lstStyle/>
          <a:p>
            <a:pPr algn="ctr"/>
            <a:r>
              <a:rPr lang="en-US" b="1" dirty="0" smtClean="0">
                <a:solidFill>
                  <a:schemeClr val="accent1"/>
                </a:solidFill>
              </a:rPr>
              <a:t>NURSING DIAGNOSIS</a:t>
            </a:r>
            <a:endParaRPr lang="en-US" b="1" dirty="0">
              <a:solidFill>
                <a:schemeClr val="accent1"/>
              </a:solidFill>
            </a:endParaRPr>
          </a:p>
        </p:txBody>
      </p:sp>
      <p:sp>
        <p:nvSpPr>
          <p:cNvPr id="3" name="Content Placeholder 2"/>
          <p:cNvSpPr>
            <a:spLocks noGrp="1"/>
          </p:cNvSpPr>
          <p:nvPr>
            <p:ph idx="1"/>
          </p:nvPr>
        </p:nvSpPr>
        <p:spPr>
          <a:xfrm>
            <a:off x="0" y="1371600"/>
            <a:ext cx="9144000" cy="5486400"/>
          </a:xfrm>
        </p:spPr>
        <p:txBody>
          <a:bodyPr>
            <a:noAutofit/>
          </a:bodyPr>
          <a:lstStyle/>
          <a:p>
            <a:r>
              <a:rPr lang="en-US" sz="1800" b="1" dirty="0" smtClean="0"/>
              <a:t>Based on the assessment data, the patient’s major nursing diagnoses may include the following:</a:t>
            </a:r>
          </a:p>
          <a:p>
            <a:r>
              <a:rPr lang="en-US" sz="1800" b="1" dirty="0" smtClean="0"/>
              <a:t>• Impaired gas exchange and airway clearance due to chronic</a:t>
            </a:r>
          </a:p>
          <a:p>
            <a:r>
              <a:rPr lang="en-US" sz="1800" b="1" dirty="0" smtClean="0"/>
              <a:t>inhalation of toxins</a:t>
            </a:r>
          </a:p>
          <a:p>
            <a:r>
              <a:rPr lang="en-US" sz="1800" b="1" dirty="0" smtClean="0"/>
              <a:t>• Impaired gas exchange related to ventilation–perfusion</a:t>
            </a:r>
          </a:p>
          <a:p>
            <a:r>
              <a:rPr lang="en-US" sz="1800" b="1" dirty="0" smtClean="0"/>
              <a:t>inequality</a:t>
            </a:r>
          </a:p>
          <a:p>
            <a:r>
              <a:rPr lang="en-US" sz="1800" b="1" dirty="0" smtClean="0"/>
              <a:t>• Ineffective airway clearance related to </a:t>
            </a:r>
            <a:r>
              <a:rPr lang="en-US" sz="1800" b="1" dirty="0" err="1" smtClean="0"/>
              <a:t>bronchoconstriction</a:t>
            </a:r>
            <a:r>
              <a:rPr lang="en-US" sz="1800" b="1" dirty="0" smtClean="0"/>
              <a:t>,</a:t>
            </a:r>
          </a:p>
          <a:p>
            <a:r>
              <a:rPr lang="en-US" sz="1800" b="1" dirty="0" smtClean="0"/>
              <a:t>increased mucus production, ineffective cough, </a:t>
            </a:r>
            <a:r>
              <a:rPr lang="en-US" sz="1800" b="1" dirty="0" err="1" smtClean="0"/>
              <a:t>bronchopulmonary</a:t>
            </a:r>
            <a:endParaRPr lang="en-US" sz="1800" b="1" dirty="0" smtClean="0"/>
          </a:p>
          <a:p>
            <a:r>
              <a:rPr lang="en-US" sz="1800" b="1" dirty="0" smtClean="0"/>
              <a:t>infection, and other complications</a:t>
            </a:r>
          </a:p>
          <a:p>
            <a:r>
              <a:rPr lang="en-US" sz="1800" b="1" dirty="0" smtClean="0"/>
              <a:t>• Ineffective breathing pattern related to shortness of breath,</a:t>
            </a:r>
          </a:p>
          <a:p>
            <a:r>
              <a:rPr lang="en-US" sz="1800" b="1" dirty="0" smtClean="0"/>
              <a:t>mucus, </a:t>
            </a:r>
            <a:r>
              <a:rPr lang="en-US" sz="1800" b="1" dirty="0" err="1" smtClean="0"/>
              <a:t>bronchoconstriction</a:t>
            </a:r>
            <a:r>
              <a:rPr lang="en-US" sz="1800" b="1" dirty="0" smtClean="0"/>
              <a:t>, and airway irritants</a:t>
            </a:r>
          </a:p>
          <a:p>
            <a:r>
              <a:rPr lang="en-US" sz="1800" b="1" dirty="0" smtClean="0"/>
              <a:t>• Activity intolerance due to fatigue, ineffective breathing</a:t>
            </a:r>
          </a:p>
          <a:p>
            <a:r>
              <a:rPr lang="en-US" sz="1800" b="1" dirty="0" smtClean="0"/>
              <a:t>patterns, and hypoxemia</a:t>
            </a:r>
          </a:p>
          <a:p>
            <a:r>
              <a:rPr lang="en-US" sz="1800" b="1" dirty="0" smtClean="0"/>
              <a:t>• Deficient knowledge of self-care strategies to be performed</a:t>
            </a:r>
          </a:p>
          <a:p>
            <a:r>
              <a:rPr lang="en-US" sz="1800" b="1" dirty="0" smtClean="0"/>
              <a:t>at home.</a:t>
            </a:r>
          </a:p>
          <a:p>
            <a:r>
              <a:rPr lang="en-US" sz="1800" b="1" dirty="0" smtClean="0"/>
              <a:t>• Ineffective coping related to reduced socialization, anxiety,</a:t>
            </a:r>
          </a:p>
          <a:p>
            <a:r>
              <a:rPr lang="en-US" sz="1800" b="1" dirty="0" smtClean="0"/>
              <a:t>depression, lower activity level, and the inability to work</a:t>
            </a:r>
            <a:endParaRPr lang="en-US" sz="18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764373"/>
            <a:ext cx="6896100" cy="1216827"/>
          </a:xfrm>
        </p:spPr>
        <p:txBody>
          <a:bodyPr/>
          <a:lstStyle/>
          <a:p>
            <a:pPr algn="ctr"/>
            <a:r>
              <a:rPr lang="en-US" b="1" dirty="0" smtClean="0">
                <a:solidFill>
                  <a:schemeClr val="accent1"/>
                </a:solidFill>
              </a:rPr>
              <a:t>Planning and Goals</a:t>
            </a:r>
            <a:endParaRPr lang="en-US" dirty="0">
              <a:solidFill>
                <a:schemeClr val="accent1"/>
              </a:solidFill>
            </a:endParaRPr>
          </a:p>
        </p:txBody>
      </p:sp>
      <p:sp>
        <p:nvSpPr>
          <p:cNvPr id="3" name="Content Placeholder 2"/>
          <p:cNvSpPr>
            <a:spLocks noGrp="1"/>
          </p:cNvSpPr>
          <p:nvPr>
            <p:ph idx="1"/>
          </p:nvPr>
        </p:nvSpPr>
        <p:spPr>
          <a:xfrm>
            <a:off x="0" y="1905000"/>
            <a:ext cx="9144000" cy="4953000"/>
          </a:xfrm>
        </p:spPr>
        <p:txBody>
          <a:bodyPr>
            <a:normAutofit lnSpcReduction="10000"/>
          </a:bodyPr>
          <a:lstStyle/>
          <a:p>
            <a:r>
              <a:rPr lang="en-US" sz="3200" b="1" u="sng" dirty="0" smtClean="0">
                <a:solidFill>
                  <a:schemeClr val="accent6"/>
                </a:solidFill>
              </a:rPr>
              <a:t>The major goals for the patient may include </a:t>
            </a:r>
            <a:r>
              <a:rPr lang="en-US" sz="3600" b="1" dirty="0" smtClean="0"/>
              <a:t>smoking </a:t>
            </a:r>
            <a:r>
              <a:rPr lang="en-US" sz="3600" b="1" dirty="0" err="1" smtClean="0"/>
              <a:t>cessation,improved</a:t>
            </a:r>
            <a:r>
              <a:rPr lang="en-US" sz="3600" b="1" dirty="0" smtClean="0"/>
              <a:t> gas exchange, airway clearance, improved breathing pattern, improved activity tolerance, maximal self-</a:t>
            </a:r>
            <a:r>
              <a:rPr lang="en-US" sz="3600" b="1" dirty="0" err="1" smtClean="0"/>
              <a:t>management,improved</a:t>
            </a:r>
            <a:r>
              <a:rPr lang="en-US" sz="3600" b="1" dirty="0" smtClean="0"/>
              <a:t> coping ability, adherence to the therapeutic program and home care, and absence of complications.</a:t>
            </a:r>
            <a:endParaRPr lang="en-US" sz="36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Nursing Interventions</a:t>
            </a:r>
            <a:endParaRPr lang="en-US" dirty="0">
              <a:solidFill>
                <a:schemeClr val="accent1"/>
              </a:solidFill>
            </a:endParaRPr>
          </a:p>
        </p:txBody>
      </p:sp>
      <p:sp>
        <p:nvSpPr>
          <p:cNvPr id="3" name="Content Placeholder 2"/>
          <p:cNvSpPr>
            <a:spLocks noGrp="1"/>
          </p:cNvSpPr>
          <p:nvPr>
            <p:ph idx="1"/>
          </p:nvPr>
        </p:nvSpPr>
        <p:spPr>
          <a:xfrm>
            <a:off x="76200" y="1905000"/>
            <a:ext cx="9067800" cy="4953000"/>
          </a:xfrm>
        </p:spPr>
        <p:txBody>
          <a:bodyPr>
            <a:normAutofit/>
          </a:bodyPr>
          <a:lstStyle/>
          <a:p>
            <a:r>
              <a:rPr lang="en-US" b="1" u="sng" dirty="0" smtClean="0">
                <a:solidFill>
                  <a:schemeClr val="accent6"/>
                </a:solidFill>
              </a:rPr>
              <a:t>PROMOTING SMOKING CESSATION</a:t>
            </a:r>
          </a:p>
          <a:p>
            <a:r>
              <a:rPr lang="en-US" b="1" u="sng" dirty="0" smtClean="0">
                <a:solidFill>
                  <a:schemeClr val="accent6"/>
                </a:solidFill>
              </a:rPr>
              <a:t>IMPROVING GAS EXCHANGE:</a:t>
            </a:r>
          </a:p>
          <a:p>
            <a:r>
              <a:rPr lang="en-US" b="1" dirty="0" smtClean="0"/>
              <a:t>the nurse must administer the medications (bronchodilators &amp; corticosteroids) properly and be alert for potential side effects. </a:t>
            </a:r>
          </a:p>
          <a:p>
            <a:r>
              <a:rPr lang="en-US" b="1" u="sng" dirty="0" smtClean="0">
                <a:solidFill>
                  <a:schemeClr val="accent6"/>
                </a:solidFill>
              </a:rPr>
              <a:t>ACHIEVING AIRWAY CLEARANCE : </a:t>
            </a:r>
          </a:p>
          <a:p>
            <a:pPr marL="0" indent="0">
              <a:buNone/>
            </a:pPr>
            <a:r>
              <a:rPr lang="en-US" b="1" dirty="0" smtClean="0"/>
              <a:t>Diminishing the quantity and viscosity of sputum can clear the</a:t>
            </a:r>
          </a:p>
          <a:p>
            <a:pPr>
              <a:buNone/>
            </a:pPr>
            <a:r>
              <a:rPr lang="en-US" b="1" dirty="0" smtClean="0"/>
              <a:t>airway and improve pulmonary ventilation and gas exchange it can be achieved through :</a:t>
            </a:r>
            <a:endParaRPr lang="en-US" b="1" u="sng"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chemeClr val="accent1"/>
                </a:solidFill>
              </a:rPr>
              <a:t>Definition of COPD</a:t>
            </a:r>
            <a:endParaRPr lang="en-US" b="1" dirty="0">
              <a:solidFill>
                <a:schemeClr val="accent1"/>
              </a:solidFill>
            </a:endParaRPr>
          </a:p>
        </p:txBody>
      </p:sp>
      <p:sp>
        <p:nvSpPr>
          <p:cNvPr id="3" name="Content Placeholder 2"/>
          <p:cNvSpPr>
            <a:spLocks noGrp="1"/>
          </p:cNvSpPr>
          <p:nvPr>
            <p:ph idx="1"/>
          </p:nvPr>
        </p:nvSpPr>
        <p:spPr>
          <a:xfrm>
            <a:off x="0" y="2057401"/>
            <a:ext cx="9144000" cy="4800599"/>
          </a:xfrm>
        </p:spPr>
        <p:txBody>
          <a:bodyPr>
            <a:normAutofit fontScale="77500" lnSpcReduction="20000"/>
          </a:bodyPr>
          <a:lstStyle/>
          <a:p>
            <a:r>
              <a:rPr lang="en-US" sz="2600" b="1" dirty="0" smtClean="0"/>
              <a:t>Chronic obstructive pulmonary disease (COPD) is a disease</a:t>
            </a:r>
          </a:p>
          <a:p>
            <a:r>
              <a:rPr lang="en-US" sz="2600" b="1" dirty="0" smtClean="0"/>
              <a:t>state characterized by airflow limitation that is not fully reversible.</a:t>
            </a:r>
          </a:p>
          <a:p>
            <a:r>
              <a:rPr lang="en-US" sz="2600" b="1" dirty="0" smtClean="0"/>
              <a:t>COPD may include diseases that cause airflow obstruction</a:t>
            </a:r>
          </a:p>
          <a:p>
            <a:pPr>
              <a:buNone/>
            </a:pPr>
            <a:r>
              <a:rPr lang="en-US" sz="2600" b="1" dirty="0" smtClean="0"/>
              <a:t>(</a:t>
            </a:r>
            <a:r>
              <a:rPr lang="en-US" sz="2600" b="1" dirty="0" err="1" smtClean="0"/>
              <a:t>eg</a:t>
            </a:r>
            <a:r>
              <a:rPr lang="en-US" sz="2600" b="1" dirty="0" smtClean="0"/>
              <a:t>, emphysema, chronic bronchitis) or a combination of these</a:t>
            </a:r>
          </a:p>
          <a:p>
            <a:pPr>
              <a:buNone/>
            </a:pPr>
            <a:r>
              <a:rPr lang="en-US" sz="2600" b="1" dirty="0" smtClean="0"/>
              <a:t>disorders. Other diseases such as cystic fibrosis, </a:t>
            </a:r>
            <a:r>
              <a:rPr lang="en-US" sz="2600" b="1" dirty="0" err="1" smtClean="0"/>
              <a:t>bronchiectasis</a:t>
            </a:r>
            <a:r>
              <a:rPr lang="en-US" sz="2600" b="1" dirty="0" smtClean="0"/>
              <a:t>,</a:t>
            </a:r>
          </a:p>
          <a:p>
            <a:pPr>
              <a:buNone/>
            </a:pPr>
            <a:r>
              <a:rPr lang="en-US" sz="2600" b="1" dirty="0" smtClean="0"/>
              <a:t>and asthma were previously classified as types of chronic obstructive</a:t>
            </a:r>
          </a:p>
          <a:p>
            <a:pPr>
              <a:buNone/>
            </a:pPr>
            <a:r>
              <a:rPr lang="en-US" sz="2600" b="1" dirty="0" smtClean="0"/>
              <a:t>lung disease. However, asthma is now considered a separate</a:t>
            </a:r>
          </a:p>
          <a:p>
            <a:pPr>
              <a:buNone/>
            </a:pPr>
            <a:r>
              <a:rPr lang="en-US" sz="2600" b="1" dirty="0" smtClean="0"/>
              <a:t>disorder and is classified as an abnormal airway condition</a:t>
            </a:r>
          </a:p>
          <a:p>
            <a:pPr>
              <a:buNone/>
            </a:pPr>
            <a:r>
              <a:rPr lang="en-US" sz="2600" b="1" dirty="0" smtClean="0"/>
              <a:t>characterized primarily by reversible inflammation. </a:t>
            </a:r>
          </a:p>
          <a:p>
            <a:pPr>
              <a:lnSpc>
                <a:spcPct val="120000"/>
              </a:lnSpc>
            </a:pPr>
            <a:r>
              <a:rPr lang="en-US" sz="2600" b="1" dirty="0" smtClean="0"/>
              <a:t>COPD can coexist with asthma. Both of these diseases have the same major symptoms; however, symptoms are generally more variable in  asthma than in COPD.</a:t>
            </a:r>
          </a:p>
          <a:p>
            <a:pPr>
              <a:lnSpc>
                <a:spcPct val="120000"/>
              </a:lnSpc>
              <a:buNone/>
            </a:pPr>
            <a:endParaRPr lang="en-US"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2057401"/>
            <a:ext cx="9144000" cy="4800599"/>
          </a:xfrm>
        </p:spPr>
        <p:txBody>
          <a:bodyPr>
            <a:normAutofit/>
          </a:bodyPr>
          <a:lstStyle/>
          <a:p>
            <a:r>
              <a:rPr lang="en-US" sz="3200" b="1" dirty="0" smtClean="0"/>
              <a:t>All pulmonary irritants should be eliminated or reduced, particularly cigarette smoking, which is the most persistent source of pulmonary irritation.</a:t>
            </a:r>
          </a:p>
          <a:p>
            <a:r>
              <a:rPr lang="en-US" sz="3200" b="1" dirty="0" smtClean="0"/>
              <a:t>Breathing &amp; coughing exercise </a:t>
            </a:r>
          </a:p>
          <a:p>
            <a:r>
              <a:rPr lang="en-US" sz="3200" b="1" dirty="0" smtClean="0"/>
              <a:t>Chest physiotherapy with postural drainage</a:t>
            </a:r>
          </a:p>
          <a:p>
            <a:r>
              <a:rPr lang="en-US" sz="3200" b="1" dirty="0" smtClean="0"/>
              <a:t>Increase fluid intake </a:t>
            </a:r>
          </a:p>
          <a:p>
            <a:pPr>
              <a:buNone/>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IMPROVING BREATHING PATTERNS</a:t>
            </a:r>
            <a:endParaRPr lang="en-US" b="1" dirty="0">
              <a:solidFill>
                <a:schemeClr val="accent1"/>
              </a:solidFill>
            </a:endParaRPr>
          </a:p>
        </p:txBody>
      </p:sp>
      <p:sp>
        <p:nvSpPr>
          <p:cNvPr id="3" name="Content Placeholder 2"/>
          <p:cNvSpPr>
            <a:spLocks noGrp="1"/>
          </p:cNvSpPr>
          <p:nvPr>
            <p:ph idx="1"/>
          </p:nvPr>
        </p:nvSpPr>
        <p:spPr>
          <a:xfrm>
            <a:off x="0" y="2194560"/>
            <a:ext cx="9144000" cy="4663440"/>
          </a:xfrm>
        </p:spPr>
        <p:txBody>
          <a:bodyPr>
            <a:noAutofit/>
          </a:bodyPr>
          <a:lstStyle/>
          <a:p>
            <a:r>
              <a:rPr lang="en-US" sz="2800" b="1" dirty="0" smtClean="0"/>
              <a:t>Training in diaphragmatic breathing reduces the respiratory rate, increases alveolar ventilation, and sometimes helps expel as much air as possible during expiration.</a:t>
            </a:r>
          </a:p>
          <a:p>
            <a:r>
              <a:rPr lang="en-US" sz="2800" b="1" dirty="0" smtClean="0"/>
              <a:t>Pursed-lip breathing helps to slow expiration, prevents collapse of small airways, and helps the patient to control the rate and depth of respiration. It also promotes relaxation, which enables the patient to gain control of </a:t>
            </a:r>
            <a:r>
              <a:rPr lang="en-US" sz="2800" b="1" dirty="0" err="1" smtClean="0"/>
              <a:t>dyspnea</a:t>
            </a:r>
            <a:r>
              <a:rPr lang="en-US" sz="2800" b="1" dirty="0" smtClean="0"/>
              <a:t> and reduce feelings of panic</a:t>
            </a:r>
            <a:endParaRPr lang="en-US" sz="2800"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IMPROVING ACTIVITY TOLERANCE</a:t>
            </a:r>
            <a:endParaRPr lang="en-US" b="1" dirty="0">
              <a:solidFill>
                <a:schemeClr val="accent1"/>
              </a:solidFill>
            </a:endParaRPr>
          </a:p>
        </p:txBody>
      </p:sp>
      <p:sp>
        <p:nvSpPr>
          <p:cNvPr id="3" name="Content Placeholder 2"/>
          <p:cNvSpPr>
            <a:spLocks noGrp="1"/>
          </p:cNvSpPr>
          <p:nvPr>
            <p:ph idx="1"/>
          </p:nvPr>
        </p:nvSpPr>
        <p:spPr>
          <a:xfrm>
            <a:off x="0" y="2057401"/>
            <a:ext cx="9220200" cy="4800599"/>
          </a:xfrm>
        </p:spPr>
        <p:txBody>
          <a:bodyPr>
            <a:noAutofit/>
          </a:bodyPr>
          <a:lstStyle/>
          <a:p>
            <a:r>
              <a:rPr lang="en-US" sz="3600" b="1" dirty="0" smtClean="0"/>
              <a:t>Education is focused on rehabilitative therapies to promote independence in executing activities of daily living </a:t>
            </a:r>
          </a:p>
          <a:p>
            <a:r>
              <a:rPr lang="en-US" sz="3600" b="1" dirty="0" smtClean="0"/>
              <a:t>These may include pacing activities throughout the day or using supportive devices to decrease energy expenditure.</a:t>
            </a:r>
          </a:p>
          <a:p>
            <a:r>
              <a:rPr lang="en-US" sz="3600" b="1" dirty="0" smtClean="0"/>
              <a:t>The nurse evaluates the patient’s activity tolerance and limitations and teaching strategies to promote independent activities of daily living.</a:t>
            </a:r>
            <a:endParaRPr lang="en-US" sz="3600"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chemeClr val="accent1"/>
                </a:solidFill>
              </a:rPr>
              <a:t>ENHANCING SELF-CARE STRATEGIES</a:t>
            </a:r>
            <a:endParaRPr lang="en-US" b="1" dirty="0">
              <a:solidFill>
                <a:schemeClr val="accent1"/>
              </a:solidFill>
            </a:endParaRPr>
          </a:p>
        </p:txBody>
      </p:sp>
      <p:sp>
        <p:nvSpPr>
          <p:cNvPr id="3" name="Content Placeholder 2"/>
          <p:cNvSpPr>
            <a:spLocks noGrp="1"/>
          </p:cNvSpPr>
          <p:nvPr>
            <p:ph idx="1"/>
          </p:nvPr>
        </p:nvSpPr>
        <p:spPr>
          <a:xfrm>
            <a:off x="0" y="2194560"/>
            <a:ext cx="9144000" cy="4663440"/>
          </a:xfrm>
        </p:spPr>
        <p:txBody>
          <a:bodyPr>
            <a:normAutofit fontScale="92500"/>
          </a:bodyPr>
          <a:lstStyle/>
          <a:p>
            <a:r>
              <a:rPr lang="en-US" b="1" u="sng" dirty="0" smtClean="0">
                <a:solidFill>
                  <a:schemeClr val="accent6"/>
                </a:solidFill>
              </a:rPr>
              <a:t>Setting Realistic Goals</a:t>
            </a:r>
          </a:p>
          <a:p>
            <a:r>
              <a:rPr lang="en-US" b="1" u="sng" dirty="0" smtClean="0">
                <a:solidFill>
                  <a:schemeClr val="accent6"/>
                </a:solidFill>
              </a:rPr>
              <a:t>Avoid extreme temperature </a:t>
            </a:r>
            <a:r>
              <a:rPr lang="en-US" b="1" dirty="0" smtClean="0"/>
              <a:t>:</a:t>
            </a:r>
          </a:p>
          <a:p>
            <a:r>
              <a:rPr lang="en-US" sz="3200" b="1" dirty="0" smtClean="0"/>
              <a:t>The nurse instructs the patient to avoid extremes of heat and cold. Heat increases the body temperature, thereby raising oxygen requirements; cold tends to promote </a:t>
            </a:r>
            <a:r>
              <a:rPr lang="en-US" sz="3200" b="1" dirty="0" err="1" smtClean="0"/>
              <a:t>bronchospasm</a:t>
            </a:r>
            <a:r>
              <a:rPr lang="en-US" sz="3200" b="1" dirty="0" smtClean="0"/>
              <a:t>. Air pollutants such as fumes, smoke, dust, and even talcum, lint, and aerosol sprays may initiate </a:t>
            </a:r>
            <a:r>
              <a:rPr lang="en-US" sz="3200" b="1" dirty="0" err="1" smtClean="0"/>
              <a:t>bronchospasm</a:t>
            </a:r>
            <a:r>
              <a:rPr lang="en-US" sz="3200" b="1" dirty="0" smtClean="0"/>
              <a:t>. High altitudes aggravate hypoxemia.</a:t>
            </a:r>
            <a:endParaRPr lang="en-US" sz="32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Modifying Lifestyle</a:t>
            </a:r>
            <a:endParaRPr lang="en-US" dirty="0">
              <a:solidFill>
                <a:schemeClr val="accent1"/>
              </a:solidFill>
            </a:endParaRPr>
          </a:p>
        </p:txBody>
      </p:sp>
      <p:sp>
        <p:nvSpPr>
          <p:cNvPr id="3" name="Content Placeholder 2"/>
          <p:cNvSpPr>
            <a:spLocks noGrp="1"/>
          </p:cNvSpPr>
          <p:nvPr>
            <p:ph idx="1"/>
          </p:nvPr>
        </p:nvSpPr>
        <p:spPr>
          <a:xfrm>
            <a:off x="0" y="1905000"/>
            <a:ext cx="9144000" cy="4953000"/>
          </a:xfrm>
        </p:spPr>
        <p:txBody>
          <a:bodyPr>
            <a:normAutofit lnSpcReduction="10000"/>
          </a:bodyPr>
          <a:lstStyle/>
          <a:p>
            <a:r>
              <a:rPr lang="en-US" sz="2800" b="1" dirty="0" smtClean="0"/>
              <a:t>Patients with COPD should adopt a lifestyle of moderate </a:t>
            </a:r>
            <a:r>
              <a:rPr lang="en-US" sz="2800" b="1" dirty="0" err="1" smtClean="0"/>
              <a:t>activity,ideally</a:t>
            </a:r>
            <a:r>
              <a:rPr lang="en-US" sz="2800" b="1" dirty="0" smtClean="0"/>
              <a:t> in a climate with minimal shifts in temperature and humidity. As much as possible, the patient should avoid emotional disturbances and stressful situations that might trigger a coughing episode.</a:t>
            </a:r>
          </a:p>
          <a:p>
            <a:r>
              <a:rPr lang="en-US" sz="2800" b="1" dirty="0" smtClean="0"/>
              <a:t>Smoking cessation is the single most important therapeutic intervention for patients with COPD. There are many strategies, including prevention, cessation with or without oral or topical patch medications, and behavior modification techniques.</a:t>
            </a:r>
            <a:endParaRPr lang="en-US" sz="2800"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764373"/>
            <a:ext cx="6972300" cy="1293028"/>
          </a:xfrm>
        </p:spPr>
        <p:txBody>
          <a:bodyPr>
            <a:normAutofit fontScale="90000"/>
          </a:bodyPr>
          <a:lstStyle/>
          <a:p>
            <a:pPr algn="ctr"/>
            <a:r>
              <a:rPr lang="en-US" b="1" dirty="0">
                <a:solidFill>
                  <a:schemeClr val="accent1"/>
                </a:solidFill>
              </a:rPr>
              <a:t>MONITORING AND MANAGING POTENTIAL COMPLICATIONS</a:t>
            </a:r>
            <a:r>
              <a:rPr lang="en-US" b="1" dirty="0"/>
              <a:t>:</a:t>
            </a:r>
            <a:br>
              <a:rPr lang="en-US" b="1" dirty="0"/>
            </a:br>
            <a:endParaRPr lang="en-US" dirty="0"/>
          </a:p>
        </p:txBody>
      </p:sp>
      <p:sp>
        <p:nvSpPr>
          <p:cNvPr id="3" name="Content Placeholder 2"/>
          <p:cNvSpPr>
            <a:spLocks noGrp="1"/>
          </p:cNvSpPr>
          <p:nvPr>
            <p:ph idx="1"/>
          </p:nvPr>
        </p:nvSpPr>
        <p:spPr>
          <a:xfrm>
            <a:off x="0" y="2194560"/>
            <a:ext cx="9067800" cy="4511040"/>
          </a:xfrm>
        </p:spPr>
        <p:txBody>
          <a:bodyPr>
            <a:noAutofit/>
          </a:bodyPr>
          <a:lstStyle/>
          <a:p>
            <a:r>
              <a:rPr lang="en-US" sz="3600" b="1" dirty="0" smtClean="0"/>
              <a:t>The nurse caring for the patient with COPD must assess for various complications, such as life-threatening respiratory insufficiency and failure and respiratory infection and atelectasis, which may increase the patient’s risk for respiratory failure.</a:t>
            </a:r>
            <a:endParaRPr lang="en-US" sz="36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dirty="0" smtClean="0"/>
          </a:p>
          <a:p>
            <a:pPr algn="ctr"/>
            <a:endParaRPr lang="en-US" dirty="0"/>
          </a:p>
          <a:p>
            <a:pPr algn="ctr"/>
            <a:r>
              <a:rPr lang="en-US" sz="6600" b="1" dirty="0" smtClean="0">
                <a:solidFill>
                  <a:schemeClr val="tx1"/>
                </a:solidFill>
              </a:rPr>
              <a:t>Thank you </a:t>
            </a:r>
            <a:endParaRPr lang="en-US" sz="6600" b="1"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Pathophysiology</a:t>
            </a:r>
            <a:r>
              <a:rPr lang="en-US" b="1" dirty="0" smtClean="0"/>
              <a:t> of COPD</a:t>
            </a:r>
            <a:endParaRPr lang="en-US" b="1" dirty="0"/>
          </a:p>
        </p:txBody>
      </p:sp>
      <p:sp>
        <p:nvSpPr>
          <p:cNvPr id="3" name="Content Placeholder 2"/>
          <p:cNvSpPr>
            <a:spLocks noGrp="1"/>
          </p:cNvSpPr>
          <p:nvPr>
            <p:ph idx="1"/>
          </p:nvPr>
        </p:nvSpPr>
        <p:spPr/>
        <p:txBody>
          <a:bodyPr>
            <a:normAutofit lnSpcReduction="10000"/>
          </a:bodyPr>
          <a:lstStyle/>
          <a:p>
            <a:r>
              <a:rPr lang="en-US" dirty="0" smtClean="0"/>
              <a:t>In COPD, the airflow limitation is both progressive and associated with an abnormal inflammatory response of the lungs</a:t>
            </a:r>
          </a:p>
          <a:p>
            <a:r>
              <a:rPr lang="en-US" dirty="0" smtClean="0"/>
              <a:t>The inflammatory response occurs throughout</a:t>
            </a:r>
          </a:p>
          <a:p>
            <a:r>
              <a:rPr lang="en-US" dirty="0" smtClean="0"/>
              <a:t>the airways, parenchyma, and pulmonary vasculature. Because of the chronic inflammation and the body’s attempts</a:t>
            </a:r>
          </a:p>
          <a:p>
            <a:r>
              <a:rPr lang="en-US" dirty="0" smtClean="0"/>
              <a:t>to repair it, narrowing occurs in the small peripheral airways.</a:t>
            </a:r>
          </a:p>
          <a:p>
            <a:r>
              <a:rPr lang="en-US" dirty="0" smtClean="0"/>
              <a:t>Over time, this injury-and-repair process causes scar tissue</a:t>
            </a:r>
          </a:p>
          <a:p>
            <a:r>
              <a:rPr lang="en-US" dirty="0" smtClean="0"/>
              <a:t>formation and narrowing of the airway lumen.</a:t>
            </a:r>
          </a:p>
          <a:p>
            <a:endParaRPr lang="en-US" dirty="0" smtClean="0"/>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err="1" smtClean="0"/>
              <a:t>Pathophysiology</a:t>
            </a:r>
            <a:r>
              <a:rPr lang="en-US" dirty="0" smtClean="0"/>
              <a:t> </a:t>
            </a:r>
            <a:endParaRPr lang="en-US" dirty="0"/>
          </a:p>
        </p:txBody>
      </p:sp>
      <p:sp>
        <p:nvSpPr>
          <p:cNvPr id="3" name="Content Placeholder 2"/>
          <p:cNvSpPr>
            <a:spLocks noGrp="1"/>
          </p:cNvSpPr>
          <p:nvPr>
            <p:ph idx="1"/>
          </p:nvPr>
        </p:nvSpPr>
        <p:spPr>
          <a:xfrm>
            <a:off x="0" y="1905000"/>
            <a:ext cx="9144000" cy="4953000"/>
          </a:xfrm>
        </p:spPr>
        <p:txBody>
          <a:bodyPr>
            <a:normAutofit/>
          </a:bodyPr>
          <a:lstStyle/>
          <a:p>
            <a:r>
              <a:rPr lang="en-US" sz="2800" b="1" dirty="0" smtClean="0"/>
              <a:t>Airflow obstruction may also be due to </a:t>
            </a:r>
            <a:r>
              <a:rPr lang="en-US" sz="2800" b="1" dirty="0" err="1" smtClean="0"/>
              <a:t>parenchymal</a:t>
            </a:r>
            <a:r>
              <a:rPr lang="en-US" sz="2800" b="1" dirty="0" smtClean="0"/>
              <a:t> destruction as seen with emphysema, a disease of the alveoli or gas exchange units.</a:t>
            </a:r>
          </a:p>
          <a:p>
            <a:r>
              <a:rPr lang="en-US" sz="2800" b="1" dirty="0" smtClean="0"/>
              <a:t>Early in the course of COPD, the inflammatory response causes pulmonary vasculature changes that are characterized by thickening of the vessel wall. These changes may occur as a result of exposure to cigarette smoke or use of tobacco products or as a result of the release of inflammatory mediators</a:t>
            </a:r>
            <a:endParaRPr lang="en-US" sz="2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copd</a:t>
            </a:r>
            <a:endParaRPr lang="en-US" dirty="0"/>
          </a:p>
        </p:txBody>
      </p:sp>
      <p:sp>
        <p:nvSpPr>
          <p:cNvPr id="3" name="Content Placeholder 2"/>
          <p:cNvSpPr>
            <a:spLocks noGrp="1"/>
          </p:cNvSpPr>
          <p:nvPr>
            <p:ph idx="1"/>
          </p:nvPr>
        </p:nvSpPr>
        <p:spPr/>
        <p:txBody>
          <a:bodyPr/>
          <a:lstStyle/>
          <a:p>
            <a:pPr>
              <a:buNone/>
            </a:pPr>
            <a:r>
              <a:rPr lang="en-US" dirty="0" smtClean="0"/>
              <a:t> </a:t>
            </a:r>
            <a:r>
              <a:rPr lang="en-US" dirty="0" smtClean="0">
                <a:hlinkClick r:id="rId2"/>
              </a:rPr>
              <a:t>http://www.animatedcopdpatient.com/</a:t>
            </a:r>
            <a:endParaRPr lang="en-US" dirty="0" smtClean="0"/>
          </a:p>
          <a:p>
            <a:pPr>
              <a:buNone/>
            </a:pPr>
            <a:endParaRPr lang="en-US" dirty="0" smtClean="0"/>
          </a:p>
          <a:p>
            <a:pPr>
              <a:buNone/>
            </a:pPr>
            <a:endParaRPr lang="en-US" dirty="0" smtClean="0"/>
          </a:p>
          <a:p>
            <a:pPr>
              <a:buNone/>
            </a:pPr>
            <a:r>
              <a:rPr lang="en-US" dirty="0" smtClean="0"/>
              <a:t>http://www.animatedcopdpatient.com/</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Chronic Bronchitis </a:t>
            </a:r>
            <a:endParaRPr lang="en-US" b="1" dirty="0"/>
          </a:p>
        </p:txBody>
      </p:sp>
      <p:sp>
        <p:nvSpPr>
          <p:cNvPr id="3" name="Content Placeholder 2"/>
          <p:cNvSpPr>
            <a:spLocks noGrp="1"/>
          </p:cNvSpPr>
          <p:nvPr>
            <p:ph idx="1"/>
          </p:nvPr>
        </p:nvSpPr>
        <p:spPr>
          <a:xfrm>
            <a:off x="0" y="1981200"/>
            <a:ext cx="9144000" cy="4876800"/>
          </a:xfrm>
        </p:spPr>
        <p:txBody>
          <a:bodyPr>
            <a:normAutofit/>
          </a:bodyPr>
          <a:lstStyle/>
          <a:p>
            <a:r>
              <a:rPr lang="en-US" sz="3200" dirty="0" smtClean="0"/>
              <a:t>Chronic </a:t>
            </a:r>
            <a:r>
              <a:rPr lang="en-US" sz="3200" b="1" dirty="0" smtClean="0"/>
              <a:t>bronchitis, a disease of the airways, is defined as the presence </a:t>
            </a:r>
            <a:r>
              <a:rPr lang="en-US" sz="3200" dirty="0" smtClean="0"/>
              <a:t>of cough and sputum production for at least 3 months in each of 2 consecutive years. In many cases, smoke or other environmental pollutants irritate the airways, resulting in </a:t>
            </a:r>
            <a:r>
              <a:rPr lang="en-US" sz="3200" dirty="0" err="1" smtClean="0"/>
              <a:t>hypersecretionof</a:t>
            </a:r>
            <a:r>
              <a:rPr lang="en-US" sz="3200" dirty="0" smtClean="0"/>
              <a:t> mucus and inflammation.  </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BRONCHITIS</a:t>
            </a:r>
            <a:endParaRPr lang="en-US" b="1" dirty="0"/>
          </a:p>
        </p:txBody>
      </p:sp>
      <p:sp>
        <p:nvSpPr>
          <p:cNvPr id="3" name="Content Placeholder 2"/>
          <p:cNvSpPr>
            <a:spLocks noGrp="1"/>
          </p:cNvSpPr>
          <p:nvPr>
            <p:ph idx="1"/>
          </p:nvPr>
        </p:nvSpPr>
        <p:spPr>
          <a:xfrm>
            <a:off x="0" y="2194560"/>
            <a:ext cx="9144000" cy="4663440"/>
          </a:xfrm>
        </p:spPr>
        <p:txBody>
          <a:bodyPr>
            <a:normAutofit/>
          </a:bodyPr>
          <a:lstStyle/>
          <a:p>
            <a:r>
              <a:rPr lang="en-US" sz="3600" b="1" dirty="0" smtClean="0"/>
              <a:t>This constant irritation causes the</a:t>
            </a:r>
          </a:p>
          <a:p>
            <a:pPr>
              <a:buNone/>
            </a:pPr>
            <a:r>
              <a:rPr lang="en-US" sz="3600" b="1" dirty="0" smtClean="0"/>
              <a:t>mucus-secreting glands and goblet cells to increase in number, </a:t>
            </a:r>
            <a:r>
              <a:rPr lang="en-US" sz="3600" b="1" dirty="0" err="1" smtClean="0"/>
              <a:t>ciliary</a:t>
            </a:r>
            <a:r>
              <a:rPr lang="en-US" sz="3600" b="1" dirty="0" smtClean="0"/>
              <a:t> function is reduced, and more mucus is produced. The bronchial walls become thickened, the bronchial lumen is narrowed, and mucus may plug the airway</a:t>
            </a:r>
            <a:endParaRPr lang="en-US" sz="36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2171700" y="718654"/>
            <a:ext cx="6377940" cy="45719"/>
          </a:xfrm>
        </p:spPr>
        <p:txBody>
          <a:bodyPr>
            <a:normAutofit fontScale="90000"/>
          </a:bodyPr>
          <a:lstStyle/>
          <a:p>
            <a:endParaRPr lang="en-US" dirty="0"/>
          </a:p>
        </p:txBody>
      </p:sp>
      <p:pic>
        <p:nvPicPr>
          <p:cNvPr id="1026" name="Picture 2" descr="C:\Users\COMPAQ\Desktop\bronchitis.jpg"/>
          <p:cNvPicPr>
            <a:picLocks noGrp="1" noChangeAspect="1" noChangeArrowheads="1"/>
          </p:cNvPicPr>
          <p:nvPr>
            <p:ph idx="1"/>
          </p:nvPr>
        </p:nvPicPr>
        <p:blipFill>
          <a:blip r:embed="rId2"/>
          <a:stretch>
            <a:fillRect/>
          </a:stretch>
        </p:blipFill>
        <p:spPr bwMode="auto">
          <a:xfrm>
            <a:off x="0" y="1066800"/>
            <a:ext cx="9144000" cy="59436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1488</TotalTime>
  <Words>1897</Words>
  <Application>Microsoft Office PowerPoint</Application>
  <PresentationFormat>On-screen Show (4:3)</PresentationFormat>
  <Paragraphs>171</Paragraphs>
  <Slides>36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Calibri</vt:lpstr>
      <vt:lpstr>Century Gothic</vt:lpstr>
      <vt:lpstr>Tahoma</vt:lpstr>
      <vt:lpstr>Wingdings</vt:lpstr>
      <vt:lpstr>Wingdings 3</vt:lpstr>
      <vt:lpstr>Wisp</vt:lpstr>
      <vt:lpstr>PowerPoint Presentation</vt:lpstr>
      <vt:lpstr>LEARNINIG OBJECTIVES</vt:lpstr>
      <vt:lpstr>Definition of COPD</vt:lpstr>
      <vt:lpstr>Pathophysiology of COPD</vt:lpstr>
      <vt:lpstr>Pathophysiology </vt:lpstr>
      <vt:lpstr>copd</vt:lpstr>
      <vt:lpstr>Chronic Bronchitis </vt:lpstr>
      <vt:lpstr>BRONCHITIS</vt:lpstr>
      <vt:lpstr>PowerPoint Presentation</vt:lpstr>
      <vt:lpstr>Emphysema</vt:lpstr>
      <vt:lpstr>PowerPoint Presentation</vt:lpstr>
      <vt:lpstr>PowerPoint Presentation</vt:lpstr>
      <vt:lpstr>Risk Factors for COPD </vt:lpstr>
      <vt:lpstr>Clinical manifestations of COPD</vt:lpstr>
      <vt:lpstr>PowerPoint Presentation</vt:lpstr>
      <vt:lpstr>Diagnostic findings </vt:lpstr>
      <vt:lpstr>Diagnostic findings </vt:lpstr>
      <vt:lpstr>COMPLICATIONS OF COPD </vt:lpstr>
      <vt:lpstr>Medical Management</vt:lpstr>
      <vt:lpstr>Oxygen therapy on COPD </vt:lpstr>
      <vt:lpstr>Indications for oxygen supplementation include</vt:lpstr>
      <vt:lpstr>NURSING ALERT on o2 therapy for COPD</vt:lpstr>
      <vt:lpstr>Surgical intervention </vt:lpstr>
      <vt:lpstr>PULMONARY REHABILITATION</vt:lpstr>
      <vt:lpstr>Nursing management </vt:lpstr>
      <vt:lpstr>Nursing care of patient with COPD</vt:lpstr>
      <vt:lpstr>NURSING DIAGNOSIS</vt:lpstr>
      <vt:lpstr>Planning and Goals</vt:lpstr>
      <vt:lpstr>Nursing Interventions</vt:lpstr>
      <vt:lpstr>PowerPoint Presentation</vt:lpstr>
      <vt:lpstr>IMPROVING BREATHING PATTERNS</vt:lpstr>
      <vt:lpstr>IMPROVING ACTIVITY TOLERANCE</vt:lpstr>
      <vt:lpstr>ENHANCING SELF-CARE STRATEGIES</vt:lpstr>
      <vt:lpstr>Modifying Lifestyle</vt:lpstr>
      <vt:lpstr>MONITORING AND MANAGING POTENTIAL COMPLICATIONS: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PATIENT WITH COPD</dc:title>
  <dc:creator>COMPAQ</dc:creator>
  <cp:lastModifiedBy>Alshehri</cp:lastModifiedBy>
  <cp:revision>43</cp:revision>
  <cp:lastPrinted>2015-09-13T09:38:01Z</cp:lastPrinted>
  <dcterms:created xsi:type="dcterms:W3CDTF">2006-08-16T00:00:00Z</dcterms:created>
  <dcterms:modified xsi:type="dcterms:W3CDTF">2017-02-15T05:17:16Z</dcterms:modified>
</cp:coreProperties>
</file>