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2" r:id="rId10"/>
    <p:sldId id="263" r:id="rId11"/>
    <p:sldId id="264" r:id="rId12"/>
    <p:sldId id="265" r:id="rId13"/>
    <p:sldId id="271" r:id="rId14"/>
    <p:sldId id="272" r:id="rId15"/>
    <p:sldId id="266" r:id="rId16"/>
    <p:sldId id="267" r:id="rId17"/>
    <p:sldId id="268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D34F-AF2E-41E1-AC5D-1AFC449DBA01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FDC2-F91D-4742-9290-7FB9FBE83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D34F-AF2E-41E1-AC5D-1AFC449DBA01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FDC2-F91D-4742-9290-7FB9FBE83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D34F-AF2E-41E1-AC5D-1AFC449DBA01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FDC2-F91D-4742-9290-7FB9FBE83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D34F-AF2E-41E1-AC5D-1AFC449DBA01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FDC2-F91D-4742-9290-7FB9FBE83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D34F-AF2E-41E1-AC5D-1AFC449DBA01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FDC2-F91D-4742-9290-7FB9FBE83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D34F-AF2E-41E1-AC5D-1AFC449DBA01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FDC2-F91D-4742-9290-7FB9FBE83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D34F-AF2E-41E1-AC5D-1AFC449DBA01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FDC2-F91D-4742-9290-7FB9FBE83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D34F-AF2E-41E1-AC5D-1AFC449DBA01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FDC2-F91D-4742-9290-7FB9FBE83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D34F-AF2E-41E1-AC5D-1AFC449DBA01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FDC2-F91D-4742-9290-7FB9FBE83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D34F-AF2E-41E1-AC5D-1AFC449DBA01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FDC2-F91D-4742-9290-7FB9FBE838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D34F-AF2E-41E1-AC5D-1AFC449DBA01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90FDC2-F91D-4742-9290-7FB9FBE838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690FDC2-F91D-4742-9290-7FB9FBE838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A87D34F-AF2E-41E1-AC5D-1AFC449DBA01}" type="datetimeFigureOut">
              <a:rPr lang="en-US" smtClean="0"/>
              <a:t>10/8/2018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COORDINATING CONJUNCTIONS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25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 (b)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Not only </a:t>
            </a:r>
            <a:r>
              <a:rPr lang="en-US" sz="2400" b="1" i="1" dirty="0">
                <a:solidFill>
                  <a:srgbClr val="0070C0"/>
                </a:solidFill>
                <a:ea typeface="Calibri"/>
                <a:cs typeface="Arial"/>
              </a:rPr>
              <a:t>my mother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but also </a:t>
            </a:r>
            <a:r>
              <a:rPr lang="en-US" sz="2400" b="1" i="1" dirty="0">
                <a:solidFill>
                  <a:srgbClr val="0070C0"/>
                </a:solidFill>
                <a:ea typeface="Calibri"/>
                <a:cs typeface="Arial"/>
              </a:rPr>
              <a:t>my sister </a:t>
            </a:r>
            <a:r>
              <a:rPr lang="en-US" sz="2400" b="1" i="1" dirty="0">
                <a:ea typeface="Calibri"/>
                <a:cs typeface="Arial"/>
              </a:rPr>
              <a:t>is </a:t>
            </a:r>
            <a:r>
              <a:rPr lang="en-US" sz="2400" b="1" dirty="0">
                <a:ea typeface="Calibri"/>
                <a:cs typeface="Arial"/>
              </a:rPr>
              <a:t>here.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(c)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Not only </a:t>
            </a:r>
            <a:r>
              <a:rPr lang="en-US" sz="2400" b="1" i="1" dirty="0">
                <a:solidFill>
                  <a:srgbClr val="0070C0"/>
                </a:solidFill>
                <a:ea typeface="Calibri"/>
                <a:cs typeface="Arial"/>
              </a:rPr>
              <a:t>my sister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 but also </a:t>
            </a:r>
            <a:r>
              <a:rPr lang="en-US" sz="2400" b="1" i="1" dirty="0">
                <a:solidFill>
                  <a:srgbClr val="0070C0"/>
                </a:solidFill>
                <a:ea typeface="Calibri"/>
                <a:cs typeface="Arial"/>
              </a:rPr>
              <a:t>my parents </a:t>
            </a:r>
            <a:r>
              <a:rPr lang="en-US" sz="2400" b="1" i="1" dirty="0">
                <a:ea typeface="Calibri"/>
                <a:cs typeface="Arial"/>
              </a:rPr>
              <a:t>are </a:t>
            </a:r>
            <a:r>
              <a:rPr lang="en-US" sz="2400" b="1" dirty="0">
                <a:ea typeface="Calibri"/>
                <a:cs typeface="Arial"/>
              </a:rPr>
              <a:t>here.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(d)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Neither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ea typeface="Calibri"/>
                <a:cs typeface="Arial"/>
              </a:rPr>
              <a:t>my mother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nor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ea typeface="Calibri"/>
                <a:cs typeface="Arial"/>
              </a:rPr>
              <a:t>my sister </a:t>
            </a:r>
            <a:r>
              <a:rPr lang="en-US" sz="2400" b="1" i="1" dirty="0">
                <a:ea typeface="Calibri"/>
                <a:cs typeface="Arial"/>
              </a:rPr>
              <a:t>is </a:t>
            </a:r>
            <a:r>
              <a:rPr lang="en-US" sz="2400" b="1" dirty="0">
                <a:ea typeface="Calibri"/>
                <a:cs typeface="Arial"/>
              </a:rPr>
              <a:t>here.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(e)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Neither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ea typeface="Calibri"/>
                <a:cs typeface="Arial"/>
              </a:rPr>
              <a:t>m y sister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nor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ea typeface="Calibri"/>
                <a:cs typeface="Arial"/>
              </a:rPr>
              <a:t>my parents </a:t>
            </a:r>
            <a:r>
              <a:rPr lang="en-US" sz="2400" b="1" i="1" dirty="0">
                <a:ea typeface="Calibri"/>
                <a:cs typeface="Arial"/>
              </a:rPr>
              <a:t>are </a:t>
            </a:r>
            <a:r>
              <a:rPr lang="en-US" sz="2400" b="1" dirty="0">
                <a:ea typeface="Calibri"/>
                <a:cs typeface="Arial"/>
              </a:rPr>
              <a:t>here.</a:t>
            </a:r>
            <a:endParaRPr lang="en-US" sz="2400" dirty="0">
              <a:ea typeface="Calibri"/>
              <a:cs typeface="Arial"/>
            </a:endParaRPr>
          </a:p>
          <a:p>
            <a:endParaRPr lang="en-US" dirty="0" smtClean="0"/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When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two</a:t>
            </a:r>
            <a:r>
              <a:rPr lang="en-US" sz="2400" b="1" dirty="0">
                <a:ea typeface="Calibri"/>
                <a:cs typeface="Arial"/>
              </a:rPr>
              <a:t> subjects are connected by </a:t>
            </a:r>
            <a:r>
              <a:rPr lang="en-US" sz="2400" b="1" i="1" dirty="0">
                <a:ea typeface="Calibri"/>
                <a:cs typeface="Arial"/>
              </a:rPr>
              <a:t>not only. . . but also, either. . . or, </a:t>
            </a:r>
            <a:r>
              <a:rPr lang="en-US" sz="2400" b="1" dirty="0">
                <a:ea typeface="Calibri"/>
                <a:cs typeface="Arial"/>
              </a:rPr>
              <a:t>or </a:t>
            </a:r>
            <a:r>
              <a:rPr lang="en-US" sz="2400" b="1" i="1" dirty="0">
                <a:ea typeface="Calibri"/>
                <a:cs typeface="Arial"/>
              </a:rPr>
              <a:t>neither. . . nor, </a:t>
            </a:r>
            <a:r>
              <a:rPr lang="en-US" sz="2400" b="1" dirty="0">
                <a:ea typeface="Calibri"/>
                <a:cs typeface="Arial"/>
              </a:rPr>
              <a:t>the </a:t>
            </a:r>
            <a:r>
              <a:rPr lang="en-US" sz="2400" b="1" u="sng" dirty="0">
                <a:ea typeface="Calibri"/>
                <a:cs typeface="Arial"/>
              </a:rPr>
              <a:t>subject</a:t>
            </a:r>
            <a:r>
              <a:rPr lang="en-US" sz="2400" b="1" dirty="0">
                <a:ea typeface="Calibri"/>
                <a:cs typeface="Arial"/>
              </a:rPr>
              <a:t> that is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closer to the verb </a:t>
            </a:r>
            <a:r>
              <a:rPr lang="en-US" sz="2400" b="1" u="sng" dirty="0">
                <a:ea typeface="Calibri"/>
                <a:cs typeface="Arial"/>
              </a:rPr>
              <a:t>determines</a:t>
            </a:r>
            <a:r>
              <a:rPr lang="en-US" sz="2400" b="1" dirty="0">
                <a:ea typeface="Calibri"/>
                <a:cs typeface="Arial"/>
              </a:rPr>
              <a:t> whether the verb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is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singular or plural.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798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324600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 f) The research project will take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both</a:t>
            </a:r>
            <a:r>
              <a:rPr lang="en-US" sz="2400" b="1" i="1" dirty="0">
                <a:ea typeface="Calibri"/>
                <a:cs typeface="Arial"/>
              </a:rPr>
              <a:t> time and money</a:t>
            </a:r>
            <a:r>
              <a:rPr lang="en-US" sz="2400" b="1" i="1" dirty="0" smtClean="0">
                <a:ea typeface="Calibri"/>
                <a:cs typeface="Arial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ea typeface="Calibri"/>
                <a:cs typeface="Arial"/>
              </a:rPr>
              <a:t>In (f): both + noun + and + noun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(g) Sue </a:t>
            </a:r>
            <a:r>
              <a:rPr lang="en-US" sz="2400" b="1" i="1" dirty="0">
                <a:ea typeface="Calibri"/>
                <a:cs typeface="Arial"/>
              </a:rPr>
              <a:t>saw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not only </a:t>
            </a:r>
            <a:r>
              <a:rPr lang="en-US" sz="2400" b="1" i="1" dirty="0">
                <a:ea typeface="Calibri"/>
                <a:cs typeface="Arial"/>
              </a:rPr>
              <a:t>a fox in the woods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but (also) </a:t>
            </a:r>
            <a:r>
              <a:rPr lang="en-US" sz="2400" b="1" i="1" dirty="0">
                <a:ea typeface="Calibri"/>
                <a:cs typeface="Arial"/>
              </a:rPr>
              <a:t>a bear</a:t>
            </a:r>
            <a:r>
              <a:rPr lang="en-US" sz="2400" b="1" i="1" dirty="0" smtClean="0">
                <a:ea typeface="Calibri"/>
                <a:cs typeface="Arial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ea typeface="Calibri"/>
                <a:cs typeface="Arial"/>
              </a:rPr>
              <a:t>In (g): not only + noun + but also + noun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(h) I’ll take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either</a:t>
            </a:r>
            <a:r>
              <a:rPr lang="en-US" sz="2400" b="1" i="1" dirty="0">
                <a:ea typeface="Calibri"/>
                <a:cs typeface="Arial"/>
              </a:rPr>
              <a:t> chemistry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or</a:t>
            </a:r>
            <a:r>
              <a:rPr lang="en-US" sz="2400" b="1" i="1" dirty="0">
                <a:ea typeface="Calibri"/>
                <a:cs typeface="Arial"/>
              </a:rPr>
              <a:t> physics </a:t>
            </a:r>
            <a:r>
              <a:rPr lang="en-US" sz="2400" b="1" dirty="0">
                <a:ea typeface="Calibri"/>
                <a:cs typeface="Arial"/>
              </a:rPr>
              <a:t>next quarter</a:t>
            </a:r>
            <a:r>
              <a:rPr lang="en-US" sz="2400" b="1" dirty="0" smtClean="0">
                <a:ea typeface="Calibri"/>
                <a:cs typeface="Arial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ea typeface="Calibri"/>
                <a:cs typeface="Arial"/>
              </a:rPr>
              <a:t>In (h): either + noun + or + noun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 i ) That book is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neither</a:t>
            </a:r>
            <a:r>
              <a:rPr lang="en-US" sz="2400" b="1" i="1" dirty="0">
                <a:ea typeface="Calibri"/>
                <a:cs typeface="Arial"/>
              </a:rPr>
              <a:t> interesting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nor</a:t>
            </a:r>
            <a:r>
              <a:rPr lang="en-US" sz="2400" b="1" i="1" dirty="0">
                <a:ea typeface="Calibri"/>
                <a:cs typeface="Arial"/>
              </a:rPr>
              <a:t> accurate</a:t>
            </a:r>
            <a:r>
              <a:rPr lang="en-US" sz="2400" b="1" i="1" dirty="0" smtClean="0">
                <a:ea typeface="Calibri"/>
                <a:cs typeface="Arial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ea typeface="Calibri"/>
                <a:cs typeface="Arial"/>
              </a:rPr>
              <a:t>In (i): neither + adjective + nor + adjective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Notice the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parallel</a:t>
            </a:r>
            <a:r>
              <a:rPr lang="en-US" sz="2400" b="1" dirty="0">
                <a:ea typeface="Calibri"/>
                <a:cs typeface="Arial"/>
              </a:rPr>
              <a:t> structure in the examples. The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same</a:t>
            </a:r>
            <a:r>
              <a:rPr lang="en-US" sz="2400" b="1" dirty="0">
                <a:ea typeface="Calibri"/>
                <a:cs typeface="Arial"/>
              </a:rPr>
              <a:t> </a:t>
            </a:r>
            <a:r>
              <a:rPr lang="en-US" sz="2400" b="1" dirty="0">
                <a:solidFill>
                  <a:srgbClr val="0070C0"/>
                </a:solidFill>
                <a:ea typeface="Calibri"/>
                <a:cs typeface="Arial"/>
              </a:rPr>
              <a:t>grammatical form </a:t>
            </a:r>
            <a:r>
              <a:rPr lang="en-US" sz="2400" b="1" dirty="0">
                <a:ea typeface="Calibri"/>
                <a:cs typeface="Arial"/>
              </a:rPr>
              <a:t>should follow each part of the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paired conjunctions.*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r>
              <a:rPr lang="en-US" dirty="0"/>
              <a:t>*Paired conjunctions are also called “correlative conjunctions.”</a:t>
            </a:r>
          </a:p>
        </p:txBody>
      </p:sp>
    </p:spTree>
    <p:extLst>
      <p:ext uri="{BB962C8B-B14F-4D97-AF65-F5344CB8AC3E}">
        <p14:creationId xmlns:p14="http://schemas.microsoft.com/office/powerpoint/2010/main" val="3703837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NOTE</a:t>
            </a:r>
            <a:r>
              <a:rPr lang="en-US" sz="2400" b="1" dirty="0">
                <a:ea typeface="Calibri"/>
                <a:cs typeface="Arial"/>
              </a:rPr>
              <a:t>: Paired conjunctions are usually used for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emphasis</a:t>
            </a:r>
            <a:r>
              <a:rPr lang="en-US" sz="2400" b="1" dirty="0">
                <a:ea typeface="Calibri"/>
                <a:cs typeface="Arial"/>
              </a:rPr>
              <a:t>; they draw attention to both parts of the parallel structure.</a:t>
            </a:r>
            <a:endParaRPr lang="en-US" sz="24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>
            <a:normAutofit fontScale="92500"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Palatino Linotype"/>
                <a:ea typeface="Calibri"/>
                <a:cs typeface="Palatino Linotype"/>
              </a:rPr>
              <a:t>Exercise 13, p. 358.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2. Yes, both the driver and the passenger were injured.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3. Yes, both wheat and corn are grown in Kansas.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4. Yes, the city suffers from both air and water pollution.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6. Yes, not only his cousin but also his mother-in-law is living with him.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7. Yes, I lost not only my wallet but also my keys.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8. Yes, she not only goes to school, but also has a full-time job.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10. Yes, I’m going to give my friend either a book or some jewelry for her birthday.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11. Yes, either my sister or my brother will meet me at the airport.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12. Yes, they can either go swimming or play tennis.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14. No, neither her husband nor her children speak English.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15. No, they have neither a refrigerator nor a stove for their new apartment.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16. No, the result was neither good nor bad.</a:t>
            </a:r>
            <a:endParaRPr lang="en-US" sz="18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16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943600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Palatino Linotype"/>
                <a:ea typeface="Calibri"/>
                <a:cs typeface="Palatino Linotype"/>
              </a:rPr>
              <a:t>Exercise 15, p. 360.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3. Both Tanya and Beth enjoy horseback riding.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4. Neither Arthur nor Ricardo is in class today.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5. Both Arthur and Ricardo are absent.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6. We can either fix dinner for them here or take them to a restaurant.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7. Both the leopard and the tiger face extinction.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8. Neither the library nor the bookstore has the book I need.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9. We could either fly or take the train.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10. The hospital will neither confirm nor deny the story.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11. Both coal and oil are irreplaceable natural resources.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12. Neither her roommates nor her brother knows where she is.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2411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371600"/>
          </a:xfrm>
        </p:spPr>
        <p:txBody>
          <a:bodyPr/>
          <a:lstStyle/>
          <a:p>
            <a:r>
              <a:rPr lang="en-US" sz="3200" dirty="0"/>
              <a:t>Separating Independent Clauses with Periods;</a:t>
            </a:r>
            <a:br>
              <a:rPr lang="en-US" sz="3200" dirty="0"/>
            </a:br>
            <a:r>
              <a:rPr lang="en-US" sz="3200" dirty="0"/>
              <a:t>Connecting Them with </a:t>
            </a:r>
            <a:r>
              <a:rPr lang="en-US" sz="3200" i="1" dirty="0"/>
              <a:t>And</a:t>
            </a:r>
            <a:r>
              <a:rPr lang="en-US" sz="3200" dirty="0"/>
              <a:t> </a:t>
            </a:r>
            <a:r>
              <a:rPr lang="en-US" sz="3200" dirty="0" err="1"/>
              <a:t>and</a:t>
            </a:r>
            <a:r>
              <a:rPr lang="en-US" sz="3200" dirty="0"/>
              <a:t> </a:t>
            </a:r>
            <a:r>
              <a:rPr lang="en-US" sz="3200" i="1" dirty="0"/>
              <a:t>But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 </a:t>
            </a:r>
            <a:r>
              <a:rPr lang="en-US" sz="2400" b="1" dirty="0" smtClean="0">
                <a:ea typeface="Calibri"/>
                <a:cs typeface="Arial"/>
              </a:rPr>
              <a:t> </a:t>
            </a:r>
            <a:r>
              <a:rPr lang="en-US" sz="2400" b="1" dirty="0">
                <a:ea typeface="Calibri"/>
                <a:cs typeface="Arial"/>
              </a:rPr>
              <a:t>(a) It was raining hard. There was a strong wind.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(b)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INCORRECT PUNCTUATION</a:t>
            </a:r>
            <a:r>
              <a:rPr lang="en-US" sz="2400" b="1" i="1" dirty="0">
                <a:ea typeface="Calibri"/>
                <a:cs typeface="Arial"/>
              </a:rPr>
              <a:t>: </a:t>
            </a:r>
            <a:r>
              <a:rPr lang="en-US" sz="2400" b="1" dirty="0">
                <a:ea typeface="Calibri"/>
                <a:cs typeface="Arial"/>
              </a:rPr>
              <a:t>It was raining hard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, </a:t>
            </a:r>
            <a:r>
              <a:rPr lang="en-US" sz="2400" b="1" dirty="0">
                <a:ea typeface="Calibri"/>
                <a:cs typeface="Arial"/>
              </a:rPr>
              <a:t>there was a strong wind.</a:t>
            </a:r>
            <a:endParaRPr lang="en-US" sz="2400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>
                <a:ea typeface="Calibri"/>
                <a:cs typeface="Arial"/>
              </a:rPr>
              <a:t>Example (a) contains </a:t>
            </a:r>
            <a:r>
              <a:rPr lang="en-US" sz="2400" b="1" dirty="0">
                <a:solidFill>
                  <a:srgbClr val="0070C0"/>
                </a:solidFill>
                <a:ea typeface="Calibri"/>
                <a:cs typeface="Arial"/>
              </a:rPr>
              <a:t>two </a:t>
            </a:r>
            <a:r>
              <a:rPr lang="en-US" sz="2400" b="1" i="1" dirty="0">
                <a:solidFill>
                  <a:srgbClr val="0070C0"/>
                </a:solidFill>
                <a:ea typeface="Calibri"/>
                <a:cs typeface="Arial"/>
              </a:rPr>
              <a:t>independent clauses </a:t>
            </a:r>
            <a:r>
              <a:rPr lang="en-US" sz="2400" b="1" dirty="0">
                <a:ea typeface="Calibri"/>
                <a:cs typeface="Arial"/>
              </a:rPr>
              <a:t>(i.e., two complete sentences).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PUNCTUATION</a:t>
            </a:r>
            <a:r>
              <a:rPr lang="en-US" sz="2400" b="1" dirty="0">
                <a:ea typeface="Calibri"/>
                <a:cs typeface="Arial"/>
              </a:rPr>
              <a:t>:</a:t>
            </a:r>
            <a:endParaRPr lang="en-US" sz="2400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>
                <a:ea typeface="Calibri"/>
                <a:cs typeface="Arial"/>
              </a:rPr>
              <a:t>A </a:t>
            </a:r>
            <a:r>
              <a:rPr lang="en-US" sz="2400" b="1" dirty="0">
                <a:solidFill>
                  <a:srgbClr val="0070C0"/>
                </a:solidFill>
                <a:ea typeface="Calibri"/>
                <a:cs typeface="Arial"/>
              </a:rPr>
              <a:t>period</a:t>
            </a:r>
            <a:r>
              <a:rPr lang="en-US" sz="2400" b="1" dirty="0">
                <a:ea typeface="Calibri"/>
                <a:cs typeface="Arial"/>
              </a:rPr>
              <a:t>,* not a comma, </a:t>
            </a:r>
            <a:r>
              <a:rPr lang="en-US" sz="2400" b="1" u="sng" dirty="0">
                <a:ea typeface="Calibri"/>
                <a:cs typeface="Arial"/>
              </a:rPr>
              <a:t>is used to separate two </a:t>
            </a:r>
            <a:r>
              <a:rPr lang="en-US" sz="2400" b="1" u="sng" dirty="0">
                <a:solidFill>
                  <a:srgbClr val="FF0000"/>
                </a:solidFill>
                <a:ea typeface="Calibri"/>
                <a:cs typeface="Arial"/>
              </a:rPr>
              <a:t>independent</a:t>
            </a:r>
            <a:r>
              <a:rPr lang="en-US" sz="2400" b="1" u="sng" dirty="0">
                <a:ea typeface="Calibri"/>
                <a:cs typeface="Arial"/>
              </a:rPr>
              <a:t> clauses</a:t>
            </a:r>
            <a:r>
              <a:rPr lang="en-US" sz="2400" b="1" dirty="0">
                <a:ea typeface="Calibri"/>
                <a:cs typeface="Arial"/>
              </a:rPr>
              <a:t>. The punctuation error in (b) is called a “</a:t>
            </a:r>
            <a:r>
              <a:rPr lang="en-US" sz="2400" b="1" dirty="0">
                <a:solidFill>
                  <a:srgbClr val="0070C0"/>
                </a:solidFill>
                <a:ea typeface="Calibri"/>
                <a:cs typeface="Arial"/>
              </a:rPr>
              <a:t>run-on sentence.”</a:t>
            </a:r>
            <a:endParaRPr lang="en-US" sz="24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In spoken English, a pause, slightly longer than a pause for a comma, separates the two sentences.</a:t>
            </a:r>
            <a:endParaRPr lang="en-US" sz="24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47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9120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(c) It was raining hard,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and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dirty="0">
                <a:ea typeface="Calibri"/>
                <a:cs typeface="Arial"/>
              </a:rPr>
              <a:t>there was a strong wind.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(d) It was raining hard.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And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dirty="0">
                <a:ea typeface="Calibri"/>
                <a:cs typeface="Arial"/>
              </a:rPr>
              <a:t>there was a strong wind.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(e) It was raining hard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and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dirty="0">
                <a:ea typeface="Calibri"/>
                <a:cs typeface="Arial"/>
              </a:rPr>
              <a:t>there was a strong wind.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 f) It was late,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but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dirty="0">
                <a:ea typeface="Calibri"/>
                <a:cs typeface="Arial"/>
              </a:rPr>
              <a:t>he didn’t care.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(g) It was late.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But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dirty="0">
                <a:ea typeface="Calibri"/>
                <a:cs typeface="Arial"/>
              </a:rPr>
              <a:t>he didn’t care</a:t>
            </a:r>
            <a:r>
              <a:rPr lang="en-US" sz="2400" b="1" dirty="0" smtClean="0">
                <a:ea typeface="Calibri"/>
                <a:cs typeface="Arial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And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dirty="0" err="1">
                <a:ea typeface="Calibri"/>
                <a:cs typeface="Arial"/>
              </a:rPr>
              <a:t>and</a:t>
            </a:r>
            <a:r>
              <a:rPr lang="en-US" sz="2400" b="1" dirty="0">
                <a:ea typeface="Calibri"/>
                <a:cs typeface="Arial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but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dirty="0">
                <a:ea typeface="Calibri"/>
                <a:cs typeface="Arial"/>
              </a:rPr>
              <a:t>(coordinating conjunctions) are often used to connect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two independent clauses</a:t>
            </a:r>
            <a:r>
              <a:rPr lang="en-US" sz="2400" b="1" dirty="0"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39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PUNCTUATION</a:t>
            </a:r>
            <a:r>
              <a:rPr lang="en-US" sz="2400" b="1" dirty="0">
                <a:ea typeface="Calibri"/>
                <a:cs typeface="Arial"/>
              </a:rPr>
              <a:t>:</a:t>
            </a:r>
            <a:endParaRPr lang="en-US" sz="2400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>
                <a:ea typeface="Calibri"/>
                <a:cs typeface="Arial"/>
              </a:rPr>
              <a:t>Usually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a comma </a:t>
            </a:r>
            <a:r>
              <a:rPr lang="en-US" sz="2400" b="1" dirty="0">
                <a:ea typeface="Calibri"/>
                <a:cs typeface="Arial"/>
              </a:rPr>
              <a:t>immediately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precedes</a:t>
            </a:r>
            <a:r>
              <a:rPr lang="en-US" sz="2400" b="1" dirty="0">
                <a:ea typeface="Calibri"/>
                <a:cs typeface="Arial"/>
              </a:rPr>
              <a:t> the </a:t>
            </a:r>
            <a:r>
              <a:rPr lang="en-US" sz="2400" b="1" dirty="0">
                <a:solidFill>
                  <a:srgbClr val="0070C0"/>
                </a:solidFill>
                <a:ea typeface="Calibri"/>
                <a:cs typeface="Arial"/>
              </a:rPr>
              <a:t>conjunction</a:t>
            </a:r>
            <a:r>
              <a:rPr lang="en-US" sz="2400" b="1" dirty="0">
                <a:ea typeface="Calibri"/>
                <a:cs typeface="Arial"/>
              </a:rPr>
              <a:t>, as in (c) and (f).</a:t>
            </a:r>
            <a:endParaRPr lang="en-US" sz="2400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>
                <a:ea typeface="Calibri"/>
                <a:cs typeface="Arial"/>
              </a:rPr>
              <a:t>In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informal</a:t>
            </a:r>
            <a:r>
              <a:rPr lang="en-US" sz="2400" b="1" dirty="0">
                <a:ea typeface="Calibri"/>
                <a:cs typeface="Arial"/>
              </a:rPr>
              <a:t> writing, a writer might choose to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begin</a:t>
            </a:r>
            <a:r>
              <a:rPr lang="en-US" sz="2400" b="1" dirty="0">
                <a:ea typeface="Calibri"/>
                <a:cs typeface="Arial"/>
              </a:rPr>
              <a:t> a sentence with a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conjunction</a:t>
            </a:r>
            <a:r>
              <a:rPr lang="en-US" sz="2400" b="1" dirty="0">
                <a:ea typeface="Calibri"/>
                <a:cs typeface="Arial"/>
              </a:rPr>
              <a:t>, as in (d) and (g).</a:t>
            </a:r>
            <a:endParaRPr lang="en-US" sz="2400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>
                <a:ea typeface="Calibri"/>
                <a:cs typeface="Arial"/>
              </a:rPr>
              <a:t>In a very </a:t>
            </a:r>
            <a:r>
              <a:rPr lang="en-US" sz="2400" b="1" u="sng" dirty="0">
                <a:ea typeface="Calibri"/>
                <a:cs typeface="Arial"/>
              </a:rPr>
              <a:t>short sentence</a:t>
            </a:r>
            <a:r>
              <a:rPr lang="en-US" sz="2400" b="1" dirty="0">
                <a:ea typeface="Calibri"/>
                <a:cs typeface="Arial"/>
              </a:rPr>
              <a:t>, a writer might choose to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omit</a:t>
            </a:r>
            <a:r>
              <a:rPr lang="en-US" sz="2400" b="1" dirty="0">
                <a:ea typeface="Calibri"/>
                <a:cs typeface="Arial"/>
              </a:rPr>
              <a:t> the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comma</a:t>
            </a:r>
            <a:r>
              <a:rPr lang="en-US" sz="2400" b="1" dirty="0">
                <a:ea typeface="Calibri"/>
                <a:cs typeface="Arial"/>
              </a:rPr>
              <a:t> in front of </a:t>
            </a:r>
            <a:r>
              <a:rPr lang="en-US" sz="2400" b="1" i="1" dirty="0">
                <a:ea typeface="Calibri"/>
                <a:cs typeface="Arial"/>
              </a:rPr>
              <a:t>and, </a:t>
            </a:r>
            <a:r>
              <a:rPr lang="en-US" sz="2400" b="1" dirty="0">
                <a:ea typeface="Calibri"/>
                <a:cs typeface="Arial"/>
              </a:rPr>
              <a:t>as in (e). (Omitting the comma in front of </a:t>
            </a:r>
            <a:r>
              <a:rPr lang="en-US" sz="2400" b="1" i="1" dirty="0">
                <a:ea typeface="Calibri"/>
                <a:cs typeface="Arial"/>
              </a:rPr>
              <a:t>but </a:t>
            </a:r>
            <a:r>
              <a:rPr lang="en-US" sz="2400" b="1" dirty="0">
                <a:ea typeface="Calibri"/>
                <a:cs typeface="Arial"/>
              </a:rPr>
              <a:t>is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rare</a:t>
            </a:r>
            <a:r>
              <a:rPr lang="en-US" sz="2400" b="1" dirty="0">
                <a:ea typeface="Calibri"/>
                <a:cs typeface="Arial"/>
              </a:rPr>
              <a:t>.)</a:t>
            </a:r>
            <a:endParaRPr lang="en-US" sz="24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20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620000" cy="6096000"/>
          </a:xfrm>
        </p:spPr>
        <p:txBody>
          <a:bodyPr>
            <a:normAutofit fontScale="8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Palatino Linotype"/>
                <a:ea typeface="Calibri"/>
                <a:cs typeface="Palatino Linotype"/>
              </a:rPr>
              <a:t>Exercise 18, p. 361.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2. The boys walked (,) and the girls ran.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3. The teacher lectured. The students took notes.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4. The teacher lectured (,) and the students took notes.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5. Elena came to the meeting, but Pedro stayed home.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6. Elena came to the meeting. Her brother stayed home.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Palatino Linotype"/>
                <a:ea typeface="Calibri"/>
                <a:cs typeface="Palatino Linotype"/>
              </a:rPr>
              <a:t>Exercise 20, p. 362.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1. Janice entered the room and looked around. She knew no one.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2. A thermometer is used to measure temperature.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A barometer measures air pressure.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3. Derek made many promises, but he had no intention of keeping them.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4. The earthquake was devastating. Tall buildings crumbled and fell to the ground.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5. Birds have certain characteristics in common. They have feathers, wings, and a beak with no teeth.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Birds lay hard-shelled eggs, and their offspring are dependent on parental care for an extended period after birth.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6. The ancient Egyptians had good dentists. Archeologists have found mummies that had gold fillings in their teeth.</a:t>
            </a:r>
            <a:endParaRPr lang="en-US" sz="18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24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Palatino Linotype"/>
                <a:ea typeface="Calibri"/>
                <a:cs typeface="Palatino Linotype"/>
              </a:rPr>
              <a:t>Exercise 22, p. 363.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Garamond"/>
                <a:ea typeface="Calibri"/>
                <a:cs typeface="Garamond"/>
              </a:rPr>
              <a:t>Note: </a:t>
            </a:r>
            <a:r>
              <a:rPr lang="en-US" sz="2400" dirty="0">
                <a:latin typeface="Garamond"/>
                <a:ea typeface="Calibri"/>
                <a:cs typeface="Garamond"/>
              </a:rPr>
              <a:t>Parallel structures that are found within a larger parallel structure are underlined twice.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1. justice, peace, and brotherhood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2. where he stands in moments of comfort and convenience, but where he stands at times of challenge and controversy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3. not the words of our enemies, but the silence of our friends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4. political and moral question . . . oppression and violence . . . oppression and violence . . . revenge. aggression, and retaliation</a:t>
            </a:r>
            <a:endParaRPr lang="en-US" sz="18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10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One use of a conjunction is to connect words or phrases that have the same grammatical function in a sentence. This use of conjunctions is called “</a:t>
            </a:r>
            <a:r>
              <a:rPr lang="en-US" sz="2800" dirty="0">
                <a:solidFill>
                  <a:srgbClr val="FF0000"/>
                </a:solidFill>
              </a:rPr>
              <a:t>parallel structure</a:t>
            </a:r>
            <a:r>
              <a:rPr lang="en-US" sz="2800" dirty="0"/>
              <a:t>.” The conjunctions used in this pattern are </a:t>
            </a:r>
            <a:r>
              <a:rPr lang="en-US" sz="2800" dirty="0">
                <a:solidFill>
                  <a:srgbClr val="0070C0"/>
                </a:solidFill>
              </a:rPr>
              <a:t>and, but, or,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0070C0"/>
                </a:solidFill>
              </a:rPr>
              <a:t>nor</a:t>
            </a:r>
            <a:r>
              <a:rPr lang="en-US" sz="2800" dirty="0"/>
              <a:t>. These words are called “</a:t>
            </a:r>
            <a:r>
              <a:rPr lang="en-US" sz="2800" dirty="0">
                <a:solidFill>
                  <a:srgbClr val="FF0000"/>
                </a:solidFill>
              </a:rPr>
              <a:t>coordinating conjunctions</a:t>
            </a:r>
            <a:r>
              <a:rPr lang="en-US" sz="28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46553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601980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Calibri"/>
                <a:cs typeface="Arial"/>
              </a:rPr>
              <a:t> (a) </a:t>
            </a:r>
            <a:r>
              <a:rPr lang="en-US" sz="2800" b="1" i="1" dirty="0">
                <a:solidFill>
                  <a:srgbClr val="0070C0"/>
                </a:solidFill>
                <a:ea typeface="Calibri"/>
                <a:cs typeface="Arial"/>
              </a:rPr>
              <a:t>Steve</a:t>
            </a:r>
            <a:r>
              <a:rPr lang="en-US" sz="2800" b="1" i="1" dirty="0">
                <a:ea typeface="Calibri"/>
                <a:cs typeface="Arial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ea typeface="Calibri"/>
                <a:cs typeface="Arial"/>
              </a:rPr>
              <a:t>and</a:t>
            </a:r>
            <a:r>
              <a:rPr lang="en-US" sz="2800" b="1" i="1" dirty="0">
                <a:ea typeface="Calibri"/>
                <a:cs typeface="Arial"/>
              </a:rPr>
              <a:t> </a:t>
            </a:r>
            <a:r>
              <a:rPr lang="en-US" sz="2800" b="1" dirty="0">
                <a:ea typeface="Calibri"/>
                <a:cs typeface="Arial"/>
              </a:rPr>
              <a:t>his </a:t>
            </a:r>
            <a:r>
              <a:rPr lang="en-US" sz="2800" b="1" i="1" dirty="0">
                <a:solidFill>
                  <a:srgbClr val="0070C0"/>
                </a:solidFill>
                <a:ea typeface="Calibri"/>
                <a:cs typeface="Arial"/>
              </a:rPr>
              <a:t>friend</a:t>
            </a:r>
            <a:r>
              <a:rPr lang="en-US" sz="2800" b="1" i="1" dirty="0">
                <a:ea typeface="Calibri"/>
                <a:cs typeface="Arial"/>
              </a:rPr>
              <a:t> </a:t>
            </a:r>
            <a:r>
              <a:rPr lang="en-US" sz="2800" b="1" dirty="0">
                <a:solidFill>
                  <a:srgbClr val="FF0000"/>
                </a:solidFill>
                <a:ea typeface="Calibri"/>
                <a:cs typeface="Arial"/>
              </a:rPr>
              <a:t>are</a:t>
            </a:r>
            <a:r>
              <a:rPr lang="en-US" sz="2800" b="1" dirty="0">
                <a:ea typeface="Calibri"/>
                <a:cs typeface="Arial"/>
              </a:rPr>
              <a:t> coming to dinner.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ea typeface="Calibri"/>
                <a:cs typeface="Arial"/>
              </a:rPr>
              <a:t>In (a): </a:t>
            </a:r>
            <a:r>
              <a:rPr lang="en-US" sz="2800" b="1" i="1" dirty="0">
                <a:ea typeface="Calibri"/>
                <a:cs typeface="Arial"/>
              </a:rPr>
              <a:t>noun </a:t>
            </a:r>
            <a:r>
              <a:rPr lang="en-US" sz="2800" b="1" dirty="0">
                <a:ea typeface="Calibri"/>
                <a:cs typeface="Arial"/>
              </a:rPr>
              <a:t>+ </a:t>
            </a:r>
            <a:r>
              <a:rPr lang="en-US" sz="2800" b="1" i="1" dirty="0">
                <a:ea typeface="Calibri"/>
                <a:cs typeface="Arial"/>
              </a:rPr>
              <a:t>and </a:t>
            </a:r>
            <a:r>
              <a:rPr lang="en-US" sz="2800" b="1" dirty="0">
                <a:ea typeface="Calibri"/>
                <a:cs typeface="Arial"/>
              </a:rPr>
              <a:t>+ </a:t>
            </a:r>
            <a:r>
              <a:rPr lang="en-US" sz="2800" b="1" i="1" dirty="0" smtClean="0">
                <a:ea typeface="Calibri"/>
                <a:cs typeface="Arial"/>
              </a:rPr>
              <a:t>noun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b="1" i="1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Calibri"/>
                <a:cs typeface="Arial"/>
              </a:rPr>
              <a:t>(b) Susan </a:t>
            </a:r>
            <a:r>
              <a:rPr lang="en-US" sz="2800" b="1" i="1" dirty="0">
                <a:solidFill>
                  <a:srgbClr val="0070C0"/>
                </a:solidFill>
                <a:ea typeface="Calibri"/>
                <a:cs typeface="Arial"/>
              </a:rPr>
              <a:t>raised</a:t>
            </a:r>
            <a:r>
              <a:rPr lang="en-US" sz="2800" b="1" i="1" dirty="0">
                <a:ea typeface="Calibri"/>
                <a:cs typeface="Arial"/>
              </a:rPr>
              <a:t> </a:t>
            </a:r>
            <a:r>
              <a:rPr lang="en-US" sz="2800" b="1" dirty="0">
                <a:ea typeface="Calibri"/>
                <a:cs typeface="Arial"/>
              </a:rPr>
              <a:t>her hand </a:t>
            </a:r>
            <a:r>
              <a:rPr lang="en-US" sz="2800" b="1" i="1" dirty="0">
                <a:solidFill>
                  <a:srgbClr val="FF0000"/>
                </a:solidFill>
                <a:ea typeface="Calibri"/>
                <a:cs typeface="Arial"/>
              </a:rPr>
              <a:t>and</a:t>
            </a:r>
            <a:r>
              <a:rPr lang="en-US" sz="2800" b="1" i="1" dirty="0">
                <a:ea typeface="Calibri"/>
                <a:cs typeface="Arial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ea typeface="Calibri"/>
                <a:cs typeface="Arial"/>
              </a:rPr>
              <a:t>snapped</a:t>
            </a:r>
            <a:r>
              <a:rPr lang="en-US" sz="2800" b="1" i="1" dirty="0">
                <a:ea typeface="Calibri"/>
                <a:cs typeface="Arial"/>
              </a:rPr>
              <a:t> </a:t>
            </a:r>
            <a:r>
              <a:rPr lang="en-US" sz="2800" b="1" dirty="0">
                <a:ea typeface="Calibri"/>
                <a:cs typeface="Arial"/>
              </a:rPr>
              <a:t>her fingers.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ea typeface="Calibri"/>
                <a:cs typeface="Arial"/>
              </a:rPr>
              <a:t>In (b): </a:t>
            </a:r>
            <a:r>
              <a:rPr lang="en-US" sz="2800" b="1" i="1" dirty="0">
                <a:ea typeface="Calibri"/>
                <a:cs typeface="Arial"/>
              </a:rPr>
              <a:t>verb + and </a:t>
            </a:r>
            <a:r>
              <a:rPr lang="en-US" sz="2800" b="1" dirty="0">
                <a:ea typeface="Calibri"/>
                <a:cs typeface="Arial"/>
              </a:rPr>
              <a:t>+ </a:t>
            </a:r>
            <a:r>
              <a:rPr lang="en-US" sz="2800" b="1" i="1" dirty="0" smtClean="0">
                <a:ea typeface="Calibri"/>
                <a:cs typeface="Arial"/>
              </a:rPr>
              <a:t>verb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b="1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Calibri"/>
                <a:cs typeface="Arial"/>
              </a:rPr>
              <a:t>(c) He </a:t>
            </a:r>
            <a:r>
              <a:rPr lang="en-US" sz="2800" b="1" i="1" dirty="0">
                <a:solidFill>
                  <a:srgbClr val="0070C0"/>
                </a:solidFill>
                <a:ea typeface="Calibri"/>
                <a:cs typeface="Arial"/>
              </a:rPr>
              <a:t>is waving </a:t>
            </a:r>
            <a:r>
              <a:rPr lang="en-US" sz="2800" b="1" dirty="0">
                <a:ea typeface="Calibri"/>
                <a:cs typeface="Arial"/>
              </a:rPr>
              <a:t>his arms </a:t>
            </a:r>
            <a:r>
              <a:rPr lang="en-US" sz="2800" b="1" i="1" dirty="0">
                <a:solidFill>
                  <a:srgbClr val="FF0000"/>
                </a:solidFill>
                <a:ea typeface="Calibri"/>
                <a:cs typeface="Arial"/>
              </a:rPr>
              <a:t>and</a:t>
            </a:r>
            <a:r>
              <a:rPr lang="en-US" sz="2800" b="1" i="1" dirty="0">
                <a:ea typeface="Calibri"/>
                <a:cs typeface="Arial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ea typeface="Calibri"/>
                <a:cs typeface="Arial"/>
              </a:rPr>
              <a:t>(is) shouting </a:t>
            </a:r>
            <a:r>
              <a:rPr lang="en-US" sz="2800" b="1" dirty="0">
                <a:ea typeface="Calibri"/>
                <a:cs typeface="Arial"/>
              </a:rPr>
              <a:t>at us</a:t>
            </a:r>
            <a:r>
              <a:rPr lang="en-US" sz="2800" b="1" dirty="0" smtClean="0">
                <a:ea typeface="Calibri"/>
                <a:cs typeface="Arial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ea typeface="Calibri"/>
                <a:cs typeface="Arial"/>
              </a:rPr>
              <a:t>In (c): </a:t>
            </a:r>
            <a:r>
              <a:rPr lang="en-US" sz="2800" b="1" i="1" dirty="0">
                <a:ea typeface="Calibri"/>
                <a:cs typeface="Arial"/>
              </a:rPr>
              <a:t>verb </a:t>
            </a:r>
            <a:r>
              <a:rPr lang="en-US" sz="2800" b="1" dirty="0">
                <a:ea typeface="Calibri"/>
                <a:cs typeface="Arial"/>
              </a:rPr>
              <a:t>+ </a:t>
            </a:r>
            <a:r>
              <a:rPr lang="en-US" sz="2800" b="1" i="1" dirty="0">
                <a:ea typeface="Calibri"/>
                <a:cs typeface="Arial"/>
              </a:rPr>
              <a:t>and </a:t>
            </a:r>
            <a:r>
              <a:rPr lang="en-US" sz="2800" b="1" dirty="0">
                <a:ea typeface="Calibri"/>
                <a:cs typeface="Arial"/>
              </a:rPr>
              <a:t>+ </a:t>
            </a:r>
            <a:r>
              <a:rPr lang="en-US" sz="2800" b="1" i="1" dirty="0">
                <a:ea typeface="Calibri"/>
                <a:cs typeface="Arial"/>
              </a:rPr>
              <a:t>verb </a:t>
            </a:r>
            <a:r>
              <a:rPr lang="en-US" sz="2800" b="1" dirty="0">
                <a:ea typeface="Calibri"/>
                <a:cs typeface="Arial"/>
              </a:rPr>
              <a:t>(The second auxiliary may be </a:t>
            </a:r>
            <a:r>
              <a:rPr lang="en-US" sz="2800" b="1" dirty="0">
                <a:solidFill>
                  <a:srgbClr val="FF0000"/>
                </a:solidFill>
                <a:ea typeface="Calibri"/>
                <a:cs typeface="Arial"/>
              </a:rPr>
              <a:t>omitted</a:t>
            </a:r>
            <a:r>
              <a:rPr lang="en-US" sz="2800" b="1" dirty="0">
                <a:ea typeface="Calibri"/>
                <a:cs typeface="Arial"/>
              </a:rPr>
              <a:t> if it is the </a:t>
            </a:r>
            <a:r>
              <a:rPr lang="en-US" sz="2800" b="1" dirty="0">
                <a:solidFill>
                  <a:srgbClr val="FF0000"/>
                </a:solidFill>
                <a:ea typeface="Calibri"/>
                <a:cs typeface="Arial"/>
              </a:rPr>
              <a:t>same</a:t>
            </a:r>
            <a:r>
              <a:rPr lang="en-US" sz="2800" b="1" dirty="0">
                <a:ea typeface="Calibri"/>
                <a:cs typeface="Arial"/>
              </a:rPr>
              <a:t> as the first auxiliary.)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350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63880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(d) These shoes are </a:t>
            </a:r>
            <a:r>
              <a:rPr lang="en-US" sz="2400" b="1" i="1" dirty="0">
                <a:solidFill>
                  <a:srgbClr val="0070C0"/>
                </a:solidFill>
                <a:ea typeface="Calibri"/>
                <a:cs typeface="Arial"/>
              </a:rPr>
              <a:t>old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but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ea typeface="Calibri"/>
                <a:cs typeface="Arial"/>
              </a:rPr>
              <a:t>comfortable</a:t>
            </a:r>
            <a:r>
              <a:rPr lang="en-US" sz="2400" b="1" i="1" dirty="0">
                <a:ea typeface="Calibri"/>
                <a:cs typeface="Arial"/>
              </a:rPr>
              <a:t>.</a:t>
            </a:r>
            <a:endParaRPr lang="en-US" sz="2400" b="1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>
                <a:ea typeface="Calibri"/>
                <a:cs typeface="Arial"/>
              </a:rPr>
              <a:t>In (d): </a:t>
            </a:r>
            <a:r>
              <a:rPr lang="en-US" sz="2400" b="1" i="1" dirty="0">
                <a:ea typeface="Calibri"/>
                <a:cs typeface="Arial"/>
              </a:rPr>
              <a:t>adjective </a:t>
            </a:r>
            <a:r>
              <a:rPr lang="en-US" sz="2400" b="1" dirty="0">
                <a:ea typeface="Calibri"/>
                <a:cs typeface="Arial"/>
              </a:rPr>
              <a:t>+ </a:t>
            </a:r>
            <a:r>
              <a:rPr lang="en-US" sz="2400" b="1" i="1" dirty="0">
                <a:ea typeface="Calibri"/>
                <a:cs typeface="Arial"/>
              </a:rPr>
              <a:t>but </a:t>
            </a:r>
            <a:r>
              <a:rPr lang="en-US" sz="2400" b="1" dirty="0">
                <a:ea typeface="Calibri"/>
                <a:cs typeface="Arial"/>
              </a:rPr>
              <a:t>+ </a:t>
            </a:r>
            <a:r>
              <a:rPr lang="en-US" sz="2400" b="1" i="1" dirty="0" smtClean="0">
                <a:ea typeface="Calibri"/>
                <a:cs typeface="Arial"/>
              </a:rPr>
              <a:t>adjective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b="1" i="1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b="1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(e) He wants </a:t>
            </a:r>
            <a:r>
              <a:rPr lang="en-US" sz="2400" b="1" i="1" dirty="0">
                <a:solidFill>
                  <a:srgbClr val="0070C0"/>
                </a:solidFill>
                <a:ea typeface="Calibri"/>
                <a:cs typeface="Arial"/>
              </a:rPr>
              <a:t>to watch </a:t>
            </a:r>
            <a:r>
              <a:rPr lang="en-US" sz="2400" b="1" dirty="0">
                <a:solidFill>
                  <a:srgbClr val="0070C0"/>
                </a:solidFill>
                <a:ea typeface="Calibri"/>
                <a:cs typeface="Arial"/>
              </a:rPr>
              <a:t>TV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or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ea typeface="Calibri"/>
                <a:cs typeface="Arial"/>
              </a:rPr>
              <a:t>(to) listen </a:t>
            </a:r>
            <a:r>
              <a:rPr lang="en-US" sz="2400" b="1" dirty="0">
                <a:ea typeface="Calibri"/>
                <a:cs typeface="Arial"/>
              </a:rPr>
              <a:t>to some music.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>
                <a:ea typeface="Calibri"/>
                <a:cs typeface="Arial"/>
              </a:rPr>
              <a:t>In (e): </a:t>
            </a:r>
            <a:r>
              <a:rPr lang="en-US" sz="2400" b="1" i="1" dirty="0">
                <a:ea typeface="Calibri"/>
                <a:cs typeface="Arial"/>
              </a:rPr>
              <a:t>infinitive + or + infinitive </a:t>
            </a:r>
            <a:r>
              <a:rPr lang="en-US" sz="2400" b="1" dirty="0">
                <a:ea typeface="Calibri"/>
                <a:cs typeface="Arial"/>
              </a:rPr>
              <a:t>(The second </a:t>
            </a:r>
            <a:r>
              <a:rPr lang="en-US" sz="2400" b="1" i="1" dirty="0">
                <a:ea typeface="Calibri"/>
                <a:cs typeface="Arial"/>
              </a:rPr>
              <a:t>to </a:t>
            </a:r>
            <a:r>
              <a:rPr lang="en-US" sz="2400" b="1" dirty="0">
                <a:ea typeface="Calibri"/>
                <a:cs typeface="Arial"/>
              </a:rPr>
              <a:t>is usually omitted.)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35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Structure: Using Commas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a) Steve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and</a:t>
            </a:r>
            <a:r>
              <a:rPr lang="en-US" sz="2400" b="1" dirty="0">
                <a:ea typeface="Calibri"/>
                <a:cs typeface="Arial"/>
              </a:rPr>
              <a:t> Joe are in class</a:t>
            </a:r>
            <a:r>
              <a:rPr lang="en-US" sz="2400" b="1" dirty="0" smtClean="0"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(b)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INCORRECT PUNCTUATION: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Steve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, </a:t>
            </a:r>
            <a:r>
              <a:rPr lang="en-US" sz="2400" b="1" dirty="0">
                <a:ea typeface="Calibri"/>
                <a:cs typeface="Arial"/>
              </a:rPr>
              <a:t>and Joe are in class.</a:t>
            </a:r>
            <a:endParaRPr lang="en-US" sz="2400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b="1" dirty="0" smtClean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b="1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  <a:ea typeface="Calibri"/>
                <a:cs typeface="Arial"/>
              </a:rPr>
              <a:t>No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commas </a:t>
            </a:r>
            <a:r>
              <a:rPr lang="en-US" sz="2400" b="1" dirty="0">
                <a:ea typeface="Calibri"/>
                <a:cs typeface="Arial"/>
              </a:rPr>
              <a:t>are used when and connects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two</a:t>
            </a:r>
            <a:r>
              <a:rPr lang="en-US" sz="2400" b="1" dirty="0">
                <a:ea typeface="Calibri"/>
                <a:cs typeface="Arial"/>
              </a:rPr>
              <a:t> parts of a parallel structure, as in (a).</a:t>
            </a:r>
            <a:endParaRPr lang="en-US" sz="24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23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620000" cy="571500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(c) Steve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,</a:t>
            </a:r>
            <a:r>
              <a:rPr lang="en-US" sz="2400" b="1" dirty="0">
                <a:ea typeface="Calibri"/>
                <a:cs typeface="Arial"/>
              </a:rPr>
              <a:t> Joe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and</a:t>
            </a:r>
            <a:r>
              <a:rPr lang="en-US" sz="2400" b="1" dirty="0">
                <a:ea typeface="Calibri"/>
                <a:cs typeface="Arial"/>
              </a:rPr>
              <a:t> Rita are in class.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(d) Steve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, </a:t>
            </a:r>
            <a:r>
              <a:rPr lang="en-US" sz="2400" b="1" dirty="0">
                <a:ea typeface="Calibri"/>
                <a:cs typeface="Arial"/>
              </a:rPr>
              <a:t>Joe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,</a:t>
            </a:r>
            <a:r>
              <a:rPr lang="en-US" sz="2400" b="1" dirty="0">
                <a:ea typeface="Calibri"/>
                <a:cs typeface="Arial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and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dirty="0">
                <a:ea typeface="Calibri"/>
                <a:cs typeface="Arial"/>
              </a:rPr>
              <a:t>Rita are in class.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(e) Steve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,</a:t>
            </a:r>
            <a:r>
              <a:rPr lang="en-US" sz="2400" b="1" dirty="0">
                <a:ea typeface="Calibri"/>
                <a:cs typeface="Arial"/>
              </a:rPr>
              <a:t> Joe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,</a:t>
            </a:r>
            <a:r>
              <a:rPr lang="en-US" sz="2400" b="1" dirty="0">
                <a:ea typeface="Calibri"/>
                <a:cs typeface="Arial"/>
              </a:rPr>
              <a:t> Rita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, </a:t>
            </a:r>
            <a:r>
              <a:rPr lang="en-US" sz="2400" b="1" dirty="0">
                <a:ea typeface="Calibri"/>
                <a:cs typeface="Arial"/>
              </a:rPr>
              <a:t>Jan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and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dirty="0">
                <a:ea typeface="Calibri"/>
                <a:cs typeface="Arial"/>
              </a:rPr>
              <a:t>Kim are in class.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(f) Steve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,</a:t>
            </a:r>
            <a:r>
              <a:rPr lang="en-US" sz="2400" b="1" dirty="0">
                <a:ea typeface="Calibri"/>
                <a:cs typeface="Arial"/>
              </a:rPr>
              <a:t> Joe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, </a:t>
            </a:r>
            <a:r>
              <a:rPr lang="en-US" sz="2400" b="1" dirty="0">
                <a:ea typeface="Calibri"/>
                <a:cs typeface="Arial"/>
              </a:rPr>
              <a:t>Rita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,</a:t>
            </a:r>
            <a:r>
              <a:rPr lang="en-US" sz="2400" b="1" dirty="0">
                <a:ea typeface="Calibri"/>
                <a:cs typeface="Arial"/>
              </a:rPr>
              <a:t> Jan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,</a:t>
            </a:r>
            <a:r>
              <a:rPr lang="en-US" sz="2400" b="1" dirty="0">
                <a:ea typeface="Calibri"/>
                <a:cs typeface="Arial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and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dirty="0">
                <a:ea typeface="Calibri"/>
                <a:cs typeface="Arial"/>
              </a:rPr>
              <a:t>Kim are in class.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When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and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dirty="0">
                <a:ea typeface="Calibri"/>
                <a:cs typeface="Arial"/>
              </a:rPr>
              <a:t>connects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three or more </a:t>
            </a:r>
            <a:r>
              <a:rPr lang="en-US" sz="2400" b="1" dirty="0">
                <a:ea typeface="Calibri"/>
                <a:cs typeface="Arial"/>
              </a:rPr>
              <a:t>parts of a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parallel</a:t>
            </a:r>
            <a:r>
              <a:rPr lang="en-US" sz="2400" b="1" dirty="0">
                <a:ea typeface="Calibri"/>
                <a:cs typeface="Arial"/>
              </a:rPr>
              <a:t> structure, a </a:t>
            </a:r>
            <a:r>
              <a:rPr lang="en-US" sz="2400" b="1" u="sng" dirty="0">
                <a:solidFill>
                  <a:srgbClr val="FF0000"/>
                </a:solidFill>
                <a:ea typeface="Calibri"/>
                <a:cs typeface="Arial"/>
              </a:rPr>
              <a:t>comma is used </a:t>
            </a:r>
            <a:r>
              <a:rPr lang="en-US" sz="2400" b="1" dirty="0">
                <a:ea typeface="Calibri"/>
                <a:cs typeface="Arial"/>
              </a:rPr>
              <a:t>between the first items in the series.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A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comma</a:t>
            </a:r>
            <a:r>
              <a:rPr lang="en-US" sz="2400" b="1" dirty="0">
                <a:ea typeface="Calibri"/>
                <a:cs typeface="Arial"/>
              </a:rPr>
              <a:t> </a:t>
            </a:r>
            <a:r>
              <a:rPr lang="en-US" sz="2400" b="1" u="sng" dirty="0">
                <a:ea typeface="Calibri"/>
                <a:cs typeface="Arial"/>
              </a:rPr>
              <a:t>may</a:t>
            </a:r>
            <a:r>
              <a:rPr lang="en-US" sz="2400" b="1" dirty="0">
                <a:ea typeface="Calibri"/>
                <a:cs typeface="Arial"/>
              </a:rPr>
              <a:t> also be used before </a:t>
            </a:r>
            <a:r>
              <a:rPr lang="en-US" sz="2400" b="1" i="1" dirty="0">
                <a:ea typeface="Calibri"/>
                <a:cs typeface="Arial"/>
              </a:rPr>
              <a:t>and, </a:t>
            </a:r>
            <a:r>
              <a:rPr lang="en-US" sz="2400" b="1" dirty="0">
                <a:ea typeface="Calibri"/>
                <a:cs typeface="Arial"/>
              </a:rPr>
              <a:t>as in (d) and (f). The use of this comma is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optional</a:t>
            </a:r>
            <a:r>
              <a:rPr lang="en-US" sz="2400" b="1" dirty="0">
                <a:ea typeface="Calibri"/>
                <a:cs typeface="Arial"/>
              </a:rPr>
              <a:t> (i.e., the writer can choose).*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NOTE: A comma often represents a pause in speech.</a:t>
            </a:r>
            <a:endParaRPr lang="en-US" sz="24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51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91200"/>
          </a:xfrm>
        </p:spPr>
        <p:txBody>
          <a:bodyPr>
            <a:normAutofit fontScale="8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Garamond"/>
                <a:ea typeface="Calibri"/>
                <a:cs typeface="Garamond"/>
              </a:rPr>
              <a:t>Exercise 6, p. 354.</a:t>
            </a:r>
            <a:endParaRPr lang="en-US" sz="1800" dirty="0" smtClean="0">
              <a:solidFill>
                <a:srgbClr val="FF0000"/>
              </a:solidFill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latin typeface="Garamond"/>
                <a:ea typeface="Calibri"/>
                <a:cs typeface="Garamond"/>
              </a:rPr>
              <a:t>2</a:t>
            </a:r>
            <a:r>
              <a:rPr lang="en-US" sz="2400" dirty="0">
                <a:latin typeface="Garamond"/>
                <a:ea typeface="Calibri"/>
                <a:cs typeface="Garamond"/>
              </a:rPr>
              <a:t>. Molly is opening the door and (is) greeting her guests.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3. Molly will open the door and (will) greet her guests.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4. Linda is kind, generous, and trustworthy.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5. Please try to speak more loudly and (more) clearly.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6. He gave her flowers on Sunday, candy on Monday, and a ring on Tuesday.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7. He decided to quit school, (to) go to California, and (to) find a job.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8. I am looking forward to going to Italy and eating wonderful pasta every day.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9. The boy was old enough to work and (to) earn some money.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10. I should have finished my homework or cleaned up my room.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12. I have met his mother but not his father.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13. Jake would like to live in Puerto Rico but not in Iceland.</a:t>
            </a:r>
            <a:endParaRPr lang="en-US" sz="18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6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620000" cy="6400800"/>
          </a:xfrm>
        </p:spPr>
        <p:txBody>
          <a:bodyPr>
            <a:normAutofit fontScale="8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Palatino Linotype"/>
                <a:ea typeface="Calibri"/>
                <a:cs typeface="Palatino Linotype"/>
              </a:rPr>
              <a:t>Exercise 10, p. 357.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1. By obeying the speed limit, we can save energy, lives, and </a:t>
            </a:r>
            <a:r>
              <a:rPr lang="en-US" sz="2400" dirty="0">
                <a:latin typeface="Palatino Linotype"/>
                <a:ea typeface="Calibri"/>
                <a:cs typeface="Palatino Linotype"/>
              </a:rPr>
              <a:t>money.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2. My home offers me a feeling of security, </a:t>
            </a:r>
            <a:r>
              <a:rPr lang="en-US" sz="2400" dirty="0">
                <a:latin typeface="Palatino Linotype"/>
                <a:ea typeface="Calibri"/>
                <a:cs typeface="Palatino Linotype"/>
              </a:rPr>
              <a:t>warmth, </a:t>
            </a:r>
            <a:r>
              <a:rPr lang="en-US" sz="2400" dirty="0">
                <a:latin typeface="Garamond"/>
                <a:ea typeface="Calibri"/>
                <a:cs typeface="Garamond"/>
              </a:rPr>
              <a:t>and love.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3. The pioneers hoped to clear away the forest and </a:t>
            </a:r>
            <a:r>
              <a:rPr lang="en-US" sz="2400" dirty="0">
                <a:latin typeface="Palatino Linotype"/>
                <a:ea typeface="Calibri"/>
                <a:cs typeface="Palatino Linotype"/>
              </a:rPr>
              <a:t>plant </a:t>
            </a:r>
            <a:r>
              <a:rPr lang="en-US" sz="2400" dirty="0">
                <a:latin typeface="Garamond"/>
                <a:ea typeface="Calibri"/>
                <a:cs typeface="Garamond"/>
              </a:rPr>
              <a:t>crops.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4. When I refused to help Alice, she became very angry and </a:t>
            </a:r>
            <a:r>
              <a:rPr lang="en-US" sz="2400" dirty="0">
                <a:latin typeface="Palatino Linotype"/>
                <a:ea typeface="Calibri"/>
                <a:cs typeface="Palatino Linotype"/>
              </a:rPr>
              <a:t>shouted </a:t>
            </a:r>
            <a:r>
              <a:rPr lang="en-US" sz="2400" dirty="0">
                <a:latin typeface="Garamond"/>
                <a:ea typeface="Calibri"/>
                <a:cs typeface="Garamond"/>
              </a:rPr>
              <a:t>at me.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5. When Nadia moved, she had to rent an apartment, make new friends, </a:t>
            </a:r>
            <a:r>
              <a:rPr lang="en-US" sz="2400" dirty="0">
                <a:latin typeface="Palatino Linotype"/>
                <a:ea typeface="Calibri"/>
                <a:cs typeface="Palatino Linotype"/>
              </a:rPr>
              <a:t>and find </a:t>
            </a:r>
            <a:r>
              <a:rPr lang="en-US" sz="2400" dirty="0">
                <a:latin typeface="Garamond"/>
                <a:ea typeface="Calibri"/>
                <a:cs typeface="Garamond"/>
              </a:rPr>
              <a:t>a job.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6. All plants need </a:t>
            </a:r>
            <a:r>
              <a:rPr lang="en-US" sz="2400" dirty="0">
                <a:latin typeface="Palatino Linotype"/>
                <a:ea typeface="Calibri"/>
                <a:cs typeface="Palatino Linotype"/>
              </a:rPr>
              <a:t>light, a suitable climate, </a:t>
            </a:r>
            <a:r>
              <a:rPr lang="en-US" sz="2400" dirty="0">
                <a:latin typeface="Garamond"/>
                <a:ea typeface="Calibri"/>
                <a:cs typeface="Garamond"/>
              </a:rPr>
              <a:t>and an ample supply of water and minerals from the soil.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7. Slowly </a:t>
            </a:r>
            <a:r>
              <a:rPr lang="en-US" sz="2400" dirty="0">
                <a:latin typeface="Palatino Linotype"/>
                <a:ea typeface="Calibri"/>
                <a:cs typeface="Palatino Linotype"/>
              </a:rPr>
              <a:t>and cautiously, </a:t>
            </a:r>
            <a:r>
              <a:rPr lang="en-US" sz="2400" dirty="0">
                <a:latin typeface="Garamond"/>
                <a:ea typeface="Calibri"/>
                <a:cs typeface="Garamond"/>
              </a:rPr>
              <a:t>the firefighter climbed the burned staircase.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8. On my vacation, I lost a suitcase, broke my glasses, </a:t>
            </a:r>
            <a:r>
              <a:rPr lang="en-US" sz="2400" dirty="0">
                <a:latin typeface="Palatino Linotype"/>
                <a:ea typeface="Calibri"/>
                <a:cs typeface="Palatino Linotype"/>
              </a:rPr>
              <a:t>and missed </a:t>
            </a:r>
            <a:r>
              <a:rPr lang="en-US" sz="2400" dirty="0">
                <a:latin typeface="Garamond"/>
                <a:ea typeface="Calibri"/>
                <a:cs typeface="Garamond"/>
              </a:rPr>
              <a:t>my flight home.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9. With their keen sight, fine hearing, </a:t>
            </a:r>
            <a:r>
              <a:rPr lang="en-US" sz="2400" dirty="0">
                <a:latin typeface="Palatino Linotype"/>
                <a:ea typeface="Calibri"/>
                <a:cs typeface="Palatino Linotype"/>
              </a:rPr>
              <a:t>and refined </a:t>
            </a:r>
            <a:r>
              <a:rPr lang="en-US" sz="2400" dirty="0">
                <a:latin typeface="Garamond"/>
                <a:ea typeface="Calibri"/>
                <a:cs typeface="Garamond"/>
              </a:rPr>
              <a:t>sense of smell, wolves hunt elk, deer, moose, and</a:t>
            </a:r>
            <a:r>
              <a:rPr lang="en-US" sz="2400" dirty="0">
                <a:latin typeface="Palatino Linotype"/>
                <a:ea typeface="Calibri"/>
                <a:cs typeface="Palatino Linotype"/>
              </a:rPr>
              <a:t> </a:t>
            </a:r>
            <a:r>
              <a:rPr lang="en-US" sz="2400" dirty="0">
                <a:latin typeface="Garamond"/>
                <a:ea typeface="Calibri"/>
                <a:cs typeface="Garamond"/>
              </a:rPr>
              <a:t>caribou.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10. When Anna moved, she had to rent an apartment, make new friends, </a:t>
            </a:r>
            <a:r>
              <a:rPr lang="en-US" sz="2400" dirty="0">
                <a:latin typeface="Palatino Linotype"/>
                <a:ea typeface="Calibri"/>
                <a:cs typeface="Palatino Linotype"/>
              </a:rPr>
              <a:t>and find </a:t>
            </a:r>
            <a:r>
              <a:rPr lang="en-US" sz="2400" dirty="0">
                <a:latin typeface="Garamond"/>
                <a:ea typeface="Calibri"/>
                <a:cs typeface="Garamond"/>
              </a:rPr>
              <a:t>a job.</a:t>
            </a:r>
            <a:endParaRPr lang="en-US" sz="18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aramond"/>
                <a:ea typeface="Calibri"/>
                <a:cs typeface="Garamond"/>
              </a:rPr>
              <a:t>11. The Indian cobra snake and the king cobra use poison from their fangs in two ways: by injecting it directly into their prey or </a:t>
            </a:r>
            <a:r>
              <a:rPr lang="en-US" sz="2400" dirty="0">
                <a:latin typeface="Palatino Linotype"/>
                <a:ea typeface="Calibri"/>
                <a:cs typeface="Palatino Linotype"/>
              </a:rPr>
              <a:t>(by) spitting </a:t>
            </a:r>
            <a:r>
              <a:rPr lang="en-US" sz="2400" dirty="0">
                <a:latin typeface="Garamond"/>
                <a:ea typeface="Calibri"/>
                <a:cs typeface="Garamond"/>
              </a:rPr>
              <a:t>it into the eyes of the victim.</a:t>
            </a:r>
            <a:endParaRPr lang="en-US" sz="18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33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981200"/>
          </a:xfrm>
        </p:spPr>
        <p:txBody>
          <a:bodyPr/>
          <a:lstStyle/>
          <a:p>
            <a:r>
              <a:rPr lang="en-US" sz="3600" dirty="0"/>
              <a:t>Paired Conjunctions: Both . . . And; Not Only . . . But Also; Either . . . Or; Neither . . . Nor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620000" cy="419100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 (a)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Both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ea typeface="Calibri"/>
                <a:cs typeface="Arial"/>
              </a:rPr>
              <a:t>my mother </a:t>
            </a:r>
            <a:r>
              <a:rPr lang="en-US" sz="2400" b="1" i="1" dirty="0">
                <a:solidFill>
                  <a:srgbClr val="FF0000"/>
                </a:solidFill>
                <a:ea typeface="Calibri"/>
                <a:cs typeface="Arial"/>
              </a:rPr>
              <a:t>and</a:t>
            </a:r>
            <a:r>
              <a:rPr lang="en-US" sz="2400" b="1" i="1" dirty="0">
                <a:ea typeface="Calibri"/>
                <a:cs typeface="Arial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ea typeface="Calibri"/>
                <a:cs typeface="Arial"/>
              </a:rPr>
              <a:t>my sister </a:t>
            </a:r>
            <a:r>
              <a:rPr lang="en-US" sz="2400" b="1" i="1" dirty="0">
                <a:ea typeface="Calibri"/>
                <a:cs typeface="Arial"/>
              </a:rPr>
              <a:t>are </a:t>
            </a:r>
            <a:r>
              <a:rPr lang="en-US" sz="2400" b="1" dirty="0">
                <a:ea typeface="Calibri"/>
                <a:cs typeface="Arial"/>
              </a:rPr>
              <a:t>here. </a:t>
            </a:r>
            <a:endParaRPr lang="en-US" sz="2400" b="1" dirty="0" smtClean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400" b="1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 smtClean="0">
                <a:ea typeface="Calibri"/>
                <a:cs typeface="Arial"/>
              </a:rPr>
              <a:t>Two </a:t>
            </a:r>
            <a:r>
              <a:rPr lang="en-US" sz="2400" b="1" dirty="0">
                <a:ea typeface="Calibri"/>
                <a:cs typeface="Arial"/>
              </a:rPr>
              <a:t>subjects connected by </a:t>
            </a:r>
            <a:r>
              <a:rPr lang="en-US" sz="2400" b="1" i="1" dirty="0">
                <a:ea typeface="Calibri"/>
                <a:cs typeface="Arial"/>
              </a:rPr>
              <a:t>both . . . and </a:t>
            </a:r>
            <a:r>
              <a:rPr lang="en-US" sz="2400" b="1" dirty="0">
                <a:ea typeface="Calibri"/>
                <a:cs typeface="Arial"/>
              </a:rPr>
              <a:t>take a </a:t>
            </a:r>
            <a:r>
              <a:rPr lang="en-US" sz="2400" b="1" dirty="0">
                <a:solidFill>
                  <a:srgbClr val="0070C0"/>
                </a:solidFill>
                <a:ea typeface="Calibri"/>
                <a:cs typeface="Arial"/>
              </a:rPr>
              <a:t>plural </a:t>
            </a:r>
            <a:r>
              <a:rPr lang="en-US" sz="2400" b="1" dirty="0">
                <a:ea typeface="Calibri"/>
                <a:cs typeface="Arial"/>
              </a:rPr>
              <a:t>verb, as in (a).</a:t>
            </a:r>
            <a:endParaRPr lang="en-US" sz="24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79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45</TotalTime>
  <Words>1879</Words>
  <Application>Microsoft Office PowerPoint</Application>
  <PresentationFormat>On-screen Show (4:3)</PresentationFormat>
  <Paragraphs>141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COORDINATING CONJUNCTIONS</vt:lpstr>
      <vt:lpstr>Parallel Structure</vt:lpstr>
      <vt:lpstr>PowerPoint Presentation</vt:lpstr>
      <vt:lpstr>PowerPoint Presentation</vt:lpstr>
      <vt:lpstr>Parallel Structure: Using Commas</vt:lpstr>
      <vt:lpstr>PowerPoint Presentation</vt:lpstr>
      <vt:lpstr>PowerPoint Presentation</vt:lpstr>
      <vt:lpstr>PowerPoint Presentation</vt:lpstr>
      <vt:lpstr>Paired Conjunctions: Both . . . And; Not Only . . . But Also; Either . . . Or; Neither . . . Nor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Separating Independent Clauses with Periods; Connecting Them with And and But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COORDINATING CONJUNCTIONS</dc:title>
  <dc:creator>Sarah A Aldawood</dc:creator>
  <cp:lastModifiedBy>Sarah A Aldawood</cp:lastModifiedBy>
  <cp:revision>8</cp:revision>
  <dcterms:created xsi:type="dcterms:W3CDTF">2018-10-03T08:43:48Z</dcterms:created>
  <dcterms:modified xsi:type="dcterms:W3CDTF">2018-10-08T04:53:21Z</dcterms:modified>
</cp:coreProperties>
</file>