
<file path=[Content_Types].xml><?xml version="1.0" encoding="utf-8"?>
<Types xmlns="http://schemas.openxmlformats.org/package/2006/content-types">
  <Default Extension="png" ContentType="image/png"/>
  <Default Extension="bin" ContentType="application/vnd.ms-office.activeX"/>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79" r:id="rId4"/>
    <p:sldId id="274" r:id="rId5"/>
    <p:sldId id="275" r:id="rId6"/>
    <p:sldId id="276" r:id="rId7"/>
    <p:sldId id="277" r:id="rId8"/>
    <p:sldId id="257" r:id="rId9"/>
    <p:sldId id="258" r:id="rId10"/>
    <p:sldId id="260" r:id="rId11"/>
    <p:sldId id="264" r:id="rId12"/>
    <p:sldId id="261" r:id="rId13"/>
    <p:sldId id="262" r:id="rId14"/>
    <p:sldId id="304" r:id="rId15"/>
    <p:sldId id="305" r:id="rId16"/>
    <p:sldId id="263" r:id="rId17"/>
    <p:sldId id="266" r:id="rId18"/>
    <p:sldId id="302" r:id="rId19"/>
    <p:sldId id="303" r:id="rId20"/>
    <p:sldId id="265" r:id="rId21"/>
    <p:sldId id="267" r:id="rId22"/>
    <p:sldId id="268" r:id="rId23"/>
    <p:sldId id="269" r:id="rId24"/>
    <p:sldId id="271" r:id="rId25"/>
    <p:sldId id="299" r:id="rId26"/>
    <p:sldId id="272" r:id="rId27"/>
    <p:sldId id="270" r:id="rId28"/>
    <p:sldId id="301" r:id="rId29"/>
    <p:sldId id="300" r:id="rId30"/>
    <p:sldId id="280" r:id="rId31"/>
    <p:sldId id="298" r:id="rId32"/>
    <p:sldId id="297" r:id="rId33"/>
    <p:sldId id="286" r:id="rId34"/>
    <p:sldId id="287" r:id="rId35"/>
    <p:sldId id="288" r:id="rId36"/>
    <p:sldId id="289" r:id="rId37"/>
    <p:sldId id="290" r:id="rId38"/>
    <p:sldId id="291" r:id="rId39"/>
    <p:sldId id="292" r:id="rId40"/>
    <p:sldId id="293" r:id="rId41"/>
    <p:sldId id="294" r:id="rId42"/>
    <p:sldId id="295" r:id="rId43"/>
    <p:sldId id="296" r:id="rId44"/>
    <p:sldId id="273"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3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8.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image" Target="../media/image59.png"/><Relationship Id="rId4" Type="http://schemas.openxmlformats.org/officeDocument/2006/relationships/image" Target="../media/image62.png"/></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4" Type="http://schemas.openxmlformats.org/officeDocument/2006/relationships/image" Target="../media/image6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7.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8.wmf"/></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6.wmf"/><Relationship Id="rId5" Type="http://schemas.openxmlformats.org/officeDocument/2006/relationships/oleObject" Target="../embeddings/oleObject5.bin"/><Relationship Id="rId4" Type="http://schemas.openxmlformats.org/officeDocument/2006/relationships/image" Target="../media/image35.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38.wm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audio" Target="../media/audio1.wav"/><Relationship Id="rId7" Type="http://schemas.openxmlformats.org/officeDocument/2006/relationships/image" Target="../media/image55.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image" Target="../media/image54.wmf"/><Relationship Id="rId4" Type="http://schemas.openxmlformats.org/officeDocument/2006/relationships/oleObject" Target="../embeddings/oleObject8.bin"/><Relationship Id="rId9" Type="http://schemas.openxmlformats.org/officeDocument/2006/relationships/image" Target="../media/image56.wmf"/></Relationships>
</file>

<file path=ppt/slides/_rels/slide2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audio" Target="../media/audio1.wav"/><Relationship Id="rId7" Type="http://schemas.openxmlformats.org/officeDocument/2006/relationships/image" Target="../media/image60.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2.bin"/><Relationship Id="rId11" Type="http://schemas.openxmlformats.org/officeDocument/2006/relationships/image" Target="../media/image62.png"/><Relationship Id="rId5" Type="http://schemas.openxmlformats.org/officeDocument/2006/relationships/image" Target="../media/image59.png"/><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61.pn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audio" Target="../media/audio1.wav"/><Relationship Id="rId7" Type="http://schemas.openxmlformats.org/officeDocument/2006/relationships/image" Target="../media/image64.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6.bin"/><Relationship Id="rId11" Type="http://schemas.openxmlformats.org/officeDocument/2006/relationships/image" Target="../media/image66.wmf"/><Relationship Id="rId5" Type="http://schemas.openxmlformats.org/officeDocument/2006/relationships/image" Target="../media/image63.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65.wmf"/></Relationships>
</file>

<file path=ppt/slides/_rels/slide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70.wmf"/></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2.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1.bin"/><Relationship Id="rId5" Type="http://schemas.openxmlformats.org/officeDocument/2006/relationships/image" Target="../media/image71.wmf"/><Relationship Id="rId4" Type="http://schemas.openxmlformats.org/officeDocument/2006/relationships/oleObject" Target="../embeddings/oleObject20.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74.wmf"/></Relationships>
</file>

<file path=ppt/slides/_rels/slide3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77.wmf"/><Relationship Id="rId5" Type="http://schemas.openxmlformats.org/officeDocument/2006/relationships/oleObject" Target="../embeddings/oleObject24.bin"/><Relationship Id="rId4" Type="http://schemas.openxmlformats.org/officeDocument/2006/relationships/image" Target="../media/image76.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79.wmf"/><Relationship Id="rId5" Type="http://schemas.openxmlformats.org/officeDocument/2006/relationships/oleObject" Target="../embeddings/oleObject26.bin"/><Relationship Id="rId4" Type="http://schemas.openxmlformats.org/officeDocument/2006/relationships/image" Target="../media/image78.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80.wmf"/><Relationship Id="rId5" Type="http://schemas.openxmlformats.org/officeDocument/2006/relationships/oleObject" Target="../embeddings/oleObject28.bin"/><Relationship Id="rId4" Type="http://schemas.openxmlformats.org/officeDocument/2006/relationships/image" Target="../media/image76.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82.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83.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914400"/>
          </a:xfrm>
        </p:spPr>
        <p:txBody>
          <a:bodyPr/>
          <a:lstStyle/>
          <a:p>
            <a:r>
              <a:rPr lang="en-US" dirty="0" smtClean="0"/>
              <a:t>CONVECTION </a:t>
            </a:r>
            <a:endParaRPr lang="ar-SA" dirty="0"/>
          </a:p>
        </p:txBody>
      </p:sp>
      <p:sp>
        <p:nvSpPr>
          <p:cNvPr id="3" name="Subtitle 2"/>
          <p:cNvSpPr>
            <a:spLocks noGrp="1"/>
          </p:cNvSpPr>
          <p:nvPr>
            <p:ph type="subTitle" idx="1"/>
          </p:nvPr>
        </p:nvSpPr>
        <p:spPr>
          <a:xfrm>
            <a:off x="1524000" y="6324600"/>
            <a:ext cx="6400800" cy="533400"/>
          </a:xfrm>
        </p:spPr>
        <p:txBody>
          <a:bodyPr>
            <a:normAutofit fontScale="47500" lnSpcReduction="20000"/>
          </a:bodyPr>
          <a:lstStyle/>
          <a:p>
            <a:endParaRPr lang="ar-SA" dirty="0" smtClean="0"/>
          </a:p>
          <a:p>
            <a:r>
              <a:rPr lang="en-US" dirty="0" smtClean="0"/>
              <a:t> </a:t>
            </a:r>
            <a:r>
              <a:rPr lang="en-US" b="1" dirty="0" smtClean="0"/>
              <a:t>Convection Heat Transfer </a:t>
            </a:r>
            <a:endParaRPr lang="ar-SA" dirty="0"/>
          </a:p>
        </p:txBody>
      </p:sp>
      <p:pic>
        <p:nvPicPr>
          <p:cNvPr id="4" name="Picture 6"/>
          <p:cNvPicPr>
            <a:picLocks noChangeAspect="1" noChangeArrowheads="1"/>
          </p:cNvPicPr>
          <p:nvPr/>
        </p:nvPicPr>
        <p:blipFill>
          <a:blip r:embed="rId2" cstate="print"/>
          <a:srcRect/>
          <a:stretch>
            <a:fillRect/>
          </a:stretch>
        </p:blipFill>
        <p:spPr>
          <a:xfrm>
            <a:off x="0" y="762000"/>
            <a:ext cx="3733800" cy="3479800"/>
          </a:xfrm>
          <a:prstGeom prst="rect">
            <a:avLst/>
          </a:prstGeom>
          <a:noFill/>
          <a:ln/>
        </p:spPr>
      </p:pic>
      <p:pic>
        <p:nvPicPr>
          <p:cNvPr id="5" name="Picture 6"/>
          <p:cNvPicPr>
            <a:picLocks noChangeAspect="1" noChangeArrowheads="1"/>
          </p:cNvPicPr>
          <p:nvPr/>
        </p:nvPicPr>
        <p:blipFill>
          <a:blip r:embed="rId3" cstate="print"/>
          <a:srcRect/>
          <a:stretch>
            <a:fillRect/>
          </a:stretch>
        </p:blipFill>
        <p:spPr bwMode="auto">
          <a:xfrm>
            <a:off x="5562600" y="762000"/>
            <a:ext cx="3175000" cy="3530600"/>
          </a:xfrm>
          <a:prstGeom prst="rect">
            <a:avLst/>
          </a:prstGeom>
          <a:noFill/>
          <a:ln w="9525" algn="ctr">
            <a:noFill/>
            <a:miter lim="800000"/>
            <a:headEnd/>
            <a:tailEnd/>
          </a:ln>
          <a:effectLst/>
        </p:spPr>
      </p:pic>
      <p:pic>
        <p:nvPicPr>
          <p:cNvPr id="6" name="Picture 5"/>
          <p:cNvPicPr>
            <a:picLocks noChangeAspect="1" noChangeArrowheads="1"/>
          </p:cNvPicPr>
          <p:nvPr/>
        </p:nvPicPr>
        <p:blipFill>
          <a:blip r:embed="rId4" cstate="print"/>
          <a:srcRect/>
          <a:stretch>
            <a:fillRect/>
          </a:stretch>
        </p:blipFill>
        <p:spPr bwMode="auto">
          <a:xfrm>
            <a:off x="2667000" y="4191000"/>
            <a:ext cx="3738562" cy="1749425"/>
          </a:xfrm>
          <a:prstGeom prst="rect">
            <a:avLst/>
          </a:prstGeom>
          <a:noFill/>
          <a:ln w="9525" algn="ctr">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066800" y="457200"/>
          <a:ext cx="7543800" cy="5943600"/>
        </p:xfrm>
        <a:graphic>
          <a:graphicData uri="http://schemas.openxmlformats.org/drawingml/2006/table">
            <a:tbl>
              <a:tblPr/>
              <a:tblGrid>
                <a:gridCol w="3771900"/>
                <a:gridCol w="3771900"/>
              </a:tblGrid>
              <a:tr h="1293928">
                <a:tc gridSpan="2">
                  <a:txBody>
                    <a:bodyPr/>
                    <a:lstStyle/>
                    <a:p>
                      <a:pPr algn="ctr" rtl="0">
                        <a:lnSpc>
                          <a:spcPct val="115000"/>
                        </a:lnSpc>
                        <a:spcAft>
                          <a:spcPts val="0"/>
                        </a:spcAft>
                      </a:pPr>
                      <a:r>
                        <a:rPr lang="en-US" sz="3200" dirty="0" smtClean="0">
                          <a:latin typeface="Calibri"/>
                          <a:ea typeface="Times New Roman"/>
                          <a:cs typeface="Arial"/>
                        </a:rPr>
                        <a:t>CONVECTION: h=?</a:t>
                      </a:r>
                      <a:endParaRPr lang="en-US" sz="3200" dirty="0">
                        <a:latin typeface="Calibri"/>
                        <a:ea typeface="Calibri"/>
                        <a:cs typeface="Arial"/>
                      </a:endParaRPr>
                    </a:p>
                    <a:p>
                      <a:pPr algn="l" rtl="0">
                        <a:lnSpc>
                          <a:spcPct val="115000"/>
                        </a:lnSpc>
                        <a:spcAft>
                          <a:spcPts val="0"/>
                        </a:spcAft>
                      </a:pPr>
                      <a:r>
                        <a:rPr lang="en-US" sz="3200" dirty="0" smtClean="0">
                          <a:latin typeface="Calibri"/>
                          <a:ea typeface="Times New Roman"/>
                          <a:cs typeface="Arial"/>
                        </a:rPr>
                        <a:t>Natural  or Forced in different cases</a:t>
                      </a:r>
                      <a:endParaRPr lang="en-US" sz="32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rtl="1"/>
                      <a:endParaRPr lang="ar-SA"/>
                    </a:p>
                  </a:txBody>
                  <a:tcPr/>
                </a:tc>
              </a:tr>
              <a:tr h="1334236">
                <a:tc>
                  <a:txBody>
                    <a:bodyPr/>
                    <a:lstStyle/>
                    <a:p>
                      <a:pPr algn="l" rtl="0">
                        <a:lnSpc>
                          <a:spcPct val="115000"/>
                        </a:lnSpc>
                        <a:spcAft>
                          <a:spcPts val="0"/>
                        </a:spcAft>
                      </a:pPr>
                      <a:r>
                        <a:rPr lang="en-US" sz="3200">
                          <a:latin typeface="Calibri"/>
                          <a:ea typeface="Times New Roman"/>
                          <a:cs typeface="Arial"/>
                        </a:rPr>
                        <a:t>Perpendicular on cylindrical pipes</a:t>
                      </a:r>
                      <a:endParaRPr lang="en-US" sz="3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l" rtl="0">
                        <a:lnSpc>
                          <a:spcPct val="115000"/>
                        </a:lnSpc>
                        <a:spcAft>
                          <a:spcPts val="0"/>
                        </a:spcAft>
                      </a:pPr>
                      <a:r>
                        <a:rPr lang="en-US" sz="3200">
                          <a:latin typeface="Calibri"/>
                          <a:ea typeface="Times New Roman"/>
                          <a:cs typeface="Arial"/>
                        </a:rPr>
                        <a:t>Perpendicular on cylindrical pipes</a:t>
                      </a:r>
                      <a:endParaRPr lang="en-US" sz="3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1334236">
                <a:tc>
                  <a:txBody>
                    <a:bodyPr/>
                    <a:lstStyle/>
                    <a:p>
                      <a:pPr algn="l" rtl="0">
                        <a:lnSpc>
                          <a:spcPct val="115000"/>
                        </a:lnSpc>
                        <a:spcAft>
                          <a:spcPts val="0"/>
                        </a:spcAft>
                      </a:pPr>
                      <a:r>
                        <a:rPr lang="en-US" sz="3200" dirty="0">
                          <a:latin typeface="Calibri"/>
                          <a:ea typeface="Times New Roman"/>
                          <a:cs typeface="Arial"/>
                        </a:rPr>
                        <a:t>Flat horizontal plate</a:t>
                      </a:r>
                      <a:endParaRPr lang="en-US" sz="32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l" rtl="0">
                        <a:lnSpc>
                          <a:spcPct val="115000"/>
                        </a:lnSpc>
                        <a:spcAft>
                          <a:spcPts val="0"/>
                        </a:spcAft>
                      </a:pPr>
                      <a:r>
                        <a:rPr lang="en-US" sz="3200">
                          <a:latin typeface="Calibri"/>
                          <a:ea typeface="Times New Roman"/>
                          <a:cs typeface="Arial"/>
                        </a:rPr>
                        <a:t>Flat horizontal plate</a:t>
                      </a:r>
                      <a:endParaRPr lang="en-US" sz="3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1334236">
                <a:tc>
                  <a:txBody>
                    <a:bodyPr/>
                    <a:lstStyle/>
                    <a:p>
                      <a:pPr algn="l" rtl="0">
                        <a:lnSpc>
                          <a:spcPct val="115000"/>
                        </a:lnSpc>
                        <a:spcAft>
                          <a:spcPts val="0"/>
                        </a:spcAft>
                      </a:pPr>
                      <a:r>
                        <a:rPr lang="en-US" sz="3200" dirty="0">
                          <a:latin typeface="Calibri"/>
                          <a:ea typeface="Times New Roman"/>
                          <a:cs typeface="Arial"/>
                        </a:rPr>
                        <a:t>Boiling</a:t>
                      </a:r>
                      <a:endParaRPr lang="en-US" sz="32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l" rtl="0">
                        <a:lnSpc>
                          <a:spcPct val="115000"/>
                        </a:lnSpc>
                        <a:spcAft>
                          <a:spcPts val="0"/>
                        </a:spcAft>
                      </a:pPr>
                      <a:r>
                        <a:rPr lang="en-US" sz="3200">
                          <a:latin typeface="Calibri"/>
                          <a:ea typeface="Times New Roman"/>
                          <a:cs typeface="Arial"/>
                        </a:rPr>
                        <a:t>Inside cylindrical tube</a:t>
                      </a:r>
                      <a:endParaRPr lang="en-US" sz="3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646964">
                <a:tc>
                  <a:txBody>
                    <a:bodyPr/>
                    <a:lstStyle/>
                    <a:p>
                      <a:pPr algn="l" rtl="0">
                        <a:lnSpc>
                          <a:spcPct val="115000"/>
                        </a:lnSpc>
                        <a:spcAft>
                          <a:spcPts val="0"/>
                        </a:spcAft>
                      </a:pPr>
                      <a:r>
                        <a:rPr lang="en-US" sz="3200">
                          <a:latin typeface="Calibri"/>
                          <a:ea typeface="Times New Roman"/>
                          <a:cs typeface="Arial"/>
                        </a:rPr>
                        <a:t>condensation</a:t>
                      </a:r>
                      <a:endParaRPr lang="en-US" sz="32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l" rtl="0">
                        <a:lnSpc>
                          <a:spcPct val="115000"/>
                        </a:lnSpc>
                        <a:spcAft>
                          <a:spcPts val="0"/>
                        </a:spcAft>
                      </a:pPr>
                      <a:endParaRPr lang="en-US" sz="3200"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Introduction  and dimensionless numbers</a:t>
            </a:r>
            <a:endParaRPr lang="ar-SA" sz="2800" dirty="0"/>
          </a:p>
        </p:txBody>
      </p:sp>
      <p:pic>
        <p:nvPicPr>
          <p:cNvPr id="20483" name="Picture 3"/>
          <p:cNvPicPr>
            <a:picLocks noGrp="1" noChangeAspect="1" noChangeArrowheads="1"/>
          </p:cNvPicPr>
          <p:nvPr>
            <p:ph idx="1"/>
          </p:nvPr>
        </p:nvPicPr>
        <p:blipFill>
          <a:blip r:embed="rId2" cstate="print"/>
          <a:srcRect/>
          <a:stretch>
            <a:fillRect/>
          </a:stretch>
        </p:blipFill>
        <p:spPr bwMode="auto">
          <a:xfrm>
            <a:off x="3866413" y="3429000"/>
            <a:ext cx="5277587" cy="3143689"/>
          </a:xfrm>
          <a:prstGeom prst="rect">
            <a:avLst/>
          </a:prstGeom>
          <a:noFill/>
          <a:ln w="9525">
            <a:noFill/>
            <a:miter lim="800000"/>
            <a:headEnd/>
            <a:tailEnd/>
          </a:ln>
        </p:spPr>
      </p:pic>
      <p:sp>
        <p:nvSpPr>
          <p:cNvPr id="2048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2048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20486"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1524000"/>
            <a:ext cx="3657601" cy="644577"/>
          </a:xfrm>
          <a:prstGeom prst="rect">
            <a:avLst/>
          </a:prstGeom>
          <a:noFill/>
        </p:spPr>
      </p:pic>
      <p:sp>
        <p:nvSpPr>
          <p:cNvPr id="2048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20488" name="Picture 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81000" y="2438400"/>
            <a:ext cx="7671110" cy="619125"/>
          </a:xfrm>
          <a:prstGeom prst="rect">
            <a:avLst/>
          </a:prstGeom>
          <a:noFill/>
        </p:spPr>
      </p:pic>
      <p:sp>
        <p:nvSpPr>
          <p:cNvPr id="12" name="TextBox 11"/>
          <p:cNvSpPr txBox="1"/>
          <p:nvPr/>
        </p:nvSpPr>
        <p:spPr>
          <a:xfrm>
            <a:off x="457200" y="3276600"/>
            <a:ext cx="2438400" cy="1815882"/>
          </a:xfrm>
          <a:prstGeom prst="rect">
            <a:avLst/>
          </a:prstGeom>
          <a:noFill/>
        </p:spPr>
        <p:txBody>
          <a:bodyPr wrap="square" rtlCol="1">
            <a:spAutoFit/>
          </a:bodyPr>
          <a:lstStyle/>
          <a:p>
            <a:r>
              <a:rPr lang="en-US" sz="2800" dirty="0" smtClean="0"/>
              <a:t>Flow condition: </a:t>
            </a:r>
          </a:p>
          <a:p>
            <a:r>
              <a:rPr lang="en-US" sz="2800" dirty="0" smtClean="0"/>
              <a:t>1-Laminar. </a:t>
            </a:r>
          </a:p>
          <a:p>
            <a:r>
              <a:rPr lang="en-US" sz="2800" dirty="0" smtClean="0"/>
              <a:t>2-Transient.</a:t>
            </a:r>
          </a:p>
          <a:p>
            <a:r>
              <a:rPr lang="en-US" sz="2800" dirty="0" smtClean="0"/>
              <a:t>3- Turbulent. </a:t>
            </a:r>
          </a:p>
        </p:txBody>
      </p:sp>
      <p:pic>
        <p:nvPicPr>
          <p:cNvPr id="13"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57200" y="5410200"/>
            <a:ext cx="1586593" cy="838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smtClean="0"/>
              <a:t>In order to calculate the value of heat transfer coefficient (h) there are some dimensionless equations which help to find the closer h value under a variable situations.</a:t>
            </a:r>
          </a:p>
          <a:p>
            <a:r>
              <a:rPr lang="en-US" b="1" dirty="0" err="1" smtClean="0">
                <a:solidFill>
                  <a:schemeClr val="accent2"/>
                </a:solidFill>
              </a:rPr>
              <a:t>Prandtl</a:t>
            </a:r>
            <a:r>
              <a:rPr lang="en-US" b="1" dirty="0" smtClean="0">
                <a:solidFill>
                  <a:schemeClr val="accent2"/>
                </a:solidFill>
              </a:rPr>
              <a:t> number: </a:t>
            </a:r>
            <a:r>
              <a:rPr lang="en-US" dirty="0" smtClean="0"/>
              <a:t>the ratio of the shear component of diffusivity for momentum µ/</a:t>
            </a:r>
            <a:r>
              <a:rPr lang="el-GR" dirty="0" smtClean="0"/>
              <a:t>ρ</a:t>
            </a:r>
            <a:r>
              <a:rPr lang="en-US" dirty="0" smtClean="0"/>
              <a:t> to the diffusivity for heat k/</a:t>
            </a:r>
            <a:r>
              <a:rPr lang="el-GR" dirty="0" smtClean="0"/>
              <a:t>ρ</a:t>
            </a:r>
            <a:r>
              <a:rPr lang="en-US" dirty="0" smtClean="0"/>
              <a:t>C</a:t>
            </a:r>
            <a:r>
              <a:rPr lang="en-US" baseline="-25000" dirty="0" smtClean="0"/>
              <a:t>p. </a:t>
            </a:r>
            <a:r>
              <a:rPr lang="en-US" dirty="0" smtClean="0"/>
              <a:t>and physically relates the relative thickness of the hydrodynamic layer and thermal boundary layer.</a:t>
            </a:r>
          </a:p>
          <a:p>
            <a:endParaRPr lang="en-US" baseline="-25000" dirty="0" smtClean="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10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47800" y="5105400"/>
            <a:ext cx="2525875" cy="1390650"/>
          </a:xfrm>
          <a:prstGeom prst="rect">
            <a:avLst/>
          </a:prstGeom>
          <a:noFill/>
        </p:spPr>
      </p:pic>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102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724400" y="5943600"/>
            <a:ext cx="990600" cy="572347"/>
          </a:xfrm>
          <a:prstGeom prst="rect">
            <a:avLst/>
          </a:prstGeom>
          <a:noFill/>
        </p:spPr>
      </p:pic>
      <p:sp>
        <p:nvSpPr>
          <p:cNvPr id="1029" name="Rectangle 5"/>
          <p:cNvSpPr>
            <a:spLocks noChangeArrowheads="1"/>
          </p:cNvSpPr>
          <p:nvPr/>
        </p:nvSpPr>
        <p:spPr bwMode="auto">
          <a:xfrm>
            <a:off x="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1030"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572000" y="5052866"/>
            <a:ext cx="1143000" cy="671660"/>
          </a:xfrm>
          <a:prstGeom prst="rect">
            <a:avLst/>
          </a:prstGeom>
          <a:noFill/>
        </p:spPr>
      </p:pic>
      <p:sp>
        <p:nvSpPr>
          <p:cNvPr id="103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1032"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324600" y="5105400"/>
            <a:ext cx="912202" cy="571500"/>
          </a:xfrm>
          <a:prstGeom prst="rect">
            <a:avLst/>
          </a:prstGeom>
          <a:noFill/>
        </p:spPr>
      </p:pic>
      <p:sp>
        <p:nvSpPr>
          <p:cNvPr id="10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1034" name="Picture 1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553200" y="5943600"/>
            <a:ext cx="581025" cy="58102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229600" cy="6430963"/>
          </a:xfrm>
        </p:spPr>
        <p:txBody>
          <a:bodyPr>
            <a:normAutofit lnSpcReduction="10000"/>
          </a:bodyPr>
          <a:lstStyle/>
          <a:p>
            <a:r>
              <a:rPr lang="en-US" b="1" dirty="0" smtClean="0">
                <a:solidFill>
                  <a:schemeClr val="accent2"/>
                </a:solidFill>
              </a:rPr>
              <a:t>NUSSELT number:</a:t>
            </a:r>
          </a:p>
          <a:p>
            <a:pPr>
              <a:buNone/>
            </a:pPr>
            <a:r>
              <a:rPr lang="en-US" dirty="0" smtClean="0"/>
              <a:t>Relates data for the heat transfer coefficient h to the thermal conductivity k of the fluid and a characteristic dimension D.</a:t>
            </a:r>
          </a:p>
          <a:p>
            <a:endParaRPr lang="en-US" dirty="0" smtClean="0"/>
          </a:p>
          <a:p>
            <a:r>
              <a:rPr lang="en-US" b="1" dirty="0" smtClean="0">
                <a:solidFill>
                  <a:schemeClr val="accent2"/>
                </a:solidFill>
              </a:rPr>
              <a:t>REYNOLD number:</a:t>
            </a:r>
          </a:p>
          <a:p>
            <a:endParaRPr lang="en-US" dirty="0" smtClean="0"/>
          </a:p>
          <a:p>
            <a:r>
              <a:rPr lang="en-US" b="1" dirty="0" smtClean="0">
                <a:solidFill>
                  <a:schemeClr val="accent2"/>
                </a:solidFill>
              </a:rPr>
              <a:t>GRSHOF number: </a:t>
            </a:r>
          </a:p>
          <a:p>
            <a:pPr>
              <a:buNone/>
            </a:pPr>
            <a:r>
              <a:rPr lang="en-US" dirty="0" smtClean="0"/>
              <a:t>Represent the ratio of the buoyancy forces to the viscous forces in free convection and plays a role similar to that of Reynolds number in forced convection. </a:t>
            </a:r>
          </a:p>
          <a:p>
            <a:endParaRPr lang="en-US" dirty="0" smtClean="0"/>
          </a:p>
          <a:p>
            <a:endParaRPr lang="en-US" dirty="0" smtClean="0"/>
          </a:p>
          <a:p>
            <a:endParaRPr lang="ar-SA"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204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791200" y="1905000"/>
            <a:ext cx="1421423" cy="762000"/>
          </a:xfrm>
          <a:prstGeom prst="rect">
            <a:avLst/>
          </a:prstGeom>
          <a:noFill/>
        </p:spPr>
      </p:pic>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205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267199" y="2895600"/>
            <a:ext cx="1586593" cy="838200"/>
          </a:xfrm>
          <a:prstGeom prst="rect">
            <a:avLst/>
          </a:prstGeom>
          <a:noFill/>
        </p:spPr>
      </p:pic>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2053"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419600" y="5867400"/>
            <a:ext cx="1981200" cy="7493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609600" y="1219200"/>
            <a:ext cx="7620000" cy="366713"/>
          </a:xfrm>
          <a:prstGeom prst="rect">
            <a:avLst/>
          </a:prstGeom>
          <a:noFill/>
          <a:ln w="9525">
            <a:noFill/>
            <a:miter lim="800000"/>
            <a:headEnd/>
            <a:tailEnd/>
          </a:ln>
          <a:effectLst/>
        </p:spPr>
        <p:txBody>
          <a:bodyPr>
            <a:spAutoFit/>
          </a:bodyPr>
          <a:lstStyle/>
          <a:p>
            <a:pPr>
              <a:spcBef>
                <a:spcPct val="50000"/>
              </a:spcBef>
            </a:pPr>
            <a:r>
              <a:rPr lang="en-US" b="1"/>
              <a:t>The volumetric expansion coefficient is defined as:</a:t>
            </a:r>
          </a:p>
        </p:txBody>
      </p:sp>
      <p:graphicFrame>
        <p:nvGraphicFramePr>
          <p:cNvPr id="3" name="Object 7"/>
          <p:cNvGraphicFramePr>
            <a:graphicFrameLocks noChangeAspect="1"/>
          </p:cNvGraphicFramePr>
          <p:nvPr/>
        </p:nvGraphicFramePr>
        <p:xfrm>
          <a:off x="762000" y="1752600"/>
          <a:ext cx="6553200" cy="2117725"/>
        </p:xfrm>
        <a:graphic>
          <a:graphicData uri="http://schemas.openxmlformats.org/presentationml/2006/ole">
            <mc:AlternateContent xmlns:mc="http://schemas.openxmlformats.org/markup-compatibility/2006">
              <mc:Choice xmlns:v="urn:schemas-microsoft-com:vml" Requires="v">
                <p:oleObj spid="_x0000_s31747" name="Equation" r:id="rId3" imgW="2946240" imgH="952200" progId="">
                  <p:embed/>
                </p:oleObj>
              </mc:Choice>
              <mc:Fallback>
                <p:oleObj name="Equation" r:id="rId3" imgW="2946240" imgH="9522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752600"/>
                        <a:ext cx="6553200" cy="211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 Box 8"/>
          <p:cNvSpPr txBox="1">
            <a:spLocks noChangeArrowheads="1"/>
          </p:cNvSpPr>
          <p:nvPr/>
        </p:nvSpPr>
        <p:spPr bwMode="auto">
          <a:xfrm>
            <a:off x="762000" y="3962400"/>
            <a:ext cx="7467600" cy="2017713"/>
          </a:xfrm>
          <a:prstGeom prst="rect">
            <a:avLst/>
          </a:prstGeom>
          <a:noFill/>
          <a:ln w="9525">
            <a:noFill/>
            <a:miter lim="800000"/>
            <a:headEnd/>
            <a:tailEnd/>
          </a:ln>
          <a:effectLst/>
        </p:spPr>
        <p:txBody>
          <a:bodyPr>
            <a:spAutoFit/>
          </a:bodyPr>
          <a:lstStyle/>
          <a:p>
            <a:pPr algn="just">
              <a:spcBef>
                <a:spcPct val="50000"/>
              </a:spcBef>
            </a:pPr>
            <a:r>
              <a:rPr lang="en-US" b="1" dirty="0"/>
              <a:t>Ethyl alcohol:		112 x 10</a:t>
            </a:r>
            <a:r>
              <a:rPr lang="en-US" b="1" baseline="30000" dirty="0"/>
              <a:t>-5</a:t>
            </a:r>
            <a:r>
              <a:rPr lang="en-US" b="1" dirty="0"/>
              <a:t> /deg. C</a:t>
            </a:r>
          </a:p>
          <a:p>
            <a:pPr algn="just">
              <a:spcBef>
                <a:spcPct val="50000"/>
              </a:spcBef>
            </a:pPr>
            <a:r>
              <a:rPr lang="en-US" b="1" dirty="0"/>
              <a:t>Methyl alcohol:		120         “</a:t>
            </a:r>
          </a:p>
          <a:p>
            <a:pPr algn="just">
              <a:spcBef>
                <a:spcPct val="50000"/>
              </a:spcBef>
            </a:pPr>
            <a:r>
              <a:rPr lang="en-US" b="1" dirty="0"/>
              <a:t>Benzene:		124         “</a:t>
            </a:r>
          </a:p>
          <a:p>
            <a:pPr algn="just">
              <a:spcBef>
                <a:spcPct val="50000"/>
              </a:spcBef>
            </a:pPr>
            <a:r>
              <a:rPr lang="en-US" b="1" dirty="0"/>
              <a:t>Glycerin:		  51         “</a:t>
            </a:r>
          </a:p>
          <a:p>
            <a:pPr algn="just">
              <a:spcBef>
                <a:spcPct val="50000"/>
              </a:spcBef>
            </a:pPr>
            <a:r>
              <a:rPr lang="en-US" b="1" dirty="0"/>
              <a:t>Air:			    3         “</a:t>
            </a:r>
          </a:p>
        </p:txBody>
      </p:sp>
      <p:sp>
        <p:nvSpPr>
          <p:cNvPr id="5" name="Rectangle 9"/>
          <p:cNvSpPr>
            <a:spLocks noChangeArrowheads="1"/>
          </p:cNvSpPr>
          <p:nvPr/>
        </p:nvSpPr>
        <p:spPr bwMode="auto">
          <a:xfrm>
            <a:off x="609600" y="1676400"/>
            <a:ext cx="2057400" cy="914400"/>
          </a:xfrm>
          <a:prstGeom prst="rect">
            <a:avLst/>
          </a:prstGeom>
          <a:noFill/>
          <a:ln w="38100">
            <a:solidFill>
              <a:srgbClr val="FF0000"/>
            </a:solidFill>
            <a:miter lim="800000"/>
            <a:headEnd/>
            <a:tailEnd/>
          </a:ln>
          <a:effectLst/>
        </p:spPr>
        <p:txBody>
          <a:bodyPr wrap="none" anchor="ctr"/>
          <a:lstStyle/>
          <a:p>
            <a:endParaRPr lang="ar-SA"/>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6"/>
          <p:cNvGraphicFramePr>
            <a:graphicFrameLocks noChangeAspect="1"/>
          </p:cNvGraphicFramePr>
          <p:nvPr/>
        </p:nvGraphicFramePr>
        <p:xfrm>
          <a:off x="685800" y="1143000"/>
          <a:ext cx="5197475" cy="5026025"/>
        </p:xfrm>
        <a:graphic>
          <a:graphicData uri="http://schemas.openxmlformats.org/presentationml/2006/ole">
            <mc:AlternateContent xmlns:mc="http://schemas.openxmlformats.org/markup-compatibility/2006">
              <mc:Choice xmlns:v="urn:schemas-microsoft-com:vml" Requires="v">
                <p:oleObj spid="_x0000_s32771" name="Equation" r:id="rId3" imgW="2336760" imgH="2260440" progId="">
                  <p:embed/>
                </p:oleObj>
              </mc:Choice>
              <mc:Fallback>
                <p:oleObj name="Equation" r:id="rId3" imgW="2336760" imgH="22604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143000"/>
                        <a:ext cx="5197475" cy="5026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7"/>
          <p:cNvSpPr>
            <a:spLocks noChangeArrowheads="1"/>
          </p:cNvSpPr>
          <p:nvPr/>
        </p:nvSpPr>
        <p:spPr bwMode="auto">
          <a:xfrm>
            <a:off x="533400" y="5334000"/>
            <a:ext cx="1219200" cy="990600"/>
          </a:xfrm>
          <a:prstGeom prst="rect">
            <a:avLst/>
          </a:prstGeom>
          <a:noFill/>
          <a:ln w="38100">
            <a:solidFill>
              <a:srgbClr val="FF0000"/>
            </a:solidFill>
            <a:miter lim="800000"/>
            <a:headEnd/>
            <a:tailEnd/>
          </a:ln>
          <a:effectLst/>
        </p:spPr>
        <p:txBody>
          <a:bodyPr wrap="none" anchor="ctr"/>
          <a:lstStyle/>
          <a:p>
            <a:endParaRPr lang="ar-SA"/>
          </a:p>
        </p:txBody>
      </p:sp>
      <p:sp>
        <p:nvSpPr>
          <p:cNvPr id="4" name="Text Box 8"/>
          <p:cNvSpPr txBox="1">
            <a:spLocks noChangeArrowheads="1"/>
          </p:cNvSpPr>
          <p:nvPr/>
        </p:nvSpPr>
        <p:spPr bwMode="auto">
          <a:xfrm>
            <a:off x="2209800" y="5562600"/>
            <a:ext cx="2514600" cy="366713"/>
          </a:xfrm>
          <a:prstGeom prst="rect">
            <a:avLst/>
          </a:prstGeom>
          <a:noFill/>
          <a:ln w="9525">
            <a:noFill/>
            <a:miter lim="800000"/>
            <a:headEnd/>
            <a:tailEnd/>
          </a:ln>
          <a:effectLst/>
        </p:spPr>
        <p:txBody>
          <a:bodyPr>
            <a:spAutoFit/>
          </a:bodyPr>
          <a:lstStyle/>
          <a:p>
            <a:pPr>
              <a:spcBef>
                <a:spcPct val="50000"/>
              </a:spcBef>
            </a:pPr>
            <a:r>
              <a:rPr lang="en-US" b="1"/>
              <a:t>Ideal gas only</a:t>
            </a:r>
          </a:p>
        </p:txBody>
      </p:sp>
      <p:sp>
        <p:nvSpPr>
          <p:cNvPr id="5" name="Text Box 9"/>
          <p:cNvSpPr txBox="1">
            <a:spLocks noChangeArrowheads="1"/>
          </p:cNvSpPr>
          <p:nvPr/>
        </p:nvSpPr>
        <p:spPr bwMode="auto">
          <a:xfrm>
            <a:off x="2743200" y="3962400"/>
            <a:ext cx="3276600" cy="366713"/>
          </a:xfrm>
          <a:prstGeom prst="rect">
            <a:avLst/>
          </a:prstGeom>
          <a:noFill/>
          <a:ln w="9525">
            <a:noFill/>
            <a:miter lim="800000"/>
            <a:headEnd/>
            <a:tailEnd/>
          </a:ln>
          <a:effectLst/>
        </p:spPr>
        <p:txBody>
          <a:bodyPr>
            <a:spAutoFit/>
          </a:bodyPr>
          <a:lstStyle/>
          <a:p>
            <a:pPr>
              <a:spcBef>
                <a:spcPct val="50000"/>
              </a:spcBef>
            </a:pPr>
            <a:r>
              <a:rPr lang="en-US" b="1"/>
              <a:t>True for any material</a:t>
            </a:r>
          </a:p>
        </p:txBody>
      </p:sp>
      <p:sp>
        <p:nvSpPr>
          <p:cNvPr id="6" name="Rectangle 10"/>
          <p:cNvSpPr>
            <a:spLocks noChangeArrowheads="1"/>
          </p:cNvSpPr>
          <p:nvPr/>
        </p:nvSpPr>
        <p:spPr bwMode="auto">
          <a:xfrm>
            <a:off x="533400" y="3657600"/>
            <a:ext cx="2133600" cy="990600"/>
          </a:xfrm>
          <a:prstGeom prst="rect">
            <a:avLst/>
          </a:prstGeom>
          <a:noFill/>
          <a:ln w="38100">
            <a:solidFill>
              <a:srgbClr val="FF0000"/>
            </a:solidFill>
            <a:miter lim="800000"/>
            <a:headEnd/>
            <a:tailEnd/>
          </a:ln>
          <a:effectLst/>
        </p:spPr>
        <p:txBody>
          <a:bodyPr wrap="none" anchor="ctr"/>
          <a:lstStyle/>
          <a:p>
            <a:endParaRPr lang="ar-SA"/>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chemeClr val="accent2"/>
                </a:solidFill>
              </a:rPr>
              <a:t>Correlations for forced convection over a flat surface</a:t>
            </a:r>
            <a:endParaRPr lang="ar-SA" sz="2800" b="1" dirty="0">
              <a:solidFill>
                <a:schemeClr val="accent2"/>
              </a:solidFill>
            </a:endParaRPr>
          </a:p>
        </p:txBody>
      </p:sp>
      <p:sp>
        <p:nvSpPr>
          <p:cNvPr id="3" name="Content Placeholder 2"/>
          <p:cNvSpPr>
            <a:spLocks noGrp="1"/>
          </p:cNvSpPr>
          <p:nvPr>
            <p:ph idx="1"/>
          </p:nvPr>
        </p:nvSpPr>
        <p:spPr>
          <a:xfrm>
            <a:off x="457200" y="1600200"/>
            <a:ext cx="8229600" cy="5029200"/>
          </a:xfrm>
        </p:spPr>
        <p:txBody>
          <a:bodyPr/>
          <a:lstStyle/>
          <a:p>
            <a:endParaRPr lang="en-US" dirty="0" smtClean="0"/>
          </a:p>
          <a:p>
            <a:pPr>
              <a:buNone/>
            </a:pPr>
            <a:r>
              <a:rPr lang="en-US" dirty="0" smtClean="0"/>
              <a:t>In forced convection h value depends on: </a:t>
            </a:r>
          </a:p>
          <a:p>
            <a:pPr>
              <a:buNone/>
            </a:pPr>
            <a:r>
              <a:rPr lang="en-US" dirty="0" smtClean="0"/>
              <a:t>1-Reynold’s Number </a:t>
            </a:r>
          </a:p>
          <a:p>
            <a:pPr>
              <a:buNone/>
            </a:pPr>
            <a:r>
              <a:rPr lang="en-US" dirty="0" smtClean="0"/>
              <a:t>2- Geometry.</a:t>
            </a:r>
          </a:p>
          <a:p>
            <a:pPr>
              <a:buNone/>
            </a:pPr>
            <a:endParaRPr lang="en-US" dirty="0" smtClean="0"/>
          </a:p>
          <a:p>
            <a:pPr>
              <a:buNone/>
            </a:pPr>
            <a:endParaRPr lang="en-US" dirty="0" smtClean="0"/>
          </a:p>
          <a:p>
            <a:pPr>
              <a:buNone/>
            </a:pPr>
            <a:r>
              <a:rPr lang="en-US" dirty="0" smtClean="0"/>
              <a:t>Re&lt; 500,000    laminar </a:t>
            </a:r>
          </a:p>
          <a:p>
            <a:pPr>
              <a:buNone/>
            </a:pPr>
            <a:r>
              <a:rPr lang="en-US" dirty="0" smtClean="0"/>
              <a:t>Re&gt;500,000 Turbulent </a:t>
            </a:r>
          </a:p>
          <a:p>
            <a:pPr>
              <a:buNone/>
            </a:pPr>
            <a:endParaRPr lang="en-US" dirty="0" smtClean="0"/>
          </a:p>
          <a:p>
            <a:pPr>
              <a:buNone/>
            </a:pPr>
            <a:endParaRPr lang="en-US" dirty="0" smtClean="0"/>
          </a:p>
          <a:p>
            <a:pPr>
              <a:buNone/>
            </a:pPr>
            <a:endParaRPr lang="en-US" dirty="0" smtClean="0"/>
          </a:p>
          <a:p>
            <a:pPr>
              <a:buNone/>
            </a:pPr>
            <a:endParaRPr lang="ar-SA"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10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90600" y="1524000"/>
            <a:ext cx="3464949" cy="600075"/>
          </a:xfrm>
          <a:prstGeom prst="rect">
            <a:avLst/>
          </a:prstGeom>
          <a:noFill/>
        </p:spPr>
      </p:pic>
      <p:sp>
        <p:nvSpPr>
          <p:cNvPr id="8" name="TextBox 7"/>
          <p:cNvSpPr txBox="1"/>
          <p:nvPr/>
        </p:nvSpPr>
        <p:spPr>
          <a:xfrm>
            <a:off x="457200" y="2286000"/>
            <a:ext cx="4343400" cy="369332"/>
          </a:xfrm>
          <a:prstGeom prst="rect">
            <a:avLst/>
          </a:prstGeom>
          <a:noFill/>
        </p:spPr>
        <p:txBody>
          <a:bodyPr wrap="square" rtlCol="1">
            <a:spAutoFit/>
          </a:bodyPr>
          <a:lstStyle/>
          <a:p>
            <a:endParaRPr lang="ar-SA"/>
          </a:p>
        </p:txBody>
      </p:sp>
      <p:sp>
        <p:nvSpPr>
          <p:cNvPr id="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90600" y="4038600"/>
            <a:ext cx="1981200" cy="990600"/>
          </a:xfrm>
          <a:prstGeom prst="rect">
            <a:avLst/>
          </a:prstGeom>
          <a:noFill/>
        </p:spPr>
      </p:pic>
      <p:sp>
        <p:nvSpPr>
          <p:cNvPr id="1027" name="Rectangle 3"/>
          <p:cNvSpPr>
            <a:spLocks noChangeArrowheads="1"/>
          </p:cNvSpPr>
          <p:nvPr/>
        </p:nvSpPr>
        <p:spPr bwMode="auto">
          <a:xfrm>
            <a:off x="0" y="116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1077913" algn="l"/>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1028"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114800" y="4114800"/>
            <a:ext cx="1726406" cy="762000"/>
          </a:xfrm>
          <a:prstGeom prst="rect">
            <a:avLst/>
          </a:prstGeom>
          <a:noFill/>
        </p:spPr>
      </p:pic>
      <p:sp>
        <p:nvSpPr>
          <p:cNvPr id="1030" name="Rectangle 6"/>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1077913" algn="l"/>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Line 4"/>
          <p:cNvSpPr>
            <a:spLocks noChangeShapeType="1"/>
          </p:cNvSpPr>
          <p:nvPr/>
        </p:nvSpPr>
        <p:spPr bwMode="auto">
          <a:xfrm>
            <a:off x="685800" y="1219200"/>
            <a:ext cx="7543800" cy="0"/>
          </a:xfrm>
          <a:prstGeom prst="line">
            <a:avLst/>
          </a:prstGeom>
          <a:noFill/>
          <a:ln w="50800">
            <a:solidFill>
              <a:srgbClr val="3366FF"/>
            </a:solidFill>
            <a:round/>
            <a:headEnd/>
            <a:tailEnd/>
          </a:ln>
          <a:effectLst/>
        </p:spPr>
        <p:txBody>
          <a:bodyPr wrap="none" anchor="ctr"/>
          <a:lstStyle/>
          <a:p>
            <a:endParaRPr lang="ar-SA"/>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p:spPr>
        <p:txBody>
          <a:bodyPr/>
          <a:lstStyle/>
          <a:p>
            <a:r>
              <a:rPr lang="en-US" dirty="0" smtClean="0"/>
              <a:t>If the flow is laminar:</a:t>
            </a:r>
          </a:p>
          <a:p>
            <a:endParaRPr lang="en-US" dirty="0" smtClean="0"/>
          </a:p>
          <a:p>
            <a:endParaRPr lang="en-US" dirty="0" smtClean="0"/>
          </a:p>
          <a:p>
            <a:r>
              <a:rPr lang="en-US" sz="2800" dirty="0" err="1" smtClean="0"/>
              <a:t>Re</a:t>
            </a:r>
            <a:r>
              <a:rPr lang="en-US" sz="2800" baseline="-25000" dirty="0" err="1" smtClean="0"/>
              <a:t>L</a:t>
            </a:r>
            <a:r>
              <a:rPr lang="en-US" sz="2800" dirty="0" smtClean="0"/>
              <a:t>&lt;500,000</a:t>
            </a:r>
          </a:p>
          <a:p>
            <a:r>
              <a:rPr lang="en-US" sz="2800" dirty="0" smtClean="0"/>
              <a:t>If the turbulent part is longer than the laminar then:</a:t>
            </a:r>
          </a:p>
          <a:p>
            <a:endParaRPr lang="en-US" sz="2800" dirty="0" smtClean="0"/>
          </a:p>
          <a:p>
            <a:endParaRPr lang="en-US" sz="2800" dirty="0" smtClean="0"/>
          </a:p>
          <a:p>
            <a:r>
              <a:rPr lang="en-US" sz="2800" dirty="0" err="1" smtClean="0"/>
              <a:t>Re</a:t>
            </a:r>
            <a:r>
              <a:rPr lang="en-US" sz="2800" baseline="-25000" dirty="0" err="1" smtClean="0"/>
              <a:t>L</a:t>
            </a:r>
            <a:r>
              <a:rPr lang="en-US" sz="2800" dirty="0" smtClean="0"/>
              <a:t>&gt;500,000</a:t>
            </a:r>
          </a:p>
          <a:p>
            <a:r>
              <a:rPr lang="en-US" sz="2400" dirty="0" smtClean="0"/>
              <a:t>But if both parts is important at the stage of </a:t>
            </a:r>
            <a:r>
              <a:rPr lang="en-US" sz="2400" dirty="0" err="1" smtClean="0"/>
              <a:t>Re</a:t>
            </a:r>
            <a:r>
              <a:rPr lang="en-US" sz="2400" baseline="-25000" dirty="0" err="1" smtClean="0"/>
              <a:t>L</a:t>
            </a:r>
            <a:r>
              <a:rPr lang="en-US" sz="2400" dirty="0" smtClean="0"/>
              <a:t>=500,000 then:</a:t>
            </a:r>
          </a:p>
          <a:p>
            <a:endParaRPr lang="en-US" sz="2400" dirty="0" smtClean="0"/>
          </a:p>
          <a:p>
            <a:endParaRPr lang="en-US" sz="2800" dirty="0" smtClean="0"/>
          </a:p>
          <a:p>
            <a:endParaRPr lang="en-US" sz="2800" dirty="0" smtClean="0"/>
          </a:p>
          <a:p>
            <a:endParaRPr lang="en-US" dirty="0" smtClean="0"/>
          </a:p>
          <a:p>
            <a:endParaRPr lang="en-US" dirty="0" smtClean="0"/>
          </a:p>
          <a:p>
            <a:endParaRPr lang="ar-SA" dirty="0"/>
          </a:p>
        </p:txBody>
      </p:sp>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2150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38200" y="1066800"/>
            <a:ext cx="4353462" cy="828675"/>
          </a:xfrm>
          <a:prstGeom prst="rect">
            <a:avLst/>
          </a:prstGeom>
          <a:noFill/>
        </p:spPr>
      </p:pic>
      <p:sp>
        <p:nvSpPr>
          <p:cNvPr id="215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2150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19200" y="3404400"/>
            <a:ext cx="4038600" cy="777075"/>
          </a:xfrm>
          <a:prstGeom prst="rect">
            <a:avLst/>
          </a:prstGeom>
          <a:noFill/>
        </p:spPr>
      </p:pic>
      <p:sp>
        <p:nvSpPr>
          <p:cNvPr id="215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21509"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00199" y="5486400"/>
            <a:ext cx="5345537" cy="82867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a:off x="593725" y="906463"/>
            <a:ext cx="7543800" cy="0"/>
          </a:xfrm>
          <a:prstGeom prst="line">
            <a:avLst/>
          </a:prstGeom>
          <a:noFill/>
          <a:ln w="50800">
            <a:solidFill>
              <a:srgbClr val="3366FF"/>
            </a:solidFill>
            <a:round/>
            <a:headEnd/>
            <a:tailEnd/>
          </a:ln>
          <a:effectLst/>
        </p:spPr>
        <p:txBody>
          <a:bodyPr wrap="none" anchor="ctr"/>
          <a:lstStyle/>
          <a:p>
            <a:endParaRPr lang="ar-SA"/>
          </a:p>
        </p:txBody>
      </p:sp>
      <p:sp>
        <p:nvSpPr>
          <p:cNvPr id="3" name="Text Box 5"/>
          <p:cNvSpPr txBox="1">
            <a:spLocks noChangeArrowheads="1"/>
          </p:cNvSpPr>
          <p:nvPr/>
        </p:nvSpPr>
        <p:spPr bwMode="auto">
          <a:xfrm>
            <a:off x="517525" y="296863"/>
            <a:ext cx="7696200" cy="523220"/>
          </a:xfrm>
          <a:prstGeom prst="rect">
            <a:avLst/>
          </a:prstGeom>
          <a:noFill/>
          <a:ln w="9525">
            <a:noFill/>
            <a:miter lim="800000"/>
            <a:headEnd/>
            <a:tailEnd/>
          </a:ln>
          <a:effectLst/>
        </p:spPr>
        <p:txBody>
          <a:bodyPr>
            <a:spAutoFit/>
          </a:bodyPr>
          <a:lstStyle/>
          <a:p>
            <a:pPr algn="ctr" eaLnBrk="0" hangingPunct="0">
              <a:spcBef>
                <a:spcPct val="50000"/>
              </a:spcBef>
            </a:pPr>
            <a:r>
              <a:rPr lang="en-US" sz="2800" b="1" dirty="0" smtClean="0">
                <a:solidFill>
                  <a:schemeClr val="accent2"/>
                </a:solidFill>
                <a:latin typeface="+mj-lt"/>
                <a:ea typeface="+mj-ea"/>
                <a:cs typeface="+mj-cs"/>
              </a:rPr>
              <a:t>Flow Perpendicular to a Single Cylinder</a:t>
            </a:r>
          </a:p>
        </p:txBody>
      </p:sp>
      <p:sp>
        <p:nvSpPr>
          <p:cNvPr id="4" name="Rectangle 9"/>
          <p:cNvSpPr>
            <a:spLocks noChangeArrowheads="1"/>
          </p:cNvSpPr>
          <p:nvPr/>
        </p:nvSpPr>
        <p:spPr bwMode="auto">
          <a:xfrm>
            <a:off x="3352800" y="1371600"/>
            <a:ext cx="685800" cy="1524000"/>
          </a:xfrm>
          <a:prstGeom prst="rect">
            <a:avLst/>
          </a:prstGeom>
          <a:solidFill>
            <a:schemeClr val="accent1"/>
          </a:solidFill>
          <a:ln w="9525">
            <a:solidFill>
              <a:schemeClr val="tx1"/>
            </a:solidFill>
            <a:miter lim="800000"/>
            <a:headEnd/>
            <a:tailEnd/>
          </a:ln>
          <a:effectLst/>
        </p:spPr>
        <p:txBody>
          <a:bodyPr wrap="none" anchor="ctr"/>
          <a:lstStyle/>
          <a:p>
            <a:endParaRPr lang="ar-SA"/>
          </a:p>
        </p:txBody>
      </p:sp>
      <p:sp>
        <p:nvSpPr>
          <p:cNvPr id="5" name="Oval 6"/>
          <p:cNvSpPr>
            <a:spLocks noChangeArrowheads="1"/>
          </p:cNvSpPr>
          <p:nvPr/>
        </p:nvSpPr>
        <p:spPr bwMode="auto">
          <a:xfrm>
            <a:off x="3352800" y="1295400"/>
            <a:ext cx="685800" cy="228600"/>
          </a:xfrm>
          <a:prstGeom prst="ellipse">
            <a:avLst/>
          </a:prstGeom>
          <a:solidFill>
            <a:schemeClr val="accent1"/>
          </a:solidFill>
          <a:ln w="9525">
            <a:solidFill>
              <a:schemeClr val="tx1"/>
            </a:solidFill>
            <a:round/>
            <a:headEnd/>
            <a:tailEnd/>
          </a:ln>
          <a:effectLst/>
        </p:spPr>
        <p:txBody>
          <a:bodyPr wrap="none" anchor="ctr"/>
          <a:lstStyle/>
          <a:p>
            <a:endParaRPr lang="ar-SA"/>
          </a:p>
        </p:txBody>
      </p:sp>
      <p:sp>
        <p:nvSpPr>
          <p:cNvPr id="6" name="Oval 7"/>
          <p:cNvSpPr>
            <a:spLocks noChangeArrowheads="1"/>
          </p:cNvSpPr>
          <p:nvPr/>
        </p:nvSpPr>
        <p:spPr bwMode="auto">
          <a:xfrm>
            <a:off x="3352800" y="2743200"/>
            <a:ext cx="685800" cy="228600"/>
          </a:xfrm>
          <a:prstGeom prst="ellipse">
            <a:avLst/>
          </a:prstGeom>
          <a:solidFill>
            <a:schemeClr val="accent1"/>
          </a:solidFill>
          <a:ln w="9525">
            <a:solidFill>
              <a:schemeClr val="tx1"/>
            </a:solidFill>
            <a:round/>
            <a:headEnd/>
            <a:tailEnd/>
          </a:ln>
          <a:effectLst/>
        </p:spPr>
        <p:txBody>
          <a:bodyPr wrap="none" anchor="ctr"/>
          <a:lstStyle/>
          <a:p>
            <a:endParaRPr lang="ar-SA"/>
          </a:p>
        </p:txBody>
      </p:sp>
      <p:sp>
        <p:nvSpPr>
          <p:cNvPr id="7" name="Line 10"/>
          <p:cNvSpPr>
            <a:spLocks noChangeShapeType="1"/>
          </p:cNvSpPr>
          <p:nvPr/>
        </p:nvSpPr>
        <p:spPr bwMode="auto">
          <a:xfrm>
            <a:off x="1143000" y="1981200"/>
            <a:ext cx="1524000" cy="0"/>
          </a:xfrm>
          <a:prstGeom prst="line">
            <a:avLst/>
          </a:prstGeom>
          <a:noFill/>
          <a:ln w="38100">
            <a:solidFill>
              <a:schemeClr val="tx1"/>
            </a:solidFill>
            <a:round/>
            <a:headEnd/>
            <a:tailEnd type="triangle" w="med" len="med"/>
          </a:ln>
          <a:effectLst/>
        </p:spPr>
        <p:txBody>
          <a:bodyPr/>
          <a:lstStyle/>
          <a:p>
            <a:endParaRPr lang="ar-SA"/>
          </a:p>
        </p:txBody>
      </p:sp>
      <p:graphicFrame>
        <p:nvGraphicFramePr>
          <p:cNvPr id="8" name="Object 11"/>
          <p:cNvGraphicFramePr>
            <a:graphicFrameLocks noChangeAspect="1"/>
          </p:cNvGraphicFramePr>
          <p:nvPr/>
        </p:nvGraphicFramePr>
        <p:xfrm>
          <a:off x="3505200" y="3048000"/>
          <a:ext cx="457200" cy="419100"/>
        </p:xfrm>
        <a:graphic>
          <a:graphicData uri="http://schemas.openxmlformats.org/presentationml/2006/ole">
            <mc:AlternateContent xmlns:mc="http://schemas.openxmlformats.org/markup-compatibility/2006">
              <mc:Choice xmlns:v="urn:schemas-microsoft-com:vml" Requires="v">
                <p:oleObj spid="_x0000_s29701" name="Equation" r:id="rId3" imgW="152280" imgH="139680" progId="">
                  <p:embed/>
                </p:oleObj>
              </mc:Choice>
              <mc:Fallback>
                <p:oleObj name="Equation" r:id="rId3" imgW="152280" imgH="13968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048000"/>
                        <a:ext cx="4572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12"/>
          <p:cNvGraphicFramePr>
            <a:graphicFrameLocks noChangeAspect="1"/>
          </p:cNvGraphicFramePr>
          <p:nvPr/>
        </p:nvGraphicFramePr>
        <p:xfrm>
          <a:off x="4419600" y="1295400"/>
          <a:ext cx="2971800" cy="1966913"/>
        </p:xfrm>
        <a:graphic>
          <a:graphicData uri="http://schemas.openxmlformats.org/presentationml/2006/ole">
            <mc:AlternateContent xmlns:mc="http://schemas.openxmlformats.org/markup-compatibility/2006">
              <mc:Choice xmlns:v="urn:schemas-microsoft-com:vml" Requires="v">
                <p:oleObj spid="_x0000_s29702" name="Equation" r:id="rId5" imgW="863280" imgH="571320" progId="">
                  <p:embed/>
                </p:oleObj>
              </mc:Choice>
              <mc:Fallback>
                <p:oleObj name="Equation" r:id="rId5" imgW="863280" imgH="57132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1295400"/>
                        <a:ext cx="2971800" cy="1966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13"/>
          <p:cNvSpPr>
            <a:spLocks noChangeArrowheads="1"/>
          </p:cNvSpPr>
          <p:nvPr/>
        </p:nvSpPr>
        <p:spPr bwMode="auto">
          <a:xfrm>
            <a:off x="4419600" y="2590800"/>
            <a:ext cx="3124200" cy="762000"/>
          </a:xfrm>
          <a:prstGeom prst="rect">
            <a:avLst/>
          </a:prstGeom>
          <a:noFill/>
          <a:ln w="38100">
            <a:solidFill>
              <a:srgbClr val="FF0000"/>
            </a:solidFill>
            <a:miter lim="800000"/>
            <a:headEnd/>
            <a:tailEnd/>
          </a:ln>
          <a:effectLst/>
        </p:spPr>
        <p:txBody>
          <a:bodyPr wrap="none" anchor="ctr"/>
          <a:lstStyle/>
          <a:p>
            <a:endParaRPr lang="ar-SA"/>
          </a:p>
        </p:txBody>
      </p:sp>
      <p:graphicFrame>
        <p:nvGraphicFramePr>
          <p:cNvPr id="11" name="Object 15"/>
          <p:cNvGraphicFramePr>
            <a:graphicFrameLocks noChangeAspect="1"/>
          </p:cNvGraphicFramePr>
          <p:nvPr/>
        </p:nvGraphicFramePr>
        <p:xfrm>
          <a:off x="457200" y="3581400"/>
          <a:ext cx="4876800" cy="3062288"/>
        </p:xfrm>
        <a:graphic>
          <a:graphicData uri="http://schemas.openxmlformats.org/presentationml/2006/ole">
            <mc:AlternateContent xmlns:mc="http://schemas.openxmlformats.org/markup-compatibility/2006">
              <mc:Choice xmlns:v="urn:schemas-microsoft-com:vml" Requires="v">
                <p:oleObj spid="_x0000_s29703" name="PaperPort Document" r:id="rId7" imgW="2151720" imgH="1350360" progId="">
                  <p:embed/>
                </p:oleObj>
              </mc:Choice>
              <mc:Fallback>
                <p:oleObj name="PaperPort Document" r:id="rId7" imgW="2151720" imgH="135036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81400"/>
                        <a:ext cx="4876800" cy="3062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 Box 16"/>
          <p:cNvSpPr txBox="1">
            <a:spLocks noChangeArrowheads="1"/>
          </p:cNvSpPr>
          <p:nvPr/>
        </p:nvSpPr>
        <p:spPr bwMode="auto">
          <a:xfrm>
            <a:off x="5562600" y="4267200"/>
            <a:ext cx="3048000" cy="915988"/>
          </a:xfrm>
          <a:prstGeom prst="rect">
            <a:avLst/>
          </a:prstGeom>
          <a:noFill/>
          <a:ln w="9525">
            <a:noFill/>
            <a:miter lim="800000"/>
            <a:headEnd/>
            <a:tailEnd/>
          </a:ln>
          <a:effectLst/>
        </p:spPr>
        <p:txBody>
          <a:bodyPr>
            <a:spAutoFit/>
          </a:bodyPr>
          <a:lstStyle/>
          <a:p>
            <a:pPr>
              <a:spcBef>
                <a:spcPct val="50000"/>
              </a:spcBef>
            </a:pPr>
            <a:r>
              <a:rPr lang="en-US" b="1"/>
              <a:t>Use properties at the film temperature.  Velocity is free field velocity of fluid.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a:off x="593725" y="906463"/>
            <a:ext cx="7543800" cy="0"/>
          </a:xfrm>
          <a:prstGeom prst="line">
            <a:avLst/>
          </a:prstGeom>
          <a:noFill/>
          <a:ln w="50800">
            <a:solidFill>
              <a:srgbClr val="3366FF"/>
            </a:solidFill>
            <a:round/>
            <a:headEnd/>
            <a:tailEnd/>
          </a:ln>
          <a:effectLst/>
        </p:spPr>
        <p:txBody>
          <a:bodyPr wrap="none" anchor="ctr"/>
          <a:lstStyle/>
          <a:p>
            <a:endParaRPr lang="ar-SA"/>
          </a:p>
        </p:txBody>
      </p:sp>
      <p:sp>
        <p:nvSpPr>
          <p:cNvPr id="3" name="Text Box 5"/>
          <p:cNvSpPr txBox="1">
            <a:spLocks noChangeArrowheads="1"/>
          </p:cNvSpPr>
          <p:nvPr/>
        </p:nvSpPr>
        <p:spPr bwMode="auto">
          <a:xfrm>
            <a:off x="517525" y="296863"/>
            <a:ext cx="7696200" cy="523220"/>
          </a:xfrm>
          <a:prstGeom prst="rect">
            <a:avLst/>
          </a:prstGeom>
          <a:noFill/>
          <a:ln w="9525">
            <a:noFill/>
            <a:miter lim="800000"/>
            <a:headEnd/>
            <a:tailEnd/>
          </a:ln>
          <a:effectLst/>
        </p:spPr>
        <p:txBody>
          <a:bodyPr>
            <a:spAutoFit/>
          </a:bodyPr>
          <a:lstStyle/>
          <a:p>
            <a:pPr algn="ctr" eaLnBrk="0" hangingPunct="0">
              <a:spcBef>
                <a:spcPct val="50000"/>
              </a:spcBef>
            </a:pPr>
            <a:r>
              <a:rPr lang="en-US" sz="2800" b="1" dirty="0" smtClean="0">
                <a:solidFill>
                  <a:schemeClr val="accent2"/>
                </a:solidFill>
                <a:latin typeface="+mj-lt"/>
                <a:ea typeface="+mj-ea"/>
                <a:cs typeface="+mj-cs"/>
              </a:rPr>
              <a:t>Flow Past a Single Sphere</a:t>
            </a:r>
          </a:p>
        </p:txBody>
      </p:sp>
      <p:sp>
        <p:nvSpPr>
          <p:cNvPr id="4" name="Oval 6"/>
          <p:cNvSpPr>
            <a:spLocks noChangeArrowheads="1"/>
          </p:cNvSpPr>
          <p:nvPr/>
        </p:nvSpPr>
        <p:spPr bwMode="auto">
          <a:xfrm>
            <a:off x="4724400" y="1295400"/>
            <a:ext cx="1295400" cy="1295400"/>
          </a:xfrm>
          <a:prstGeom prst="ellipse">
            <a:avLst/>
          </a:prstGeom>
          <a:solidFill>
            <a:schemeClr val="accent1"/>
          </a:solidFill>
          <a:ln w="38100">
            <a:solidFill>
              <a:schemeClr val="tx1"/>
            </a:solidFill>
            <a:round/>
            <a:headEnd/>
            <a:tailEnd/>
          </a:ln>
          <a:effectLst/>
        </p:spPr>
        <p:txBody>
          <a:bodyPr wrap="none" anchor="ctr"/>
          <a:lstStyle/>
          <a:p>
            <a:endParaRPr lang="ar-SA"/>
          </a:p>
        </p:txBody>
      </p:sp>
      <p:sp>
        <p:nvSpPr>
          <p:cNvPr id="5" name="Line 7"/>
          <p:cNvSpPr>
            <a:spLocks noChangeShapeType="1"/>
          </p:cNvSpPr>
          <p:nvPr/>
        </p:nvSpPr>
        <p:spPr bwMode="auto">
          <a:xfrm>
            <a:off x="2667000" y="1905000"/>
            <a:ext cx="1600200" cy="0"/>
          </a:xfrm>
          <a:prstGeom prst="line">
            <a:avLst/>
          </a:prstGeom>
          <a:noFill/>
          <a:ln w="38100">
            <a:solidFill>
              <a:schemeClr val="tx1"/>
            </a:solidFill>
            <a:round/>
            <a:headEnd/>
            <a:tailEnd type="triangle" w="med" len="med"/>
          </a:ln>
          <a:effectLst/>
        </p:spPr>
        <p:txBody>
          <a:bodyPr/>
          <a:lstStyle/>
          <a:p>
            <a:endParaRPr lang="ar-SA"/>
          </a:p>
        </p:txBody>
      </p:sp>
      <p:graphicFrame>
        <p:nvGraphicFramePr>
          <p:cNvPr id="6" name="Object 8"/>
          <p:cNvGraphicFramePr>
            <a:graphicFrameLocks noChangeAspect="1"/>
          </p:cNvGraphicFramePr>
          <p:nvPr/>
        </p:nvGraphicFramePr>
        <p:xfrm>
          <a:off x="914400" y="2895600"/>
          <a:ext cx="5867400" cy="2286000"/>
        </p:xfrm>
        <a:graphic>
          <a:graphicData uri="http://schemas.openxmlformats.org/presentationml/2006/ole">
            <mc:AlternateContent xmlns:mc="http://schemas.openxmlformats.org/markup-compatibility/2006">
              <mc:Choice xmlns:v="urn:schemas-microsoft-com:vml" Requires="v">
                <p:oleObj spid="_x0000_s30723" name="Equation" r:id="rId3" imgW="1955520" imgH="761760" progId="">
                  <p:embed/>
                </p:oleObj>
              </mc:Choice>
              <mc:Fallback>
                <p:oleObj name="Equation" r:id="rId3" imgW="1955520" imgH="76176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895600"/>
                        <a:ext cx="5867400"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9"/>
          <p:cNvSpPr txBox="1">
            <a:spLocks noChangeArrowheads="1"/>
          </p:cNvSpPr>
          <p:nvPr/>
        </p:nvSpPr>
        <p:spPr bwMode="auto">
          <a:xfrm>
            <a:off x="990600" y="5410200"/>
            <a:ext cx="6934200" cy="396875"/>
          </a:xfrm>
          <a:prstGeom prst="rect">
            <a:avLst/>
          </a:prstGeom>
          <a:noFill/>
          <a:ln w="9525">
            <a:noFill/>
            <a:miter lim="800000"/>
            <a:headEnd/>
            <a:tailEnd/>
          </a:ln>
          <a:effectLst/>
        </p:spPr>
        <p:txBody>
          <a:bodyPr>
            <a:spAutoFit/>
          </a:bodyPr>
          <a:lstStyle/>
          <a:p>
            <a:pPr>
              <a:spcBef>
                <a:spcPct val="50000"/>
              </a:spcBef>
            </a:pPr>
            <a:r>
              <a:rPr lang="en-US" sz="2000" b="1"/>
              <a:t>Use properties at film temperature.</a:t>
            </a:r>
          </a:p>
        </p:txBody>
      </p:sp>
      <p:sp>
        <p:nvSpPr>
          <p:cNvPr id="8" name="Rectangle 11"/>
          <p:cNvSpPr>
            <a:spLocks noChangeArrowheads="1"/>
          </p:cNvSpPr>
          <p:nvPr/>
        </p:nvSpPr>
        <p:spPr bwMode="auto">
          <a:xfrm>
            <a:off x="838200" y="4038600"/>
            <a:ext cx="4038600" cy="609600"/>
          </a:xfrm>
          <a:prstGeom prst="rect">
            <a:avLst/>
          </a:prstGeom>
          <a:noFill/>
          <a:ln w="38100">
            <a:solidFill>
              <a:srgbClr val="FF0000"/>
            </a:solidFill>
            <a:miter lim="800000"/>
            <a:headEnd/>
            <a:tailEnd/>
          </a:ln>
          <a:effectLst/>
        </p:spPr>
        <p:txBody>
          <a:bodyPr wrap="none" anchor="ctr"/>
          <a:lstStyle/>
          <a:p>
            <a:endParaRPr lang="ar-S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0"/>
            <a:ext cx="5562600" cy="533400"/>
          </a:xfrm>
          <a:prstGeom prst="rect">
            <a:avLst/>
          </a:prstGeom>
          <a:solidFill>
            <a:srgbClr val="0000FF"/>
          </a:solidFill>
          <a:ln>
            <a:solidFill>
              <a:srgbClr val="000066"/>
            </a:solidFill>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0" i="0" u="none" strike="noStrike" kern="1200" cap="none" spc="0" normalizeH="0" baseline="0" noProof="0" smtClean="0">
                <a:ln>
                  <a:noFill/>
                </a:ln>
                <a:solidFill>
                  <a:schemeClr val="bg1"/>
                </a:solidFill>
                <a:effectLst/>
                <a:uLnTx/>
                <a:uFillTx/>
                <a:latin typeface="Arial" pitchFamily="34" charset="0"/>
                <a:ea typeface="+mj-ea"/>
                <a:cs typeface="+mj-cs"/>
              </a:rPr>
              <a:t>Why is it windy at the seaside?</a:t>
            </a:r>
          </a:p>
        </p:txBody>
      </p:sp>
      <p:pic>
        <p:nvPicPr>
          <p:cNvPr id="5" name="Picture 4" descr="flash icon"/>
          <p:cNvPicPr>
            <a:picLocks noChangeAspect="1" noChangeArrowheads="1"/>
          </p:cNvPicPr>
          <p:nvPr/>
        </p:nvPicPr>
        <p:blipFill>
          <a:blip r:embed="rId4" cstate="print"/>
          <a:srcRect/>
          <a:stretch>
            <a:fillRect/>
          </a:stretch>
        </p:blipFill>
        <p:spPr bwMode="auto">
          <a:xfrm>
            <a:off x="7391400" y="152400"/>
            <a:ext cx="511175" cy="53340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2050" name="ShockwaveFlash1" r:id="rId2" imgW="7849696" imgH="4800000"/>
        </mc:Choice>
        <mc:Fallback>
          <p:control name="ShockwaveFlash1" r:id="rId2" imgW="7849696" imgH="4800000">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219200"/>
                  <a:ext cx="7848600" cy="4800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r>
              <a:rPr lang="en-US" sz="2800" b="1" dirty="0" smtClean="0">
                <a:solidFill>
                  <a:schemeClr val="accent2"/>
                </a:solidFill>
              </a:rPr>
              <a:t>Forced convection inside cylindrical pipes </a:t>
            </a:r>
            <a:endParaRPr lang="ar-SA" sz="2800" b="1" dirty="0">
              <a:solidFill>
                <a:schemeClr val="accent2"/>
              </a:solidFill>
            </a:endParaRPr>
          </a:p>
        </p:txBody>
      </p:sp>
      <p:sp>
        <p:nvSpPr>
          <p:cNvPr id="3" name="Content Placeholder 2"/>
          <p:cNvSpPr>
            <a:spLocks noGrp="1"/>
          </p:cNvSpPr>
          <p:nvPr>
            <p:ph idx="1"/>
          </p:nvPr>
        </p:nvSpPr>
        <p:spPr/>
        <p:txBody>
          <a:bodyPr/>
          <a:lstStyle/>
          <a:p>
            <a:endParaRPr lang="en-US" dirty="0" smtClean="0"/>
          </a:p>
          <a:p>
            <a:endParaRPr lang="en-US" dirty="0" smtClean="0"/>
          </a:p>
          <a:p>
            <a:r>
              <a:rPr lang="en-US" sz="2800" dirty="0" smtClean="0"/>
              <a:t>All properties taken at T</a:t>
            </a:r>
            <a:r>
              <a:rPr lang="en-US" sz="2800" baseline="-25000" dirty="0" smtClean="0"/>
              <a:t>B</a:t>
            </a:r>
            <a:r>
              <a:rPr lang="en-US" sz="2800" dirty="0" smtClean="0"/>
              <a:t> (Bulk temperature) the average temperature of the fluid at any section of the pipe.</a:t>
            </a:r>
          </a:p>
          <a:p>
            <a:r>
              <a:rPr lang="en-US" sz="2800" dirty="0" smtClean="0"/>
              <a:t>D: the internal diameter of the pipe.</a:t>
            </a:r>
          </a:p>
          <a:p>
            <a:r>
              <a:rPr lang="en-US" sz="2800" dirty="0" err="1" smtClean="0"/>
              <a:t>Re</a:t>
            </a:r>
            <a:r>
              <a:rPr lang="en-US" sz="2800" baseline="-25000" dirty="0" err="1" smtClean="0"/>
              <a:t>D</a:t>
            </a:r>
            <a:r>
              <a:rPr lang="en-US" sz="2800" dirty="0" smtClean="0"/>
              <a:t>&lt; 2300  Laminar flow.</a:t>
            </a:r>
          </a:p>
          <a:p>
            <a:r>
              <a:rPr lang="en-US" sz="2800" dirty="0" err="1" smtClean="0"/>
              <a:t>Re</a:t>
            </a:r>
            <a:r>
              <a:rPr lang="en-US" sz="2800" baseline="-25000" dirty="0" err="1" smtClean="0"/>
              <a:t>D</a:t>
            </a:r>
            <a:r>
              <a:rPr lang="en-US" sz="2800" dirty="0" smtClean="0"/>
              <a:t>&gt;2300 Turbulent flow.</a:t>
            </a:r>
          </a:p>
          <a:p>
            <a:endParaRPr lang="ar-SA" sz="2800"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10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19200" y="1676400"/>
            <a:ext cx="1828800" cy="1000125"/>
          </a:xfrm>
          <a:prstGeom prst="rect">
            <a:avLst/>
          </a:prstGeom>
          <a:noFill/>
        </p:spPr>
      </p:pic>
      <p:sp>
        <p:nvSpPr>
          <p:cNvPr id="6" name="Line 4"/>
          <p:cNvSpPr>
            <a:spLocks noChangeShapeType="1"/>
          </p:cNvSpPr>
          <p:nvPr/>
        </p:nvSpPr>
        <p:spPr bwMode="auto">
          <a:xfrm>
            <a:off x="685800" y="1066800"/>
            <a:ext cx="7543800" cy="0"/>
          </a:xfrm>
          <a:prstGeom prst="line">
            <a:avLst/>
          </a:prstGeom>
          <a:noFill/>
          <a:ln w="50800">
            <a:solidFill>
              <a:srgbClr val="3366FF"/>
            </a:solidFill>
            <a:round/>
            <a:headEnd/>
            <a:tailEnd/>
          </a:ln>
          <a:effectLst/>
        </p:spPr>
        <p:txBody>
          <a:bodyPr wrap="none" anchor="ctr"/>
          <a:lstStyle/>
          <a:p>
            <a:endParaRPr lang="ar-SA"/>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229600" cy="5745163"/>
          </a:xfrm>
        </p:spPr>
        <p:txBody>
          <a:bodyPr/>
          <a:lstStyle/>
          <a:p>
            <a:r>
              <a:rPr lang="en-US" dirty="0" smtClean="0"/>
              <a:t>If the temperature at the surface of the pipe is constant and </a:t>
            </a:r>
            <a:r>
              <a:rPr lang="en-US" dirty="0" smtClean="0">
                <a:solidFill>
                  <a:srgbClr val="FF0000"/>
                </a:solidFill>
              </a:rPr>
              <a:t>laminar</a:t>
            </a:r>
            <a:r>
              <a:rPr lang="en-US" dirty="0" smtClean="0"/>
              <a:t> flow:</a:t>
            </a:r>
          </a:p>
          <a:p>
            <a:r>
              <a:rPr lang="en-US" dirty="0" smtClean="0"/>
              <a:t>Relation (1):</a:t>
            </a:r>
          </a:p>
          <a:p>
            <a:endParaRPr lang="en-US" dirty="0" smtClean="0"/>
          </a:p>
          <a:p>
            <a:endParaRPr lang="en-US" dirty="0" smtClean="0"/>
          </a:p>
          <a:p>
            <a:r>
              <a:rPr lang="en-US" dirty="0" smtClean="0"/>
              <a:t>If D/L is very small then Nu =3.66</a:t>
            </a:r>
          </a:p>
          <a:p>
            <a:r>
              <a:rPr lang="en-US" dirty="0" smtClean="0"/>
              <a:t>Relation (2): If the pipe is short and laminar flow:</a:t>
            </a:r>
          </a:p>
          <a:p>
            <a:r>
              <a:rPr lang="en-US" dirty="0" smtClean="0"/>
              <a:t>If :</a:t>
            </a:r>
          </a:p>
          <a:p>
            <a:endParaRPr lang="en-US" dirty="0" smtClean="0"/>
          </a:p>
          <a:p>
            <a:endParaRPr lang="ar-SA" dirty="0"/>
          </a:p>
        </p:txBody>
      </p:sp>
      <p:sp>
        <p:nvSpPr>
          <p:cNvPr id="26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266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2662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24000" y="4876800"/>
            <a:ext cx="3384550" cy="495300"/>
          </a:xfrm>
          <a:prstGeom prst="rect">
            <a:avLst/>
          </a:prstGeom>
          <a:noFill/>
        </p:spPr>
      </p:pic>
      <p:sp>
        <p:nvSpPr>
          <p:cNvPr id="266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26629"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0" y="1905000"/>
            <a:ext cx="5219700" cy="1304925"/>
          </a:xfrm>
          <a:prstGeom prst="rect">
            <a:avLst/>
          </a:prstGeom>
          <a:noFill/>
        </p:spPr>
      </p:pic>
      <p:sp>
        <p:nvSpPr>
          <p:cNvPr id="266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266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26633"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05000" y="5562600"/>
            <a:ext cx="5604561" cy="78105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a:buNone/>
            </a:pPr>
            <a:r>
              <a:rPr lang="en-US" sz="2800" b="1" dirty="0" smtClean="0">
                <a:solidFill>
                  <a:schemeClr val="accent2"/>
                </a:solidFill>
                <a:latin typeface="+mj-lt"/>
                <a:ea typeface="+mj-ea"/>
                <a:cs typeface="+mj-cs"/>
              </a:rPr>
              <a:t>In heat transfer from fluid to another one of them inside a pipe and the other outside the pipe and inside the external pipe (include the internal pipe).</a:t>
            </a:r>
          </a:p>
          <a:p>
            <a:r>
              <a:rPr lang="en-US" dirty="0" smtClean="0"/>
              <a:t>The last relation can be used except the special dimension for Nu and Re</a:t>
            </a:r>
          </a:p>
          <a:p>
            <a:pPr>
              <a:buNone/>
            </a:pPr>
            <a:r>
              <a:rPr lang="en-US" dirty="0" smtClean="0"/>
              <a:t>We use D</a:t>
            </a:r>
            <a:r>
              <a:rPr lang="en-US" baseline="-25000" dirty="0" smtClean="0"/>
              <a:t>H</a:t>
            </a:r>
          </a:p>
          <a:p>
            <a:endParaRPr lang="en-US" dirty="0" smtClean="0"/>
          </a:p>
          <a:p>
            <a:endParaRPr lang="ar-SA" dirty="0"/>
          </a:p>
        </p:txBody>
      </p:sp>
      <p:pic>
        <p:nvPicPr>
          <p:cNvPr id="25602" name="Picture 2"/>
          <p:cNvPicPr>
            <a:picLocks noChangeAspect="1" noChangeArrowheads="1"/>
          </p:cNvPicPr>
          <p:nvPr/>
        </p:nvPicPr>
        <p:blipFill>
          <a:blip r:embed="rId2" cstate="print"/>
          <a:srcRect/>
          <a:stretch>
            <a:fillRect/>
          </a:stretch>
        </p:blipFill>
        <p:spPr bwMode="auto">
          <a:xfrm>
            <a:off x="4248150" y="3276600"/>
            <a:ext cx="4895850" cy="3246161"/>
          </a:xfrm>
          <a:prstGeom prst="rect">
            <a:avLst/>
          </a:prstGeom>
          <a:noFill/>
          <a:ln w="9525">
            <a:noFill/>
            <a:miter lim="800000"/>
            <a:headEnd/>
            <a:tailEnd/>
          </a:ln>
        </p:spPr>
      </p:pic>
      <p:sp>
        <p:nvSpPr>
          <p:cNvPr id="256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2560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5800" y="5029200"/>
            <a:ext cx="3571875" cy="914400"/>
          </a:xfrm>
          <a:prstGeom prst="rect">
            <a:avLst/>
          </a:prstGeom>
          <a:noFill/>
        </p:spPr>
      </p:pic>
      <p:sp>
        <p:nvSpPr>
          <p:cNvPr id="2560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25605"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62000" y="4267200"/>
            <a:ext cx="4124325" cy="685800"/>
          </a:xfrm>
          <a:prstGeom prst="rect">
            <a:avLst/>
          </a:prstGeom>
          <a:noFill/>
        </p:spPr>
      </p:pic>
      <p:sp>
        <p:nvSpPr>
          <p:cNvPr id="10" name="TextBox 9"/>
          <p:cNvSpPr txBox="1"/>
          <p:nvPr/>
        </p:nvSpPr>
        <p:spPr>
          <a:xfrm>
            <a:off x="685800" y="5903893"/>
            <a:ext cx="8153400" cy="954107"/>
          </a:xfrm>
          <a:prstGeom prst="rect">
            <a:avLst/>
          </a:prstGeom>
          <a:noFill/>
        </p:spPr>
        <p:txBody>
          <a:bodyPr wrap="square" rtlCol="1">
            <a:spAutoFit/>
          </a:bodyPr>
          <a:lstStyle/>
          <a:p>
            <a:r>
              <a:rPr lang="en-US" sz="2800" dirty="0" smtClean="0"/>
              <a:t>All properties approximated at total temperature average except µs approximated at the surface </a:t>
            </a:r>
            <a:endParaRPr lang="ar-SA"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2"/>
                </a:solidFill>
              </a:rPr>
              <a:t>inside cylindrical pipes</a:t>
            </a:r>
            <a:br>
              <a:rPr lang="en-US" b="1" dirty="0" smtClean="0">
                <a:solidFill>
                  <a:schemeClr val="accent2"/>
                </a:solidFill>
              </a:rPr>
            </a:br>
            <a:r>
              <a:rPr lang="en-US" dirty="0" smtClean="0"/>
              <a:t> </a:t>
            </a:r>
            <a:r>
              <a:rPr lang="en-US" dirty="0" smtClean="0">
                <a:solidFill>
                  <a:srgbClr val="FF0000"/>
                </a:solidFill>
              </a:rPr>
              <a:t>Turbulent flow </a:t>
            </a:r>
            <a:br>
              <a:rPr lang="en-US" dirty="0" smtClean="0">
                <a:solidFill>
                  <a:srgbClr val="FF0000"/>
                </a:solidFill>
              </a:rPr>
            </a:br>
            <a:endParaRPr lang="ar-SA" dirty="0">
              <a:solidFill>
                <a:srgbClr val="FF0000"/>
              </a:solidFill>
            </a:endParaRPr>
          </a:p>
        </p:txBody>
      </p:sp>
      <p:sp>
        <p:nvSpPr>
          <p:cNvPr id="3" name="Content Placeholder 2"/>
          <p:cNvSpPr>
            <a:spLocks noGrp="1"/>
          </p:cNvSpPr>
          <p:nvPr>
            <p:ph idx="1"/>
          </p:nvPr>
        </p:nvSpPr>
        <p:spPr>
          <a:xfrm>
            <a:off x="457200" y="1143000"/>
            <a:ext cx="8229600" cy="4983163"/>
          </a:xfrm>
        </p:spPr>
        <p:txBody>
          <a:bodyPr/>
          <a:lstStyle/>
          <a:p>
            <a:r>
              <a:rPr lang="en-US" dirty="0" smtClean="0"/>
              <a:t>For turbulent flow there are many correlations some of the famous are:</a:t>
            </a:r>
          </a:p>
          <a:p>
            <a:endParaRPr lang="en-US" dirty="0" smtClean="0"/>
          </a:p>
          <a:p>
            <a:r>
              <a:rPr lang="en-US" dirty="0" smtClean="0"/>
              <a:t>n=0.4 if T</a:t>
            </a:r>
            <a:r>
              <a:rPr lang="en-US" baseline="-25000" dirty="0" smtClean="0"/>
              <a:t>s</a:t>
            </a:r>
            <a:r>
              <a:rPr lang="en-US" dirty="0" smtClean="0"/>
              <a:t>&gt;</a:t>
            </a:r>
            <a:r>
              <a:rPr lang="en-US" dirty="0" err="1" smtClean="0"/>
              <a:t>T</a:t>
            </a:r>
            <a:r>
              <a:rPr lang="en-US" baseline="-25000" dirty="0" err="1" smtClean="0"/>
              <a:t>fluid</a:t>
            </a:r>
            <a:endParaRPr lang="en-US" baseline="-25000" dirty="0" smtClean="0"/>
          </a:p>
          <a:p>
            <a:r>
              <a:rPr lang="en-US" dirty="0" smtClean="0"/>
              <a:t>n=0.3 if T</a:t>
            </a:r>
            <a:r>
              <a:rPr lang="en-US" baseline="-25000" dirty="0" smtClean="0"/>
              <a:t>s</a:t>
            </a:r>
            <a:r>
              <a:rPr lang="en-US" dirty="0" smtClean="0"/>
              <a:t>&lt;</a:t>
            </a:r>
            <a:r>
              <a:rPr lang="en-US" dirty="0" err="1" smtClean="0"/>
              <a:t>T</a:t>
            </a:r>
            <a:r>
              <a:rPr lang="en-US" baseline="-25000" dirty="0" err="1" smtClean="0"/>
              <a:t>fluid</a:t>
            </a:r>
            <a:endParaRPr lang="en-US" baseline="-25000" dirty="0" smtClean="0"/>
          </a:p>
          <a:p>
            <a:endParaRPr lang="en-US" dirty="0" smtClean="0"/>
          </a:p>
          <a:p>
            <a:endParaRPr lang="ar-SA" dirty="0"/>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24579"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19200" y="2286000"/>
            <a:ext cx="3179033" cy="504825"/>
          </a:xfrm>
          <a:prstGeom prst="rect">
            <a:avLst/>
          </a:prstGeom>
          <a:noFill/>
        </p:spPr>
      </p:pic>
      <p:sp>
        <p:nvSpPr>
          <p:cNvPr id="8" name="TextBox 7"/>
          <p:cNvSpPr txBox="1"/>
          <p:nvPr/>
        </p:nvSpPr>
        <p:spPr>
          <a:xfrm>
            <a:off x="381000" y="3962400"/>
            <a:ext cx="8382000" cy="400110"/>
          </a:xfrm>
          <a:prstGeom prst="rect">
            <a:avLst/>
          </a:prstGeom>
          <a:noFill/>
        </p:spPr>
        <p:txBody>
          <a:bodyPr wrap="square" rtlCol="1">
            <a:spAutoFit/>
          </a:bodyPr>
          <a:lstStyle/>
          <a:p>
            <a:r>
              <a:rPr lang="en-US" sz="2000" dirty="0" smtClean="0"/>
              <a:t>For fluids having viscosity higher than water this correlation is more precise:</a:t>
            </a:r>
          </a:p>
        </p:txBody>
      </p:sp>
      <p:sp>
        <p:nvSpPr>
          <p:cNvPr id="24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245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24583"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3400" y="4343400"/>
            <a:ext cx="4038600" cy="840402"/>
          </a:xfrm>
          <a:prstGeom prst="rect">
            <a:avLst/>
          </a:prstGeom>
          <a:noFill/>
        </p:spPr>
      </p:pic>
      <p:pic>
        <p:nvPicPr>
          <p:cNvPr id="24587" name="Picture 1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90600" y="5064842"/>
            <a:ext cx="1981200" cy="383458"/>
          </a:xfrm>
          <a:prstGeom prst="rect">
            <a:avLst/>
          </a:prstGeom>
          <a:noFill/>
        </p:spPr>
      </p:pic>
      <p:pic>
        <p:nvPicPr>
          <p:cNvPr id="24586"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38200" y="5638800"/>
            <a:ext cx="1905000" cy="398721"/>
          </a:xfrm>
          <a:prstGeom prst="rect">
            <a:avLst/>
          </a:prstGeom>
          <a:noFill/>
        </p:spPr>
      </p:pic>
      <p:pic>
        <p:nvPicPr>
          <p:cNvPr id="24585"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143000" y="6096000"/>
            <a:ext cx="1219200" cy="604007"/>
          </a:xfrm>
          <a:prstGeom prst="rect">
            <a:avLst/>
          </a:prstGeom>
          <a:noFill/>
        </p:spPr>
      </p:pic>
      <p:sp>
        <p:nvSpPr>
          <p:cNvPr id="245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24589" name="Rectangle 1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1077913" algn="l"/>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4590" name="Rectangle 14"/>
          <p:cNvSpPr>
            <a:spLocks noChangeArrowheads="1"/>
          </p:cNvSpPr>
          <p:nvPr/>
        </p:nvSpPr>
        <p:spPr bwMode="auto">
          <a:xfrm>
            <a:off x="0" y="1143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1077913" algn="l"/>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4591" name="Rectangle 15"/>
          <p:cNvSpPr>
            <a:spLocks noChangeArrowheads="1"/>
          </p:cNvSpPr>
          <p:nvPr/>
        </p:nvSpPr>
        <p:spPr bwMode="auto">
          <a:xfrm>
            <a:off x="0" y="1657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1077913" algn="l"/>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4593"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24592" name="Picture 1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953000" y="5334000"/>
            <a:ext cx="3581400" cy="819150"/>
          </a:xfrm>
          <a:prstGeom prst="rect">
            <a:avLst/>
          </a:prstGeom>
          <a:noFill/>
        </p:spPr>
      </p:pic>
      <p:sp>
        <p:nvSpPr>
          <p:cNvPr id="24595"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24594" name="Picture 1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943600" y="4572000"/>
            <a:ext cx="1447800" cy="514350"/>
          </a:xfrm>
          <a:prstGeom prst="rect">
            <a:avLst/>
          </a:prstGeom>
          <a:noFill/>
        </p:spPr>
      </p:pic>
      <p:sp>
        <p:nvSpPr>
          <p:cNvPr id="24596" name="Rectangle 20"/>
          <p:cNvSpPr>
            <a:spLocks noChangeArrowheads="1"/>
          </p:cNvSpPr>
          <p:nvPr/>
        </p:nvSpPr>
        <p:spPr bwMode="auto">
          <a:xfrm>
            <a:off x="0" y="971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1077913" algn="l"/>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or Natural Convection</a:t>
            </a:r>
            <a:endParaRPr lang="ar-SA" dirty="0"/>
          </a:p>
        </p:txBody>
      </p:sp>
      <p:sp>
        <p:nvSpPr>
          <p:cNvPr id="3" name="Content Placeholder 2"/>
          <p:cNvSpPr>
            <a:spLocks noGrp="1"/>
          </p:cNvSpPr>
          <p:nvPr>
            <p:ph idx="1"/>
          </p:nvPr>
        </p:nvSpPr>
        <p:spPr>
          <a:xfrm>
            <a:off x="457200" y="1219200"/>
            <a:ext cx="8229600" cy="4525963"/>
          </a:xfrm>
        </p:spPr>
        <p:txBody>
          <a:bodyPr/>
          <a:lstStyle/>
          <a:p>
            <a:r>
              <a:rPr lang="en-US" sz="2800" dirty="0" smtClean="0"/>
              <a:t>In this case of heat transfer </a:t>
            </a:r>
            <a:r>
              <a:rPr lang="en-US" sz="2800" dirty="0" err="1" smtClean="0"/>
              <a:t>Groshof</a:t>
            </a:r>
            <a:r>
              <a:rPr lang="en-US" sz="2800" dirty="0" smtClean="0"/>
              <a:t> number has been suggested, which describes the fluid motion, under two conditions:</a:t>
            </a:r>
          </a:p>
          <a:p>
            <a:r>
              <a:rPr lang="en-US" sz="2800" dirty="0" smtClean="0"/>
              <a:t>1- Fluid is not induced by external force.</a:t>
            </a:r>
          </a:p>
          <a:p>
            <a:r>
              <a:rPr lang="en-US" sz="2800" dirty="0" smtClean="0"/>
              <a:t>2- the motion within the fluid is brought about by the influence of temperature on the fluid density and development of buoyant force.</a:t>
            </a:r>
          </a:p>
          <a:p>
            <a:pPr>
              <a:buNone/>
            </a:pPr>
            <a:endParaRPr lang="ar-SA"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204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9600" y="4572000"/>
            <a:ext cx="2209800" cy="893580"/>
          </a:xfrm>
          <a:prstGeom prst="rect">
            <a:avLst/>
          </a:prstGeom>
          <a:noFill/>
        </p:spPr>
      </p:pic>
      <p:sp>
        <p:nvSpPr>
          <p:cNvPr id="6" name="TextBox 5"/>
          <p:cNvSpPr txBox="1"/>
          <p:nvPr/>
        </p:nvSpPr>
        <p:spPr>
          <a:xfrm>
            <a:off x="2971800" y="4572000"/>
            <a:ext cx="6172200" cy="2585323"/>
          </a:xfrm>
          <a:prstGeom prst="rect">
            <a:avLst/>
          </a:prstGeom>
          <a:noFill/>
        </p:spPr>
        <p:txBody>
          <a:bodyPr wrap="square" rtlCol="1">
            <a:spAutoFit/>
          </a:bodyPr>
          <a:lstStyle/>
          <a:p>
            <a:r>
              <a:rPr lang="en-US" sz="2400" dirty="0" smtClean="0"/>
              <a:t>X= length of the body involved in the free convection</a:t>
            </a:r>
          </a:p>
          <a:p>
            <a:r>
              <a:rPr lang="el-GR" sz="2400" dirty="0" smtClean="0"/>
              <a:t>β</a:t>
            </a:r>
            <a:r>
              <a:rPr lang="en-US" sz="2400" dirty="0" smtClean="0"/>
              <a:t>= coefficient of expansion for fluid being heated .</a:t>
            </a:r>
          </a:p>
          <a:p>
            <a:r>
              <a:rPr lang="en-US" sz="2400" dirty="0" smtClean="0"/>
              <a:t>∆T= the  difference in temperature between the surface and the fluid .</a:t>
            </a:r>
          </a:p>
          <a:p>
            <a:endParaRPr lang="ar-S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304800"/>
            <a:ext cx="7772400" cy="609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2800" b="0" i="0" u="none" strike="noStrike" kern="1200" cap="none" spc="0" normalizeH="0" baseline="0" noProof="0" smtClean="0">
                <a:ln>
                  <a:noFill/>
                </a:ln>
                <a:solidFill>
                  <a:srgbClr val="FF0000"/>
                </a:solidFill>
                <a:effectLst/>
                <a:uLnTx/>
                <a:uFillTx/>
                <a:latin typeface="+mj-lt"/>
                <a:ea typeface="SimSun" pitchFamily="2" charset="-122"/>
                <a:cs typeface="+mj-cs"/>
              </a:rPr>
              <a:t>Empirical Correlations</a:t>
            </a:r>
            <a:endParaRPr kumimoji="0" lang="en-US" sz="2800" b="0" i="0" u="none" strike="noStrike" kern="1200" cap="none" spc="0" normalizeH="0" baseline="0" noProof="0" smtClean="0">
              <a:ln>
                <a:noFill/>
              </a:ln>
              <a:solidFill>
                <a:srgbClr val="FF0000"/>
              </a:solidFill>
              <a:effectLst/>
              <a:uLnTx/>
              <a:uFillTx/>
              <a:latin typeface="+mj-lt"/>
              <a:ea typeface="SimSun" pitchFamily="2" charset="-122"/>
              <a:cs typeface="+mj-cs"/>
            </a:endParaRPr>
          </a:p>
        </p:txBody>
      </p:sp>
      <p:sp>
        <p:nvSpPr>
          <p:cNvPr id="3" name="Rectangle 3"/>
          <p:cNvSpPr>
            <a:spLocks noChangeArrowheads="1"/>
          </p:cNvSpPr>
          <p:nvPr/>
        </p:nvSpPr>
        <p:spPr bwMode="auto">
          <a:xfrm>
            <a:off x="533400" y="1219200"/>
            <a:ext cx="8077200" cy="822325"/>
          </a:xfrm>
          <a:prstGeom prst="rect">
            <a:avLst/>
          </a:prstGeom>
          <a:noFill/>
          <a:ln w="9525">
            <a:noFill/>
            <a:miter lim="800000"/>
            <a:headEnd/>
            <a:tailEnd/>
          </a:ln>
        </p:spPr>
        <p:txBody>
          <a:bodyPr>
            <a:spAutoFit/>
          </a:bodyPr>
          <a:lstStyle/>
          <a:p>
            <a:r>
              <a:rPr lang="en-US" altLang="zh-CN" b="0">
                <a:ea typeface="SimSun" pitchFamily="2" charset="-122"/>
              </a:rPr>
              <a:t>Typical correlations for heat transfer coefficient developed from experimental data are expressed as:</a:t>
            </a:r>
            <a:endParaRPr lang="en-US" b="0">
              <a:ea typeface="SimSun" pitchFamily="2" charset="-122"/>
            </a:endParaRPr>
          </a:p>
        </p:txBody>
      </p:sp>
      <p:graphicFrame>
        <p:nvGraphicFramePr>
          <p:cNvPr id="4" name="Object 4"/>
          <p:cNvGraphicFramePr>
            <a:graphicFrameLocks noChangeAspect="1"/>
          </p:cNvGraphicFramePr>
          <p:nvPr/>
        </p:nvGraphicFramePr>
        <p:xfrm>
          <a:off x="1828800" y="3276600"/>
          <a:ext cx="4800600" cy="969963"/>
        </p:xfrm>
        <a:graphic>
          <a:graphicData uri="http://schemas.openxmlformats.org/presentationml/2006/ole">
            <mc:AlternateContent xmlns:mc="http://schemas.openxmlformats.org/markup-compatibility/2006">
              <mc:Choice xmlns:v="urn:schemas-microsoft-com:vml" Requires="v">
                <p:oleObj spid="_x0000_s26629" name="Equation" r:id="rId4" imgW="2070000" imgH="419040" progId="Equation.3">
                  <p:embed/>
                </p:oleObj>
              </mc:Choice>
              <mc:Fallback>
                <p:oleObj name="Equation" r:id="rId4" imgW="2070000" imgH="4190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3276600"/>
                        <a:ext cx="4800600" cy="969963"/>
                      </a:xfrm>
                      <a:prstGeom prst="rect">
                        <a:avLst/>
                      </a:prstGeom>
                      <a:solidFill>
                        <a:srgbClr val="FFFF99">
                          <a:alpha val="50000"/>
                        </a:srgbClr>
                      </a:solidFill>
                      <a:ln w="9525">
                        <a:solidFill>
                          <a:schemeClr val="tx1"/>
                        </a:solidFill>
                        <a:miter lim="800000"/>
                        <a:headEnd/>
                        <a:tailEnd/>
                      </a:ln>
                    </p:spPr>
                  </p:pic>
                </p:oleObj>
              </mc:Fallback>
            </mc:AlternateContent>
          </a:graphicData>
        </a:graphic>
      </p:graphicFrame>
      <p:graphicFrame>
        <p:nvGraphicFramePr>
          <p:cNvPr id="5" name="Object 5"/>
          <p:cNvGraphicFramePr>
            <a:graphicFrameLocks noChangeAspect="1"/>
          </p:cNvGraphicFramePr>
          <p:nvPr/>
        </p:nvGraphicFramePr>
        <p:xfrm>
          <a:off x="2514600" y="2209800"/>
          <a:ext cx="2514600" cy="922338"/>
        </p:xfrm>
        <a:graphic>
          <a:graphicData uri="http://schemas.openxmlformats.org/presentationml/2006/ole">
            <mc:AlternateContent xmlns:mc="http://schemas.openxmlformats.org/markup-compatibility/2006">
              <mc:Choice xmlns:v="urn:schemas-microsoft-com:vml" Requires="v">
                <p:oleObj spid="_x0000_s26630" name="Equation" r:id="rId6" imgW="1143000" imgH="419040" progId="Equation.3">
                  <p:embed/>
                </p:oleObj>
              </mc:Choice>
              <mc:Fallback>
                <p:oleObj name="Equation" r:id="rId6" imgW="1143000" imgH="41904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2209800"/>
                        <a:ext cx="2514600" cy="92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6"/>
          <p:cNvGraphicFramePr>
            <a:graphicFrameLocks noChangeAspect="1"/>
          </p:cNvGraphicFramePr>
          <p:nvPr/>
        </p:nvGraphicFramePr>
        <p:xfrm>
          <a:off x="2590800" y="4495800"/>
          <a:ext cx="2149475" cy="1719263"/>
        </p:xfrm>
        <a:graphic>
          <a:graphicData uri="http://schemas.openxmlformats.org/presentationml/2006/ole">
            <mc:AlternateContent xmlns:mc="http://schemas.openxmlformats.org/markup-compatibility/2006">
              <mc:Choice xmlns:v="urn:schemas-microsoft-com:vml" Requires="v">
                <p:oleObj spid="_x0000_s26631" name="Equation" r:id="rId8" imgW="571320" imgH="457200" progId="Equation.3">
                  <p:embed/>
                </p:oleObj>
              </mc:Choice>
              <mc:Fallback>
                <p:oleObj name="Equation" r:id="rId8" imgW="571320" imgH="45720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0800" y="4495800"/>
                        <a:ext cx="2149475" cy="171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7"/>
          <p:cNvSpPr txBox="1">
            <a:spLocks noChangeArrowheads="1"/>
          </p:cNvSpPr>
          <p:nvPr/>
        </p:nvSpPr>
        <p:spPr bwMode="auto">
          <a:xfrm>
            <a:off x="5257800" y="4724400"/>
            <a:ext cx="2362200" cy="457200"/>
          </a:xfrm>
          <a:prstGeom prst="rect">
            <a:avLst/>
          </a:prstGeom>
          <a:noFill/>
          <a:ln w="9525">
            <a:noFill/>
            <a:miter lim="800000"/>
            <a:headEnd/>
            <a:tailEnd/>
          </a:ln>
        </p:spPr>
        <p:txBody>
          <a:bodyPr>
            <a:spAutoFit/>
          </a:bodyPr>
          <a:lstStyle/>
          <a:p>
            <a:pPr>
              <a:spcBef>
                <a:spcPct val="50000"/>
              </a:spcBef>
            </a:pPr>
            <a:r>
              <a:rPr lang="en-US" altLang="zh-CN" b="0">
                <a:ea typeface="SimSun" pitchFamily="2" charset="-122"/>
              </a:rPr>
              <a:t>For   Turbulent </a:t>
            </a:r>
          </a:p>
        </p:txBody>
      </p:sp>
      <p:sp>
        <p:nvSpPr>
          <p:cNvPr id="8" name="Text Box 8"/>
          <p:cNvSpPr txBox="1">
            <a:spLocks noChangeArrowheads="1"/>
          </p:cNvSpPr>
          <p:nvPr/>
        </p:nvSpPr>
        <p:spPr bwMode="auto">
          <a:xfrm>
            <a:off x="5029200" y="5562600"/>
            <a:ext cx="2590800" cy="457200"/>
          </a:xfrm>
          <a:prstGeom prst="rect">
            <a:avLst/>
          </a:prstGeom>
          <a:noFill/>
          <a:ln w="9525">
            <a:noFill/>
            <a:miter lim="800000"/>
            <a:headEnd/>
            <a:tailEnd/>
          </a:ln>
        </p:spPr>
        <p:txBody>
          <a:bodyPr>
            <a:spAutoFit/>
          </a:bodyPr>
          <a:lstStyle/>
          <a:p>
            <a:pPr>
              <a:spcBef>
                <a:spcPct val="50000"/>
              </a:spcBef>
            </a:pPr>
            <a:r>
              <a:rPr lang="en-US" altLang="zh-CN" b="0">
                <a:ea typeface="SimSun" pitchFamily="2" charset="-122"/>
              </a:rPr>
              <a:t>For   Laminar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ox(out)">
                                      <p:cBhvr>
                                        <p:cTn id="22" dur="500"/>
                                        <p:tgtEl>
                                          <p:spTgt spid="7">
                                            <p:txEl>
                                              <p:pRg st="0" end="0"/>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ox(out)">
                                      <p:cBhvr>
                                        <p:cTn id="27" dur="500"/>
                                        <p:tgtEl>
                                          <p:spTgt spid="8">
                                            <p:txEl>
                                              <p:pRg st="0" end="0"/>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P spid="8"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endParaRPr lang="en-US" dirty="0" smtClean="0"/>
          </a:p>
          <a:p>
            <a:endParaRPr lang="en-US" dirty="0" smtClean="0"/>
          </a:p>
          <a:p>
            <a:endParaRPr lang="ar-SA"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10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66800" y="457200"/>
            <a:ext cx="2984156" cy="657225"/>
          </a:xfrm>
          <a:prstGeom prst="rect">
            <a:avLst/>
          </a:prstGeom>
          <a:noFill/>
        </p:spPr>
      </p:pic>
      <p:sp>
        <p:nvSpPr>
          <p:cNvPr id="6" name="TextBox 5"/>
          <p:cNvSpPr txBox="1"/>
          <p:nvPr/>
        </p:nvSpPr>
        <p:spPr>
          <a:xfrm>
            <a:off x="838200" y="1447800"/>
            <a:ext cx="7086600" cy="2215991"/>
          </a:xfrm>
          <a:prstGeom prst="rect">
            <a:avLst/>
          </a:prstGeom>
          <a:noFill/>
        </p:spPr>
        <p:txBody>
          <a:bodyPr wrap="square" rtlCol="1">
            <a:spAutoFit/>
          </a:bodyPr>
          <a:lstStyle/>
          <a:p>
            <a:r>
              <a:rPr lang="en-US" sz="2400" dirty="0" smtClean="0"/>
              <a:t>Nu: average convective heat transfer coefficient for the surface.</a:t>
            </a:r>
          </a:p>
          <a:p>
            <a:r>
              <a:rPr lang="en-US" sz="2400" dirty="0" smtClean="0"/>
              <a:t>K= thermal conductivity ration for heat exchangers.</a:t>
            </a:r>
          </a:p>
          <a:p>
            <a:r>
              <a:rPr lang="en-US" sz="2400" dirty="0" smtClean="0"/>
              <a:t>a, k depends on the geometry and orientation of the surface.</a:t>
            </a:r>
          </a:p>
          <a:p>
            <a:endParaRPr lang="ar-SA" dirty="0"/>
          </a:p>
        </p:txBody>
      </p:sp>
      <p:graphicFrame>
        <p:nvGraphicFramePr>
          <p:cNvPr id="7" name="Table 6"/>
          <p:cNvGraphicFramePr>
            <a:graphicFrameLocks noGrp="1"/>
          </p:cNvGraphicFramePr>
          <p:nvPr/>
        </p:nvGraphicFramePr>
        <p:xfrm>
          <a:off x="914400" y="3657600"/>
          <a:ext cx="7696201" cy="2971800"/>
        </p:xfrm>
        <a:graphic>
          <a:graphicData uri="http://schemas.openxmlformats.org/drawingml/2006/table">
            <a:tbl>
              <a:tblPr/>
              <a:tblGrid>
                <a:gridCol w="3042537"/>
                <a:gridCol w="895873"/>
                <a:gridCol w="895873"/>
                <a:gridCol w="2861918"/>
              </a:tblGrid>
              <a:tr h="369301">
                <a:tc>
                  <a:txBody>
                    <a:bodyPr/>
                    <a:lstStyle/>
                    <a:p>
                      <a:pPr algn="ctr" rtl="0">
                        <a:lnSpc>
                          <a:spcPct val="115000"/>
                        </a:lnSpc>
                        <a:spcAft>
                          <a:spcPts val="0"/>
                        </a:spcAft>
                        <a:tabLst>
                          <a:tab pos="1078230" algn="l"/>
                        </a:tabLst>
                      </a:pPr>
                      <a:r>
                        <a:rPr lang="en-US" sz="2000" dirty="0">
                          <a:latin typeface="Calibri"/>
                          <a:ea typeface="Times New Roman"/>
                          <a:cs typeface="Arial"/>
                        </a:rPr>
                        <a:t>Surface</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a:lnSpc>
                          <a:spcPct val="115000"/>
                        </a:lnSpc>
                        <a:spcAft>
                          <a:spcPts val="0"/>
                        </a:spcAft>
                        <a:tabLst>
                          <a:tab pos="1078230" algn="l"/>
                        </a:tabLst>
                      </a:pPr>
                      <a:r>
                        <a:rPr lang="en-US" sz="2000">
                          <a:latin typeface="Calibri"/>
                          <a:ea typeface="Times New Roman"/>
                          <a:cs typeface="Arial"/>
                        </a:rPr>
                        <a:t>K</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a:lnSpc>
                          <a:spcPct val="115000"/>
                        </a:lnSpc>
                        <a:spcAft>
                          <a:spcPts val="0"/>
                        </a:spcAft>
                        <a:tabLst>
                          <a:tab pos="1078230" algn="l"/>
                        </a:tabLst>
                      </a:pPr>
                      <a:r>
                        <a:rPr lang="en-US" sz="2000">
                          <a:latin typeface="Calibri"/>
                          <a:ea typeface="Times New Roman"/>
                          <a:cs typeface="Arial"/>
                        </a:rPr>
                        <a:t>a</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a:lnSpc>
                          <a:spcPct val="115000"/>
                        </a:lnSpc>
                        <a:spcAft>
                          <a:spcPts val="0"/>
                        </a:spcAft>
                        <a:tabLst>
                          <a:tab pos="1078230" algn="l"/>
                        </a:tabLst>
                      </a:pPr>
                      <a:r>
                        <a:rPr lang="en-US" sz="2000">
                          <a:latin typeface="Calibri"/>
                          <a:ea typeface="Times New Roman"/>
                          <a:cs typeface="Arial"/>
                        </a:rPr>
                        <a:t>Condition</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369301">
                <a:tc>
                  <a:txBody>
                    <a:bodyPr/>
                    <a:lstStyle/>
                    <a:p>
                      <a:pPr algn="l" rtl="0">
                        <a:lnSpc>
                          <a:spcPct val="115000"/>
                        </a:lnSpc>
                        <a:spcAft>
                          <a:spcPts val="0"/>
                        </a:spcAft>
                        <a:tabLst>
                          <a:tab pos="1078230" algn="l"/>
                        </a:tabLst>
                      </a:pPr>
                      <a:r>
                        <a:rPr lang="en-US" sz="1800">
                          <a:latin typeface="Calibri"/>
                          <a:ea typeface="Times New Roman"/>
                          <a:cs typeface="Arial"/>
                        </a:rPr>
                        <a:t>Vertical plate  </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rtl="0">
                        <a:lnSpc>
                          <a:spcPct val="115000"/>
                        </a:lnSpc>
                        <a:spcAft>
                          <a:spcPts val="0"/>
                        </a:spcAft>
                        <a:tabLst>
                          <a:tab pos="1078230" algn="l"/>
                        </a:tabLst>
                      </a:pPr>
                      <a:r>
                        <a:rPr lang="en-US" sz="2000">
                          <a:latin typeface="Calibri"/>
                          <a:ea typeface="Times New Roman"/>
                          <a:cs typeface="Arial"/>
                        </a:rPr>
                        <a:t>0.59</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tabLst>
                          <a:tab pos="1078230" algn="l"/>
                        </a:tabLst>
                      </a:pPr>
                      <a:r>
                        <a:rPr lang="en-US" sz="2000">
                          <a:latin typeface="Calibri"/>
                          <a:ea typeface="Times New Roman"/>
                          <a:cs typeface="Arial"/>
                        </a:rPr>
                        <a:t>0.25</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tabLst>
                          <a:tab pos="1078230" algn="l"/>
                        </a:tabLst>
                      </a:pPr>
                      <a:r>
                        <a:rPr lang="en-US" sz="2000">
                          <a:latin typeface="Calibri"/>
                          <a:ea typeface="Times New Roman"/>
                          <a:cs typeface="Arial"/>
                        </a:rPr>
                        <a:t>10</a:t>
                      </a:r>
                      <a:r>
                        <a:rPr lang="en-US" sz="2000" baseline="30000">
                          <a:latin typeface="Calibri"/>
                          <a:ea typeface="Times New Roman"/>
                          <a:cs typeface="Arial"/>
                        </a:rPr>
                        <a:t>4</a:t>
                      </a:r>
                      <a:r>
                        <a:rPr lang="en-US" sz="2000">
                          <a:latin typeface="Calibri"/>
                          <a:ea typeface="Times New Roman"/>
                          <a:cs typeface="Arial"/>
                        </a:rPr>
                        <a:t> &lt;G</a:t>
                      </a:r>
                      <a:r>
                        <a:rPr lang="en-US" sz="2000" baseline="-25000">
                          <a:latin typeface="Calibri"/>
                          <a:ea typeface="Times New Roman"/>
                          <a:cs typeface="Arial"/>
                        </a:rPr>
                        <a:t>r</a:t>
                      </a:r>
                      <a:r>
                        <a:rPr lang="en-US" sz="2000">
                          <a:latin typeface="Calibri"/>
                          <a:ea typeface="Times New Roman"/>
                          <a:cs typeface="Arial"/>
                        </a:rPr>
                        <a:t> P</a:t>
                      </a:r>
                      <a:r>
                        <a:rPr lang="en-US" sz="2000" baseline="-25000">
                          <a:latin typeface="Calibri"/>
                          <a:ea typeface="Times New Roman"/>
                          <a:cs typeface="Arial"/>
                        </a:rPr>
                        <a:t>r</a:t>
                      </a:r>
                      <a:r>
                        <a:rPr lang="en-US" sz="2000">
                          <a:latin typeface="Calibri"/>
                          <a:ea typeface="Times New Roman"/>
                          <a:cs typeface="Arial"/>
                        </a:rPr>
                        <a:t>&lt;10</a:t>
                      </a:r>
                      <a:r>
                        <a:rPr lang="en-US" sz="2000" baseline="30000">
                          <a:latin typeface="Calibri"/>
                          <a:ea typeface="Times New Roman"/>
                          <a:cs typeface="Arial"/>
                        </a:rPr>
                        <a:t>9</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8601">
                <a:tc>
                  <a:txBody>
                    <a:bodyPr/>
                    <a:lstStyle/>
                    <a:p>
                      <a:pPr algn="l" rtl="0">
                        <a:lnSpc>
                          <a:spcPct val="115000"/>
                        </a:lnSpc>
                        <a:spcAft>
                          <a:spcPts val="0"/>
                        </a:spcAft>
                        <a:tabLst>
                          <a:tab pos="1078230" algn="l"/>
                        </a:tabLst>
                      </a:pPr>
                      <a:r>
                        <a:rPr lang="en-US" sz="1800">
                          <a:latin typeface="Calibri"/>
                          <a:ea typeface="Times New Roman"/>
                          <a:cs typeface="Arial"/>
                        </a:rPr>
                        <a:t>Vertical cylinder </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rtl="0">
                        <a:lnSpc>
                          <a:spcPct val="115000"/>
                        </a:lnSpc>
                        <a:spcAft>
                          <a:spcPts val="0"/>
                        </a:spcAft>
                        <a:tabLst>
                          <a:tab pos="1078230" algn="l"/>
                        </a:tabLst>
                      </a:pPr>
                      <a:r>
                        <a:rPr lang="en-US" sz="2000">
                          <a:latin typeface="Calibri"/>
                          <a:ea typeface="Times New Roman"/>
                          <a:cs typeface="Arial"/>
                        </a:rPr>
                        <a:t>0.021</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tabLst>
                          <a:tab pos="1078230" algn="l"/>
                        </a:tabLst>
                      </a:pPr>
                      <a:r>
                        <a:rPr lang="en-US" sz="2000">
                          <a:latin typeface="Calibri"/>
                          <a:ea typeface="Times New Roman"/>
                          <a:cs typeface="Arial"/>
                        </a:rPr>
                        <a:t>0.4</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tabLst>
                          <a:tab pos="1078230" algn="l"/>
                        </a:tabLst>
                      </a:pPr>
                      <a:r>
                        <a:rPr lang="en-US" sz="2000">
                          <a:latin typeface="Calibri"/>
                          <a:ea typeface="Times New Roman"/>
                          <a:cs typeface="Arial"/>
                        </a:rPr>
                        <a:t>G</a:t>
                      </a:r>
                      <a:r>
                        <a:rPr lang="en-US" sz="2000" baseline="-25000">
                          <a:latin typeface="Calibri"/>
                          <a:ea typeface="Times New Roman"/>
                          <a:cs typeface="Arial"/>
                        </a:rPr>
                        <a:t>r</a:t>
                      </a:r>
                      <a:r>
                        <a:rPr lang="en-US" sz="2000">
                          <a:latin typeface="Calibri"/>
                          <a:ea typeface="Times New Roman"/>
                          <a:cs typeface="Arial"/>
                        </a:rPr>
                        <a:t> P</a:t>
                      </a:r>
                      <a:r>
                        <a:rPr lang="en-US" sz="2000" baseline="-25000">
                          <a:latin typeface="Calibri"/>
                          <a:ea typeface="Times New Roman"/>
                          <a:cs typeface="Arial"/>
                        </a:rPr>
                        <a:t>r</a:t>
                      </a:r>
                      <a:r>
                        <a:rPr lang="en-US" sz="2000">
                          <a:latin typeface="Calibri"/>
                          <a:ea typeface="Times New Roman"/>
                          <a:cs typeface="Arial"/>
                        </a:rPr>
                        <a:t>&gt;10</a:t>
                      </a:r>
                      <a:r>
                        <a:rPr lang="en-US" sz="2000" baseline="30000">
                          <a:latin typeface="Calibri"/>
                          <a:ea typeface="Times New Roman"/>
                          <a:cs typeface="Arial"/>
                        </a:rPr>
                        <a:t>9</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4597">
                <a:tc>
                  <a:txBody>
                    <a:bodyPr/>
                    <a:lstStyle/>
                    <a:p>
                      <a:pPr algn="l" rtl="0">
                        <a:lnSpc>
                          <a:spcPct val="115000"/>
                        </a:lnSpc>
                        <a:spcAft>
                          <a:spcPts val="0"/>
                        </a:spcAft>
                        <a:tabLst>
                          <a:tab pos="1078230" algn="l"/>
                        </a:tabLst>
                      </a:pPr>
                      <a:r>
                        <a:rPr lang="en-US" sz="1800">
                          <a:latin typeface="Calibri"/>
                          <a:ea typeface="Times New Roman"/>
                          <a:cs typeface="Arial"/>
                        </a:rPr>
                        <a:t>Horizontal cylinder </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rtl="0">
                        <a:lnSpc>
                          <a:spcPct val="115000"/>
                        </a:lnSpc>
                        <a:spcAft>
                          <a:spcPts val="0"/>
                        </a:spcAft>
                        <a:tabLst>
                          <a:tab pos="1078230" algn="l"/>
                        </a:tabLst>
                      </a:pPr>
                      <a:r>
                        <a:rPr lang="en-US" sz="2000">
                          <a:latin typeface="Calibri"/>
                          <a:ea typeface="Times New Roman"/>
                          <a:cs typeface="Arial"/>
                        </a:rPr>
                        <a:t>0.525</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tabLst>
                          <a:tab pos="1078230" algn="l"/>
                        </a:tabLst>
                      </a:pPr>
                      <a:r>
                        <a:rPr lang="en-US" sz="2000">
                          <a:latin typeface="Calibri"/>
                          <a:ea typeface="Times New Roman"/>
                          <a:cs typeface="Arial"/>
                        </a:rPr>
                        <a:t>0.25 </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tabLst>
                          <a:tab pos="1078230" algn="l"/>
                        </a:tabLst>
                      </a:pPr>
                      <a:r>
                        <a:rPr lang="en-US" sz="1800" dirty="0">
                          <a:latin typeface="Calibri"/>
                          <a:ea typeface="Times New Roman"/>
                          <a:cs typeface="Arial"/>
                        </a:rPr>
                        <a:t>It gives good results especially when </a:t>
                      </a:r>
                      <a:r>
                        <a:rPr lang="en-US" sz="2800" dirty="0">
                          <a:latin typeface="Calibri"/>
                          <a:ea typeface="Times New Roman"/>
                          <a:cs typeface="Arial"/>
                        </a:rPr>
                        <a:t>P</a:t>
                      </a:r>
                      <a:r>
                        <a:rPr lang="en-US" sz="2800" baseline="-25000" dirty="0">
                          <a:latin typeface="Calibri"/>
                          <a:ea typeface="Times New Roman"/>
                          <a:cs typeface="Arial"/>
                        </a:rPr>
                        <a:t>r</a:t>
                      </a:r>
                      <a:r>
                        <a:rPr lang="en-US" sz="2800" dirty="0">
                          <a:latin typeface="Calibri"/>
                          <a:ea typeface="Times New Roman"/>
                          <a:cs typeface="Arial"/>
                        </a:rPr>
                        <a:t>&gt;0.5</a:t>
                      </a:r>
                      <a:r>
                        <a:rPr lang="en-US" sz="1800" dirty="0">
                          <a:latin typeface="Calibri"/>
                          <a:ea typeface="Times New Roman"/>
                          <a:cs typeface="Arial"/>
                        </a:rPr>
                        <a:t> and 10</a:t>
                      </a:r>
                      <a:r>
                        <a:rPr lang="en-US" sz="1800" baseline="30000" dirty="0">
                          <a:latin typeface="Calibri"/>
                          <a:ea typeface="Times New Roman"/>
                          <a:cs typeface="Arial"/>
                        </a:rPr>
                        <a:t>3</a:t>
                      </a:r>
                      <a:r>
                        <a:rPr lang="en-US" sz="1800" dirty="0">
                          <a:latin typeface="Calibri"/>
                          <a:ea typeface="Times New Roman"/>
                          <a:cs typeface="Arial"/>
                        </a:rPr>
                        <a:t>&lt;</a:t>
                      </a:r>
                      <a:r>
                        <a:rPr lang="en-US" sz="1800" dirty="0" err="1">
                          <a:latin typeface="Calibri"/>
                          <a:ea typeface="Times New Roman"/>
                          <a:cs typeface="Arial"/>
                        </a:rPr>
                        <a:t>G</a:t>
                      </a:r>
                      <a:r>
                        <a:rPr lang="en-US" sz="1800" baseline="-25000" dirty="0" err="1">
                          <a:latin typeface="Calibri"/>
                          <a:ea typeface="Times New Roman"/>
                          <a:cs typeface="Arial"/>
                        </a:rPr>
                        <a:t>r</a:t>
                      </a:r>
                      <a:r>
                        <a:rPr lang="en-US" sz="1800" dirty="0">
                          <a:latin typeface="Calibri"/>
                          <a:ea typeface="Times New Roman"/>
                          <a:cs typeface="Arial"/>
                        </a:rPr>
                        <a:t>&lt;10</a:t>
                      </a:r>
                      <a:r>
                        <a:rPr lang="en-US" sz="1800" baseline="30000" dirty="0">
                          <a:latin typeface="Calibri"/>
                          <a:ea typeface="Times New Roman"/>
                          <a:cs typeface="Arial"/>
                        </a:rPr>
                        <a:t>9</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the medium is air natural convection </a:t>
            </a:r>
            <a:endParaRPr lang="ar-SA" dirty="0"/>
          </a:p>
        </p:txBody>
      </p:sp>
      <p:pic>
        <p:nvPicPr>
          <p:cNvPr id="1045" name="Picture 21"/>
          <p:cNvPicPr>
            <a:picLocks noChangeAspect="1" noChangeArrowheads="1"/>
          </p:cNvPicPr>
          <p:nvPr/>
        </p:nvPicPr>
        <p:blipFill>
          <a:blip r:embed="rId2" cstate="print"/>
          <a:srcRect/>
          <a:stretch>
            <a:fillRect/>
          </a:stretch>
        </p:blipFill>
        <p:spPr bwMode="auto">
          <a:xfrm>
            <a:off x="609600" y="1752600"/>
            <a:ext cx="8267700" cy="3819525"/>
          </a:xfrm>
          <a:prstGeom prst="rect">
            <a:avLst/>
          </a:prstGeom>
          <a:noFill/>
          <a:ln w="9525">
            <a:noFill/>
            <a:miter lim="800000"/>
            <a:headEnd/>
            <a:tailEnd/>
          </a:ln>
        </p:spPr>
      </p:pic>
      <p:sp>
        <p:nvSpPr>
          <p:cNvPr id="4" name="TextBox 3"/>
          <p:cNvSpPr txBox="1"/>
          <p:nvPr/>
        </p:nvSpPr>
        <p:spPr>
          <a:xfrm>
            <a:off x="3124200" y="5105400"/>
            <a:ext cx="533400" cy="369332"/>
          </a:xfrm>
          <a:prstGeom prst="rect">
            <a:avLst/>
          </a:prstGeom>
          <a:solidFill>
            <a:schemeClr val="bg1"/>
          </a:solidFill>
        </p:spPr>
        <p:txBody>
          <a:bodyPr wrap="square" rtlCol="1">
            <a:spAutoFit/>
          </a:bodyPr>
          <a:lstStyle/>
          <a:p>
            <a:r>
              <a:rPr lang="en-US" b="1" dirty="0" smtClean="0"/>
              <a:t>are</a:t>
            </a:r>
            <a:endParaRPr lang="ar-SA" b="1" dirty="0"/>
          </a:p>
        </p:txBody>
      </p:sp>
      <p:sp>
        <p:nvSpPr>
          <p:cNvPr id="5" name="TextBox 4"/>
          <p:cNvSpPr txBox="1"/>
          <p:nvPr/>
        </p:nvSpPr>
        <p:spPr>
          <a:xfrm>
            <a:off x="914400" y="3124200"/>
            <a:ext cx="1676400" cy="369332"/>
          </a:xfrm>
          <a:prstGeom prst="rect">
            <a:avLst/>
          </a:prstGeom>
          <a:solidFill>
            <a:schemeClr val="bg1"/>
          </a:solidFill>
        </p:spPr>
        <p:txBody>
          <a:bodyPr wrap="square" rtlCol="1">
            <a:spAutoFit/>
          </a:bodyPr>
          <a:lstStyle/>
          <a:p>
            <a:r>
              <a:rPr lang="en-US" b="1" dirty="0" smtClean="0"/>
              <a:t>horizontal</a:t>
            </a:r>
            <a:endParaRPr lang="ar-SA"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1"/>
          <p:cNvGraphicFramePr>
            <a:graphicFrameLocks noChangeAspect="1"/>
          </p:cNvGraphicFramePr>
          <p:nvPr/>
        </p:nvGraphicFramePr>
        <p:xfrm>
          <a:off x="457200" y="4724400"/>
          <a:ext cx="3095625" cy="1771650"/>
        </p:xfrm>
        <a:graphic>
          <a:graphicData uri="http://schemas.openxmlformats.org/presentationml/2006/ole">
            <mc:AlternateContent xmlns:mc="http://schemas.openxmlformats.org/markup-compatibility/2006">
              <mc:Choice xmlns:v="urn:schemas-microsoft-com:vml" Requires="v">
                <p:oleObj spid="_x0000_s28678" name="Bitmap Image" r:id="rId4" imgW="3095238" imgH="1771429" progId="PBrush">
                  <p:embed/>
                </p:oleObj>
              </mc:Choice>
              <mc:Fallback>
                <p:oleObj name="Bitmap Image" r:id="rId4" imgW="3095238" imgH="1771429" progId="PBrush">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724400"/>
                        <a:ext cx="3095625" cy="1771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16"/>
          <p:cNvGraphicFramePr>
            <a:graphicFrameLocks noChangeAspect="1"/>
          </p:cNvGraphicFramePr>
          <p:nvPr/>
        </p:nvGraphicFramePr>
        <p:xfrm>
          <a:off x="533400" y="1905000"/>
          <a:ext cx="3352800" cy="1592263"/>
        </p:xfrm>
        <a:graphic>
          <a:graphicData uri="http://schemas.openxmlformats.org/presentationml/2006/ole">
            <mc:AlternateContent xmlns:mc="http://schemas.openxmlformats.org/markup-compatibility/2006">
              <mc:Choice xmlns:v="urn:schemas-microsoft-com:vml" Requires="v">
                <p:oleObj spid="_x0000_s28679" name="Bitmap Image" r:id="rId6" imgW="4533333" imgH="2152951" progId="PBrush">
                  <p:embed/>
                </p:oleObj>
              </mc:Choice>
              <mc:Fallback>
                <p:oleObj name="Bitmap Image" r:id="rId6" imgW="4533333" imgH="2152951" progId="PBrush">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1905000"/>
                        <a:ext cx="3352800" cy="15922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17"/>
          <p:cNvGraphicFramePr>
            <a:graphicFrameLocks noChangeAspect="1"/>
          </p:cNvGraphicFramePr>
          <p:nvPr/>
        </p:nvGraphicFramePr>
        <p:xfrm>
          <a:off x="5105400" y="1752600"/>
          <a:ext cx="3305175" cy="1666875"/>
        </p:xfrm>
        <a:graphic>
          <a:graphicData uri="http://schemas.openxmlformats.org/presentationml/2006/ole">
            <mc:AlternateContent xmlns:mc="http://schemas.openxmlformats.org/markup-compatibility/2006">
              <mc:Choice xmlns:v="urn:schemas-microsoft-com:vml" Requires="v">
                <p:oleObj spid="_x0000_s28680" name="Bitmap Image" r:id="rId8" imgW="3304762" imgH="1666667" progId="PBrush">
                  <p:embed/>
                </p:oleObj>
              </mc:Choice>
              <mc:Fallback>
                <p:oleObj name="Bitmap Image" r:id="rId8" imgW="3304762" imgH="1666667" progId="PBrush">
                  <p:embed/>
                  <p:pic>
                    <p:nvPicPr>
                      <p:cNvPr id="0"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5400" y="1752600"/>
                        <a:ext cx="3305175" cy="166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14"/>
          <p:cNvGraphicFramePr>
            <a:graphicFrameLocks noChangeAspect="1"/>
          </p:cNvGraphicFramePr>
          <p:nvPr/>
        </p:nvGraphicFramePr>
        <p:xfrm>
          <a:off x="4876800" y="4648200"/>
          <a:ext cx="3686175" cy="1855788"/>
        </p:xfrm>
        <a:graphic>
          <a:graphicData uri="http://schemas.openxmlformats.org/presentationml/2006/ole">
            <mc:AlternateContent xmlns:mc="http://schemas.openxmlformats.org/markup-compatibility/2006">
              <mc:Choice xmlns:v="urn:schemas-microsoft-com:vml" Requires="v">
                <p:oleObj spid="_x0000_s28681" name="Bitmap Image" r:id="rId10" imgW="4142857" imgH="2085714" progId="PBrush">
                  <p:embed/>
                </p:oleObj>
              </mc:Choice>
              <mc:Fallback>
                <p:oleObj name="Bitmap Image" r:id="rId10" imgW="4142857" imgH="2085714" progId="PBrush">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76800" y="4648200"/>
                        <a:ext cx="3686175" cy="18557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
          <p:cNvSpPr txBox="1">
            <a:spLocks noChangeArrowheads="1"/>
          </p:cNvSpPr>
          <p:nvPr/>
        </p:nvSpPr>
        <p:spPr>
          <a:xfrm>
            <a:off x="685800" y="228600"/>
            <a:ext cx="7772400" cy="457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2800" b="0" i="0" u="none" strike="noStrike" kern="1200" cap="none" spc="0" normalizeH="0" baseline="0" noProof="0" smtClean="0">
                <a:ln>
                  <a:noFill/>
                </a:ln>
                <a:solidFill>
                  <a:schemeClr val="accent2"/>
                </a:solidFill>
                <a:effectLst/>
                <a:uLnTx/>
                <a:uFillTx/>
                <a:latin typeface="+mj-lt"/>
                <a:ea typeface="SimSun" pitchFamily="2" charset="-122"/>
                <a:cs typeface="+mj-cs"/>
              </a:rPr>
              <a:t>Horizontal Plate</a:t>
            </a:r>
            <a:endParaRPr kumimoji="0" lang="en-US" sz="2800" b="0" i="0" u="none" strike="noStrike" kern="1200" cap="none" spc="0" normalizeH="0" baseline="0" noProof="0" smtClean="0">
              <a:ln>
                <a:noFill/>
              </a:ln>
              <a:solidFill>
                <a:schemeClr val="accent2"/>
              </a:solidFill>
              <a:effectLst/>
              <a:uLnTx/>
              <a:uFillTx/>
              <a:latin typeface="+mj-lt"/>
              <a:ea typeface="SimSun" pitchFamily="2" charset="-122"/>
              <a:cs typeface="+mj-cs"/>
            </a:endParaRPr>
          </a:p>
        </p:txBody>
      </p:sp>
      <p:sp>
        <p:nvSpPr>
          <p:cNvPr id="7" name="Text Box 4"/>
          <p:cNvSpPr txBox="1">
            <a:spLocks noChangeArrowheads="1"/>
          </p:cNvSpPr>
          <p:nvPr/>
        </p:nvSpPr>
        <p:spPr bwMode="auto">
          <a:xfrm>
            <a:off x="2438400" y="1066800"/>
            <a:ext cx="4038600" cy="519113"/>
          </a:xfrm>
          <a:prstGeom prst="rect">
            <a:avLst/>
          </a:prstGeom>
          <a:noFill/>
          <a:ln w="9525">
            <a:noFill/>
            <a:miter lim="800000"/>
            <a:headEnd/>
            <a:tailEnd/>
          </a:ln>
        </p:spPr>
        <p:txBody>
          <a:bodyPr>
            <a:spAutoFit/>
          </a:bodyPr>
          <a:lstStyle/>
          <a:p>
            <a:pPr>
              <a:spcBef>
                <a:spcPct val="50000"/>
              </a:spcBef>
            </a:pPr>
            <a:r>
              <a:rPr lang="en-US" altLang="zh-CN" sz="2800" i="1" dirty="0">
                <a:ea typeface="SimSun" pitchFamily="2" charset="-122"/>
              </a:rPr>
              <a:t>Cold Plate (Ts &lt; T</a:t>
            </a:r>
            <a:r>
              <a:rPr lang="en-US" altLang="zh-CN" sz="2800" i="1" baseline="-10000" dirty="0">
                <a:ea typeface="SimSun" pitchFamily="2" charset="-122"/>
                <a:sym typeface="Symbol" pitchFamily="18" charset="2"/>
              </a:rPr>
              <a:t></a:t>
            </a:r>
            <a:r>
              <a:rPr lang="en-US" altLang="zh-CN" sz="2800" i="1" dirty="0">
                <a:ea typeface="SimSun" pitchFamily="2" charset="-122"/>
                <a:sym typeface="Symbol" pitchFamily="18" charset="2"/>
              </a:rPr>
              <a:t>)</a:t>
            </a:r>
          </a:p>
        </p:txBody>
      </p:sp>
      <p:sp>
        <p:nvSpPr>
          <p:cNvPr id="8" name="Text Box 5"/>
          <p:cNvSpPr txBox="1">
            <a:spLocks noChangeArrowheads="1"/>
          </p:cNvSpPr>
          <p:nvPr/>
        </p:nvSpPr>
        <p:spPr bwMode="auto">
          <a:xfrm>
            <a:off x="2819400" y="5867400"/>
            <a:ext cx="3886200" cy="519113"/>
          </a:xfrm>
          <a:prstGeom prst="rect">
            <a:avLst/>
          </a:prstGeom>
          <a:noFill/>
          <a:ln w="9525">
            <a:noFill/>
            <a:miter lim="800000"/>
            <a:headEnd/>
            <a:tailEnd/>
          </a:ln>
        </p:spPr>
        <p:txBody>
          <a:bodyPr>
            <a:spAutoFit/>
          </a:bodyPr>
          <a:lstStyle/>
          <a:p>
            <a:pPr>
              <a:spcBef>
                <a:spcPct val="50000"/>
              </a:spcBef>
            </a:pPr>
            <a:r>
              <a:rPr lang="en-US" altLang="zh-CN" sz="2800" i="1" dirty="0">
                <a:ea typeface="SimSun" pitchFamily="2" charset="-122"/>
              </a:rPr>
              <a:t>Hot Plate  (Ts &gt; T</a:t>
            </a:r>
            <a:r>
              <a:rPr lang="en-US" altLang="zh-CN" sz="2800" i="1" baseline="-10000" dirty="0">
                <a:ea typeface="SimSun" pitchFamily="2" charset="-122"/>
                <a:sym typeface="Symbol" pitchFamily="18" charset="2"/>
              </a:rPr>
              <a:t></a:t>
            </a:r>
            <a:r>
              <a:rPr lang="en-US" altLang="zh-CN" sz="2800" i="1" dirty="0">
                <a:ea typeface="SimSun" pitchFamily="2" charset="-122"/>
                <a:sym typeface="Symbol" pitchFamily="18" charset="2"/>
              </a:rPr>
              <a:t>)</a:t>
            </a:r>
          </a:p>
        </p:txBody>
      </p:sp>
      <p:sp>
        <p:nvSpPr>
          <p:cNvPr id="9" name="AutoShape 9"/>
          <p:cNvSpPr>
            <a:spLocks noChangeArrowheads="1"/>
          </p:cNvSpPr>
          <p:nvPr/>
        </p:nvSpPr>
        <p:spPr bwMode="auto">
          <a:xfrm rot="3342048">
            <a:off x="4267200" y="2514600"/>
            <a:ext cx="685800" cy="3276600"/>
          </a:xfrm>
          <a:prstGeom prst="upDownArrow">
            <a:avLst>
              <a:gd name="adj1" fmla="val 50000"/>
              <a:gd name="adj2" fmla="val 95556"/>
            </a:avLst>
          </a:prstGeom>
          <a:solidFill>
            <a:schemeClr val="bg1"/>
          </a:solidFill>
          <a:ln w="9525">
            <a:solidFill>
              <a:schemeClr val="tx1"/>
            </a:solidFill>
            <a:miter lim="800000"/>
            <a:headEnd/>
            <a:tailEnd/>
          </a:ln>
        </p:spPr>
        <p:txBody>
          <a:bodyPr wrap="none" anchor="ctr"/>
          <a:lstStyle/>
          <a:p>
            <a:endParaRPr lang="ar-SA"/>
          </a:p>
        </p:txBody>
      </p:sp>
      <p:sp>
        <p:nvSpPr>
          <p:cNvPr id="10" name="AutoShape 10"/>
          <p:cNvSpPr>
            <a:spLocks noChangeArrowheads="1"/>
          </p:cNvSpPr>
          <p:nvPr/>
        </p:nvSpPr>
        <p:spPr bwMode="auto">
          <a:xfrm rot="18944006" flipH="1">
            <a:off x="4257675" y="2589213"/>
            <a:ext cx="939800" cy="3113087"/>
          </a:xfrm>
          <a:prstGeom prst="upDownArrow">
            <a:avLst>
              <a:gd name="adj1" fmla="val 50000"/>
              <a:gd name="adj2" fmla="val 66250"/>
            </a:avLst>
          </a:prstGeom>
          <a:solidFill>
            <a:schemeClr val="bg1"/>
          </a:solidFill>
          <a:ln w="9525">
            <a:solidFill>
              <a:schemeClr val="tx1"/>
            </a:solidFill>
            <a:miter lim="800000"/>
            <a:headEnd/>
            <a:tailEnd/>
          </a:ln>
        </p:spPr>
        <p:txBody>
          <a:bodyPr wrap="none" anchor="ctr"/>
          <a:lstStyle/>
          <a:p>
            <a:endParaRPr lang="ar-SA"/>
          </a:p>
        </p:txBody>
      </p:sp>
      <p:sp>
        <p:nvSpPr>
          <p:cNvPr id="11" name="Text Box 12"/>
          <p:cNvSpPr txBox="1">
            <a:spLocks noChangeArrowheads="1"/>
          </p:cNvSpPr>
          <p:nvPr/>
        </p:nvSpPr>
        <p:spPr bwMode="auto">
          <a:xfrm>
            <a:off x="533400" y="6400800"/>
            <a:ext cx="184150" cy="457200"/>
          </a:xfrm>
          <a:prstGeom prst="rect">
            <a:avLst/>
          </a:prstGeom>
          <a:noFill/>
          <a:ln w="9525">
            <a:noFill/>
            <a:miter lim="800000"/>
            <a:headEnd/>
            <a:tailEnd/>
          </a:ln>
        </p:spPr>
        <p:txBody>
          <a:bodyPr wrap="none">
            <a:spAutoFit/>
          </a:bodyPr>
          <a:lstStyle/>
          <a:p>
            <a:endParaRPr lang="ar-SA"/>
          </a:p>
        </p:txBody>
      </p:sp>
      <p:sp>
        <p:nvSpPr>
          <p:cNvPr id="12" name="Text Box 13"/>
          <p:cNvSpPr txBox="1">
            <a:spLocks noChangeArrowheads="1"/>
          </p:cNvSpPr>
          <p:nvPr/>
        </p:nvSpPr>
        <p:spPr bwMode="auto">
          <a:xfrm>
            <a:off x="517525" y="6213475"/>
            <a:ext cx="2994025" cy="457200"/>
          </a:xfrm>
          <a:prstGeom prst="rect">
            <a:avLst/>
          </a:prstGeom>
          <a:noFill/>
          <a:ln w="9525">
            <a:noFill/>
            <a:miter lim="800000"/>
            <a:headEnd/>
            <a:tailEnd/>
          </a:ln>
        </p:spPr>
        <p:txBody>
          <a:bodyPr wrap="none">
            <a:spAutoFit/>
          </a:bodyPr>
          <a:lstStyle/>
          <a:p>
            <a:r>
              <a:rPr lang="en-US"/>
              <a:t>Active Upper Surface</a:t>
            </a:r>
          </a:p>
        </p:txBody>
      </p:sp>
      <p:sp>
        <p:nvSpPr>
          <p:cNvPr id="13" name="Text Box 15"/>
          <p:cNvSpPr txBox="1">
            <a:spLocks noChangeArrowheads="1"/>
          </p:cNvSpPr>
          <p:nvPr/>
        </p:nvSpPr>
        <p:spPr bwMode="auto">
          <a:xfrm>
            <a:off x="5486400" y="6400800"/>
            <a:ext cx="3009900" cy="457200"/>
          </a:xfrm>
          <a:prstGeom prst="rect">
            <a:avLst/>
          </a:prstGeom>
          <a:noFill/>
          <a:ln w="9525">
            <a:noFill/>
            <a:miter lim="800000"/>
            <a:headEnd/>
            <a:tailEnd/>
          </a:ln>
        </p:spPr>
        <p:txBody>
          <a:bodyPr wrap="none">
            <a:spAutoFit/>
          </a:bodyPr>
          <a:lstStyle/>
          <a:p>
            <a:r>
              <a:rPr lang="en-US"/>
              <a:t>Active Lower Surface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ox(out)">
                                      <p:cBhvr>
                                        <p:cTn id="7" dur="500"/>
                                        <p:tgtEl>
                                          <p:spTgt spid="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0-#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 presetClass="entr" presetSubtype="32" fill="hold" grpId="0" nodeType="click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box(out)">
                                      <p:cBhvr>
                                        <p:cTn id="36" dur="500"/>
                                        <p:tgtEl>
                                          <p:spTgt spid="7">
                                            <p:txEl>
                                              <p:pRg st="0" end="0"/>
                                            </p:txEl>
                                          </p:spTgt>
                                        </p:tgtEl>
                                      </p:cBhvr>
                                    </p:animEffect>
                                  </p:childTnLst>
                                  <p:subTnLst>
                                    <p:audio>
                                      <p:cMediaNode>
                                        <p:cTn display="0" masterRel="sameClick">
                                          <p:stCondLst>
                                            <p:cond evt="begin" delay="0">
                                              <p:tn val="34"/>
                                            </p:cond>
                                          </p:stCondLst>
                                          <p:endCondLst>
                                            <p:cond evt="onStopAudio" delay="0">
                                              <p:tgtEl>
                                                <p:sldTgt/>
                                              </p:tgtEl>
                                            </p:cond>
                                          </p:endCondLst>
                                        </p:cTn>
                                        <p:tgtEl>
                                          <p:sndTgt r:embed="rId3" name="camera.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0-#ppt_w/2"/>
                                          </p:val>
                                        </p:tav>
                                        <p:tav tm="100000">
                                          <p:val>
                                            <p:strVal val="#ppt_x"/>
                                          </p:val>
                                        </p:tav>
                                      </p:tavLst>
                                    </p:anim>
                                    <p:anim calcmode="lin" valueType="num">
                                      <p:cBhvr additive="base">
                                        <p:cTn id="4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0-#ppt_w/2"/>
                                          </p:val>
                                        </p:tav>
                                        <p:tav tm="100000">
                                          <p:val>
                                            <p:strVal val="#ppt_x"/>
                                          </p:val>
                                        </p:tav>
                                      </p:tavLst>
                                    </p:anim>
                                    <p:anim calcmode="lin" valueType="num">
                                      <p:cBhvr additive="base">
                                        <p:cTn id="4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0-#ppt_w/2"/>
                                          </p:val>
                                        </p:tav>
                                        <p:tav tm="100000">
                                          <p:val>
                                            <p:strVal val="#ppt_x"/>
                                          </p:val>
                                        </p:tav>
                                      </p:tavLst>
                                    </p:anim>
                                    <p:anim calcmode="lin" valueType="num">
                                      <p:cBhvr additive="base">
                                        <p:cTn id="6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P spid="8" grpId="0" build="p" autoUpdateAnimBg="0"/>
      <p:bldP spid="9" grpId="0" animBg="1"/>
      <p:bldP spid="10" grpId="0" animBg="1"/>
      <p:bldP spid="12" grpId="0" autoUpdateAnimBg="0"/>
      <p:bldP spid="13"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304800"/>
            <a:ext cx="7772400" cy="533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2800" b="0" i="0" u="none" strike="noStrike" kern="1200" cap="none" spc="0" normalizeH="0" baseline="0" noProof="0" smtClean="0">
                <a:ln>
                  <a:noFill/>
                </a:ln>
                <a:solidFill>
                  <a:srgbClr val="FF0000"/>
                </a:solidFill>
                <a:effectLst/>
                <a:uLnTx/>
                <a:uFillTx/>
                <a:latin typeface="+mj-lt"/>
                <a:ea typeface="SimSun" pitchFamily="2" charset="-122"/>
                <a:cs typeface="+mj-cs"/>
              </a:rPr>
              <a:t>Empirical Correlations : </a:t>
            </a:r>
            <a:r>
              <a:rPr kumimoji="0" lang="en-US" altLang="zh-CN" sz="2800" b="1" i="0" u="none" strike="noStrike" kern="1200" cap="none" spc="0" normalizeH="0" baseline="0" noProof="0" smtClean="0">
                <a:ln>
                  <a:noFill/>
                </a:ln>
                <a:solidFill>
                  <a:schemeClr val="accent2"/>
                </a:solidFill>
                <a:effectLst/>
                <a:uLnTx/>
                <a:uFillTx/>
                <a:latin typeface="+mj-lt"/>
                <a:ea typeface="SimSun" pitchFamily="2" charset="-122"/>
                <a:cs typeface="+mj-cs"/>
              </a:rPr>
              <a:t>Horizontal Plate </a:t>
            </a:r>
            <a:endParaRPr kumimoji="0" lang="en-US" sz="2800" b="1" i="0" u="none" strike="noStrike" kern="1200" cap="none" spc="0" normalizeH="0" baseline="0" noProof="0" smtClean="0">
              <a:ln>
                <a:noFill/>
              </a:ln>
              <a:solidFill>
                <a:schemeClr val="accent2"/>
              </a:solidFill>
              <a:effectLst/>
              <a:uLnTx/>
              <a:uFillTx/>
              <a:latin typeface="+mj-lt"/>
              <a:ea typeface="SimSun" pitchFamily="2" charset="-122"/>
              <a:cs typeface="+mj-cs"/>
            </a:endParaRPr>
          </a:p>
        </p:txBody>
      </p:sp>
      <p:sp>
        <p:nvSpPr>
          <p:cNvPr id="3" name="Rectangle 3"/>
          <p:cNvSpPr>
            <a:spLocks noChangeArrowheads="1"/>
          </p:cNvSpPr>
          <p:nvPr/>
        </p:nvSpPr>
        <p:spPr bwMode="auto">
          <a:xfrm>
            <a:off x="533400" y="1066800"/>
            <a:ext cx="4752975" cy="457200"/>
          </a:xfrm>
          <a:prstGeom prst="rect">
            <a:avLst/>
          </a:prstGeom>
          <a:noFill/>
          <a:ln w="9525">
            <a:noFill/>
            <a:miter lim="800000"/>
            <a:headEnd/>
            <a:tailEnd/>
          </a:ln>
        </p:spPr>
        <p:txBody>
          <a:bodyPr wrap="none">
            <a:spAutoFit/>
          </a:bodyPr>
          <a:lstStyle/>
          <a:p>
            <a:pPr>
              <a:spcBef>
                <a:spcPct val="10000"/>
              </a:spcBef>
              <a:buFontTx/>
              <a:buChar char="•"/>
            </a:pPr>
            <a:r>
              <a:rPr lang="en-US" altLang="zh-CN" b="0">
                <a:ea typeface="SimSun" pitchFamily="2" charset="-122"/>
              </a:rPr>
              <a:t>Define the characteristic length, </a:t>
            </a:r>
            <a:r>
              <a:rPr lang="en-US" altLang="zh-CN" b="0" i="1">
                <a:ea typeface="SimSun" pitchFamily="2" charset="-122"/>
              </a:rPr>
              <a:t>L</a:t>
            </a:r>
            <a:r>
              <a:rPr lang="en-US" altLang="zh-CN" b="0">
                <a:ea typeface="SimSun" pitchFamily="2" charset="-122"/>
              </a:rPr>
              <a:t> as</a:t>
            </a:r>
          </a:p>
        </p:txBody>
      </p:sp>
      <p:graphicFrame>
        <p:nvGraphicFramePr>
          <p:cNvPr id="4" name="Object 4"/>
          <p:cNvGraphicFramePr>
            <a:graphicFrameLocks noChangeAspect="1"/>
          </p:cNvGraphicFramePr>
          <p:nvPr/>
        </p:nvGraphicFramePr>
        <p:xfrm>
          <a:off x="5638800" y="990600"/>
          <a:ext cx="990600" cy="830263"/>
        </p:xfrm>
        <a:graphic>
          <a:graphicData uri="http://schemas.openxmlformats.org/presentationml/2006/ole">
            <mc:AlternateContent xmlns:mc="http://schemas.openxmlformats.org/markup-compatibility/2006">
              <mc:Choice xmlns:v="urn:schemas-microsoft-com:vml" Requires="v">
                <p:oleObj spid="_x0000_s27654" name="Equation" r:id="rId4" imgW="469800" imgH="393480" progId="Equation.3">
                  <p:embed/>
                </p:oleObj>
              </mc:Choice>
              <mc:Fallback>
                <p:oleObj name="Equation" r:id="rId4" imgW="469800" imgH="39348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990600"/>
                        <a:ext cx="990600" cy="830263"/>
                      </a:xfrm>
                      <a:prstGeom prst="rect">
                        <a:avLst/>
                      </a:prstGeom>
                      <a:solidFill>
                        <a:srgbClr val="FFFF00"/>
                      </a:solidFill>
                      <a:ln w="9525">
                        <a:solidFill>
                          <a:srgbClr val="FF0000"/>
                        </a:solidFill>
                        <a:miter lim="800000"/>
                        <a:headEnd/>
                        <a:tailEnd/>
                      </a:ln>
                    </p:spPr>
                  </p:pic>
                </p:oleObj>
              </mc:Fallback>
            </mc:AlternateContent>
          </a:graphicData>
        </a:graphic>
      </p:graphicFrame>
      <p:sp>
        <p:nvSpPr>
          <p:cNvPr id="5" name="Rectangle 5"/>
          <p:cNvSpPr>
            <a:spLocks noChangeArrowheads="1"/>
          </p:cNvSpPr>
          <p:nvPr/>
        </p:nvSpPr>
        <p:spPr bwMode="auto">
          <a:xfrm>
            <a:off x="0" y="1981200"/>
            <a:ext cx="8915400" cy="457200"/>
          </a:xfrm>
          <a:prstGeom prst="rect">
            <a:avLst/>
          </a:prstGeom>
          <a:noFill/>
          <a:ln w="9525">
            <a:noFill/>
            <a:miter lim="800000"/>
            <a:headEnd/>
            <a:tailEnd/>
          </a:ln>
        </p:spPr>
        <p:txBody>
          <a:bodyPr>
            <a:spAutoFit/>
          </a:bodyPr>
          <a:lstStyle/>
          <a:p>
            <a:pPr>
              <a:spcBef>
                <a:spcPct val="60000"/>
              </a:spcBef>
              <a:buFontTx/>
              <a:buChar char="•"/>
            </a:pPr>
            <a:r>
              <a:rPr lang="en-US" altLang="zh-CN">
                <a:solidFill>
                  <a:schemeClr val="accent2"/>
                </a:solidFill>
                <a:ea typeface="SimSun" pitchFamily="2" charset="-122"/>
              </a:rPr>
              <a:t>Upper surface of heated plate, or  Lower surface of cooled plate</a:t>
            </a:r>
            <a:r>
              <a:rPr lang="en-US" altLang="zh-CN">
                <a:ea typeface="SimSun" pitchFamily="2" charset="-122"/>
              </a:rPr>
              <a:t> :</a:t>
            </a:r>
          </a:p>
        </p:txBody>
      </p:sp>
      <p:graphicFrame>
        <p:nvGraphicFramePr>
          <p:cNvPr id="6" name="Object 6"/>
          <p:cNvGraphicFramePr>
            <a:graphicFrameLocks noChangeAspect="1"/>
          </p:cNvGraphicFramePr>
          <p:nvPr/>
        </p:nvGraphicFramePr>
        <p:xfrm>
          <a:off x="1676400" y="2743200"/>
          <a:ext cx="6172200" cy="1154113"/>
        </p:xfrm>
        <a:graphic>
          <a:graphicData uri="http://schemas.openxmlformats.org/presentationml/2006/ole">
            <mc:AlternateContent xmlns:mc="http://schemas.openxmlformats.org/markup-compatibility/2006">
              <mc:Choice xmlns:v="urn:schemas-microsoft-com:vml" Requires="v">
                <p:oleObj spid="_x0000_s27655" name="Equation" r:id="rId6" imgW="4076640" imgH="761760" progId="Equation.3">
                  <p:embed/>
                </p:oleObj>
              </mc:Choice>
              <mc:Fallback>
                <p:oleObj name="Equation" r:id="rId6" imgW="4076640" imgH="76176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2743200"/>
                        <a:ext cx="6172200" cy="1154113"/>
                      </a:xfrm>
                      <a:prstGeom prst="rect">
                        <a:avLst/>
                      </a:prstGeom>
                      <a:solidFill>
                        <a:srgbClr val="FFFF99">
                          <a:alpha val="50000"/>
                        </a:srgbClr>
                      </a:solidFill>
                      <a:ln w="9525">
                        <a:solidFill>
                          <a:schemeClr val="tx1"/>
                        </a:solidFill>
                        <a:miter lim="800000"/>
                        <a:headEnd/>
                        <a:tailEnd/>
                      </a:ln>
                    </p:spPr>
                  </p:pic>
                </p:oleObj>
              </mc:Fallback>
            </mc:AlternateContent>
          </a:graphicData>
        </a:graphic>
      </p:graphicFrame>
      <p:sp>
        <p:nvSpPr>
          <p:cNvPr id="7" name="Rectangle 7"/>
          <p:cNvSpPr>
            <a:spLocks noChangeArrowheads="1"/>
          </p:cNvSpPr>
          <p:nvPr/>
        </p:nvSpPr>
        <p:spPr bwMode="auto">
          <a:xfrm>
            <a:off x="228600" y="4191000"/>
            <a:ext cx="8915400" cy="457200"/>
          </a:xfrm>
          <a:prstGeom prst="rect">
            <a:avLst/>
          </a:prstGeom>
          <a:noFill/>
          <a:ln w="9525">
            <a:noFill/>
            <a:miter lim="800000"/>
            <a:headEnd/>
            <a:tailEnd/>
          </a:ln>
        </p:spPr>
        <p:txBody>
          <a:bodyPr>
            <a:spAutoFit/>
          </a:bodyPr>
          <a:lstStyle/>
          <a:p>
            <a:pPr>
              <a:spcBef>
                <a:spcPct val="60000"/>
              </a:spcBef>
              <a:buFontTx/>
              <a:buChar char="•"/>
            </a:pPr>
            <a:r>
              <a:rPr lang="en-US" altLang="zh-CN">
                <a:solidFill>
                  <a:schemeClr val="accent2"/>
                </a:solidFill>
                <a:ea typeface="SimSun" pitchFamily="2" charset="-122"/>
              </a:rPr>
              <a:t>Lower surface of heated plate, or Upper surface of cooled plate</a:t>
            </a:r>
            <a:r>
              <a:rPr lang="en-US" altLang="zh-CN">
                <a:ea typeface="SimSun" pitchFamily="2" charset="-122"/>
              </a:rPr>
              <a:t> :</a:t>
            </a:r>
          </a:p>
        </p:txBody>
      </p:sp>
      <p:graphicFrame>
        <p:nvGraphicFramePr>
          <p:cNvPr id="8" name="Object 8"/>
          <p:cNvGraphicFramePr>
            <a:graphicFrameLocks noChangeAspect="1"/>
          </p:cNvGraphicFramePr>
          <p:nvPr/>
        </p:nvGraphicFramePr>
        <p:xfrm>
          <a:off x="1676400" y="4800600"/>
          <a:ext cx="6858000" cy="615950"/>
        </p:xfrm>
        <a:graphic>
          <a:graphicData uri="http://schemas.openxmlformats.org/presentationml/2006/ole">
            <mc:AlternateContent xmlns:mc="http://schemas.openxmlformats.org/markup-compatibility/2006">
              <mc:Choice xmlns:v="urn:schemas-microsoft-com:vml" Requires="v">
                <p:oleObj spid="_x0000_s27656" name="Equation" r:id="rId8" imgW="4101840" imgH="368280" progId="Equation.3">
                  <p:embed/>
                </p:oleObj>
              </mc:Choice>
              <mc:Fallback>
                <p:oleObj name="Equation" r:id="rId8" imgW="4101840" imgH="368280"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4800600"/>
                        <a:ext cx="6858000" cy="615950"/>
                      </a:xfrm>
                      <a:prstGeom prst="rect">
                        <a:avLst/>
                      </a:prstGeom>
                      <a:solidFill>
                        <a:srgbClr val="FFFF99">
                          <a:alpha val="50000"/>
                        </a:srgbClr>
                      </a:solidFill>
                      <a:ln w="9525">
                        <a:solidFill>
                          <a:schemeClr val="tx1"/>
                        </a:solidFill>
                        <a:miter lim="800000"/>
                        <a:headEnd/>
                        <a:tailEnd/>
                      </a:ln>
                    </p:spPr>
                  </p:pic>
                </p:oleObj>
              </mc:Fallback>
            </mc:AlternateContent>
          </a:graphicData>
        </a:graphic>
      </p:graphicFrame>
      <p:sp>
        <p:nvSpPr>
          <p:cNvPr id="9" name="Text Box 9"/>
          <p:cNvSpPr txBox="1">
            <a:spLocks noChangeArrowheads="1"/>
          </p:cNvSpPr>
          <p:nvPr/>
        </p:nvSpPr>
        <p:spPr bwMode="auto">
          <a:xfrm>
            <a:off x="0" y="5867400"/>
            <a:ext cx="6705600" cy="457200"/>
          </a:xfrm>
          <a:prstGeom prst="rect">
            <a:avLst/>
          </a:prstGeom>
          <a:noFill/>
          <a:ln w="9525">
            <a:noFill/>
            <a:miter lim="800000"/>
            <a:headEnd/>
            <a:tailEnd/>
          </a:ln>
        </p:spPr>
        <p:txBody>
          <a:bodyPr>
            <a:spAutoFit/>
          </a:bodyPr>
          <a:lstStyle/>
          <a:p>
            <a:pPr>
              <a:spcBef>
                <a:spcPct val="50000"/>
              </a:spcBef>
            </a:pPr>
            <a:r>
              <a:rPr lang="en-US" altLang="zh-CN" b="0">
                <a:ea typeface="SimSun" pitchFamily="2" charset="-122"/>
              </a:rPr>
              <a:t>Note: Use fluid properties at the </a:t>
            </a:r>
            <a:r>
              <a:rPr lang="en-US" altLang="zh-CN" i="1">
                <a:solidFill>
                  <a:schemeClr val="accent2"/>
                </a:solidFill>
                <a:ea typeface="SimSun" pitchFamily="2" charset="-122"/>
              </a:rPr>
              <a:t>film temperature</a:t>
            </a:r>
            <a:endParaRPr lang="en-US" altLang="zh-CN" b="0">
              <a:solidFill>
                <a:schemeClr val="accent2"/>
              </a:solidFill>
              <a:ea typeface="SimSun" pitchFamily="2" charset="-122"/>
            </a:endParaRPr>
          </a:p>
        </p:txBody>
      </p:sp>
      <p:graphicFrame>
        <p:nvGraphicFramePr>
          <p:cNvPr id="10" name="Object 10"/>
          <p:cNvGraphicFramePr>
            <a:graphicFrameLocks noChangeAspect="1"/>
          </p:cNvGraphicFramePr>
          <p:nvPr/>
        </p:nvGraphicFramePr>
        <p:xfrm>
          <a:off x="6477000" y="5638800"/>
          <a:ext cx="2057400" cy="950913"/>
        </p:xfrm>
        <a:graphic>
          <a:graphicData uri="http://schemas.openxmlformats.org/presentationml/2006/ole">
            <mc:AlternateContent xmlns:mc="http://schemas.openxmlformats.org/markup-compatibility/2006">
              <mc:Choice xmlns:v="urn:schemas-microsoft-com:vml" Requires="v">
                <p:oleObj spid="_x0000_s27657" name="Equation" r:id="rId10" imgW="1346040" imgH="622080" progId="Equation.3">
                  <p:embed/>
                </p:oleObj>
              </mc:Choice>
              <mc:Fallback>
                <p:oleObj name="Equation" r:id="rId10" imgW="1346040" imgH="622080" progId="Equation.3">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77000" y="5638800"/>
                        <a:ext cx="2057400" cy="950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out)">
                                      <p:cBhvr>
                                        <p:cTn id="7" dur="500"/>
                                        <p:tgtEl>
                                          <p:spTgt spid="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ox(out)">
                                      <p:cBhvr>
                                        <p:cTn id="17" dur="500"/>
                                        <p:tgtEl>
                                          <p:spTgt spid="7">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box(out)">
                                      <p:cBhvr>
                                        <p:cTn id="27" dur="500"/>
                                        <p:tgtEl>
                                          <p:spTgt spid="9">
                                            <p:txEl>
                                              <p:pRg st="0" end="0"/>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P spid="7" grpId="0" build="p" autoUpdateAnimBg="0"/>
      <p:bldP spid="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2971800" cy="533400"/>
          </a:xfrm>
          <a:prstGeom prst="rect">
            <a:avLst/>
          </a:prstGeom>
          <a:solidFill>
            <a:srgbClr val="0000FF"/>
          </a:solidFill>
          <a:ln>
            <a:solidFill>
              <a:srgbClr val="000066"/>
            </a:solidFill>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0" i="0" u="none" strike="noStrike" kern="1200" cap="none" spc="0" normalizeH="0" baseline="0" noProof="0" smtClean="0">
                <a:ln>
                  <a:noFill/>
                </a:ln>
                <a:solidFill>
                  <a:schemeClr val="bg1"/>
                </a:solidFill>
                <a:effectLst/>
                <a:uLnTx/>
                <a:uFillTx/>
                <a:latin typeface="Arial" pitchFamily="34" charset="0"/>
                <a:ea typeface="+mj-ea"/>
                <a:cs typeface="+mj-cs"/>
              </a:rPr>
              <a:t>Cold air sinks</a:t>
            </a:r>
          </a:p>
        </p:txBody>
      </p:sp>
      <p:sp>
        <p:nvSpPr>
          <p:cNvPr id="3" name="Rectangle 3"/>
          <p:cNvSpPr>
            <a:spLocks noChangeArrowheads="1"/>
          </p:cNvSpPr>
          <p:nvPr/>
        </p:nvSpPr>
        <p:spPr bwMode="auto">
          <a:xfrm>
            <a:off x="3429000" y="2057400"/>
            <a:ext cx="2514600" cy="4114800"/>
          </a:xfrm>
          <a:prstGeom prst="rect">
            <a:avLst/>
          </a:prstGeom>
          <a:solidFill>
            <a:schemeClr val="accent1"/>
          </a:solidFill>
          <a:ln w="38100">
            <a:solidFill>
              <a:srgbClr val="000000"/>
            </a:solidFill>
            <a:miter lim="800000"/>
            <a:headEnd/>
            <a:tailEnd/>
          </a:ln>
        </p:spPr>
        <p:txBody>
          <a:bodyPr wrap="none" anchor="ctr"/>
          <a:lstStyle/>
          <a:p>
            <a:endParaRPr lang="en-US"/>
          </a:p>
        </p:txBody>
      </p:sp>
      <p:sp>
        <p:nvSpPr>
          <p:cNvPr id="4" name="Line 4"/>
          <p:cNvSpPr>
            <a:spLocks noChangeShapeType="1"/>
          </p:cNvSpPr>
          <p:nvPr/>
        </p:nvSpPr>
        <p:spPr bwMode="auto">
          <a:xfrm>
            <a:off x="3733800" y="3657600"/>
            <a:ext cx="1981200" cy="0"/>
          </a:xfrm>
          <a:prstGeom prst="line">
            <a:avLst/>
          </a:prstGeom>
          <a:noFill/>
          <a:ln w="38100">
            <a:solidFill>
              <a:srgbClr val="000000"/>
            </a:solidFill>
            <a:round/>
            <a:headEnd/>
            <a:tailEnd/>
          </a:ln>
        </p:spPr>
        <p:txBody>
          <a:bodyPr/>
          <a:lstStyle/>
          <a:p>
            <a:endParaRPr lang="ar-SA"/>
          </a:p>
        </p:txBody>
      </p:sp>
      <p:sp>
        <p:nvSpPr>
          <p:cNvPr id="5" name="Line 5"/>
          <p:cNvSpPr>
            <a:spLocks noChangeShapeType="1"/>
          </p:cNvSpPr>
          <p:nvPr/>
        </p:nvSpPr>
        <p:spPr bwMode="auto">
          <a:xfrm>
            <a:off x="3733800" y="4343400"/>
            <a:ext cx="1981200" cy="0"/>
          </a:xfrm>
          <a:prstGeom prst="line">
            <a:avLst/>
          </a:prstGeom>
          <a:noFill/>
          <a:ln w="38100">
            <a:solidFill>
              <a:srgbClr val="000000"/>
            </a:solidFill>
            <a:round/>
            <a:headEnd/>
            <a:tailEnd/>
          </a:ln>
        </p:spPr>
        <p:txBody>
          <a:bodyPr/>
          <a:lstStyle/>
          <a:p>
            <a:endParaRPr lang="ar-SA"/>
          </a:p>
        </p:txBody>
      </p:sp>
      <p:sp>
        <p:nvSpPr>
          <p:cNvPr id="6" name="Line 6"/>
          <p:cNvSpPr>
            <a:spLocks noChangeShapeType="1"/>
          </p:cNvSpPr>
          <p:nvPr/>
        </p:nvSpPr>
        <p:spPr bwMode="auto">
          <a:xfrm>
            <a:off x="3733800" y="5029200"/>
            <a:ext cx="1981200" cy="0"/>
          </a:xfrm>
          <a:prstGeom prst="line">
            <a:avLst/>
          </a:prstGeom>
          <a:noFill/>
          <a:ln w="38100">
            <a:solidFill>
              <a:srgbClr val="000000"/>
            </a:solidFill>
            <a:round/>
            <a:headEnd/>
            <a:tailEnd/>
          </a:ln>
        </p:spPr>
        <p:txBody>
          <a:bodyPr/>
          <a:lstStyle/>
          <a:p>
            <a:endParaRPr lang="ar-SA"/>
          </a:p>
        </p:txBody>
      </p:sp>
      <p:sp>
        <p:nvSpPr>
          <p:cNvPr id="7" name="Rectangle 7"/>
          <p:cNvSpPr>
            <a:spLocks noChangeArrowheads="1"/>
          </p:cNvSpPr>
          <p:nvPr/>
        </p:nvSpPr>
        <p:spPr bwMode="auto">
          <a:xfrm>
            <a:off x="3733800" y="2286000"/>
            <a:ext cx="1905000" cy="533400"/>
          </a:xfrm>
          <a:prstGeom prst="rect">
            <a:avLst/>
          </a:prstGeom>
          <a:gradFill rotWithShape="0">
            <a:gsLst>
              <a:gs pos="0">
                <a:srgbClr val="00FFFF"/>
              </a:gs>
              <a:gs pos="50000">
                <a:srgbClr val="007676"/>
              </a:gs>
              <a:gs pos="100000">
                <a:srgbClr val="00FFFF"/>
              </a:gs>
            </a:gsLst>
            <a:lin ang="5400000" scaled="1"/>
          </a:gradFill>
          <a:ln w="9525">
            <a:solidFill>
              <a:srgbClr val="000000"/>
            </a:solidFill>
            <a:miter lim="800000"/>
            <a:headEnd/>
            <a:tailEnd/>
          </a:ln>
        </p:spPr>
        <p:txBody>
          <a:bodyPr wrap="none" anchor="ctr"/>
          <a:lstStyle/>
          <a:p>
            <a:endParaRPr lang="en-US"/>
          </a:p>
        </p:txBody>
      </p:sp>
      <p:sp>
        <p:nvSpPr>
          <p:cNvPr id="8" name="AutoShape 8"/>
          <p:cNvSpPr>
            <a:spLocks noChangeArrowheads="1"/>
          </p:cNvSpPr>
          <p:nvPr/>
        </p:nvSpPr>
        <p:spPr bwMode="auto">
          <a:xfrm>
            <a:off x="3810000" y="3200400"/>
            <a:ext cx="228600" cy="685800"/>
          </a:xfrm>
          <a:prstGeom prst="downArrow">
            <a:avLst>
              <a:gd name="adj1" fmla="val 50000"/>
              <a:gd name="adj2" fmla="val 75000"/>
            </a:avLst>
          </a:prstGeom>
          <a:solidFill>
            <a:schemeClr val="bg1"/>
          </a:solidFill>
          <a:ln w="9525">
            <a:solidFill>
              <a:srgbClr val="000000"/>
            </a:solidFill>
            <a:miter lim="800000"/>
            <a:headEnd/>
            <a:tailEnd/>
          </a:ln>
        </p:spPr>
        <p:txBody>
          <a:bodyPr wrap="none" anchor="ctr"/>
          <a:lstStyle/>
          <a:p>
            <a:endParaRPr lang="en-US"/>
          </a:p>
        </p:txBody>
      </p:sp>
      <p:sp>
        <p:nvSpPr>
          <p:cNvPr id="9" name="AutoShape 9"/>
          <p:cNvSpPr>
            <a:spLocks noChangeArrowheads="1"/>
          </p:cNvSpPr>
          <p:nvPr/>
        </p:nvSpPr>
        <p:spPr bwMode="auto">
          <a:xfrm>
            <a:off x="3810000" y="4191000"/>
            <a:ext cx="228600" cy="685800"/>
          </a:xfrm>
          <a:prstGeom prst="downArrow">
            <a:avLst>
              <a:gd name="adj1" fmla="val 50000"/>
              <a:gd name="adj2" fmla="val 75000"/>
            </a:avLst>
          </a:prstGeom>
          <a:solidFill>
            <a:schemeClr val="bg1"/>
          </a:solidFill>
          <a:ln w="9525">
            <a:solidFill>
              <a:srgbClr val="000000"/>
            </a:solidFill>
            <a:miter lim="800000"/>
            <a:headEnd/>
            <a:tailEnd/>
          </a:ln>
        </p:spPr>
        <p:txBody>
          <a:bodyPr wrap="none" anchor="ctr"/>
          <a:lstStyle/>
          <a:p>
            <a:endParaRPr lang="en-US"/>
          </a:p>
        </p:txBody>
      </p:sp>
      <p:sp>
        <p:nvSpPr>
          <p:cNvPr id="10" name="AutoShape 10"/>
          <p:cNvSpPr>
            <a:spLocks noChangeArrowheads="1"/>
          </p:cNvSpPr>
          <p:nvPr/>
        </p:nvSpPr>
        <p:spPr bwMode="auto">
          <a:xfrm>
            <a:off x="3810000" y="5181600"/>
            <a:ext cx="228600" cy="685800"/>
          </a:xfrm>
          <a:prstGeom prst="downArrow">
            <a:avLst>
              <a:gd name="adj1" fmla="val 50000"/>
              <a:gd name="adj2" fmla="val 75000"/>
            </a:avLst>
          </a:prstGeom>
          <a:solidFill>
            <a:schemeClr val="bg1"/>
          </a:solidFill>
          <a:ln w="9525">
            <a:solidFill>
              <a:srgbClr val="000000"/>
            </a:solidFill>
            <a:miter lim="800000"/>
            <a:headEnd/>
            <a:tailEnd/>
          </a:ln>
        </p:spPr>
        <p:txBody>
          <a:bodyPr wrap="none" anchor="ctr"/>
          <a:lstStyle/>
          <a:p>
            <a:endParaRPr lang="en-US"/>
          </a:p>
        </p:txBody>
      </p:sp>
      <p:sp>
        <p:nvSpPr>
          <p:cNvPr id="11" name="AutoShape 11"/>
          <p:cNvSpPr>
            <a:spLocks noChangeArrowheads="1"/>
          </p:cNvSpPr>
          <p:nvPr/>
        </p:nvSpPr>
        <p:spPr bwMode="auto">
          <a:xfrm rot="-5400000">
            <a:off x="4648200" y="5486400"/>
            <a:ext cx="228600" cy="685800"/>
          </a:xfrm>
          <a:prstGeom prst="downArrow">
            <a:avLst>
              <a:gd name="adj1" fmla="val 50000"/>
              <a:gd name="adj2" fmla="val 75000"/>
            </a:avLst>
          </a:prstGeom>
          <a:gradFill rotWithShape="0">
            <a:gsLst>
              <a:gs pos="0">
                <a:schemeClr val="bg1"/>
              </a:gs>
              <a:gs pos="100000">
                <a:srgbClr val="FF0000"/>
              </a:gs>
            </a:gsLst>
            <a:lin ang="0" scaled="1"/>
          </a:gradFill>
          <a:ln w="9525">
            <a:solidFill>
              <a:srgbClr val="000000"/>
            </a:solidFill>
            <a:miter lim="800000"/>
            <a:headEnd/>
            <a:tailEnd/>
          </a:ln>
        </p:spPr>
        <p:txBody>
          <a:bodyPr wrap="none" anchor="ctr"/>
          <a:lstStyle/>
          <a:p>
            <a:endParaRPr lang="en-US"/>
          </a:p>
        </p:txBody>
      </p:sp>
      <p:sp>
        <p:nvSpPr>
          <p:cNvPr id="12" name="AutoShape 12"/>
          <p:cNvSpPr>
            <a:spLocks noChangeArrowheads="1"/>
          </p:cNvSpPr>
          <p:nvPr/>
        </p:nvSpPr>
        <p:spPr bwMode="auto">
          <a:xfrm flipV="1">
            <a:off x="5334000" y="5181600"/>
            <a:ext cx="228600" cy="685800"/>
          </a:xfrm>
          <a:prstGeom prst="downArrow">
            <a:avLst>
              <a:gd name="adj1" fmla="val 50000"/>
              <a:gd name="adj2" fmla="val 75000"/>
            </a:avLst>
          </a:prstGeom>
          <a:solidFill>
            <a:srgbClr val="FF0000"/>
          </a:solidFill>
          <a:ln w="9525">
            <a:solidFill>
              <a:srgbClr val="000000"/>
            </a:solidFill>
            <a:miter lim="800000"/>
            <a:headEnd/>
            <a:tailEnd/>
          </a:ln>
        </p:spPr>
        <p:txBody>
          <a:bodyPr wrap="none" anchor="ctr"/>
          <a:lstStyle/>
          <a:p>
            <a:endParaRPr lang="en-US"/>
          </a:p>
        </p:txBody>
      </p:sp>
      <p:sp>
        <p:nvSpPr>
          <p:cNvPr id="13" name="AutoShape 13"/>
          <p:cNvSpPr>
            <a:spLocks noChangeArrowheads="1"/>
          </p:cNvSpPr>
          <p:nvPr/>
        </p:nvSpPr>
        <p:spPr bwMode="auto">
          <a:xfrm flipV="1">
            <a:off x="5334000" y="4114800"/>
            <a:ext cx="228600" cy="685800"/>
          </a:xfrm>
          <a:prstGeom prst="downArrow">
            <a:avLst>
              <a:gd name="adj1" fmla="val 50000"/>
              <a:gd name="adj2" fmla="val 75000"/>
            </a:avLst>
          </a:prstGeom>
          <a:solidFill>
            <a:srgbClr val="FF0000"/>
          </a:solidFill>
          <a:ln w="9525">
            <a:solidFill>
              <a:srgbClr val="000000"/>
            </a:solidFill>
            <a:miter lim="800000"/>
            <a:headEnd/>
            <a:tailEnd/>
          </a:ln>
        </p:spPr>
        <p:txBody>
          <a:bodyPr wrap="none" anchor="ctr"/>
          <a:lstStyle/>
          <a:p>
            <a:endParaRPr lang="en-US"/>
          </a:p>
        </p:txBody>
      </p:sp>
      <p:sp>
        <p:nvSpPr>
          <p:cNvPr id="14" name="AutoShape 14"/>
          <p:cNvSpPr>
            <a:spLocks noChangeArrowheads="1"/>
          </p:cNvSpPr>
          <p:nvPr/>
        </p:nvSpPr>
        <p:spPr bwMode="auto">
          <a:xfrm flipV="1">
            <a:off x="5334000" y="3200400"/>
            <a:ext cx="228600" cy="685800"/>
          </a:xfrm>
          <a:prstGeom prst="downArrow">
            <a:avLst>
              <a:gd name="adj1" fmla="val 50000"/>
              <a:gd name="adj2" fmla="val 75000"/>
            </a:avLst>
          </a:prstGeom>
          <a:solidFill>
            <a:srgbClr val="FF0000"/>
          </a:solidFill>
          <a:ln w="9525">
            <a:solidFill>
              <a:srgbClr val="000000"/>
            </a:solidFill>
            <a:miter lim="800000"/>
            <a:headEnd/>
            <a:tailEnd/>
          </a:ln>
        </p:spPr>
        <p:txBody>
          <a:bodyPr wrap="none" anchor="ctr"/>
          <a:lstStyle/>
          <a:p>
            <a:endParaRPr lang="en-US"/>
          </a:p>
        </p:txBody>
      </p:sp>
      <p:sp>
        <p:nvSpPr>
          <p:cNvPr id="15" name="AutoShape 15"/>
          <p:cNvSpPr>
            <a:spLocks noChangeArrowheads="1"/>
          </p:cNvSpPr>
          <p:nvPr/>
        </p:nvSpPr>
        <p:spPr bwMode="auto">
          <a:xfrm rot="16200000" flipV="1">
            <a:off x="4648200" y="2819400"/>
            <a:ext cx="228600" cy="685800"/>
          </a:xfrm>
          <a:prstGeom prst="downArrow">
            <a:avLst>
              <a:gd name="adj1" fmla="val 50000"/>
              <a:gd name="adj2" fmla="val 75000"/>
            </a:avLst>
          </a:prstGeom>
          <a:gradFill rotWithShape="0">
            <a:gsLst>
              <a:gs pos="0">
                <a:schemeClr val="accent2"/>
              </a:gs>
              <a:gs pos="100000">
                <a:srgbClr val="FF0000"/>
              </a:gs>
            </a:gsLst>
            <a:lin ang="0" scaled="1"/>
          </a:gradFill>
          <a:ln w="9525">
            <a:solidFill>
              <a:srgbClr val="000000"/>
            </a:solidFill>
            <a:miter lim="800000"/>
            <a:headEnd/>
            <a:tailEnd/>
          </a:ln>
        </p:spPr>
        <p:txBody>
          <a:bodyPr wrap="none" anchor="ctr"/>
          <a:lstStyle/>
          <a:p>
            <a:endParaRPr lang="en-US"/>
          </a:p>
        </p:txBody>
      </p:sp>
      <p:sp>
        <p:nvSpPr>
          <p:cNvPr id="16" name="Text Box 16"/>
          <p:cNvSpPr txBox="1">
            <a:spLocks noChangeArrowheads="1"/>
          </p:cNvSpPr>
          <p:nvPr/>
        </p:nvSpPr>
        <p:spPr bwMode="auto">
          <a:xfrm>
            <a:off x="457200" y="1295400"/>
            <a:ext cx="2438400" cy="2100263"/>
          </a:xfrm>
          <a:prstGeom prst="rect">
            <a:avLst/>
          </a:prstGeom>
          <a:noFill/>
          <a:ln w="9525">
            <a:noFill/>
            <a:miter lim="800000"/>
            <a:headEnd/>
            <a:tailEnd/>
          </a:ln>
        </p:spPr>
        <p:txBody>
          <a:bodyPr>
            <a:spAutoFit/>
          </a:bodyPr>
          <a:lstStyle/>
          <a:p>
            <a:pPr algn="ctr" eaLnBrk="0" hangingPunct="0">
              <a:spcBef>
                <a:spcPct val="50000"/>
              </a:spcBef>
            </a:pPr>
            <a:r>
              <a:rPr lang="en-GB">
                <a:latin typeface="Comic Sans MS" pitchFamily="66" charset="0"/>
              </a:rPr>
              <a:t>Where is the freezer compartment put in a fridge?</a:t>
            </a:r>
          </a:p>
          <a:p>
            <a:pPr algn="ctr" eaLnBrk="0" hangingPunct="0">
              <a:spcBef>
                <a:spcPct val="50000"/>
              </a:spcBef>
            </a:pPr>
            <a:endParaRPr lang="en-GB">
              <a:latin typeface="Comic Sans MS" pitchFamily="66" charset="0"/>
            </a:endParaRPr>
          </a:p>
        </p:txBody>
      </p:sp>
      <p:sp>
        <p:nvSpPr>
          <p:cNvPr id="17" name="Rectangle 17"/>
          <p:cNvSpPr>
            <a:spLocks noChangeArrowheads="1"/>
          </p:cNvSpPr>
          <p:nvPr/>
        </p:nvSpPr>
        <p:spPr bwMode="auto">
          <a:xfrm>
            <a:off x="6400800" y="1371600"/>
            <a:ext cx="2133600" cy="822325"/>
          </a:xfrm>
          <a:prstGeom prst="rect">
            <a:avLst/>
          </a:prstGeom>
          <a:noFill/>
          <a:ln w="9525">
            <a:noFill/>
            <a:miter lim="800000"/>
            <a:headEnd/>
            <a:tailEnd/>
          </a:ln>
        </p:spPr>
        <p:txBody>
          <a:bodyPr>
            <a:spAutoFit/>
          </a:bodyPr>
          <a:lstStyle/>
          <a:p>
            <a:pPr algn="ctr" eaLnBrk="0" hangingPunct="0">
              <a:spcBef>
                <a:spcPct val="50000"/>
              </a:spcBef>
            </a:pPr>
            <a:r>
              <a:rPr lang="en-GB">
                <a:latin typeface="Comic Sans MS" pitchFamily="66" charset="0"/>
              </a:rPr>
              <a:t>Freezer compartment</a:t>
            </a:r>
          </a:p>
        </p:txBody>
      </p:sp>
      <p:sp>
        <p:nvSpPr>
          <p:cNvPr id="18" name="Line 18"/>
          <p:cNvSpPr>
            <a:spLocks noChangeShapeType="1"/>
          </p:cNvSpPr>
          <p:nvPr/>
        </p:nvSpPr>
        <p:spPr bwMode="auto">
          <a:xfrm flipH="1">
            <a:off x="5181600" y="2057400"/>
            <a:ext cx="1219200" cy="533400"/>
          </a:xfrm>
          <a:prstGeom prst="line">
            <a:avLst/>
          </a:prstGeom>
          <a:noFill/>
          <a:ln w="38100">
            <a:solidFill>
              <a:schemeClr val="tx1"/>
            </a:solidFill>
            <a:round/>
            <a:headEnd/>
            <a:tailEnd type="triangle" w="med" len="med"/>
          </a:ln>
        </p:spPr>
        <p:txBody>
          <a:bodyPr/>
          <a:lstStyle/>
          <a:p>
            <a:endParaRPr lang="ar-SA"/>
          </a:p>
        </p:txBody>
      </p:sp>
      <p:sp>
        <p:nvSpPr>
          <p:cNvPr id="19" name="Rectangle 19"/>
          <p:cNvSpPr>
            <a:spLocks noChangeArrowheads="1"/>
          </p:cNvSpPr>
          <p:nvPr/>
        </p:nvSpPr>
        <p:spPr bwMode="auto">
          <a:xfrm>
            <a:off x="533400" y="3505200"/>
            <a:ext cx="2362200" cy="2282825"/>
          </a:xfrm>
          <a:prstGeom prst="rect">
            <a:avLst/>
          </a:prstGeom>
          <a:noFill/>
          <a:ln w="9525">
            <a:noFill/>
            <a:miter lim="800000"/>
            <a:headEnd/>
            <a:tailEnd/>
          </a:ln>
        </p:spPr>
        <p:txBody>
          <a:bodyPr>
            <a:spAutoFit/>
          </a:bodyPr>
          <a:lstStyle/>
          <a:p>
            <a:pPr algn="ctr" eaLnBrk="0" hangingPunct="0">
              <a:spcBef>
                <a:spcPct val="50000"/>
              </a:spcBef>
            </a:pPr>
            <a:r>
              <a:rPr lang="en-GB">
                <a:latin typeface="Comic Sans MS" pitchFamily="66" charset="0"/>
              </a:rPr>
              <a:t>It is put at the top, because  cool air sinks, so it cools the food on the way down.</a:t>
            </a:r>
          </a:p>
        </p:txBody>
      </p:sp>
      <p:sp>
        <p:nvSpPr>
          <p:cNvPr id="20" name="Rectangle 20"/>
          <p:cNvSpPr>
            <a:spLocks noChangeArrowheads="1"/>
          </p:cNvSpPr>
          <p:nvPr/>
        </p:nvSpPr>
        <p:spPr bwMode="auto">
          <a:xfrm>
            <a:off x="6172200" y="2819400"/>
            <a:ext cx="2057400" cy="3013075"/>
          </a:xfrm>
          <a:prstGeom prst="rect">
            <a:avLst/>
          </a:prstGeom>
          <a:noFill/>
          <a:ln w="9525">
            <a:noFill/>
            <a:miter lim="800000"/>
            <a:headEnd/>
            <a:tailEnd/>
          </a:ln>
        </p:spPr>
        <p:txBody>
          <a:bodyPr>
            <a:spAutoFit/>
          </a:bodyPr>
          <a:lstStyle/>
          <a:p>
            <a:pPr algn="ctr" eaLnBrk="0" hangingPunct="0">
              <a:spcBef>
                <a:spcPct val="50000"/>
              </a:spcBef>
            </a:pPr>
            <a:r>
              <a:rPr lang="en-GB">
                <a:latin typeface="Comic Sans MS" pitchFamily="66" charset="0"/>
              </a:rPr>
              <a:t>It is warmer at the bottom, so this warmer air rises and a convection current is set up.</a:t>
            </a:r>
          </a:p>
        </p:txBody>
      </p:sp>
      <p:pic>
        <p:nvPicPr>
          <p:cNvPr id="21" name="Picture 21" descr="j0160092"/>
          <p:cNvPicPr>
            <a:picLocks noChangeAspect="1" noChangeArrowheads="1"/>
          </p:cNvPicPr>
          <p:nvPr/>
        </p:nvPicPr>
        <p:blipFill>
          <a:blip r:embed="rId2" cstate="print"/>
          <a:srcRect/>
          <a:stretch>
            <a:fillRect/>
          </a:stretch>
        </p:blipFill>
        <p:spPr bwMode="auto">
          <a:xfrm>
            <a:off x="4495800" y="3810000"/>
            <a:ext cx="477838" cy="52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22098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400" b="0" i="0" u="none" strike="noStrike" kern="1200" cap="none" spc="0" normalizeH="0" baseline="0" noProof="0" dirty="0" smtClean="0">
                <a:ln>
                  <a:noFill/>
                </a:ln>
                <a:solidFill>
                  <a:schemeClr val="tx1"/>
                </a:solidFill>
                <a:effectLst/>
                <a:uLnTx/>
                <a:uFillTx/>
                <a:latin typeface="+mj-lt"/>
                <a:ea typeface="+mj-ea"/>
                <a:cs typeface="+mj-cs"/>
              </a:rPr>
              <a:t>Boiling and Condensation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609600"/>
            <a:ext cx="7772400" cy="533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smtClean="0">
                <a:ln>
                  <a:noFill/>
                </a:ln>
                <a:solidFill>
                  <a:schemeClr val="tx1"/>
                </a:solidFill>
                <a:effectLst/>
                <a:uLnTx/>
                <a:uFillTx/>
                <a:latin typeface="+mj-lt"/>
                <a:ea typeface="+mj-ea"/>
                <a:cs typeface="+mj-cs"/>
              </a:rPr>
              <a:t>Classification of Boiling</a:t>
            </a:r>
          </a:p>
        </p:txBody>
      </p:sp>
      <p:sp>
        <p:nvSpPr>
          <p:cNvPr id="3" name="Rectangle 3"/>
          <p:cNvSpPr txBox="1">
            <a:spLocks noChangeArrowheads="1"/>
          </p:cNvSpPr>
          <p:nvPr/>
        </p:nvSpPr>
        <p:spPr>
          <a:xfrm>
            <a:off x="685800" y="1600200"/>
            <a:ext cx="7772400" cy="44958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Microscopic classification or Boiling Science basis: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Nucleated Boiling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Bulk Boiling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Film Boiling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Macroscopic Classification or Boiling Technology basis: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Flow Boiling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Pool Boiling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304800"/>
            <a:ext cx="7772400" cy="762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smtClean="0">
                <a:ln>
                  <a:noFill/>
                </a:ln>
                <a:solidFill>
                  <a:schemeClr val="tx1"/>
                </a:solidFill>
                <a:effectLst/>
                <a:uLnTx/>
                <a:uFillTx/>
                <a:latin typeface="+mj-lt"/>
                <a:ea typeface="+mj-ea"/>
                <a:cs typeface="+mj-cs"/>
              </a:rPr>
              <a:t>Further Behavior of  A Pool of  Liquid</a:t>
            </a:r>
          </a:p>
        </p:txBody>
      </p:sp>
      <p:sp>
        <p:nvSpPr>
          <p:cNvPr id="3" name="Line 4"/>
          <p:cNvSpPr>
            <a:spLocks noChangeShapeType="1"/>
          </p:cNvSpPr>
          <p:nvPr/>
        </p:nvSpPr>
        <p:spPr bwMode="auto">
          <a:xfrm>
            <a:off x="1752600" y="1219200"/>
            <a:ext cx="49213" cy="4295775"/>
          </a:xfrm>
          <a:prstGeom prst="line">
            <a:avLst/>
          </a:prstGeom>
          <a:noFill/>
          <a:ln w="9525">
            <a:solidFill>
              <a:schemeClr val="tx1"/>
            </a:solidFill>
            <a:round/>
            <a:headEnd/>
            <a:tailEnd type="triangle" w="med" len="med"/>
          </a:ln>
        </p:spPr>
        <p:txBody>
          <a:bodyPr/>
          <a:lstStyle/>
          <a:p>
            <a:endParaRPr lang="ar-SA"/>
          </a:p>
        </p:txBody>
      </p:sp>
      <p:sp>
        <p:nvSpPr>
          <p:cNvPr id="4" name="Text Box 5"/>
          <p:cNvSpPr txBox="1">
            <a:spLocks noChangeArrowheads="1"/>
          </p:cNvSpPr>
          <p:nvPr/>
        </p:nvSpPr>
        <p:spPr bwMode="auto">
          <a:xfrm>
            <a:off x="1192213" y="2771775"/>
            <a:ext cx="549275" cy="1930400"/>
          </a:xfrm>
          <a:prstGeom prst="rect">
            <a:avLst/>
          </a:prstGeom>
          <a:noFill/>
          <a:ln w="9525">
            <a:noFill/>
            <a:miter lim="800000"/>
            <a:headEnd/>
            <a:tailEnd/>
          </a:ln>
        </p:spPr>
        <p:txBody>
          <a:bodyPr vert="eaVert" wrap="none">
            <a:spAutoFit/>
          </a:bodyPr>
          <a:lstStyle/>
          <a:p>
            <a:r>
              <a:rPr lang="en-US"/>
              <a:t>Increasing </a:t>
            </a:r>
            <a:r>
              <a:rPr lang="en-US">
                <a:latin typeface="SymbolPS" pitchFamily="18" charset="2"/>
              </a:rPr>
              <a:t>D</a:t>
            </a:r>
            <a:r>
              <a:rPr lang="en-US"/>
              <a:t>T</a:t>
            </a:r>
          </a:p>
        </p:txBody>
      </p:sp>
      <p:grpSp>
        <p:nvGrpSpPr>
          <p:cNvPr id="5" name="Group 11"/>
          <p:cNvGrpSpPr>
            <a:grpSpLocks/>
          </p:cNvGrpSpPr>
          <p:nvPr/>
        </p:nvGrpSpPr>
        <p:grpSpPr bwMode="auto">
          <a:xfrm>
            <a:off x="2286000" y="1295400"/>
            <a:ext cx="6303963" cy="1295400"/>
            <a:chOff x="2286000" y="1295400"/>
            <a:chExt cx="6303963" cy="1295400"/>
          </a:xfrm>
        </p:grpSpPr>
        <p:sp>
          <p:nvSpPr>
            <p:cNvPr id="6" name="Text Box 6"/>
            <p:cNvSpPr txBox="1">
              <a:spLocks noChangeArrowheads="1"/>
            </p:cNvSpPr>
            <p:nvPr/>
          </p:nvSpPr>
          <p:spPr bwMode="auto">
            <a:xfrm>
              <a:off x="5764213" y="1781175"/>
              <a:ext cx="2825750" cy="457200"/>
            </a:xfrm>
            <a:prstGeom prst="rect">
              <a:avLst/>
            </a:prstGeom>
            <a:noFill/>
            <a:ln w="9525">
              <a:noFill/>
              <a:miter lim="800000"/>
              <a:headEnd/>
              <a:tailEnd/>
            </a:ln>
          </p:spPr>
          <p:txBody>
            <a:bodyPr wrap="none">
              <a:spAutoFit/>
            </a:bodyPr>
            <a:lstStyle/>
            <a:p>
              <a:r>
                <a:rPr lang="en-US"/>
                <a:t>Natural Convection </a:t>
              </a:r>
            </a:p>
          </p:txBody>
        </p:sp>
        <p:pic>
          <p:nvPicPr>
            <p:cNvPr id="7" name="Picture 9"/>
            <p:cNvPicPr>
              <a:picLocks noChangeAspect="1" noChangeArrowheads="1"/>
            </p:cNvPicPr>
            <p:nvPr/>
          </p:nvPicPr>
          <p:blipFill>
            <a:blip r:embed="rId2" cstate="print"/>
            <a:srcRect/>
            <a:stretch>
              <a:fillRect/>
            </a:stretch>
          </p:blipFill>
          <p:spPr bwMode="auto">
            <a:xfrm>
              <a:off x="2286000" y="1295400"/>
              <a:ext cx="3245777" cy="1295400"/>
            </a:xfrm>
            <a:prstGeom prst="rect">
              <a:avLst/>
            </a:prstGeom>
            <a:noFill/>
            <a:ln w="9525">
              <a:noFill/>
              <a:miter lim="800000"/>
              <a:headEnd/>
              <a:tailEnd/>
            </a:ln>
          </p:spPr>
        </p:pic>
      </p:grpSp>
      <p:grpSp>
        <p:nvGrpSpPr>
          <p:cNvPr id="8" name="Group 12"/>
          <p:cNvGrpSpPr>
            <a:grpSpLocks/>
          </p:cNvGrpSpPr>
          <p:nvPr/>
        </p:nvGrpSpPr>
        <p:grpSpPr bwMode="auto">
          <a:xfrm>
            <a:off x="2286000" y="2895600"/>
            <a:ext cx="5897563" cy="1335088"/>
            <a:chOff x="2286000" y="2895600"/>
            <a:chExt cx="5897563" cy="1334696"/>
          </a:xfrm>
        </p:grpSpPr>
        <p:sp>
          <p:nvSpPr>
            <p:cNvPr id="9" name="Text Box 7"/>
            <p:cNvSpPr txBox="1">
              <a:spLocks noChangeArrowheads="1"/>
            </p:cNvSpPr>
            <p:nvPr/>
          </p:nvSpPr>
          <p:spPr bwMode="auto">
            <a:xfrm>
              <a:off x="5900738" y="3270250"/>
              <a:ext cx="2282825" cy="457200"/>
            </a:xfrm>
            <a:prstGeom prst="rect">
              <a:avLst/>
            </a:prstGeom>
            <a:noFill/>
            <a:ln w="9525">
              <a:noFill/>
              <a:miter lim="800000"/>
              <a:headEnd/>
              <a:tailEnd/>
            </a:ln>
          </p:spPr>
          <p:txBody>
            <a:bodyPr wrap="none">
              <a:spAutoFit/>
            </a:bodyPr>
            <a:lstStyle/>
            <a:p>
              <a:r>
                <a:rPr lang="en-US" dirty="0"/>
                <a:t>Onset of Boiling</a:t>
              </a:r>
            </a:p>
          </p:txBody>
        </p:sp>
        <p:pic>
          <p:nvPicPr>
            <p:cNvPr id="10" name="Picture 10"/>
            <p:cNvPicPr>
              <a:picLocks noChangeAspect="1" noChangeArrowheads="1"/>
            </p:cNvPicPr>
            <p:nvPr/>
          </p:nvPicPr>
          <p:blipFill>
            <a:blip r:embed="rId3" cstate="print"/>
            <a:srcRect/>
            <a:stretch>
              <a:fillRect/>
            </a:stretch>
          </p:blipFill>
          <p:spPr bwMode="auto">
            <a:xfrm>
              <a:off x="2286000" y="2895600"/>
              <a:ext cx="3200400" cy="1334696"/>
            </a:xfrm>
            <a:prstGeom prst="rect">
              <a:avLst/>
            </a:prstGeom>
            <a:noFill/>
            <a:ln w="9525">
              <a:noFill/>
              <a:miter lim="800000"/>
              <a:headEnd/>
              <a:tailEnd/>
            </a:ln>
          </p:spPr>
        </p:pic>
      </p:grpSp>
      <p:grpSp>
        <p:nvGrpSpPr>
          <p:cNvPr id="11" name="Group 13"/>
          <p:cNvGrpSpPr>
            <a:grpSpLocks/>
          </p:cNvGrpSpPr>
          <p:nvPr/>
        </p:nvGrpSpPr>
        <p:grpSpPr bwMode="auto">
          <a:xfrm>
            <a:off x="2286000" y="4572000"/>
            <a:ext cx="6858000" cy="1371600"/>
            <a:chOff x="2285999" y="4572000"/>
            <a:chExt cx="6858001" cy="1371600"/>
          </a:xfrm>
        </p:grpSpPr>
        <p:sp>
          <p:nvSpPr>
            <p:cNvPr id="12" name="Text Box 8"/>
            <p:cNvSpPr txBox="1">
              <a:spLocks noChangeArrowheads="1"/>
            </p:cNvSpPr>
            <p:nvPr/>
          </p:nvSpPr>
          <p:spPr bwMode="auto">
            <a:xfrm>
              <a:off x="5861050" y="4953000"/>
              <a:ext cx="3282950" cy="457200"/>
            </a:xfrm>
            <a:prstGeom prst="rect">
              <a:avLst/>
            </a:prstGeom>
            <a:noFill/>
            <a:ln w="9525">
              <a:noFill/>
              <a:miter lim="800000"/>
              <a:headEnd/>
              <a:tailEnd/>
            </a:ln>
          </p:spPr>
          <p:txBody>
            <a:bodyPr wrap="none">
              <a:spAutoFit/>
            </a:bodyPr>
            <a:lstStyle/>
            <a:p>
              <a:r>
                <a:rPr lang="en-US"/>
                <a:t>Isolated Bubble Regime</a:t>
              </a:r>
            </a:p>
          </p:txBody>
        </p:sp>
        <p:pic>
          <p:nvPicPr>
            <p:cNvPr id="13" name="Picture 11"/>
            <p:cNvPicPr>
              <a:picLocks noChangeAspect="1" noChangeArrowheads="1"/>
            </p:cNvPicPr>
            <p:nvPr/>
          </p:nvPicPr>
          <p:blipFill>
            <a:blip r:embed="rId4" cstate="print"/>
            <a:srcRect/>
            <a:stretch>
              <a:fillRect/>
            </a:stretch>
          </p:blipFill>
          <p:spPr bwMode="auto">
            <a:xfrm>
              <a:off x="2285999" y="4572000"/>
              <a:ext cx="3399183" cy="137160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914400"/>
            <a:ext cx="7772400" cy="1066800"/>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q"/>
              <a:tabLst/>
              <a:defRPr/>
            </a:pPr>
            <a:r>
              <a:rPr kumimoji="0" lang="en-US" sz="2400" b="0" i="0" u="none" strike="noStrike" kern="1200" cap="none" spc="0" normalizeH="0" baseline="0" noProof="0" dirty="0" smtClean="0">
                <a:ln>
                  <a:noFill/>
                </a:ln>
                <a:solidFill>
                  <a:srgbClr val="000000"/>
                </a:solidFill>
                <a:effectLst/>
                <a:uLnTx/>
                <a:uFillTx/>
                <a:latin typeface="+mn-lt"/>
                <a:ea typeface="+mn-ea"/>
                <a:cs typeface="+mn-cs"/>
              </a:rPr>
              <a:t>Boiling occurs when the surface temperature </a:t>
            </a:r>
            <a:r>
              <a:rPr kumimoji="0" lang="en-US" sz="2400" b="0" i="0" u="none" strike="noStrike" kern="1200" cap="none" spc="0" normalizeH="0" baseline="0" noProof="0" dirty="0" err="1" smtClean="0">
                <a:ln>
                  <a:noFill/>
                </a:ln>
                <a:solidFill>
                  <a:srgbClr val="000000"/>
                </a:solidFill>
                <a:effectLst/>
                <a:uLnTx/>
                <a:uFillTx/>
                <a:latin typeface="+mn-lt"/>
                <a:ea typeface="+mn-ea"/>
                <a:cs typeface="+mn-cs"/>
              </a:rPr>
              <a:t>T</a:t>
            </a:r>
            <a:r>
              <a:rPr kumimoji="0" lang="en-US" sz="2400" b="0" i="0" u="none" strike="noStrike" kern="1200" cap="none" spc="0" normalizeH="0" baseline="-25000" noProof="0" dirty="0" err="1" smtClean="0">
                <a:ln>
                  <a:noFill/>
                </a:ln>
                <a:solidFill>
                  <a:srgbClr val="000000"/>
                </a:solidFill>
                <a:effectLst/>
                <a:uLnTx/>
                <a:uFillTx/>
                <a:latin typeface="+mn-lt"/>
                <a:ea typeface="+mn-ea"/>
                <a:cs typeface="+mn-cs"/>
              </a:rPr>
              <a:t>w</a:t>
            </a:r>
            <a:r>
              <a:rPr kumimoji="0" lang="en-US" sz="2400" b="0" i="0" u="none" strike="noStrike" kern="1200" cap="none" spc="0" normalizeH="0" baseline="0" noProof="0" dirty="0" smtClean="0">
                <a:ln>
                  <a:noFill/>
                </a:ln>
                <a:solidFill>
                  <a:srgbClr val="000000"/>
                </a:solidFill>
                <a:effectLst/>
                <a:uLnTx/>
                <a:uFillTx/>
                <a:latin typeface="+mn-lt"/>
                <a:ea typeface="+mn-ea"/>
                <a:cs typeface="+mn-cs"/>
              </a:rPr>
              <a:t> exceeds the saturation temperature </a:t>
            </a:r>
            <a:r>
              <a:rPr kumimoji="0" lang="en-US" sz="2400" b="0" i="0" u="none" strike="noStrike" kern="1200" cap="none" spc="0" normalizeH="0" baseline="0" noProof="0" dirty="0" err="1" smtClean="0">
                <a:ln>
                  <a:noFill/>
                </a:ln>
                <a:solidFill>
                  <a:srgbClr val="000000"/>
                </a:solidFill>
                <a:effectLst/>
                <a:uLnTx/>
                <a:uFillTx/>
                <a:latin typeface="+mn-lt"/>
                <a:ea typeface="+mn-ea"/>
                <a:cs typeface="+mn-cs"/>
              </a:rPr>
              <a:t>T</a:t>
            </a:r>
            <a:r>
              <a:rPr kumimoji="0" lang="en-US" sz="2400" b="0" i="0" u="none" strike="noStrike" kern="1200" cap="none" spc="0" normalizeH="0" baseline="-25000" noProof="0" dirty="0" err="1" smtClean="0">
                <a:ln>
                  <a:noFill/>
                </a:ln>
                <a:solidFill>
                  <a:srgbClr val="000000"/>
                </a:solidFill>
                <a:effectLst/>
                <a:uLnTx/>
                <a:uFillTx/>
                <a:latin typeface="+mn-lt"/>
                <a:ea typeface="+mn-ea"/>
                <a:cs typeface="+mn-cs"/>
              </a:rPr>
              <a:t>sat</a:t>
            </a:r>
            <a:r>
              <a:rPr kumimoji="0" lang="en-US" sz="2400" b="0" i="0" u="none" strike="noStrike" kern="1200" cap="none" spc="0" normalizeH="0" baseline="-25000" noProof="0" dirty="0" smtClean="0">
                <a:ln>
                  <a:noFill/>
                </a:ln>
                <a:solidFill>
                  <a:srgbClr val="000000"/>
                </a:solidFill>
                <a:effectLst/>
                <a:uLnTx/>
                <a:uFillTx/>
                <a:latin typeface="+mn-lt"/>
                <a:ea typeface="+mn-ea"/>
                <a:cs typeface="+mn-cs"/>
              </a:rPr>
              <a:t> </a:t>
            </a:r>
            <a:r>
              <a:rPr kumimoji="0" lang="en-US" sz="2400" b="0" i="0" u="none" strike="noStrike" kern="1200" cap="none" spc="0" normalizeH="0" baseline="0" noProof="0" dirty="0" smtClean="0">
                <a:ln>
                  <a:noFill/>
                </a:ln>
                <a:solidFill>
                  <a:srgbClr val="000000"/>
                </a:solidFill>
                <a:effectLst/>
                <a:uLnTx/>
                <a:uFillTx/>
                <a:latin typeface="+mn-lt"/>
                <a:ea typeface="+mn-ea"/>
                <a:cs typeface="+mn-cs"/>
              </a:rPr>
              <a:t>corresponding to the liquid pressure</a:t>
            </a:r>
            <a:endParaRPr kumimoji="0" lang="en-US" sz="2400" b="0" i="0" u="none" strike="noStrike" kern="1200" cap="none" spc="0" normalizeH="0" baseline="0" noProof="0" dirty="0">
              <a:ln>
                <a:noFill/>
              </a:ln>
              <a:solidFill>
                <a:srgbClr val="000000"/>
              </a:solidFill>
              <a:effectLst/>
              <a:uLnTx/>
              <a:uFillTx/>
              <a:latin typeface="+mn-lt"/>
              <a:ea typeface="+mn-ea"/>
              <a:cs typeface="+mn-cs"/>
            </a:endParaRPr>
          </a:p>
        </p:txBody>
      </p:sp>
      <p:graphicFrame>
        <p:nvGraphicFramePr>
          <p:cNvPr id="3" name="Object 0"/>
          <p:cNvGraphicFramePr>
            <a:graphicFrameLocks noChangeAspect="1"/>
          </p:cNvGraphicFramePr>
          <p:nvPr/>
        </p:nvGraphicFramePr>
        <p:xfrm>
          <a:off x="685800" y="2057400"/>
          <a:ext cx="7837488" cy="1057275"/>
        </p:xfrm>
        <a:graphic>
          <a:graphicData uri="http://schemas.openxmlformats.org/presentationml/2006/ole">
            <mc:AlternateContent xmlns:mc="http://schemas.openxmlformats.org/markup-compatibility/2006">
              <mc:Choice xmlns:v="urn:schemas-microsoft-com:vml" Requires="v">
                <p:oleObj spid="_x0000_s18435" name="Equation" r:id="rId3" imgW="3377880" imgH="457200" progId="Equation.3">
                  <p:embed/>
                </p:oleObj>
              </mc:Choice>
              <mc:Fallback>
                <p:oleObj name="Equation" r:id="rId3" imgW="3377880" imgH="457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057400"/>
                        <a:ext cx="7837488" cy="1057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4"/>
          <p:cNvSpPr>
            <a:spLocks noChangeArrowheads="1"/>
          </p:cNvSpPr>
          <p:nvPr/>
        </p:nvSpPr>
        <p:spPr bwMode="auto">
          <a:xfrm>
            <a:off x="609600" y="3200400"/>
            <a:ext cx="7924800" cy="3200400"/>
          </a:xfrm>
          <a:prstGeom prst="rect">
            <a:avLst/>
          </a:prstGeom>
          <a:noFill/>
          <a:ln w="9525">
            <a:noFill/>
            <a:miter lim="800000"/>
            <a:headEnd/>
            <a:tailEnd/>
          </a:ln>
          <a:effectLst/>
        </p:spPr>
        <p:txBody>
          <a:bodyPr/>
          <a:lstStyle/>
          <a:p>
            <a:pPr marL="342900" indent="-342900" algn="just">
              <a:spcBef>
                <a:spcPct val="20000"/>
              </a:spcBef>
              <a:buFont typeface="Wingdings" pitchFamily="2" charset="2"/>
              <a:buChar char="q"/>
            </a:pPr>
            <a:r>
              <a:rPr lang="en-US" sz="2400" dirty="0">
                <a:solidFill>
                  <a:srgbClr val="000000"/>
                </a:solidFill>
              </a:rPr>
              <a:t>Boiling process is characterized by formation of vapor bubbles, which grow and subsequently detach from the surface</a:t>
            </a:r>
          </a:p>
          <a:p>
            <a:pPr marL="342900" indent="-342900" algn="just">
              <a:spcBef>
                <a:spcPct val="20000"/>
              </a:spcBef>
              <a:buFont typeface="Wingdings" pitchFamily="2" charset="2"/>
              <a:buChar char="q"/>
            </a:pPr>
            <a:r>
              <a:rPr lang="en-US" sz="2400" dirty="0">
                <a:solidFill>
                  <a:srgbClr val="000000"/>
                </a:solidFill>
              </a:rPr>
              <a:t>Bubble growth and dynamics depend on several factors such as excess temp., nature of surface, thermo physical properties of fluid (e.g. surface tension, liquid density, vapor density, etc.). Hence, heat transfer coefficient also depends on those factors. </a:t>
            </a:r>
          </a:p>
        </p:txBody>
      </p:sp>
      <p:sp>
        <p:nvSpPr>
          <p:cNvPr id="5" name="Rectangle 5"/>
          <p:cNvSpPr>
            <a:spLocks noChangeArrowheads="1"/>
          </p:cNvSpPr>
          <p:nvPr/>
        </p:nvSpPr>
        <p:spPr bwMode="auto">
          <a:xfrm>
            <a:off x="3429000" y="228600"/>
            <a:ext cx="1555750" cy="641350"/>
          </a:xfrm>
          <a:prstGeom prst="rect">
            <a:avLst/>
          </a:prstGeom>
          <a:noFill/>
          <a:ln w="9525">
            <a:noFill/>
            <a:miter lim="800000"/>
            <a:headEnd/>
            <a:tailEnd/>
          </a:ln>
          <a:effectLst/>
        </p:spPr>
        <p:txBody>
          <a:bodyPr wrap="none">
            <a:spAutoFit/>
          </a:bodyPr>
          <a:lstStyle/>
          <a:p>
            <a:pPr>
              <a:spcBef>
                <a:spcPct val="20000"/>
              </a:spcBef>
            </a:pPr>
            <a:r>
              <a:rPr lang="en-US" sz="3600"/>
              <a:t>Boiling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133600" y="228600"/>
            <a:ext cx="4953000" cy="914400"/>
          </a:xfrm>
          <a:prstGeom prst="rect">
            <a:avLst/>
          </a:prstGeom>
          <a:noFill/>
          <a:ln/>
        </p:spPr>
        <p:txBody>
          <a:bodyPr lIns="90488" tIns="44450" rIns="90488" bIns="44450"/>
          <a:lstStyle/>
          <a:p>
            <a:pPr marL="0" marR="0" lvl="0" indent="0" algn="ctr" defTabSz="7620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smtClean="0">
                <a:ln>
                  <a:noFill/>
                </a:ln>
                <a:solidFill>
                  <a:schemeClr val="tx1"/>
                </a:solidFill>
                <a:effectLst/>
                <a:uLnTx/>
                <a:uFillTx/>
                <a:latin typeface="Times New Roman" pitchFamily="18" charset="0"/>
                <a:ea typeface="+mj-ea"/>
                <a:cs typeface="+mj-cs"/>
              </a:rPr>
              <a:t>Pool Boiling Curve</a:t>
            </a:r>
            <a:endParaRPr kumimoji="0" lang="en-GB" sz="3600" b="0" i="0" u="none" strike="noStrike" kern="1200" cap="none" spc="0" normalizeH="0" baseline="0" noProof="0">
              <a:ln>
                <a:noFill/>
              </a:ln>
              <a:solidFill>
                <a:schemeClr val="tx1"/>
              </a:solidFill>
              <a:effectLst/>
              <a:uLnTx/>
              <a:uFillTx/>
              <a:latin typeface="Times New Roman" pitchFamily="18" charset="0"/>
              <a:ea typeface="+mj-ea"/>
              <a:cs typeface="+mj-cs"/>
            </a:endParaRPr>
          </a:p>
        </p:txBody>
      </p:sp>
      <p:grpSp>
        <p:nvGrpSpPr>
          <p:cNvPr id="3" name="Group 31"/>
          <p:cNvGrpSpPr>
            <a:grpSpLocks/>
          </p:cNvGrpSpPr>
          <p:nvPr/>
        </p:nvGrpSpPr>
        <p:grpSpPr bwMode="auto">
          <a:xfrm>
            <a:off x="152400" y="914401"/>
            <a:ext cx="8534400" cy="5638800"/>
            <a:chOff x="624" y="906"/>
            <a:chExt cx="4128" cy="3222"/>
          </a:xfrm>
        </p:grpSpPr>
        <p:pic>
          <p:nvPicPr>
            <p:cNvPr id="4" name="Picture 23" descr="boil_curve"/>
            <p:cNvPicPr>
              <a:picLocks noChangeAspect="1" noChangeArrowheads="1"/>
            </p:cNvPicPr>
            <p:nvPr/>
          </p:nvPicPr>
          <p:blipFill>
            <a:blip r:embed="rId3" cstate="print">
              <a:lum contrast="42000"/>
            </a:blip>
            <a:srcRect/>
            <a:stretch>
              <a:fillRect/>
            </a:stretch>
          </p:blipFill>
          <p:spPr bwMode="auto">
            <a:xfrm>
              <a:off x="960" y="906"/>
              <a:ext cx="3792" cy="3222"/>
            </a:xfrm>
            <a:prstGeom prst="rect">
              <a:avLst/>
            </a:prstGeom>
            <a:noFill/>
            <a:ln w="38100">
              <a:solidFill>
                <a:srgbClr val="800000"/>
              </a:solidFill>
              <a:miter lim="800000"/>
              <a:headEnd/>
              <a:tailEnd/>
            </a:ln>
          </p:spPr>
        </p:pic>
        <p:graphicFrame>
          <p:nvGraphicFramePr>
            <p:cNvPr id="5" name="Object 24"/>
            <p:cNvGraphicFramePr>
              <a:graphicFrameLocks noChangeAspect="1"/>
            </p:cNvGraphicFramePr>
            <p:nvPr/>
          </p:nvGraphicFramePr>
          <p:xfrm>
            <a:off x="624" y="2208"/>
            <a:ext cx="371" cy="432"/>
          </p:xfrm>
          <a:graphic>
            <a:graphicData uri="http://schemas.openxmlformats.org/presentationml/2006/ole">
              <mc:AlternateContent xmlns:mc="http://schemas.openxmlformats.org/markup-compatibility/2006">
                <mc:Choice xmlns:v="urn:schemas-microsoft-com:vml" Requires="v">
                  <p:oleObj spid="_x0000_s19460" name="Equation" r:id="rId4" imgW="164880" imgH="190440" progId="Equation.3">
                    <p:embed/>
                  </p:oleObj>
                </mc:Choice>
                <mc:Fallback>
                  <p:oleObj name="Equation" r:id="rId4" imgW="164880" imgH="1904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 y="2208"/>
                          <a:ext cx="371" cy="4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25"/>
            <p:cNvGraphicFramePr>
              <a:graphicFrameLocks noChangeAspect="1"/>
            </p:cNvGraphicFramePr>
            <p:nvPr/>
          </p:nvGraphicFramePr>
          <p:xfrm>
            <a:off x="1214" y="3781"/>
            <a:ext cx="706" cy="321"/>
          </p:xfrm>
          <a:graphic>
            <a:graphicData uri="http://schemas.openxmlformats.org/presentationml/2006/ole">
              <mc:AlternateContent xmlns:mc="http://schemas.openxmlformats.org/markup-compatibility/2006">
                <mc:Choice xmlns:v="urn:schemas-microsoft-com:vml" Requires="v">
                  <p:oleObj spid="_x0000_s19461" name="Equation" r:id="rId6" imgW="419040" imgH="190440" progId="Equation.3">
                    <p:embed/>
                  </p:oleObj>
                </mc:Choice>
                <mc:Fallback>
                  <p:oleObj name="Equation" r:id="rId6" imgW="419040" imgH="1904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4" y="3781"/>
                          <a:ext cx="706" cy="3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828800" y="533400"/>
            <a:ext cx="5029200" cy="914400"/>
          </a:xfrm>
          <a:prstGeom prst="rect">
            <a:avLst/>
          </a:prstGeom>
          <a:noFill/>
          <a:ln/>
        </p:spPr>
        <p:txBody>
          <a:bodyPr lIns="90488" tIns="44450" rIns="90488" bIns="44450"/>
          <a:lstStyle/>
          <a:p>
            <a:pPr marL="0" marR="0" lvl="0" indent="0" algn="ctr" defTabSz="7620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smtClean="0">
                <a:ln>
                  <a:noFill/>
                </a:ln>
                <a:solidFill>
                  <a:schemeClr val="tx1"/>
                </a:solidFill>
                <a:effectLst/>
                <a:uLnTx/>
                <a:uFillTx/>
                <a:latin typeface="Times New Roman" pitchFamily="18" charset="0"/>
                <a:ea typeface="+mj-ea"/>
                <a:cs typeface="+mj-cs"/>
              </a:rPr>
              <a:t>Modes of Pool Boiling</a:t>
            </a:r>
            <a:endParaRPr kumimoji="0" lang="en-GB" sz="3600" b="0" i="0" u="none" strike="noStrike" kern="1200" cap="none" spc="0" normalizeH="0" baseline="0" noProof="0">
              <a:ln>
                <a:noFill/>
              </a:ln>
              <a:solidFill>
                <a:schemeClr val="tx1"/>
              </a:solidFill>
              <a:effectLst/>
              <a:uLnTx/>
              <a:uFillTx/>
              <a:latin typeface="Times New Roman" pitchFamily="18" charset="0"/>
              <a:ea typeface="+mj-ea"/>
              <a:cs typeface="+mj-cs"/>
            </a:endParaRPr>
          </a:p>
        </p:txBody>
      </p:sp>
      <p:grpSp>
        <p:nvGrpSpPr>
          <p:cNvPr id="3" name="Group 10"/>
          <p:cNvGrpSpPr>
            <a:grpSpLocks/>
          </p:cNvGrpSpPr>
          <p:nvPr/>
        </p:nvGrpSpPr>
        <p:grpSpPr bwMode="auto">
          <a:xfrm>
            <a:off x="838200" y="1752600"/>
            <a:ext cx="7275513" cy="3124201"/>
            <a:chOff x="288" y="1094"/>
            <a:chExt cx="4583" cy="1968"/>
          </a:xfrm>
        </p:grpSpPr>
        <p:sp>
          <p:nvSpPr>
            <p:cNvPr id="4" name="Text Box 7"/>
            <p:cNvSpPr txBox="1">
              <a:spLocks noChangeArrowheads="1"/>
            </p:cNvSpPr>
            <p:nvPr/>
          </p:nvSpPr>
          <p:spPr bwMode="auto">
            <a:xfrm>
              <a:off x="288" y="1152"/>
              <a:ext cx="2592" cy="1803"/>
            </a:xfrm>
            <a:prstGeom prst="rect">
              <a:avLst/>
            </a:prstGeom>
            <a:noFill/>
            <a:ln w="9525">
              <a:noFill/>
              <a:miter lim="800000"/>
              <a:headEnd/>
              <a:tailEnd/>
            </a:ln>
            <a:effectLst/>
          </p:spPr>
          <p:txBody>
            <a:bodyPr>
              <a:spAutoFit/>
            </a:bodyPr>
            <a:lstStyle/>
            <a:p>
              <a:pPr>
                <a:spcBef>
                  <a:spcPct val="50000"/>
                </a:spcBef>
                <a:buFont typeface="Wingdings" pitchFamily="2" charset="2"/>
                <a:buChar char="q"/>
              </a:pPr>
              <a:r>
                <a:rPr lang="en-US" dirty="0"/>
                <a:t> Free convection </a:t>
              </a:r>
              <a:r>
                <a:rPr lang="en-US" dirty="0" smtClean="0"/>
                <a:t>boiling</a:t>
              </a:r>
            </a:p>
            <a:p>
              <a:pPr>
                <a:spcBef>
                  <a:spcPct val="50000"/>
                </a:spcBef>
              </a:pPr>
              <a:endParaRPr lang="en-US" dirty="0"/>
            </a:p>
            <a:p>
              <a:pPr>
                <a:spcBef>
                  <a:spcPct val="50000"/>
                </a:spcBef>
                <a:buFont typeface="Wingdings" pitchFamily="2" charset="2"/>
                <a:buChar char="q"/>
              </a:pPr>
              <a:r>
                <a:rPr lang="en-US" dirty="0"/>
                <a:t> Nucleate </a:t>
              </a:r>
              <a:r>
                <a:rPr lang="en-US" dirty="0" smtClean="0"/>
                <a:t>boiling</a:t>
              </a:r>
            </a:p>
            <a:p>
              <a:pPr>
                <a:spcBef>
                  <a:spcPct val="50000"/>
                </a:spcBef>
                <a:buFont typeface="Wingdings" pitchFamily="2" charset="2"/>
                <a:buChar char="q"/>
              </a:pPr>
              <a:endParaRPr lang="en-US" dirty="0"/>
            </a:p>
            <a:p>
              <a:pPr>
                <a:spcBef>
                  <a:spcPct val="50000"/>
                </a:spcBef>
                <a:buFont typeface="Wingdings" pitchFamily="2" charset="2"/>
                <a:buChar char="q"/>
              </a:pPr>
              <a:r>
                <a:rPr lang="en-US" dirty="0"/>
                <a:t> Transition </a:t>
              </a:r>
              <a:r>
                <a:rPr lang="en-US" dirty="0" smtClean="0"/>
                <a:t>boiling</a:t>
              </a:r>
            </a:p>
            <a:p>
              <a:pPr>
                <a:spcBef>
                  <a:spcPct val="50000"/>
                </a:spcBef>
                <a:buFont typeface="Wingdings" pitchFamily="2" charset="2"/>
                <a:buChar char="q"/>
              </a:pPr>
              <a:endParaRPr lang="en-US" dirty="0"/>
            </a:p>
            <a:p>
              <a:pPr>
                <a:spcBef>
                  <a:spcPct val="50000"/>
                </a:spcBef>
                <a:buFont typeface="Wingdings" pitchFamily="2" charset="2"/>
                <a:buChar char="q"/>
              </a:pPr>
              <a:r>
                <a:rPr lang="en-US" dirty="0"/>
                <a:t> Film boiling</a:t>
              </a:r>
            </a:p>
          </p:txBody>
        </p:sp>
        <p:graphicFrame>
          <p:nvGraphicFramePr>
            <p:cNvPr id="5" name="Object 8"/>
            <p:cNvGraphicFramePr>
              <a:graphicFrameLocks noChangeAspect="1"/>
            </p:cNvGraphicFramePr>
            <p:nvPr/>
          </p:nvGraphicFramePr>
          <p:xfrm>
            <a:off x="2208" y="1094"/>
            <a:ext cx="2663" cy="1968"/>
          </p:xfrm>
          <a:graphic>
            <a:graphicData uri="http://schemas.openxmlformats.org/presentationml/2006/ole">
              <mc:AlternateContent xmlns:mc="http://schemas.openxmlformats.org/markup-compatibility/2006">
                <mc:Choice xmlns:v="urn:schemas-microsoft-com:vml" Requires="v">
                  <p:oleObj spid="_x0000_s20483" name="Equation" r:id="rId3" imgW="1104840" imgH="876240" progId="Equation.3">
                    <p:embed/>
                  </p:oleObj>
                </mc:Choice>
                <mc:Fallback>
                  <p:oleObj name="Equation" r:id="rId3" imgW="1104840" imgH="876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 y="1094"/>
                          <a:ext cx="2663" cy="19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85800" y="1295400"/>
            <a:ext cx="7239000" cy="4800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US" sz="2000" b="0" i="0" u="none" strike="noStrike" kern="1200" cap="none" spc="0" normalizeH="0" baseline="0" noProof="0" smtClean="0">
                <a:ln>
                  <a:noFill/>
                </a:ln>
                <a:solidFill>
                  <a:srgbClr val="000000"/>
                </a:solidFill>
                <a:effectLst/>
                <a:uLnTx/>
                <a:uFillTx/>
                <a:latin typeface="+mn-lt"/>
                <a:ea typeface="+mn-ea"/>
                <a:cs typeface="+mn-cs"/>
              </a:rPr>
              <a:t>Condensation occurs when the temperature of a vapor is reduced below its saturation temperature</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smtClean="0">
              <a:ln>
                <a:noFill/>
              </a:ln>
              <a:solidFill>
                <a:srgbClr val="00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US" sz="2000" b="0" i="0" u="none" strike="noStrike" kern="1200" cap="none" spc="0" normalizeH="0" baseline="0" noProof="0" smtClean="0">
                <a:ln>
                  <a:noFill/>
                </a:ln>
                <a:solidFill>
                  <a:srgbClr val="000000"/>
                </a:solidFill>
                <a:effectLst/>
                <a:uLnTx/>
                <a:uFillTx/>
                <a:latin typeface="+mn-lt"/>
                <a:ea typeface="+mn-ea"/>
                <a:cs typeface="+mn-cs"/>
              </a:rPr>
              <a:t>Condensation heat transfer</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smtClean="0">
                <a:ln>
                  <a:noFill/>
                </a:ln>
                <a:solidFill>
                  <a:srgbClr val="FF0000"/>
                </a:solidFill>
                <a:effectLst/>
                <a:uLnTx/>
                <a:uFillTx/>
                <a:latin typeface="+mn-lt"/>
                <a:ea typeface="+mn-ea"/>
                <a:cs typeface="+mn-cs"/>
              </a:rPr>
              <a:t>		 </a:t>
            </a:r>
            <a:r>
              <a:rPr kumimoji="0" lang="en-US" sz="2000" b="0" i="0" u="none" strike="noStrike" kern="1200" cap="none" spc="0" normalizeH="0" baseline="0" noProof="0" smtClean="0">
                <a:ln>
                  <a:noFill/>
                </a:ln>
                <a:solidFill>
                  <a:srgbClr val="000000"/>
                </a:solidFill>
                <a:effectLst/>
                <a:uLnTx/>
                <a:uFillTx/>
                <a:latin typeface="+mn-lt"/>
                <a:ea typeface="+mn-ea"/>
                <a:cs typeface="+mn-cs"/>
              </a:rPr>
              <a:t>Film condensation</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smtClean="0">
              <a:ln>
                <a:noFill/>
              </a:ln>
              <a:solidFill>
                <a:srgbClr val="00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smtClean="0">
              <a:ln>
                <a:noFill/>
              </a:ln>
              <a:solidFill>
                <a:srgbClr val="00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smtClean="0">
              <a:ln>
                <a:noFill/>
              </a:ln>
              <a:solidFill>
                <a:srgbClr val="00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smtClean="0">
                <a:ln>
                  <a:noFill/>
                </a:ln>
                <a:solidFill>
                  <a:srgbClr val="FF0000"/>
                </a:solidFill>
                <a:effectLst/>
                <a:uLnTx/>
                <a:uFillTx/>
                <a:latin typeface="+mn-lt"/>
                <a:ea typeface="+mn-ea"/>
                <a:cs typeface="+mn-cs"/>
              </a:rPr>
              <a:t> 		</a:t>
            </a:r>
            <a:endParaRPr kumimoji="0" lang="en-US" sz="2000" b="0" i="0" u="none" strike="noStrike" kern="1200" cap="none" spc="0" normalizeH="0" baseline="0" noProof="0" smtClean="0">
              <a:ln>
                <a:noFill/>
              </a:ln>
              <a:solidFill>
                <a:srgbClr val="00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smtClean="0">
              <a:ln>
                <a:noFill/>
              </a:ln>
              <a:solidFill>
                <a:srgbClr val="00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smtClean="0">
              <a:ln>
                <a:noFill/>
              </a:ln>
              <a:solidFill>
                <a:srgbClr val="00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1"/>
              </a:buClr>
              <a:buSzTx/>
              <a:buFont typeface="Wingdings" pitchFamily="2" charset="2"/>
              <a:buChar char="q"/>
              <a:tabLst/>
              <a:defRPr/>
            </a:pPr>
            <a:endParaRPr kumimoji="0" lang="en-US" sz="2000" b="0" i="0" u="none" strike="noStrike" kern="1200" cap="none" spc="0" normalizeH="0" baseline="0" noProof="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1"/>
              </a:buClr>
              <a:buSzTx/>
              <a:buFont typeface="Wingdings" pitchFamily="2" charset="2"/>
              <a:buChar char="q"/>
              <a:tabLst/>
              <a:defRPr/>
            </a:pPr>
            <a:r>
              <a:rPr kumimoji="0" lang="en-US" sz="2000" b="0" i="0" u="none" strike="noStrike" kern="1200" cap="none" spc="0" normalizeH="0" baseline="0" noProof="0" smtClean="0">
                <a:ln>
                  <a:noFill/>
                </a:ln>
                <a:solidFill>
                  <a:srgbClr val="FF0000"/>
                </a:solidFill>
                <a:effectLst/>
                <a:uLnTx/>
                <a:uFillTx/>
                <a:latin typeface="+mn-lt"/>
                <a:ea typeface="+mn-ea"/>
                <a:cs typeface="+mn-cs"/>
              </a:rPr>
              <a:t> </a:t>
            </a:r>
            <a:r>
              <a:rPr kumimoji="0" lang="en-US" sz="2000" b="0" i="0" u="none" strike="noStrike" kern="1200" cap="none" spc="0" normalizeH="0" baseline="0" noProof="0" smtClean="0">
                <a:ln>
                  <a:noFill/>
                </a:ln>
                <a:solidFill>
                  <a:srgbClr val="000000"/>
                </a:solidFill>
                <a:effectLst/>
                <a:uLnTx/>
                <a:uFillTx/>
                <a:latin typeface="+mn-lt"/>
                <a:ea typeface="+mn-ea"/>
                <a:cs typeface="+mn-cs"/>
              </a:rPr>
              <a:t>Heat transfer rates in drop wise condensation </a:t>
            </a:r>
            <a:r>
              <a:rPr kumimoji="0" lang="en-US" sz="2000" b="0" i="1" u="none" strike="noStrike" kern="1200" cap="none" spc="0" normalizeH="0" baseline="0" noProof="0" smtClean="0">
                <a:ln>
                  <a:noFill/>
                </a:ln>
                <a:solidFill>
                  <a:schemeClr val="tx2"/>
                </a:solidFill>
                <a:effectLst/>
                <a:uLnTx/>
                <a:uFillTx/>
                <a:latin typeface="+mn-lt"/>
                <a:ea typeface="+mn-ea"/>
                <a:cs typeface="+mn-cs"/>
              </a:rPr>
              <a:t>may be as much as 10 times higher</a:t>
            </a:r>
            <a:r>
              <a:rPr kumimoji="0" lang="en-US" sz="2000" b="0" i="1" u="none" strike="noStrike" kern="1200" cap="none" spc="0" normalizeH="0" baseline="0" noProof="0" smtClean="0">
                <a:ln>
                  <a:noFill/>
                </a:ln>
                <a:solidFill>
                  <a:srgbClr val="000000"/>
                </a:solidFill>
                <a:effectLst/>
                <a:uLnTx/>
                <a:uFillTx/>
                <a:latin typeface="+mn-lt"/>
                <a:ea typeface="+mn-ea"/>
                <a:cs typeface="+mn-cs"/>
              </a:rPr>
              <a:t> </a:t>
            </a:r>
            <a:r>
              <a:rPr kumimoji="0" lang="en-US" sz="2000" b="0" i="0" u="none" strike="noStrike" kern="1200" cap="none" spc="0" normalizeH="0" baseline="0" noProof="0" smtClean="0">
                <a:ln>
                  <a:noFill/>
                </a:ln>
                <a:solidFill>
                  <a:srgbClr val="000000"/>
                </a:solidFill>
                <a:effectLst/>
                <a:uLnTx/>
                <a:uFillTx/>
                <a:latin typeface="+mn-lt"/>
                <a:ea typeface="+mn-ea"/>
                <a:cs typeface="+mn-cs"/>
              </a:rPr>
              <a:t>than in film condensation</a:t>
            </a:r>
            <a:endParaRPr kumimoji="0" lang="en-GB" sz="2000" b="0" i="0" u="none" strike="noStrike" kern="1200" cap="none" spc="0" normalizeH="0" baseline="0" noProof="0">
              <a:ln>
                <a:noFill/>
              </a:ln>
              <a:solidFill>
                <a:schemeClr val="tx1"/>
              </a:solidFill>
              <a:effectLst/>
              <a:uLnTx/>
              <a:uFillTx/>
              <a:latin typeface="+mn-lt"/>
              <a:ea typeface="+mn-ea"/>
              <a:cs typeface="+mn-cs"/>
            </a:endParaRPr>
          </a:p>
        </p:txBody>
      </p:sp>
      <p:pic>
        <p:nvPicPr>
          <p:cNvPr id="3" name="Picture 14" descr="Heat Transfer 674"/>
          <p:cNvPicPr>
            <a:picLocks noChangeAspect="1" noChangeArrowheads="1"/>
          </p:cNvPicPr>
          <p:nvPr/>
        </p:nvPicPr>
        <p:blipFill>
          <a:blip r:embed="rId2" cstate="print"/>
          <a:srcRect r="78387" b="56735"/>
          <a:stretch>
            <a:fillRect/>
          </a:stretch>
        </p:blipFill>
        <p:spPr>
          <a:xfrm>
            <a:off x="1752600" y="3124200"/>
            <a:ext cx="1624013" cy="2362200"/>
          </a:xfrm>
          <a:prstGeom prst="rect">
            <a:avLst/>
          </a:prstGeom>
          <a:noFill/>
          <a:ln/>
        </p:spPr>
      </p:pic>
      <p:sp>
        <p:nvSpPr>
          <p:cNvPr id="4" name="Rectangle 5"/>
          <p:cNvSpPr>
            <a:spLocks noChangeArrowheads="1"/>
          </p:cNvSpPr>
          <p:nvPr/>
        </p:nvSpPr>
        <p:spPr bwMode="auto">
          <a:xfrm>
            <a:off x="3048000" y="304800"/>
            <a:ext cx="2698750" cy="641350"/>
          </a:xfrm>
          <a:prstGeom prst="rect">
            <a:avLst/>
          </a:prstGeom>
          <a:noFill/>
          <a:ln w="9525">
            <a:noFill/>
            <a:miter lim="800000"/>
            <a:headEnd/>
            <a:tailEnd/>
          </a:ln>
          <a:effectLst/>
        </p:spPr>
        <p:txBody>
          <a:bodyPr wrap="none">
            <a:spAutoFit/>
          </a:bodyPr>
          <a:lstStyle/>
          <a:p>
            <a:pPr>
              <a:spcBef>
                <a:spcPct val="20000"/>
              </a:spcBef>
            </a:pPr>
            <a:r>
              <a:rPr lang="en-US" sz="3600"/>
              <a:t>Condensation</a:t>
            </a:r>
          </a:p>
        </p:txBody>
      </p:sp>
      <p:sp>
        <p:nvSpPr>
          <p:cNvPr id="5" name="Text Box 16"/>
          <p:cNvSpPr txBox="1">
            <a:spLocks noChangeArrowheads="1"/>
          </p:cNvSpPr>
          <p:nvPr/>
        </p:nvSpPr>
        <p:spPr bwMode="auto">
          <a:xfrm>
            <a:off x="5029200" y="3352800"/>
            <a:ext cx="1905000" cy="519113"/>
          </a:xfrm>
          <a:prstGeom prst="rect">
            <a:avLst/>
          </a:prstGeom>
          <a:noFill/>
          <a:ln w="9525">
            <a:noFill/>
            <a:miter lim="800000"/>
            <a:headEnd/>
            <a:tailEnd/>
          </a:ln>
          <a:effectLst/>
        </p:spPr>
        <p:txBody>
          <a:bodyPr>
            <a:spAutoFit/>
          </a:bodyPr>
          <a:lstStyle/>
          <a:p>
            <a:pPr>
              <a:spcBef>
                <a:spcPct val="50000"/>
              </a:spcBef>
            </a:pPr>
            <a:endParaRPr lang="ar-SA"/>
          </a:p>
        </p:txBody>
      </p:sp>
      <p:sp>
        <p:nvSpPr>
          <p:cNvPr id="6" name="Text Box 17"/>
          <p:cNvSpPr txBox="1">
            <a:spLocks noChangeArrowheads="1"/>
          </p:cNvSpPr>
          <p:nvPr/>
        </p:nvSpPr>
        <p:spPr bwMode="auto">
          <a:xfrm>
            <a:off x="4953000" y="2743200"/>
            <a:ext cx="3048000" cy="396875"/>
          </a:xfrm>
          <a:prstGeom prst="rect">
            <a:avLst/>
          </a:prstGeom>
          <a:noFill/>
          <a:ln w="9525">
            <a:noFill/>
            <a:miter lim="800000"/>
            <a:headEnd/>
            <a:tailEnd/>
          </a:ln>
          <a:effectLst/>
        </p:spPr>
        <p:txBody>
          <a:bodyPr>
            <a:spAutoFit/>
          </a:bodyPr>
          <a:lstStyle/>
          <a:p>
            <a:pPr>
              <a:spcBef>
                <a:spcPct val="50000"/>
              </a:spcBef>
            </a:pPr>
            <a:r>
              <a:rPr lang="en-US" sz="2000">
                <a:solidFill>
                  <a:srgbClr val="000000"/>
                </a:solidFill>
              </a:rPr>
              <a:t>Drop wise condensation</a:t>
            </a:r>
          </a:p>
        </p:txBody>
      </p:sp>
      <p:pic>
        <p:nvPicPr>
          <p:cNvPr id="7" name="Picture 18" descr="Heat Transfer 674"/>
          <p:cNvPicPr>
            <a:picLocks noChangeAspect="1" noChangeArrowheads="1"/>
          </p:cNvPicPr>
          <p:nvPr/>
        </p:nvPicPr>
        <p:blipFill>
          <a:blip r:embed="rId2" cstate="print"/>
          <a:srcRect l="28592" t="-1543" r="50209" b="56827"/>
          <a:stretch>
            <a:fillRect/>
          </a:stretch>
        </p:blipFill>
        <p:spPr>
          <a:xfrm>
            <a:off x="5510213" y="3352800"/>
            <a:ext cx="1692275" cy="2057400"/>
          </a:xfrm>
          <a:prstGeom prst="rect">
            <a:avLst/>
          </a:prstGeom>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14400" y="304800"/>
            <a:ext cx="68580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Times New Roman" pitchFamily="18" charset="0"/>
                <a:ea typeface="+mj-ea"/>
                <a:cs typeface="+mj-cs"/>
              </a:rPr>
              <a:t>Laminar Film condensation on a vertical wall (VW)</a:t>
            </a:r>
            <a:endParaRPr kumimoji="0" lang="en-GB" sz="3600" b="0" i="0" u="none" strike="noStrike" kern="1200" cap="none" spc="0" normalizeH="0" baseline="0" noProof="0">
              <a:ln>
                <a:noFill/>
              </a:ln>
              <a:solidFill>
                <a:schemeClr val="tx1"/>
              </a:solidFill>
              <a:effectLst/>
              <a:uLnTx/>
              <a:uFillTx/>
              <a:latin typeface="Times New Roman" pitchFamily="18" charset="0"/>
              <a:ea typeface="+mj-ea"/>
              <a:cs typeface="+mj-cs"/>
            </a:endParaRPr>
          </a:p>
        </p:txBody>
      </p:sp>
      <p:sp>
        <p:nvSpPr>
          <p:cNvPr id="3" name="Rectangle 25"/>
          <p:cNvSpPr>
            <a:spLocks noChangeArrowheads="1"/>
          </p:cNvSpPr>
          <p:nvPr/>
        </p:nvSpPr>
        <p:spPr bwMode="auto">
          <a:xfrm>
            <a:off x="4419600" y="5257800"/>
            <a:ext cx="1143000" cy="1295400"/>
          </a:xfrm>
          <a:prstGeom prst="rect">
            <a:avLst/>
          </a:prstGeom>
          <a:noFill/>
          <a:ln w="9525">
            <a:noFill/>
            <a:miter lim="800000"/>
            <a:headEnd/>
            <a:tailEnd/>
          </a:ln>
          <a:effectLst/>
        </p:spPr>
        <p:txBody>
          <a:bodyPr wrap="none" anchor="ctr"/>
          <a:lstStyle/>
          <a:p>
            <a:endParaRPr lang="ar-SA"/>
          </a:p>
        </p:txBody>
      </p:sp>
      <p:graphicFrame>
        <p:nvGraphicFramePr>
          <p:cNvPr id="4" name="Object 35"/>
          <p:cNvGraphicFramePr>
            <a:graphicFrameLocks noChangeAspect="1"/>
          </p:cNvGraphicFramePr>
          <p:nvPr/>
        </p:nvGraphicFramePr>
        <p:xfrm>
          <a:off x="0" y="1676400"/>
          <a:ext cx="3895725" cy="4219575"/>
        </p:xfrm>
        <a:graphic>
          <a:graphicData uri="http://schemas.openxmlformats.org/presentationml/2006/ole">
            <mc:AlternateContent xmlns:mc="http://schemas.openxmlformats.org/markup-compatibility/2006">
              <mc:Choice xmlns:v="urn:schemas-microsoft-com:vml" Requires="v">
                <p:oleObj spid="_x0000_s21508" r:id="rId3" imgW="3897166" imgH="4218837" progId="">
                  <p:embed/>
                </p:oleObj>
              </mc:Choice>
              <mc:Fallback>
                <p:oleObj r:id="rId3" imgW="3897166" imgH="4218837"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76400"/>
                        <a:ext cx="3895725" cy="421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38"/>
          <p:cNvGraphicFramePr>
            <a:graphicFrameLocks noChangeAspect="1"/>
          </p:cNvGraphicFramePr>
          <p:nvPr/>
        </p:nvGraphicFramePr>
        <p:xfrm>
          <a:off x="3886200" y="1652588"/>
          <a:ext cx="5059363" cy="4519612"/>
        </p:xfrm>
        <a:graphic>
          <a:graphicData uri="http://schemas.openxmlformats.org/presentationml/2006/ole">
            <mc:AlternateContent xmlns:mc="http://schemas.openxmlformats.org/markup-compatibility/2006">
              <mc:Choice xmlns:v="urn:schemas-microsoft-com:vml" Requires="v">
                <p:oleObj spid="_x0000_s21509" name="Visio" r:id="rId5" imgW="5592960" imgH="4519440" progId="">
                  <p:embed/>
                </p:oleObj>
              </mc:Choice>
              <mc:Fallback>
                <p:oleObj name="Visio" r:id="rId5" imgW="5592960" imgH="451944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1652588"/>
                        <a:ext cx="5059363" cy="4519612"/>
                      </a:xfrm>
                      <a:prstGeom prst="rect">
                        <a:avLst/>
                      </a:prstGeom>
                      <a:noFill/>
                      <a:extLst>
                        <a:ext uri="{909E8E84-426E-40DD-AFC4-6F175D3DCCD1}">
                          <a14:hiddenFill xmlns:a14="http://schemas.microsoft.com/office/drawing/2010/main">
                            <a:solidFill>
                              <a:srgbClr val="FFFFCC"/>
                            </a:solidFill>
                          </a14:hiddenFill>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14400" y="304800"/>
            <a:ext cx="6553200" cy="1143000"/>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Times New Roman" pitchFamily="18" charset="0"/>
                <a:ea typeface="+mj-ea"/>
                <a:cs typeface="+mj-cs"/>
              </a:rPr>
              <a:t>Laminar Film condensation on a vertical wall (cont..)</a:t>
            </a:r>
            <a:endParaRPr kumimoji="0" lang="en-GB" sz="3600" b="0" i="0" u="none" strike="noStrike" kern="1200" cap="none" spc="0" normalizeH="0" baseline="0" noProof="0">
              <a:ln>
                <a:noFill/>
              </a:ln>
              <a:solidFill>
                <a:schemeClr val="tx1"/>
              </a:solidFill>
              <a:effectLst/>
              <a:uLnTx/>
              <a:uFillTx/>
              <a:latin typeface="Times New Roman" pitchFamily="18" charset="0"/>
              <a:ea typeface="+mj-ea"/>
              <a:cs typeface="+mj-cs"/>
            </a:endParaRPr>
          </a:p>
        </p:txBody>
      </p:sp>
      <p:sp>
        <p:nvSpPr>
          <p:cNvPr id="3" name="Rectangle 4"/>
          <p:cNvSpPr>
            <a:spLocks noChangeArrowheads="1"/>
          </p:cNvSpPr>
          <p:nvPr/>
        </p:nvSpPr>
        <p:spPr bwMode="auto">
          <a:xfrm>
            <a:off x="4419600" y="5257800"/>
            <a:ext cx="1143000" cy="1295400"/>
          </a:xfrm>
          <a:prstGeom prst="rect">
            <a:avLst/>
          </a:prstGeom>
          <a:noFill/>
          <a:ln w="9525">
            <a:noFill/>
            <a:miter lim="800000"/>
            <a:headEnd/>
            <a:tailEnd/>
          </a:ln>
          <a:effectLst/>
        </p:spPr>
        <p:txBody>
          <a:bodyPr wrap="none" anchor="ctr"/>
          <a:lstStyle/>
          <a:p>
            <a:endParaRPr lang="ar-SA"/>
          </a:p>
        </p:txBody>
      </p:sp>
      <p:graphicFrame>
        <p:nvGraphicFramePr>
          <p:cNvPr id="4" name="Object 12"/>
          <p:cNvGraphicFramePr>
            <a:graphicFrameLocks noChangeAspect="1"/>
          </p:cNvGraphicFramePr>
          <p:nvPr/>
        </p:nvGraphicFramePr>
        <p:xfrm>
          <a:off x="317500" y="1649413"/>
          <a:ext cx="8064500" cy="1855787"/>
        </p:xfrm>
        <a:graphic>
          <a:graphicData uri="http://schemas.openxmlformats.org/presentationml/2006/ole">
            <mc:AlternateContent xmlns:mc="http://schemas.openxmlformats.org/markup-compatibility/2006">
              <mc:Choice xmlns:v="urn:schemas-microsoft-com:vml" Requires="v">
                <p:oleObj spid="_x0000_s22532" name="Equation" r:id="rId3" imgW="3416040" imgH="787320" progId="Equation.3">
                  <p:embed/>
                </p:oleObj>
              </mc:Choice>
              <mc:Fallback>
                <p:oleObj name="Equation" r:id="rId3" imgW="3416040" imgH="7873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0" y="1649413"/>
                        <a:ext cx="8064500" cy="1855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15"/>
          <p:cNvGraphicFramePr>
            <a:graphicFrameLocks noChangeAspect="1"/>
          </p:cNvGraphicFramePr>
          <p:nvPr/>
        </p:nvGraphicFramePr>
        <p:xfrm>
          <a:off x="117475" y="3233738"/>
          <a:ext cx="8513763" cy="3536950"/>
        </p:xfrm>
        <a:graphic>
          <a:graphicData uri="http://schemas.openxmlformats.org/presentationml/2006/ole">
            <mc:AlternateContent xmlns:mc="http://schemas.openxmlformats.org/markup-compatibility/2006">
              <mc:Choice xmlns:v="urn:schemas-microsoft-com:vml" Requires="v">
                <p:oleObj spid="_x0000_s22533" name="Equation" r:id="rId5" imgW="3606480" imgH="1498320" progId="Equation.3">
                  <p:embed/>
                </p:oleObj>
              </mc:Choice>
              <mc:Fallback>
                <p:oleObj name="Equation" r:id="rId5" imgW="3606480" imgH="149832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475" y="3233738"/>
                        <a:ext cx="8513763" cy="353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971800" y="0"/>
            <a:ext cx="29718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Times New Roman" pitchFamily="18" charset="0"/>
                <a:ea typeface="+mj-ea"/>
                <a:cs typeface="+mj-cs"/>
              </a:rPr>
              <a:t>Example</a:t>
            </a:r>
            <a:endParaRPr kumimoji="0" lang="en-GB" sz="3600" b="0" i="0" u="none" strike="noStrike" kern="1200" cap="none" spc="0" normalizeH="0" baseline="0" noProof="0">
              <a:ln>
                <a:noFill/>
              </a:ln>
              <a:solidFill>
                <a:schemeClr val="tx1"/>
              </a:solidFill>
              <a:effectLst/>
              <a:uLnTx/>
              <a:uFillTx/>
              <a:latin typeface="Times New Roman" pitchFamily="18" charset="0"/>
              <a:ea typeface="+mj-ea"/>
              <a:cs typeface="+mj-cs"/>
            </a:endParaRPr>
          </a:p>
        </p:txBody>
      </p:sp>
      <p:sp>
        <p:nvSpPr>
          <p:cNvPr id="3" name="Rectangle 3"/>
          <p:cNvSpPr>
            <a:spLocks noChangeArrowheads="1"/>
          </p:cNvSpPr>
          <p:nvPr/>
        </p:nvSpPr>
        <p:spPr bwMode="auto">
          <a:xfrm>
            <a:off x="4419600" y="5257800"/>
            <a:ext cx="1143000" cy="1295400"/>
          </a:xfrm>
          <a:prstGeom prst="rect">
            <a:avLst/>
          </a:prstGeom>
          <a:noFill/>
          <a:ln w="9525">
            <a:noFill/>
            <a:miter lim="800000"/>
            <a:headEnd/>
            <a:tailEnd/>
          </a:ln>
          <a:effectLst/>
        </p:spPr>
        <p:txBody>
          <a:bodyPr wrap="none" anchor="ctr"/>
          <a:lstStyle/>
          <a:p>
            <a:endParaRPr lang="ar-SA"/>
          </a:p>
        </p:txBody>
      </p:sp>
      <p:sp>
        <p:nvSpPr>
          <p:cNvPr id="4" name="Text Box 6"/>
          <p:cNvSpPr txBox="1">
            <a:spLocks noChangeArrowheads="1"/>
          </p:cNvSpPr>
          <p:nvPr/>
        </p:nvSpPr>
        <p:spPr bwMode="auto">
          <a:xfrm>
            <a:off x="304800" y="914400"/>
            <a:ext cx="8305800" cy="5505450"/>
          </a:xfrm>
          <a:prstGeom prst="rect">
            <a:avLst/>
          </a:prstGeom>
          <a:noFill/>
          <a:ln w="9525">
            <a:noFill/>
            <a:miter lim="800000"/>
            <a:headEnd/>
            <a:tailEnd/>
          </a:ln>
          <a:effectLst/>
        </p:spPr>
        <p:txBody>
          <a:bodyPr>
            <a:spAutoFit/>
          </a:bodyPr>
          <a:lstStyle/>
          <a:p>
            <a:pPr>
              <a:buFont typeface="Wingdings" pitchFamily="2" charset="2"/>
              <a:buChar char="q"/>
            </a:pPr>
            <a:r>
              <a:rPr lang="en-US" sz="2400">
                <a:solidFill>
                  <a:schemeClr val="tx2"/>
                </a:solidFill>
              </a:rPr>
              <a:t>Laminar film condensation of steam</a:t>
            </a:r>
          </a:p>
          <a:p>
            <a:pPr>
              <a:lnSpc>
                <a:spcPct val="115000"/>
              </a:lnSpc>
            </a:pPr>
            <a:r>
              <a:rPr lang="en-US" sz="2400"/>
              <a:t>Saturated steam condenses on the outside of a 5 cm-diameter vertical tube, 50 cm high. If the saturation temperature of the steam is 302 K, and cooling water maintains the wall temperature at 299 K, determine: (i) the average heat transfer coefficient, (ii) the total condensation rate, and (iii) the film thickness at the bottom of the tube.</a:t>
            </a:r>
          </a:p>
          <a:p>
            <a:pPr>
              <a:lnSpc>
                <a:spcPct val="115000"/>
              </a:lnSpc>
            </a:pPr>
            <a:r>
              <a:rPr lang="en-US" sz="2400" i="1"/>
              <a:t>Given: </a:t>
            </a:r>
            <a:r>
              <a:rPr lang="en-US" sz="2400"/>
              <a:t>Film condensation of saturated steam</a:t>
            </a:r>
          </a:p>
          <a:p>
            <a:pPr>
              <a:lnSpc>
                <a:spcPct val="115000"/>
              </a:lnSpc>
            </a:pPr>
            <a:r>
              <a:rPr lang="en-US" sz="2400" i="1"/>
              <a:t>Required: </a:t>
            </a:r>
            <a:r>
              <a:rPr lang="en-US" sz="2400"/>
              <a:t>(i) Average heat transfer coefficient, (ii) total condensation rate, (iii) and film thickness</a:t>
            </a:r>
          </a:p>
          <a:p>
            <a:pPr>
              <a:lnSpc>
                <a:spcPct val="115000"/>
              </a:lnSpc>
            </a:pPr>
            <a:r>
              <a:rPr lang="en-US" sz="2400"/>
              <a:t>1. Effect of tube curvature negligible</a:t>
            </a:r>
          </a:p>
          <a:p>
            <a:pPr>
              <a:lnSpc>
                <a:spcPct val="115000"/>
              </a:lnSpc>
            </a:pPr>
            <a:r>
              <a:rPr lang="en-US" sz="2400"/>
              <a:t>2. Effect of liquid sub cooling negligible</a:t>
            </a:r>
          </a:p>
          <a:p>
            <a:pPr>
              <a:lnSpc>
                <a:spcPct val="115000"/>
              </a:lnSpc>
            </a:pPr>
            <a:r>
              <a:rPr lang="en-US" sz="2400"/>
              <a:t>3. Laminar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8600" y="152400"/>
            <a:ext cx="8915400" cy="54927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Convection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Rectangle 3"/>
          <p:cNvSpPr txBox="1">
            <a:spLocks noChangeArrowheads="1"/>
          </p:cNvSpPr>
          <p:nvPr/>
        </p:nvSpPr>
        <p:spPr>
          <a:xfrm>
            <a:off x="304800" y="1066800"/>
            <a:ext cx="4876800" cy="48768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hlink"/>
                </a:solidFill>
                <a:effectLst/>
                <a:uLnTx/>
                <a:uFillTx/>
                <a:latin typeface="+mn-lt"/>
                <a:ea typeface="+mn-ea"/>
                <a:cs typeface="+mn-cs"/>
              </a:rPr>
              <a:t>Convection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is the transfer of heat by the motion of liquids and gases.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Convection in a gas occurs because gas expands when heated.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Convection occurs because currents flow when hot gas rises and cool gas sink.</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Convection in liquids also occurs because of differences in density.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4"/>
          <p:cNvPicPr>
            <a:picLocks noChangeAspect="1" noChangeArrowheads="1"/>
          </p:cNvPicPr>
          <p:nvPr/>
        </p:nvPicPr>
        <p:blipFill>
          <a:blip r:embed="rId2" cstate="print"/>
          <a:srcRect/>
          <a:stretch>
            <a:fillRect/>
          </a:stretch>
        </p:blipFill>
        <p:spPr bwMode="auto">
          <a:xfrm>
            <a:off x="5154613" y="1828800"/>
            <a:ext cx="3989387" cy="4800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2" presetClass="entr" presetSubtype="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lide(fromTop)">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074"/>
          <p:cNvSpPr txBox="1">
            <a:spLocks noChangeArrowheads="1"/>
          </p:cNvSpPr>
          <p:nvPr/>
        </p:nvSpPr>
        <p:spPr>
          <a:xfrm>
            <a:off x="1828800" y="0"/>
            <a:ext cx="4800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Times New Roman" pitchFamily="18" charset="0"/>
                <a:ea typeface="+mj-ea"/>
                <a:cs typeface="+mj-cs"/>
              </a:rPr>
              <a:t>Example (contd...)</a:t>
            </a:r>
            <a:endParaRPr kumimoji="0" lang="en-GB" sz="3600" b="0" i="0" u="none" strike="noStrike" kern="1200" cap="none" spc="0" normalizeH="0" baseline="0" noProof="0">
              <a:ln>
                <a:noFill/>
              </a:ln>
              <a:solidFill>
                <a:schemeClr val="tx1"/>
              </a:solidFill>
              <a:effectLst/>
              <a:uLnTx/>
              <a:uFillTx/>
              <a:latin typeface="Times New Roman" pitchFamily="18" charset="0"/>
              <a:ea typeface="+mj-ea"/>
              <a:cs typeface="+mj-cs"/>
            </a:endParaRPr>
          </a:p>
        </p:txBody>
      </p:sp>
      <p:sp>
        <p:nvSpPr>
          <p:cNvPr id="3" name="Rectangle 3075"/>
          <p:cNvSpPr>
            <a:spLocks noChangeArrowheads="1"/>
          </p:cNvSpPr>
          <p:nvPr/>
        </p:nvSpPr>
        <p:spPr bwMode="auto">
          <a:xfrm>
            <a:off x="4419600" y="5257800"/>
            <a:ext cx="1143000" cy="1295400"/>
          </a:xfrm>
          <a:prstGeom prst="rect">
            <a:avLst/>
          </a:prstGeom>
          <a:noFill/>
          <a:ln w="9525">
            <a:noFill/>
            <a:miter lim="800000"/>
            <a:headEnd/>
            <a:tailEnd/>
          </a:ln>
          <a:effectLst/>
        </p:spPr>
        <p:txBody>
          <a:bodyPr wrap="none" anchor="ctr"/>
          <a:lstStyle/>
          <a:p>
            <a:endParaRPr lang="ar-SA"/>
          </a:p>
        </p:txBody>
      </p:sp>
      <p:graphicFrame>
        <p:nvGraphicFramePr>
          <p:cNvPr id="7" name="Object 3086"/>
          <p:cNvGraphicFramePr>
            <a:graphicFrameLocks noChangeAspect="1"/>
          </p:cNvGraphicFramePr>
          <p:nvPr/>
        </p:nvGraphicFramePr>
        <p:xfrm>
          <a:off x="381000" y="914400"/>
          <a:ext cx="3895725" cy="4219575"/>
        </p:xfrm>
        <a:graphic>
          <a:graphicData uri="http://schemas.openxmlformats.org/presentationml/2006/ole">
            <mc:AlternateContent xmlns:mc="http://schemas.openxmlformats.org/markup-compatibility/2006">
              <mc:Choice xmlns:v="urn:schemas-microsoft-com:vml" Requires="v">
                <p:oleObj spid="_x0000_s23557" r:id="rId3" imgW="3897166" imgH="4218837" progId="">
                  <p:embed/>
                </p:oleObj>
              </mc:Choice>
              <mc:Fallback>
                <p:oleObj r:id="rId3" imgW="3897166" imgH="4218837"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914400"/>
                        <a:ext cx="3895725" cy="421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3087"/>
          <p:cNvGraphicFramePr>
            <a:graphicFrameLocks noChangeAspect="1"/>
          </p:cNvGraphicFramePr>
          <p:nvPr/>
        </p:nvGraphicFramePr>
        <p:xfrm>
          <a:off x="3657600" y="1676400"/>
          <a:ext cx="5105400" cy="1570038"/>
        </p:xfrm>
        <a:graphic>
          <a:graphicData uri="http://schemas.openxmlformats.org/presentationml/2006/ole">
            <mc:AlternateContent xmlns:mc="http://schemas.openxmlformats.org/markup-compatibility/2006">
              <mc:Choice xmlns:v="urn:schemas-microsoft-com:vml" Requires="v">
                <p:oleObj spid="_x0000_s23558" name="Equation" r:id="rId5" imgW="4520880" imgH="1574640" progId="Equation.3">
                  <p:embed/>
                </p:oleObj>
              </mc:Choice>
              <mc:Fallback>
                <p:oleObj name="Equation" r:id="rId5" imgW="4520880" imgH="1574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1676400"/>
                        <a:ext cx="5105400" cy="1570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3088"/>
          <p:cNvGraphicFramePr>
            <a:graphicFrameLocks noChangeAspect="1"/>
          </p:cNvGraphicFramePr>
          <p:nvPr/>
        </p:nvGraphicFramePr>
        <p:xfrm>
          <a:off x="609600" y="5562600"/>
          <a:ext cx="6858000" cy="981075"/>
        </p:xfrm>
        <a:graphic>
          <a:graphicData uri="http://schemas.openxmlformats.org/presentationml/2006/ole">
            <mc:AlternateContent xmlns:mc="http://schemas.openxmlformats.org/markup-compatibility/2006">
              <mc:Choice xmlns:v="urn:schemas-microsoft-com:vml" Requires="v">
                <p:oleObj spid="_x0000_s23559" r:id="rId7" imgW="6286500" imgH="977900" progId="Equation.3">
                  <p:embed/>
                </p:oleObj>
              </mc:Choice>
              <mc:Fallback>
                <p:oleObj r:id="rId7" imgW="6286500" imgH="9779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5562600"/>
                        <a:ext cx="6858000" cy="981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3089"/>
          <p:cNvSpPr>
            <a:spLocks noChangeArrowheads="1"/>
          </p:cNvSpPr>
          <p:nvPr/>
        </p:nvSpPr>
        <p:spPr bwMode="auto">
          <a:xfrm>
            <a:off x="2971800" y="4495800"/>
            <a:ext cx="5943600" cy="822325"/>
          </a:xfrm>
          <a:prstGeom prst="rect">
            <a:avLst/>
          </a:prstGeom>
          <a:noFill/>
          <a:ln w="9525">
            <a:noFill/>
            <a:miter lim="800000"/>
            <a:headEnd/>
            <a:tailEnd/>
          </a:ln>
          <a:effectLst/>
        </p:spPr>
        <p:txBody>
          <a:bodyPr>
            <a:spAutoFit/>
          </a:bodyPr>
          <a:lstStyle/>
          <a:p>
            <a:r>
              <a:rPr lang="en-US" sz="2400">
                <a:cs typeface="Times New Roman" pitchFamily="18" charset="0"/>
              </a:rPr>
              <a:t>Evaluate h</a:t>
            </a:r>
            <a:r>
              <a:rPr lang="en-US" sz="2400" baseline="-30000">
                <a:cs typeface="Times New Roman" pitchFamily="18" charset="0"/>
              </a:rPr>
              <a:t>fg</a:t>
            </a:r>
            <a:r>
              <a:rPr lang="en-US" sz="2400">
                <a:cs typeface="Times New Roman" pitchFamily="18" charset="0"/>
              </a:rPr>
              <a:t> at the saturation temperature of 302 K</a:t>
            </a:r>
            <a:r>
              <a:rPr lang="en-US" sz="2400"/>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91440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Times New Roman" pitchFamily="18" charset="0"/>
                <a:ea typeface="+mj-ea"/>
                <a:cs typeface="+mj-cs"/>
              </a:rPr>
              <a:t>Example (contd...)</a:t>
            </a:r>
            <a:endParaRPr kumimoji="0" lang="en-GB" sz="3600" b="0" i="0" u="none" strike="noStrike" kern="1200" cap="none" spc="0" normalizeH="0" baseline="0" noProof="0">
              <a:ln>
                <a:noFill/>
              </a:ln>
              <a:solidFill>
                <a:schemeClr val="tx1"/>
              </a:solidFill>
              <a:effectLst/>
              <a:uLnTx/>
              <a:uFillTx/>
              <a:latin typeface="Times New Roman" pitchFamily="18" charset="0"/>
              <a:ea typeface="+mj-ea"/>
              <a:cs typeface="+mj-cs"/>
            </a:endParaRPr>
          </a:p>
        </p:txBody>
      </p:sp>
      <p:sp>
        <p:nvSpPr>
          <p:cNvPr id="3" name="Rectangle 3"/>
          <p:cNvSpPr>
            <a:spLocks noChangeArrowheads="1"/>
          </p:cNvSpPr>
          <p:nvPr/>
        </p:nvSpPr>
        <p:spPr bwMode="auto">
          <a:xfrm>
            <a:off x="4419600" y="5257800"/>
            <a:ext cx="1143000" cy="1295400"/>
          </a:xfrm>
          <a:prstGeom prst="rect">
            <a:avLst/>
          </a:prstGeom>
          <a:noFill/>
          <a:ln w="9525">
            <a:noFill/>
            <a:miter lim="800000"/>
            <a:headEnd/>
            <a:tailEnd/>
          </a:ln>
          <a:effectLst/>
        </p:spPr>
        <p:txBody>
          <a:bodyPr wrap="none" anchor="ctr"/>
          <a:lstStyle/>
          <a:p>
            <a:endParaRPr lang="ar-SA"/>
          </a:p>
        </p:txBody>
      </p:sp>
      <p:graphicFrame>
        <p:nvGraphicFramePr>
          <p:cNvPr id="7" name="Object 13"/>
          <p:cNvGraphicFramePr>
            <a:graphicFrameLocks noChangeAspect="1"/>
          </p:cNvGraphicFramePr>
          <p:nvPr/>
        </p:nvGraphicFramePr>
        <p:xfrm>
          <a:off x="762000" y="1066800"/>
          <a:ext cx="7391400" cy="5410200"/>
        </p:xfrm>
        <a:graphic>
          <a:graphicData uri="http://schemas.openxmlformats.org/presentationml/2006/ole">
            <mc:AlternateContent xmlns:mc="http://schemas.openxmlformats.org/markup-compatibility/2006">
              <mc:Choice xmlns:v="urn:schemas-microsoft-com:vml" Requires="v">
                <p:oleObj spid="_x0000_s24579" name="Equation" r:id="rId3" imgW="4406760" imgH="3225600" progId="Equation.3">
                  <p:embed/>
                </p:oleObj>
              </mc:Choice>
              <mc:Fallback>
                <p:oleObj name="Equation" r:id="rId3" imgW="4406760" imgH="3225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066800"/>
                        <a:ext cx="7391400" cy="541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91440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Times New Roman" pitchFamily="18" charset="0"/>
                <a:ea typeface="+mj-ea"/>
                <a:cs typeface="+mj-cs"/>
              </a:rPr>
              <a:t>Example (contd...)</a:t>
            </a:r>
            <a:endParaRPr kumimoji="0" lang="en-GB" sz="3600" b="0" i="0" u="none" strike="noStrike" kern="1200" cap="none" spc="0" normalizeH="0" baseline="0" noProof="0">
              <a:ln>
                <a:noFill/>
              </a:ln>
              <a:solidFill>
                <a:schemeClr val="tx1"/>
              </a:solidFill>
              <a:effectLst/>
              <a:uLnTx/>
              <a:uFillTx/>
              <a:latin typeface="Times New Roman" pitchFamily="18" charset="0"/>
              <a:ea typeface="+mj-ea"/>
              <a:cs typeface="+mj-cs"/>
            </a:endParaRPr>
          </a:p>
        </p:txBody>
      </p:sp>
      <p:sp>
        <p:nvSpPr>
          <p:cNvPr id="3" name="Rectangle 3"/>
          <p:cNvSpPr>
            <a:spLocks noChangeArrowheads="1"/>
          </p:cNvSpPr>
          <p:nvPr/>
        </p:nvSpPr>
        <p:spPr bwMode="auto">
          <a:xfrm>
            <a:off x="4419600" y="5257800"/>
            <a:ext cx="1143000" cy="1295400"/>
          </a:xfrm>
          <a:prstGeom prst="rect">
            <a:avLst/>
          </a:prstGeom>
          <a:noFill/>
          <a:ln w="9525">
            <a:noFill/>
            <a:miter lim="800000"/>
            <a:headEnd/>
            <a:tailEnd/>
          </a:ln>
          <a:effectLst/>
        </p:spPr>
        <p:txBody>
          <a:bodyPr wrap="none" anchor="ctr"/>
          <a:lstStyle/>
          <a:p>
            <a:endParaRPr lang="ar-SA"/>
          </a:p>
        </p:txBody>
      </p:sp>
      <p:graphicFrame>
        <p:nvGraphicFramePr>
          <p:cNvPr id="7" name="Object 10"/>
          <p:cNvGraphicFramePr>
            <a:graphicFrameLocks noChangeAspect="1"/>
          </p:cNvGraphicFramePr>
          <p:nvPr/>
        </p:nvGraphicFramePr>
        <p:xfrm>
          <a:off x="1295400" y="1447800"/>
          <a:ext cx="6858000" cy="4300538"/>
        </p:xfrm>
        <a:graphic>
          <a:graphicData uri="http://schemas.openxmlformats.org/presentationml/2006/ole">
            <mc:AlternateContent xmlns:mc="http://schemas.openxmlformats.org/markup-compatibility/2006">
              <mc:Choice xmlns:v="urn:schemas-microsoft-com:vml" Requires="v">
                <p:oleObj spid="_x0000_s25603" name="Equation" r:id="rId3" imgW="3746160" imgH="2349360" progId="Equation.3">
                  <p:embed/>
                </p:oleObj>
              </mc:Choice>
              <mc:Fallback>
                <p:oleObj name="Equation" r:id="rId3" imgW="3746160" imgH="23493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447800"/>
                        <a:ext cx="6858000" cy="4300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sz="7200" dirty="0" smtClean="0"/>
              <a:t>THANK YOU </a:t>
            </a:r>
            <a:endParaRPr lang="ar-SA" sz="7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81000" y="436563"/>
          <a:ext cx="8458200" cy="6029325"/>
        </p:xfrm>
        <a:graphic>
          <a:graphicData uri="http://schemas.openxmlformats.org/presentationml/2006/ole">
            <mc:AlternateContent xmlns:mc="http://schemas.openxmlformats.org/markup-compatibility/2006">
              <mc:Choice xmlns:v="urn:schemas-microsoft-com:vml" Requires="v">
                <p:oleObj spid="_x0000_s1027" name="Acrobat Document" r:id="rId3" imgW="7517520" imgH="5823360" progId="AcroExch.Document.7">
                  <p:embed/>
                </p:oleObj>
              </mc:Choice>
              <mc:Fallback>
                <p:oleObj name="Acrobat Document" r:id="rId3" imgW="7517520" imgH="5823360" progId="AcroExch.Document.7">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l="6035" t="10760" r="6897" b="8923"/>
                      <a:stretch>
                        <a:fillRect/>
                      </a:stretch>
                    </p:blipFill>
                    <p:spPr bwMode="auto">
                      <a:xfrm>
                        <a:off x="381000" y="436563"/>
                        <a:ext cx="8458200" cy="602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8600" y="152400"/>
            <a:ext cx="8915400" cy="549275"/>
          </a:xfrm>
          <a:prstGeom prst="rect">
            <a:avLst/>
          </a:prstGeom>
        </p:spPr>
        <p:txBody>
          <a:bodyPr/>
          <a:lstStyle/>
          <a:p>
            <a:pPr lvl="0" algn="ctr">
              <a:spcBef>
                <a:spcPct val="0"/>
              </a:spcBef>
            </a:pPr>
            <a:r>
              <a:rPr lang="en-US" sz="4400" dirty="0" smtClean="0">
                <a:latin typeface="+mj-lt"/>
                <a:ea typeface="+mj-ea"/>
                <a:cs typeface="+mj-cs"/>
              </a:rPr>
              <a:t>Free  and Forced </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Convection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Rectangle 3"/>
          <p:cNvSpPr txBox="1">
            <a:spLocks noChangeArrowheads="1"/>
          </p:cNvSpPr>
          <p:nvPr/>
        </p:nvSpPr>
        <p:spPr>
          <a:xfrm>
            <a:off x="4495800" y="1371600"/>
            <a:ext cx="4343400" cy="45720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When the flow of gas or liquid comes from differences in density and temperature, it is called </a:t>
            </a:r>
            <a:r>
              <a:rPr kumimoji="0" lang="en-US" sz="3200" b="0" i="0" u="none" strike="noStrike" kern="1200" cap="none" spc="0" normalizeH="0" baseline="0" noProof="0" dirty="0" smtClean="0">
                <a:ln>
                  <a:noFill/>
                </a:ln>
                <a:solidFill>
                  <a:schemeClr val="hlink"/>
                </a:solidFill>
                <a:effectLst/>
                <a:uLnTx/>
                <a:uFillTx/>
                <a:latin typeface="+mn-lt"/>
                <a:ea typeface="+mn-ea"/>
                <a:cs typeface="+mn-cs"/>
              </a:rPr>
              <a:t>free convection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When the flow of gas or liquid is circulated by pumps or fans it is called </a:t>
            </a:r>
            <a:r>
              <a:rPr kumimoji="0" lang="en-US" sz="3200" b="0" i="0" u="none" strike="noStrike" kern="1200" cap="none" spc="0" normalizeH="0" baseline="0" noProof="0" dirty="0" smtClean="0">
                <a:ln>
                  <a:noFill/>
                </a:ln>
                <a:solidFill>
                  <a:schemeClr val="hlink"/>
                </a:solidFill>
                <a:effectLst/>
                <a:uLnTx/>
                <a:uFillTx/>
                <a:latin typeface="+mn-lt"/>
                <a:ea typeface="+mn-ea"/>
                <a:cs typeface="+mn-cs"/>
              </a:rPr>
              <a:t>forced convection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4"/>
          <p:cNvPicPr>
            <a:picLocks noChangeAspect="1" noChangeArrowheads="1"/>
          </p:cNvPicPr>
          <p:nvPr/>
        </p:nvPicPr>
        <p:blipFill>
          <a:blip r:embed="rId2" cstate="print"/>
          <a:srcRect l="5200" t="3448" r="9859"/>
          <a:stretch>
            <a:fillRect/>
          </a:stretch>
        </p:blipFill>
        <p:spPr bwMode="auto">
          <a:xfrm>
            <a:off x="304800" y="1828800"/>
            <a:ext cx="3933825" cy="4495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09600" y="609600"/>
            <a:ext cx="8212137" cy="54927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Heat Convection Equation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Text Box 3"/>
          <p:cNvSpPr txBox="1">
            <a:spLocks noChangeArrowheads="1"/>
          </p:cNvSpPr>
          <p:nvPr/>
        </p:nvSpPr>
        <p:spPr bwMode="auto">
          <a:xfrm>
            <a:off x="2438400" y="3543300"/>
            <a:ext cx="4114800" cy="609600"/>
          </a:xfrm>
          <a:prstGeom prst="rect">
            <a:avLst/>
          </a:prstGeom>
          <a:noFill/>
          <a:ln w="9525" algn="ctr">
            <a:noFill/>
            <a:miter lim="800000"/>
            <a:headEnd/>
            <a:tailEnd/>
          </a:ln>
          <a:effectLst/>
        </p:spPr>
        <p:txBody>
          <a:bodyPr lIns="0" tIns="0" rIns="0" bIns="0">
            <a:spAutoFit/>
          </a:bodyPr>
          <a:lstStyle/>
          <a:p>
            <a:pPr algn="ctr" eaLnBrk="0" hangingPunct="0">
              <a:buClr>
                <a:schemeClr val="accent1"/>
              </a:buClr>
              <a:buSzPct val="90000"/>
              <a:buFont typeface="Wingdings" pitchFamily="2" charset="2"/>
              <a:buNone/>
            </a:pPr>
            <a:r>
              <a:rPr lang="en-US" sz="3600" b="1" dirty="0" err="1" smtClean="0">
                <a:solidFill>
                  <a:srgbClr val="003399"/>
                </a:solidFill>
                <a:latin typeface="Gill Sans MT" pitchFamily="34" charset="0"/>
              </a:rPr>
              <a:t>q</a:t>
            </a:r>
            <a:r>
              <a:rPr lang="en-US" sz="3600" b="1" baseline="-25000" dirty="0" err="1" smtClean="0">
                <a:solidFill>
                  <a:srgbClr val="003399"/>
                </a:solidFill>
                <a:latin typeface="Gill Sans MT" pitchFamily="34" charset="0"/>
              </a:rPr>
              <a:t>H</a:t>
            </a:r>
            <a:r>
              <a:rPr lang="en-US" sz="3600" b="1" dirty="0" smtClean="0">
                <a:solidFill>
                  <a:srgbClr val="003399"/>
                </a:solidFill>
                <a:latin typeface="Gill Sans MT" pitchFamily="34" charset="0"/>
              </a:rPr>
              <a:t> </a:t>
            </a:r>
            <a:r>
              <a:rPr lang="en-US" sz="3600" b="1" dirty="0">
                <a:solidFill>
                  <a:srgbClr val="003399"/>
                </a:solidFill>
                <a:latin typeface="Gill Sans MT" pitchFamily="34" charset="0"/>
              </a:rPr>
              <a:t>=   </a:t>
            </a:r>
            <a:r>
              <a:rPr lang="en-US" sz="4000" b="1" dirty="0">
                <a:solidFill>
                  <a:srgbClr val="003399"/>
                </a:solidFill>
                <a:latin typeface="Times New Roman" pitchFamily="18" charset="0"/>
              </a:rPr>
              <a:t>h</a:t>
            </a:r>
            <a:r>
              <a:rPr lang="en-US" sz="3600" b="1" dirty="0">
                <a:solidFill>
                  <a:srgbClr val="003399"/>
                </a:solidFill>
                <a:latin typeface="Gill Sans MT" pitchFamily="34" charset="0"/>
              </a:rPr>
              <a:t> A (T</a:t>
            </a:r>
            <a:r>
              <a:rPr lang="en-US" sz="3600" b="1" baseline="-25000" dirty="0">
                <a:solidFill>
                  <a:srgbClr val="003399"/>
                </a:solidFill>
                <a:latin typeface="Gill Sans MT" pitchFamily="34" charset="0"/>
              </a:rPr>
              <a:t>2</a:t>
            </a:r>
            <a:r>
              <a:rPr lang="en-US" sz="3600" b="1" dirty="0">
                <a:solidFill>
                  <a:srgbClr val="003399"/>
                </a:solidFill>
                <a:latin typeface="Gill Sans MT" pitchFamily="34" charset="0"/>
              </a:rPr>
              <a:t> -T</a:t>
            </a:r>
            <a:r>
              <a:rPr lang="en-US" sz="3600" b="1" baseline="-25000" dirty="0">
                <a:solidFill>
                  <a:srgbClr val="003399"/>
                </a:solidFill>
                <a:latin typeface="Gill Sans MT" pitchFamily="34" charset="0"/>
              </a:rPr>
              <a:t>1</a:t>
            </a:r>
            <a:r>
              <a:rPr lang="en-US" sz="3600" b="1" dirty="0">
                <a:solidFill>
                  <a:srgbClr val="003399"/>
                </a:solidFill>
                <a:latin typeface="Gill Sans MT" pitchFamily="34" charset="0"/>
              </a:rPr>
              <a:t>)</a:t>
            </a:r>
            <a:endParaRPr lang="en-US" sz="3600" b="1" baseline="-25000" dirty="0">
              <a:solidFill>
                <a:srgbClr val="003399"/>
              </a:solidFill>
              <a:latin typeface="Gill Sans MT" pitchFamily="34" charset="0"/>
            </a:endParaRPr>
          </a:p>
        </p:txBody>
      </p:sp>
      <p:sp>
        <p:nvSpPr>
          <p:cNvPr id="4" name="Line 4"/>
          <p:cNvSpPr>
            <a:spLocks noChangeShapeType="1"/>
          </p:cNvSpPr>
          <p:nvPr/>
        </p:nvSpPr>
        <p:spPr bwMode="auto">
          <a:xfrm flipV="1">
            <a:off x="4572000" y="2819400"/>
            <a:ext cx="609600" cy="819150"/>
          </a:xfrm>
          <a:prstGeom prst="line">
            <a:avLst/>
          </a:prstGeom>
          <a:noFill/>
          <a:ln w="9525">
            <a:solidFill>
              <a:schemeClr val="tx1"/>
            </a:solidFill>
            <a:round/>
            <a:headEnd type="triangle" w="med" len="med"/>
            <a:tailEnd/>
          </a:ln>
          <a:effectLst/>
        </p:spPr>
        <p:txBody>
          <a:bodyPr lIns="0" tIns="0" rIns="0" bIns="0" anchor="ctr">
            <a:spAutoFit/>
          </a:bodyPr>
          <a:lstStyle/>
          <a:p>
            <a:endParaRPr lang="ar-SA"/>
          </a:p>
        </p:txBody>
      </p:sp>
      <p:sp>
        <p:nvSpPr>
          <p:cNvPr id="5" name="Line 6"/>
          <p:cNvSpPr>
            <a:spLocks noChangeShapeType="1"/>
          </p:cNvSpPr>
          <p:nvPr/>
        </p:nvSpPr>
        <p:spPr bwMode="auto">
          <a:xfrm flipH="1" flipV="1">
            <a:off x="3276600" y="2895600"/>
            <a:ext cx="685800" cy="685800"/>
          </a:xfrm>
          <a:prstGeom prst="line">
            <a:avLst/>
          </a:prstGeom>
          <a:noFill/>
          <a:ln w="9525">
            <a:solidFill>
              <a:schemeClr val="tx1"/>
            </a:solidFill>
            <a:round/>
            <a:headEnd type="triangle" w="med" len="med"/>
            <a:tailEnd/>
          </a:ln>
          <a:effectLst/>
        </p:spPr>
        <p:txBody>
          <a:bodyPr lIns="0" tIns="0" rIns="0" bIns="0" anchor="ctr">
            <a:spAutoFit/>
          </a:bodyPr>
          <a:lstStyle/>
          <a:p>
            <a:endParaRPr lang="ar-SA"/>
          </a:p>
        </p:txBody>
      </p:sp>
      <p:sp>
        <p:nvSpPr>
          <p:cNvPr id="6" name="Text Box 7"/>
          <p:cNvSpPr txBox="1">
            <a:spLocks noChangeArrowheads="1"/>
          </p:cNvSpPr>
          <p:nvPr/>
        </p:nvSpPr>
        <p:spPr bwMode="auto">
          <a:xfrm>
            <a:off x="4953000" y="2438400"/>
            <a:ext cx="3962400" cy="365125"/>
          </a:xfrm>
          <a:prstGeom prst="rect">
            <a:avLst/>
          </a:prstGeom>
          <a:noFill/>
          <a:ln w="9525" algn="ctr">
            <a:noFill/>
            <a:miter lim="800000"/>
            <a:headEnd/>
            <a:tailEnd/>
          </a:ln>
          <a:effectLst/>
        </p:spPr>
        <p:txBody>
          <a:bodyPr lIns="0" tIns="0" rIns="0" bIns="0">
            <a:spAutoFit/>
          </a:bodyPr>
          <a:lstStyle/>
          <a:p>
            <a:pPr algn="ctr" eaLnBrk="0" hangingPunct="0">
              <a:buClr>
                <a:schemeClr val="accent1"/>
              </a:buClr>
              <a:buSzPct val="90000"/>
              <a:buFont typeface="Wingdings" pitchFamily="2" charset="2"/>
              <a:buNone/>
            </a:pPr>
            <a:r>
              <a:rPr lang="en-US" sz="2400" b="1">
                <a:solidFill>
                  <a:schemeClr val="accent2"/>
                </a:solidFill>
                <a:latin typeface="Gill Sans MT" pitchFamily="34" charset="0"/>
              </a:rPr>
              <a:t>Area contacting fluids (m</a:t>
            </a:r>
            <a:r>
              <a:rPr lang="en-US" sz="2400" b="1" baseline="30000">
                <a:solidFill>
                  <a:schemeClr val="accent2"/>
                </a:solidFill>
                <a:latin typeface="Gill Sans MT" pitchFamily="34" charset="0"/>
              </a:rPr>
              <a:t>2</a:t>
            </a:r>
            <a:r>
              <a:rPr lang="en-US" sz="2400" b="1">
                <a:solidFill>
                  <a:schemeClr val="accent2"/>
                </a:solidFill>
                <a:latin typeface="Gill Sans MT" pitchFamily="34" charset="0"/>
              </a:rPr>
              <a:t>)</a:t>
            </a:r>
          </a:p>
        </p:txBody>
      </p:sp>
      <p:sp>
        <p:nvSpPr>
          <p:cNvPr id="7" name="Text Box 9"/>
          <p:cNvSpPr txBox="1">
            <a:spLocks noChangeArrowheads="1"/>
          </p:cNvSpPr>
          <p:nvPr/>
        </p:nvSpPr>
        <p:spPr bwMode="auto">
          <a:xfrm>
            <a:off x="381000" y="2514600"/>
            <a:ext cx="3490913" cy="730250"/>
          </a:xfrm>
          <a:prstGeom prst="rect">
            <a:avLst/>
          </a:prstGeom>
          <a:noFill/>
          <a:ln w="9525" algn="ctr">
            <a:noFill/>
            <a:miter lim="800000"/>
            <a:headEnd/>
            <a:tailEnd/>
          </a:ln>
          <a:effectLst/>
        </p:spPr>
        <p:txBody>
          <a:bodyPr wrap="none" lIns="0" tIns="0" rIns="0" bIns="0">
            <a:spAutoFit/>
          </a:bodyPr>
          <a:lstStyle/>
          <a:p>
            <a:pPr algn="ctr" eaLnBrk="0" hangingPunct="0">
              <a:buClr>
                <a:schemeClr val="accent1"/>
              </a:buClr>
              <a:buSzPct val="90000"/>
              <a:buFont typeface="Wingdings" pitchFamily="2" charset="2"/>
              <a:buNone/>
            </a:pPr>
            <a:r>
              <a:rPr lang="en-US" sz="2400" b="1">
                <a:solidFill>
                  <a:schemeClr val="accent2"/>
                </a:solidFill>
                <a:latin typeface="Gill Sans MT" pitchFamily="34" charset="0"/>
              </a:rPr>
              <a:t>Heat transfer coefficient</a:t>
            </a:r>
          </a:p>
          <a:p>
            <a:pPr algn="ctr" eaLnBrk="0" hangingPunct="0">
              <a:buClr>
                <a:schemeClr val="accent1"/>
              </a:buClr>
              <a:buSzPct val="90000"/>
              <a:buFont typeface="Wingdings" pitchFamily="2" charset="2"/>
              <a:buNone/>
            </a:pPr>
            <a:r>
              <a:rPr lang="en-US" sz="2400" b="1">
                <a:solidFill>
                  <a:schemeClr val="accent2"/>
                </a:solidFill>
                <a:latin typeface="Gill Sans MT" pitchFamily="34" charset="0"/>
              </a:rPr>
              <a:t>(watts/m</a:t>
            </a:r>
            <a:r>
              <a:rPr lang="en-US" sz="2400" b="1" baseline="30000">
                <a:solidFill>
                  <a:schemeClr val="accent2"/>
                </a:solidFill>
                <a:latin typeface="Gill Sans MT" pitchFamily="34" charset="0"/>
              </a:rPr>
              <a:t>2o</a:t>
            </a:r>
            <a:r>
              <a:rPr lang="en-US" sz="2400" b="1">
                <a:solidFill>
                  <a:schemeClr val="accent2"/>
                </a:solidFill>
                <a:latin typeface="Gill Sans MT" pitchFamily="34" charset="0"/>
              </a:rPr>
              <a:t>C)</a:t>
            </a:r>
          </a:p>
        </p:txBody>
      </p:sp>
      <p:sp>
        <p:nvSpPr>
          <p:cNvPr id="8" name="Text Box 10"/>
          <p:cNvSpPr txBox="1">
            <a:spLocks noChangeArrowheads="1"/>
          </p:cNvSpPr>
          <p:nvPr/>
        </p:nvSpPr>
        <p:spPr bwMode="auto">
          <a:xfrm>
            <a:off x="381000" y="3581400"/>
            <a:ext cx="1438275" cy="730250"/>
          </a:xfrm>
          <a:prstGeom prst="rect">
            <a:avLst/>
          </a:prstGeom>
          <a:noFill/>
          <a:ln w="9525" algn="ctr">
            <a:noFill/>
            <a:miter lim="800000"/>
            <a:headEnd/>
            <a:tailEnd/>
          </a:ln>
          <a:effectLst/>
        </p:spPr>
        <p:txBody>
          <a:bodyPr wrap="none" lIns="0" tIns="0" rIns="0" bIns="0">
            <a:spAutoFit/>
          </a:bodyPr>
          <a:lstStyle/>
          <a:p>
            <a:pPr algn="ctr" eaLnBrk="0" hangingPunct="0">
              <a:buClr>
                <a:schemeClr val="accent1"/>
              </a:buClr>
              <a:buSzPct val="90000"/>
              <a:buFont typeface="Wingdings" pitchFamily="2" charset="2"/>
              <a:buNone/>
            </a:pPr>
            <a:r>
              <a:rPr lang="en-US" sz="2400" b="1">
                <a:solidFill>
                  <a:schemeClr val="accent2"/>
                </a:solidFill>
                <a:latin typeface="Gill Sans MT" pitchFamily="34" charset="0"/>
              </a:rPr>
              <a:t>Heat flow </a:t>
            </a:r>
          </a:p>
          <a:p>
            <a:pPr algn="ctr" eaLnBrk="0" hangingPunct="0">
              <a:buClr>
                <a:schemeClr val="accent1"/>
              </a:buClr>
              <a:buSzPct val="90000"/>
              <a:buFont typeface="Wingdings" pitchFamily="2" charset="2"/>
              <a:buNone/>
            </a:pPr>
            <a:r>
              <a:rPr lang="en-US" sz="2400" b="1">
                <a:solidFill>
                  <a:schemeClr val="accent2"/>
                </a:solidFill>
                <a:latin typeface="Gill Sans MT" pitchFamily="34" charset="0"/>
              </a:rPr>
              <a:t>(watts)</a:t>
            </a:r>
          </a:p>
        </p:txBody>
      </p:sp>
      <p:sp>
        <p:nvSpPr>
          <p:cNvPr id="9" name="Line 11"/>
          <p:cNvSpPr>
            <a:spLocks noChangeShapeType="1"/>
          </p:cNvSpPr>
          <p:nvPr/>
        </p:nvSpPr>
        <p:spPr bwMode="auto">
          <a:xfrm flipH="1">
            <a:off x="1905000" y="3886200"/>
            <a:ext cx="495300" cy="0"/>
          </a:xfrm>
          <a:prstGeom prst="line">
            <a:avLst/>
          </a:prstGeom>
          <a:noFill/>
          <a:ln w="9525">
            <a:solidFill>
              <a:schemeClr val="tx1"/>
            </a:solidFill>
            <a:round/>
            <a:headEnd type="triangle" w="med" len="med"/>
            <a:tailEnd/>
          </a:ln>
          <a:effectLst/>
        </p:spPr>
        <p:txBody>
          <a:bodyPr lIns="0" tIns="0" rIns="0" bIns="0" anchor="ctr">
            <a:spAutoFit/>
          </a:bodyPr>
          <a:lstStyle/>
          <a:p>
            <a:endParaRPr lang="ar-SA"/>
          </a:p>
        </p:txBody>
      </p:sp>
      <p:sp>
        <p:nvSpPr>
          <p:cNvPr id="10" name="Line 12"/>
          <p:cNvSpPr>
            <a:spLocks noChangeShapeType="1"/>
          </p:cNvSpPr>
          <p:nvPr/>
        </p:nvSpPr>
        <p:spPr bwMode="auto">
          <a:xfrm>
            <a:off x="5638800" y="4191000"/>
            <a:ext cx="457200" cy="609600"/>
          </a:xfrm>
          <a:prstGeom prst="line">
            <a:avLst/>
          </a:prstGeom>
          <a:noFill/>
          <a:ln w="9525">
            <a:solidFill>
              <a:schemeClr val="tx1"/>
            </a:solidFill>
            <a:round/>
            <a:headEnd type="triangle" w="med" len="med"/>
            <a:tailEnd/>
          </a:ln>
          <a:effectLst/>
        </p:spPr>
        <p:txBody>
          <a:bodyPr lIns="0" tIns="0" rIns="0" bIns="0" anchor="ctr">
            <a:spAutoFit/>
          </a:bodyPr>
          <a:lstStyle/>
          <a:p>
            <a:endParaRPr lang="ar-SA"/>
          </a:p>
        </p:txBody>
      </p:sp>
      <p:sp>
        <p:nvSpPr>
          <p:cNvPr id="11" name="Text Box 13"/>
          <p:cNvSpPr txBox="1">
            <a:spLocks noChangeArrowheads="1"/>
          </p:cNvSpPr>
          <p:nvPr/>
        </p:nvSpPr>
        <p:spPr bwMode="auto">
          <a:xfrm>
            <a:off x="5842000" y="4876800"/>
            <a:ext cx="2089150" cy="730250"/>
          </a:xfrm>
          <a:prstGeom prst="rect">
            <a:avLst/>
          </a:prstGeom>
          <a:noFill/>
          <a:ln w="9525" algn="ctr">
            <a:noFill/>
            <a:miter lim="800000"/>
            <a:headEnd/>
            <a:tailEnd/>
          </a:ln>
          <a:effectLst/>
        </p:spPr>
        <p:txBody>
          <a:bodyPr wrap="none" lIns="0" tIns="0" rIns="0" bIns="0">
            <a:spAutoFit/>
          </a:bodyPr>
          <a:lstStyle/>
          <a:p>
            <a:pPr algn="ctr" eaLnBrk="0" hangingPunct="0">
              <a:buClr>
                <a:schemeClr val="accent1"/>
              </a:buClr>
              <a:buSzPct val="90000"/>
              <a:buFont typeface="Wingdings" pitchFamily="2" charset="2"/>
              <a:buNone/>
            </a:pPr>
            <a:r>
              <a:rPr lang="en-US" sz="2400" b="1">
                <a:solidFill>
                  <a:schemeClr val="accent2"/>
                </a:solidFill>
                <a:latin typeface="Gill Sans MT" pitchFamily="34" charset="0"/>
              </a:rPr>
              <a:t>Temperature</a:t>
            </a:r>
          </a:p>
          <a:p>
            <a:pPr algn="ctr" eaLnBrk="0" hangingPunct="0">
              <a:buClr>
                <a:schemeClr val="accent1"/>
              </a:buClr>
              <a:buSzPct val="90000"/>
              <a:buFont typeface="Wingdings" pitchFamily="2" charset="2"/>
              <a:buNone/>
            </a:pPr>
            <a:r>
              <a:rPr lang="en-US" sz="2400" b="1">
                <a:solidFill>
                  <a:schemeClr val="accent2"/>
                </a:solidFill>
                <a:latin typeface="Gill Sans MT" pitchFamily="34" charset="0"/>
              </a:rPr>
              <a:t>difference (</a:t>
            </a:r>
            <a:r>
              <a:rPr lang="en-US" sz="2400" b="1" baseline="30000">
                <a:solidFill>
                  <a:schemeClr val="accent2"/>
                </a:solidFill>
                <a:latin typeface="Gill Sans MT" pitchFamily="34" charset="0"/>
              </a:rPr>
              <a:t>o</a:t>
            </a:r>
            <a:r>
              <a:rPr lang="en-US" sz="2400" b="1">
                <a:solidFill>
                  <a:schemeClr val="accent2"/>
                </a:solidFill>
                <a:latin typeface="Gill Sans MT" pitchFamily="34" charset="0"/>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P spid="7" grpId="0"/>
      <p:bldP spid="8" grpId="0"/>
      <p:bldP spid="9" grpId="0" animBg="1"/>
      <p:bldP spid="1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sz="3100" dirty="0" smtClean="0"/>
              <a:t>Heat transfer from a solid to the surrounding fluid </a:t>
            </a:r>
            <a:endParaRPr lang="ar-SA" sz="3100" dirty="0"/>
          </a:p>
        </p:txBody>
      </p:sp>
      <p:sp>
        <p:nvSpPr>
          <p:cNvPr id="3" name="Content Placeholder 2"/>
          <p:cNvSpPr>
            <a:spLocks noGrp="1"/>
          </p:cNvSpPr>
          <p:nvPr>
            <p:ph idx="1"/>
          </p:nvPr>
        </p:nvSpPr>
        <p:spPr/>
        <p:txBody>
          <a:bodyPr/>
          <a:lstStyle/>
          <a:p>
            <a:r>
              <a:rPr lang="en-US" sz="2400" dirty="0" smtClean="0"/>
              <a:t>In this method of heat transfer, the heat transfers from a surface to the fluid depends on the fluid flow properties as well as the thermal properties of the fluid.</a:t>
            </a:r>
          </a:p>
          <a:p>
            <a:r>
              <a:rPr lang="en-US" sz="2400" dirty="0" smtClean="0"/>
              <a:t>The following discussion is for a Newtonian fluids.</a:t>
            </a:r>
          </a:p>
          <a:p>
            <a:endParaRPr lang="ar-SA" dirty="0"/>
          </a:p>
        </p:txBody>
      </p:sp>
      <p:pic>
        <p:nvPicPr>
          <p:cNvPr id="1027" name="Picture 3"/>
          <p:cNvPicPr>
            <a:picLocks noChangeAspect="1" noChangeArrowheads="1"/>
          </p:cNvPicPr>
          <p:nvPr/>
        </p:nvPicPr>
        <p:blipFill>
          <a:blip r:embed="rId2" cstate="print"/>
          <a:srcRect/>
          <a:stretch>
            <a:fillRect/>
          </a:stretch>
        </p:blipFill>
        <p:spPr bwMode="auto">
          <a:xfrm>
            <a:off x="5638800" y="3352800"/>
            <a:ext cx="3505200" cy="3264500"/>
          </a:xfrm>
          <a:prstGeom prst="rect">
            <a:avLst/>
          </a:prstGeom>
          <a:noFill/>
          <a:ln w="9525">
            <a:noFill/>
            <a:miter lim="800000"/>
            <a:headEnd/>
            <a:tailEnd/>
          </a:ln>
        </p:spPr>
      </p:pic>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1028"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90600" y="3413534"/>
            <a:ext cx="2438400" cy="434566"/>
          </a:xfrm>
          <a:prstGeom prst="rect">
            <a:avLst/>
          </a:prstGeom>
          <a:noFill/>
        </p:spPr>
      </p:pic>
      <p:sp>
        <p:nvSpPr>
          <p:cNvPr id="10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1030"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85800" y="3962400"/>
            <a:ext cx="3633623" cy="352425"/>
          </a:xfrm>
          <a:prstGeom prst="rect">
            <a:avLst/>
          </a:prstGeom>
          <a:noFill/>
        </p:spPr>
      </p:pic>
      <p:sp>
        <p:nvSpPr>
          <p:cNvPr id="103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1032"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5800" y="4495800"/>
            <a:ext cx="2685722" cy="352425"/>
          </a:xfrm>
          <a:prstGeom prst="rect">
            <a:avLst/>
          </a:prstGeom>
          <a:noFill/>
        </p:spPr>
      </p:pic>
      <p:sp>
        <p:nvSpPr>
          <p:cNvPr id="10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1034" name="Picture 1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57200" y="5124803"/>
            <a:ext cx="5715000" cy="40922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CONVECTIVE HEAT TRANSFER COEFFICIENT</a:t>
            </a:r>
            <a:endParaRPr lang="ar-SA" sz="3200" dirty="0"/>
          </a:p>
        </p:txBody>
      </p:sp>
      <p:sp>
        <p:nvSpPr>
          <p:cNvPr id="3" name="Content Placeholder 2"/>
          <p:cNvSpPr>
            <a:spLocks noGrp="1"/>
          </p:cNvSpPr>
          <p:nvPr>
            <p:ph idx="1"/>
          </p:nvPr>
        </p:nvSpPr>
        <p:spPr>
          <a:xfrm>
            <a:off x="0" y="1371600"/>
            <a:ext cx="9144000" cy="5257800"/>
          </a:xfrm>
        </p:spPr>
        <p:txBody>
          <a:bodyPr>
            <a:normAutofit lnSpcReduction="10000"/>
          </a:bodyPr>
          <a:lstStyle/>
          <a:p>
            <a:r>
              <a:rPr lang="en-US" sz="2800" dirty="0" smtClean="0"/>
              <a:t>The convective heat transfer coefficient depends on:</a:t>
            </a:r>
          </a:p>
          <a:p>
            <a:pPr>
              <a:buNone/>
            </a:pPr>
            <a:r>
              <a:rPr lang="en-US" sz="2800" dirty="0" smtClean="0"/>
              <a:t> 		1)The fluid flow characteristics. </a:t>
            </a:r>
          </a:p>
          <a:p>
            <a:pPr>
              <a:buNone/>
            </a:pPr>
            <a:r>
              <a:rPr lang="en-US" sz="2800" dirty="0" smtClean="0"/>
              <a:t>		2)Thermal and physical properties of the fluid.</a:t>
            </a:r>
          </a:p>
          <a:p>
            <a:pPr>
              <a:buNone/>
            </a:pPr>
            <a:endParaRPr lang="en-US" sz="2800" dirty="0" smtClean="0"/>
          </a:p>
          <a:p>
            <a:pPr>
              <a:buNone/>
            </a:pPr>
            <a:r>
              <a:rPr lang="en-US" sz="2800" dirty="0" smtClean="0"/>
              <a:t> The methods which have been used to evaluate this coefficient are </a:t>
            </a:r>
            <a:r>
              <a:rPr lang="en-US" sz="2800" b="1" dirty="0" smtClean="0">
                <a:solidFill>
                  <a:schemeClr val="accent2"/>
                </a:solidFill>
              </a:rPr>
              <a:t>empirical relationships</a:t>
            </a:r>
            <a:r>
              <a:rPr lang="en-US" sz="2800" dirty="0" smtClean="0"/>
              <a:t>. Or a derived equations from a theoretical basis.</a:t>
            </a:r>
          </a:p>
          <a:p>
            <a:r>
              <a:rPr lang="en-US" sz="2800" dirty="0" smtClean="0"/>
              <a:t>Some times called film coefficient (the thin layer in contact)</a:t>
            </a:r>
          </a:p>
          <a:p>
            <a:r>
              <a:rPr lang="en-US" sz="2800" dirty="0" smtClean="0"/>
              <a:t>h[w/m</a:t>
            </a:r>
            <a:r>
              <a:rPr lang="en-US" sz="2800" baseline="30000" dirty="0" smtClean="0"/>
              <a:t>2</a:t>
            </a:r>
            <a:r>
              <a:rPr lang="en-US" sz="2800" dirty="0" smtClean="0"/>
              <a:t>.k] depends on : </a:t>
            </a:r>
            <a:r>
              <a:rPr lang="el-GR" sz="2800" dirty="0" smtClean="0"/>
              <a:t>ρ</a:t>
            </a:r>
            <a:r>
              <a:rPr lang="en-US" sz="2800" dirty="0" smtClean="0"/>
              <a:t>, µ, v, Cp, k, L</a:t>
            </a:r>
          </a:p>
          <a:p>
            <a:r>
              <a:rPr lang="en-US" sz="2800" dirty="0" err="1" smtClean="0"/>
              <a:t>Unitless</a:t>
            </a:r>
            <a:r>
              <a:rPr lang="en-US" sz="2800" dirty="0" smtClean="0"/>
              <a:t> numbers usually used to predict h.</a:t>
            </a:r>
          </a:p>
          <a:p>
            <a:pPr>
              <a:buNone/>
            </a:pPr>
            <a:r>
              <a:rPr lang="en-US" sz="2800" dirty="0" smtClean="0"/>
              <a:t> </a:t>
            </a:r>
            <a:endParaRPr lang="ar-SA"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7171</TotalTime>
  <Words>1326</Words>
  <Application>Microsoft Office PowerPoint</Application>
  <PresentationFormat>On-screen Show (4:3)</PresentationFormat>
  <Paragraphs>223</Paragraphs>
  <Slides>44</Slides>
  <Notes>0</Notes>
  <HiddenSlides>0</HiddenSlides>
  <MMClips>0</MMClips>
  <ScaleCrop>false</ScaleCrop>
  <HeadingPairs>
    <vt:vector size="6" baseType="variant">
      <vt:variant>
        <vt:lpstr>Theme</vt:lpstr>
      </vt:variant>
      <vt:variant>
        <vt:i4>1</vt:i4>
      </vt:variant>
      <vt:variant>
        <vt:lpstr>Embedded OLE Servers</vt:lpstr>
      </vt:variant>
      <vt:variant>
        <vt:i4>6</vt:i4>
      </vt:variant>
      <vt:variant>
        <vt:lpstr>Slide Titles</vt:lpstr>
      </vt:variant>
      <vt:variant>
        <vt:i4>44</vt:i4>
      </vt:variant>
    </vt:vector>
  </HeadingPairs>
  <TitlesOfParts>
    <vt:vector size="51" baseType="lpstr">
      <vt:lpstr>Office Theme</vt:lpstr>
      <vt:lpstr>Acrobat Document</vt:lpstr>
      <vt:lpstr>Equation</vt:lpstr>
      <vt:lpstr>PaperPort Document</vt:lpstr>
      <vt:lpstr>Bitmap Image</vt:lpstr>
      <vt:lpstr>Visio</vt:lpstr>
      <vt:lpstr>Microsoft Equation 3.0</vt:lpstr>
      <vt:lpstr>CONVECTION </vt:lpstr>
      <vt:lpstr>PowerPoint Presentation</vt:lpstr>
      <vt:lpstr>PowerPoint Presentation</vt:lpstr>
      <vt:lpstr>PowerPoint Presentation</vt:lpstr>
      <vt:lpstr>PowerPoint Presentation</vt:lpstr>
      <vt:lpstr>PowerPoint Presentation</vt:lpstr>
      <vt:lpstr>PowerPoint Presentation</vt:lpstr>
      <vt:lpstr> Heat transfer from a solid to the surrounding fluid </vt:lpstr>
      <vt:lpstr>CONVECTIVE HEAT TRANSFER COEFFICIENT</vt:lpstr>
      <vt:lpstr>PowerPoint Presentation</vt:lpstr>
      <vt:lpstr>Introduction  and dimensionless numbers</vt:lpstr>
      <vt:lpstr>PowerPoint Presentation</vt:lpstr>
      <vt:lpstr>PowerPoint Presentation</vt:lpstr>
      <vt:lpstr>PowerPoint Presentation</vt:lpstr>
      <vt:lpstr>PowerPoint Presentation</vt:lpstr>
      <vt:lpstr>Correlations for forced convection over a flat surface</vt:lpstr>
      <vt:lpstr>PowerPoint Presentation</vt:lpstr>
      <vt:lpstr>PowerPoint Presentation</vt:lpstr>
      <vt:lpstr>PowerPoint Presentation</vt:lpstr>
      <vt:lpstr>Forced convection inside cylindrical pipes </vt:lpstr>
      <vt:lpstr>PowerPoint Presentation</vt:lpstr>
      <vt:lpstr>PowerPoint Presentation</vt:lpstr>
      <vt:lpstr>inside cylindrical pipes  Turbulent flow  </vt:lpstr>
      <vt:lpstr>Free or Natural Convection</vt:lpstr>
      <vt:lpstr>PowerPoint Presentation</vt:lpstr>
      <vt:lpstr>PowerPoint Presentation</vt:lpstr>
      <vt:lpstr>When the medium is air natural convection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CONVECTION</dc:title>
  <dc:creator>Ahmad Saleh</dc:creator>
  <cp:lastModifiedBy>Dr  Majdi</cp:lastModifiedBy>
  <cp:revision>58</cp:revision>
  <dcterms:created xsi:type="dcterms:W3CDTF">2006-08-16T00:00:00Z</dcterms:created>
  <dcterms:modified xsi:type="dcterms:W3CDTF">2012-12-09T09:41:32Z</dcterms:modified>
</cp:coreProperties>
</file>