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8" r:id="rId6"/>
    <p:sldId id="269" r:id="rId7"/>
    <p:sldId id="261" r:id="rId8"/>
    <p:sldId id="262" r:id="rId9"/>
    <p:sldId id="272" r:id="rId10"/>
    <p:sldId id="273" r:id="rId11"/>
    <p:sldId id="279" r:id="rId12"/>
    <p:sldId id="263" r:id="rId13"/>
    <p:sldId id="264" r:id="rId14"/>
    <p:sldId id="265" r:id="rId15"/>
    <p:sldId id="266" r:id="rId16"/>
    <p:sldId id="274" r:id="rId17"/>
    <p:sldId id="275" r:id="rId18"/>
    <p:sldId id="277" r:id="rId19"/>
    <p:sldId id="276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9904250-D148-4A9E-98FC-B1AD8F7E0859}" type="datetimeFigureOut">
              <a:rPr lang="ar-SA" smtClean="0"/>
              <a:pPr/>
              <a:t>09/11/33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DBC94A5-2ED7-4B68-98AE-E690FF7C7BE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8404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C94A5-2ED7-4B68-98AE-E690FF7C7BE9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gif"/><Relationship Id="rId7" Type="http://schemas.openxmlformats.org/officeDocument/2006/relationships/image" Target="../media/image5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10" Type="http://schemas.openxmlformats.org/officeDocument/2006/relationships/image" Target="../media/image77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0"/>
            <a:ext cx="7772400" cy="1470025"/>
          </a:xfrm>
        </p:spPr>
        <p:txBody>
          <a:bodyPr/>
          <a:lstStyle/>
          <a:p>
            <a:r>
              <a:rPr lang="en-US" dirty="0" smtClean="0"/>
              <a:t>Fourier's </a:t>
            </a:r>
            <a:r>
              <a:rPr lang="en-US" dirty="0" smtClean="0"/>
              <a:t>l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w </a:t>
            </a:r>
            <a:r>
              <a:rPr lang="en-US" dirty="0" smtClean="0"/>
              <a:t>of heat conduction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6858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Heat conduction</a:t>
            </a:r>
            <a:endParaRPr lang="ar-SA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Outside the wall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By summing the three equation 1,2, and 3 the result is :</a:t>
            </a:r>
          </a:p>
          <a:p>
            <a:r>
              <a:rPr lang="en-US" dirty="0" smtClean="0"/>
              <a:t> </a:t>
            </a:r>
          </a:p>
          <a:p>
            <a:endParaRPr lang="ar-SA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066800"/>
            <a:ext cx="2676525" cy="409575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1524000"/>
            <a:ext cx="3448050" cy="80010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200400"/>
            <a:ext cx="3962400" cy="666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cap="all" dirty="0" smtClean="0"/>
              <a:t>Critical thickness for insulation </a:t>
            </a:r>
            <a:endParaRPr lang="ar-SA" sz="3200" cap="all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219200"/>
            <a:ext cx="2305050" cy="11049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438400"/>
            <a:ext cx="2105025" cy="79057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429000"/>
            <a:ext cx="762000" cy="56197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4191000"/>
            <a:ext cx="2219325" cy="94297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5334000"/>
            <a:ext cx="1057275" cy="61912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5410200"/>
            <a:ext cx="857250" cy="600075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5257800"/>
            <a:ext cx="1865435" cy="723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COMPOSITE CYLINDRICAL TUBE </a:t>
            </a:r>
            <a:endParaRPr lang="ar-S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8229600" cy="91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for a single-layer pipe: </a:t>
            </a: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57400"/>
            <a:ext cx="3429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3733800"/>
            <a:ext cx="4419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dirty="0" smtClean="0"/>
          </a:p>
          <a:p>
            <a:r>
              <a:rPr lang="en-US" dirty="0" smtClean="0"/>
              <a:t> </a:t>
            </a:r>
            <a:r>
              <a:rPr lang="en-US" sz="2400" dirty="0" smtClean="0"/>
              <a:t>and resistance due to conduction </a:t>
            </a:r>
            <a:endParaRPr lang="ar-SA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419600"/>
            <a:ext cx="1981200" cy="131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295400"/>
            <a:ext cx="4199874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505200" y="4419600"/>
            <a:ext cx="289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dirty="0" smtClean="0"/>
          </a:p>
          <a:p>
            <a:r>
              <a:rPr lang="en-US" dirty="0" smtClean="0"/>
              <a:t> Thermal resistance diagram: </a:t>
            </a:r>
            <a:endParaRPr lang="ar-SA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5105400"/>
            <a:ext cx="50101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6057900"/>
            <a:ext cx="2028825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Heat Conduction in a Spherical Shell</a:t>
            </a:r>
            <a:endParaRPr lang="ar-SA" dirty="0"/>
          </a:p>
        </p:txBody>
      </p:sp>
      <p:pic>
        <p:nvPicPr>
          <p:cNvPr id="4098" name="Picture 2" descr="http://www.rpaulsingh.com/teaching/LecturesIFE/CondSphere/condsph_files/image0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981200"/>
            <a:ext cx="3267075" cy="251725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1371600"/>
            <a:ext cx="4440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Fourier's Law in radial coordinates</a:t>
            </a:r>
            <a:endParaRPr lang="ar-SA" sz="2400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981200"/>
            <a:ext cx="1743075" cy="752475"/>
          </a:xfrm>
          <a:prstGeom prst="rect">
            <a:avLst/>
          </a:prstGeom>
          <a:noFill/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276600"/>
            <a:ext cx="2466975" cy="752475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28600" y="2895600"/>
            <a:ext cx="3246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Substituting the area of a sphere</a:t>
            </a:r>
            <a:endParaRPr lang="ar-SA" dirty="0"/>
          </a:p>
        </p:txBody>
      </p:sp>
      <p:sp>
        <p:nvSpPr>
          <p:cNvPr id="12" name="Rectangle 11"/>
          <p:cNvSpPr/>
          <p:nvPr/>
        </p:nvSpPr>
        <p:spPr>
          <a:xfrm>
            <a:off x="457200" y="4038600"/>
            <a:ext cx="48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Integrating, between r = r</a:t>
            </a:r>
            <a:r>
              <a:rPr lang="en-US" baseline="-25000" dirty="0" smtClean="0"/>
              <a:t>1</a:t>
            </a:r>
            <a:r>
              <a:rPr lang="en-US" dirty="0" smtClean="0"/>
              <a:t> and r</a:t>
            </a:r>
            <a:r>
              <a:rPr lang="en-US" baseline="-25000" dirty="0" smtClean="0"/>
              <a:t>2</a:t>
            </a:r>
            <a:r>
              <a:rPr lang="en-US" dirty="0" smtClean="0"/>
              <a:t>, and T</a:t>
            </a:r>
            <a:r>
              <a:rPr lang="en-US" baseline="-25000" dirty="0" smtClean="0"/>
              <a:t>1</a:t>
            </a:r>
            <a:r>
              <a:rPr lang="en-US" dirty="0" smtClean="0"/>
              <a:t> and T</a:t>
            </a:r>
            <a:r>
              <a:rPr lang="en-US" baseline="-25000" dirty="0" smtClean="0"/>
              <a:t>2</a:t>
            </a:r>
            <a:endParaRPr lang="ar-SA" dirty="0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4572000"/>
            <a:ext cx="2914650" cy="914400"/>
          </a:xfrm>
          <a:prstGeom prst="rect">
            <a:avLst/>
          </a:prstGeom>
          <a:noFill/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5562600"/>
            <a:ext cx="3276600" cy="10729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799" y="457200"/>
            <a:ext cx="4071257" cy="91440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1676400"/>
            <a:ext cx="4665699" cy="112395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124200"/>
            <a:ext cx="3445613" cy="97155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685800" y="4267200"/>
            <a:ext cx="4957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The thermal resistance is expressed as</a:t>
            </a:r>
            <a:endParaRPr lang="ar-SA" sz="2400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5181600"/>
            <a:ext cx="2466975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Conduction with internal heat generation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some cases it energy may be produced in an identical shape inside the system like electrical heaters or in respiration in fresh food products such as fruits and vegetables.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057400"/>
            <a:ext cx="30384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1066800"/>
            <a:ext cx="1066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Rate of heat in</a:t>
            </a:r>
            <a:endParaRPr lang="ar-SA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1143000"/>
            <a:ext cx="1524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+ rate of heat generation</a:t>
            </a:r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2971800" y="1143000"/>
            <a:ext cx="1143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= rate of heat out</a:t>
            </a:r>
            <a:endParaRPr lang="ar-SA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1143000"/>
            <a:ext cx="1524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+ rate of heat accumulation </a:t>
            </a:r>
            <a:endParaRPr lang="ar-SA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057400"/>
            <a:ext cx="5105400" cy="386936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743200"/>
            <a:ext cx="2743200" cy="798022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810000"/>
            <a:ext cx="1219200" cy="3429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057400" y="3810000"/>
            <a:ext cx="1981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By taking the limit </a:t>
            </a:r>
            <a:endParaRPr lang="ar-SA" dirty="0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4343400"/>
            <a:ext cx="1638300" cy="76200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2819400" y="4800600"/>
            <a:ext cx="38862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And for a pure conductive material </a:t>
            </a:r>
            <a:endParaRPr lang="ar-SA" sz="2000" dirty="0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410200"/>
            <a:ext cx="1181100" cy="619125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5410200"/>
            <a:ext cx="2238375" cy="828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533400"/>
            <a:ext cx="1981200" cy="849086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457200"/>
            <a:ext cx="2195443" cy="106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" y="1752600"/>
            <a:ext cx="6553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Note that if the heat generation zero then :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1676400"/>
            <a:ext cx="904875" cy="657225"/>
          </a:xfrm>
          <a:prstGeom prst="rect">
            <a:avLst/>
          </a:prstGeom>
          <a:noFill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68080" y="1981200"/>
            <a:ext cx="2480619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2667000"/>
            <a:ext cx="1695450" cy="61912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971800"/>
            <a:ext cx="3406588" cy="7620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33400" y="2438400"/>
            <a:ext cx="1524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By integration </a:t>
            </a:r>
            <a:endParaRPr lang="ar-SA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886200"/>
            <a:ext cx="2514600" cy="88831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3886200"/>
            <a:ext cx="3146474" cy="8382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533400" y="4876800"/>
            <a:ext cx="1981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Then we get </a:t>
            </a:r>
            <a:endParaRPr lang="ar-SA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5334000"/>
            <a:ext cx="3429000" cy="8102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229600" cy="5897563"/>
          </a:xfrm>
        </p:spPr>
        <p:txBody>
          <a:bodyPr/>
          <a:lstStyle/>
          <a:p>
            <a:r>
              <a:rPr lang="en-US" dirty="0" smtClean="0"/>
              <a:t>At x=-L, T=</a:t>
            </a:r>
            <a:r>
              <a:rPr lang="en-US" dirty="0" err="1" smtClean="0"/>
              <a:t>T</a:t>
            </a:r>
            <a:r>
              <a:rPr lang="en-US" baseline="-25000" dirty="0" err="1" smtClean="0"/>
              <a:t>w</a:t>
            </a:r>
            <a:endParaRPr lang="en-US" baseline="-2500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And at x=L, T=</a:t>
            </a:r>
            <a:r>
              <a:rPr lang="en-US" dirty="0" err="1" smtClean="0"/>
              <a:t>T</a:t>
            </a:r>
            <a:r>
              <a:rPr lang="en-US" baseline="-25000" dirty="0" err="1" smtClean="0"/>
              <a:t>w</a:t>
            </a:r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r>
              <a:rPr lang="en-US" dirty="0" smtClean="0"/>
              <a:t>And by solving 1 and 2 </a:t>
            </a:r>
          </a:p>
          <a:p>
            <a:endParaRPr lang="ar-SA" baseline="-250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914400"/>
            <a:ext cx="4267200" cy="952870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633986"/>
            <a:ext cx="4114800" cy="918839"/>
          </a:xfrm>
          <a:prstGeom prst="rect">
            <a:avLst/>
          </a:prstGeom>
          <a:noFill/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495800"/>
            <a:ext cx="723900" cy="342900"/>
          </a:xfrm>
          <a:prstGeom prst="rect">
            <a:avLst/>
          </a:prstGeom>
          <a:noFill/>
        </p:spPr>
      </p:pic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4343400"/>
            <a:ext cx="1733550" cy="619125"/>
          </a:xfrm>
          <a:prstGeom prst="rect">
            <a:avLst/>
          </a:prstGeom>
          <a:noFill/>
        </p:spPr>
      </p:pic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4343400"/>
            <a:ext cx="4111283" cy="918328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457200" y="5105400"/>
            <a:ext cx="426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At x=0, T</a:t>
            </a:r>
            <a:r>
              <a:rPr lang="en-US" sz="2400" baseline="-25000" dirty="0" smtClean="0"/>
              <a:t>o</a:t>
            </a:r>
            <a:r>
              <a:rPr lang="en-US" sz="2400" dirty="0" smtClean="0"/>
              <a:t>=center temperature:</a:t>
            </a:r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5791200"/>
            <a:ext cx="2334065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Total heat at both sides =total heat generated at steady state case.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ar-SA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981200"/>
            <a:ext cx="5511800" cy="533400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590800"/>
            <a:ext cx="1905000" cy="814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2819400"/>
          </a:xfrm>
        </p:spPr>
        <p:txBody>
          <a:bodyPr/>
          <a:lstStyle/>
          <a:p>
            <a:r>
              <a:rPr lang="en-US" dirty="0" smtClean="0"/>
              <a:t>Steady state heat conduction </a:t>
            </a:r>
          </a:p>
          <a:p>
            <a:r>
              <a:rPr lang="en-US" u="sng" dirty="0" smtClean="0"/>
              <a:t>Steady state </a:t>
            </a:r>
            <a:r>
              <a:rPr lang="en-US" dirty="0" smtClean="0"/>
              <a:t>means that temperature in an object may vary by location but it does not change with time. </a:t>
            </a:r>
            <a:endParaRPr lang="ar-S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512" y="3810000"/>
            <a:ext cx="4405613" cy="1803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/>
              <a:t>Home work #2</a:t>
            </a:r>
            <a:br>
              <a:rPr lang="en-US" sz="2200" dirty="0" smtClean="0"/>
            </a:br>
            <a:r>
              <a:rPr lang="en-US" sz="2200" dirty="0" smtClean="0"/>
              <a:t>Temperature change with change of distance from the center of generation 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Draw the relationship between temperature and distance x from the center of the wall knowing that:</a:t>
            </a:r>
          </a:p>
          <a:p>
            <a:pPr>
              <a:buNone/>
            </a:pPr>
            <a:endParaRPr lang="ar-S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2743200"/>
          <a:ext cx="6172201" cy="1524000"/>
        </p:xfrm>
        <a:graphic>
          <a:graphicData uri="http://schemas.openxmlformats.org/drawingml/2006/table">
            <a:tbl>
              <a:tblPr/>
              <a:tblGrid>
                <a:gridCol w="1234151"/>
                <a:gridCol w="1234151"/>
                <a:gridCol w="1234151"/>
                <a:gridCol w="1234874"/>
                <a:gridCol w="1234874"/>
              </a:tblGrid>
              <a:tr h="5080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Arial"/>
                        </a:rPr>
                        <a:t>T</a:t>
                      </a:r>
                      <a:r>
                        <a:rPr lang="en-US" sz="1600" baseline="-25000" dirty="0">
                          <a:latin typeface="Calibri"/>
                          <a:ea typeface="Times New Roman"/>
                          <a:cs typeface="Arial"/>
                        </a:rPr>
                        <a:t>a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q'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L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H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k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Arial"/>
                        </a:rPr>
                        <a:t>5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10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en-US" sz="1600">
                          <a:latin typeface="Arial"/>
                          <a:ea typeface="Times New Roman"/>
                          <a:cs typeface="Arial"/>
                        </a:rPr>
                        <a:t>°</a:t>
                      </a: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C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w/m</a:t>
                      </a:r>
                      <a:r>
                        <a:rPr lang="en-US" sz="1600" baseline="30000"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m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w/m</a:t>
                      </a:r>
                      <a:r>
                        <a:rPr lang="en-US" sz="1600" baseline="30000"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.</a:t>
                      </a:r>
                      <a:r>
                        <a:rPr lang="en-US" sz="1600">
                          <a:latin typeface="Arial"/>
                          <a:ea typeface="Times New Roman"/>
                          <a:cs typeface="Arial"/>
                        </a:rPr>
                        <a:t>°</a:t>
                      </a:r>
                      <a:r>
                        <a:rPr lang="en-US" sz="1600">
                          <a:latin typeface="Calibri"/>
                          <a:ea typeface="Times New Roman"/>
                          <a:cs typeface="Arial"/>
                        </a:rPr>
                        <a:t>k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2650" algn="l"/>
                        </a:tabLs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Arial"/>
                        </a:rPr>
                        <a:t>w/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Arial"/>
                        </a:rPr>
                        <a:t>m.</a:t>
                      </a:r>
                      <a:r>
                        <a:rPr lang="en-US" sz="1600" dirty="0" err="1">
                          <a:latin typeface="Arial"/>
                          <a:ea typeface="Times New Roman"/>
                          <a:cs typeface="Arial"/>
                        </a:rPr>
                        <a:t>°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Arial"/>
                        </a:rPr>
                        <a:t>k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4724400"/>
            <a:ext cx="8305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Home work should be submitted after 6 days from the lecture. 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en-US" sz="2400" dirty="0" smtClean="0"/>
              <a:t> Fourier's law describes the rate of heat conduction in a solid </a:t>
            </a:r>
            <a:endParaRPr lang="ar-S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Boundary Conditions </a:t>
            </a:r>
          </a:p>
          <a:p>
            <a:r>
              <a:rPr lang="en-US" sz="2400" i="1" dirty="0" smtClean="0"/>
              <a:t>x = x</a:t>
            </a:r>
            <a:r>
              <a:rPr lang="en-US" sz="2400" i="1" baseline="-25000" dirty="0" smtClean="0"/>
              <a:t>1, </a:t>
            </a:r>
            <a:r>
              <a:rPr lang="en-US" sz="2400" i="1" dirty="0" smtClean="0"/>
              <a:t> T = T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</a:t>
            </a:r>
          </a:p>
          <a:p>
            <a:r>
              <a:rPr lang="en-US" sz="2400" i="1" dirty="0" smtClean="0"/>
              <a:t>x = x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, T = T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</a:t>
            </a:r>
          </a:p>
          <a:p>
            <a:r>
              <a:rPr lang="en-US" sz="2400" dirty="0" smtClean="0"/>
              <a:t>Separating the variables, </a:t>
            </a:r>
          </a:p>
          <a:p>
            <a:r>
              <a:rPr lang="en-US" sz="2400" dirty="0" smtClean="0"/>
              <a:t>Integrating from x</a:t>
            </a:r>
            <a:r>
              <a:rPr lang="en-US" sz="2400" baseline="-25000" dirty="0" smtClean="0"/>
              <a:t>1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to x (some interior location within the slab) </a:t>
            </a:r>
            <a:endParaRPr lang="ar-SA" sz="24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962400"/>
            <a:ext cx="29241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876800"/>
            <a:ext cx="24479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5781675"/>
            <a:ext cx="24098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4419600"/>
            <a:ext cx="4405613" cy="1803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 L= thickness of the </a:t>
            </a:r>
            <a:r>
              <a:rPr lang="en-US" dirty="0" smtClean="0"/>
              <a:t>slab</a:t>
            </a:r>
            <a:endParaRPr lang="ar-SA" dirty="0" smtClean="0"/>
          </a:p>
          <a:p>
            <a:pPr marL="0" indent="0">
              <a:buNone/>
            </a:pPr>
            <a:r>
              <a:rPr lang="en-US" sz="2600" b="1" u="sng" dirty="0" smtClean="0"/>
              <a:t>Thermal </a:t>
            </a:r>
            <a:r>
              <a:rPr lang="en-US" sz="2600" b="1" u="sng" dirty="0" smtClean="0"/>
              <a:t>Resistance concept: </a:t>
            </a:r>
          </a:p>
          <a:p>
            <a:r>
              <a:rPr lang="en-US" sz="2600" dirty="0" smtClean="0"/>
              <a:t>In the flow of electricity, the electrical resistance is determined from the ratio of electric potential divided by the electric current. Similarly, we may consider heat resistance as a ratio of the driving potential (temperature difference) divided by the rate of heat transfer. </a:t>
            </a:r>
          </a:p>
          <a:p>
            <a:r>
              <a:rPr lang="en-US" sz="2600" dirty="0" smtClean="0"/>
              <a:t>Thus, </a:t>
            </a:r>
            <a:endParaRPr lang="ar-SA" sz="26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685800"/>
            <a:ext cx="4305300" cy="819150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029200"/>
            <a:ext cx="2667000" cy="961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5316893"/>
            <a:ext cx="4438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6096000"/>
            <a:ext cx="2400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2700" dirty="0" smtClean="0"/>
              <a:t>HEAT CONDUCTION IN MULTILAYERED SYSTEMS</a:t>
            </a:r>
            <a:endParaRPr lang="ar-SA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000" dirty="0" smtClean="0"/>
              <a:t>COMPOSITE RECTANGULAR WALL (IN SERIES) </a:t>
            </a:r>
          </a:p>
          <a:p>
            <a:pPr>
              <a:buNone/>
            </a:pPr>
            <a:endParaRPr lang="ar-SA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4325" y="1905000"/>
            <a:ext cx="5019675" cy="370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57200" y="1295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SA" dirty="0" smtClean="0"/>
          </a:p>
          <a:p>
            <a:r>
              <a:rPr lang="en-US" dirty="0" smtClean="0"/>
              <a:t> In a single layer, the rate of heat transfer is: </a:t>
            </a:r>
            <a:endParaRPr lang="ar-S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05000"/>
            <a:ext cx="1905000" cy="300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6057900"/>
            <a:ext cx="1628775" cy="80010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6057900"/>
            <a:ext cx="1704975" cy="800100"/>
          </a:xfrm>
          <a:prstGeom prst="rect">
            <a:avLst/>
          </a:prstGeom>
          <a:noFill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99959" y="5867400"/>
            <a:ext cx="184404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876800"/>
            <a:ext cx="33718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Using the Resistance Concept:</a:t>
            </a:r>
          </a:p>
          <a:p>
            <a:endParaRPr lang="ar-SA" sz="2000" dirty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04800"/>
            <a:ext cx="43148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0"/>
            <a:ext cx="84582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876800"/>
            <a:ext cx="28765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3581400"/>
            <a:ext cx="1400175" cy="800100"/>
          </a:xfrm>
          <a:prstGeom prst="rect">
            <a:avLst/>
          </a:prstGeom>
          <a:noFill/>
        </p:spPr>
      </p:pic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3657600"/>
            <a:ext cx="1381125" cy="800100"/>
          </a:xfrm>
          <a:prstGeom prst="rect">
            <a:avLst/>
          </a:prstGeom>
          <a:noFill/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3581400"/>
            <a:ext cx="16668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14800" y="4800600"/>
            <a:ext cx="33432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Conduction in cylindrical objects</a:t>
            </a:r>
            <a:endParaRPr lang="ar-SA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371600"/>
            <a:ext cx="3790950" cy="3617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295400"/>
            <a:ext cx="22955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685800" y="4343400"/>
                <a:ext cx="3803926" cy="22862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Fourier's Law in cylindrical coordinates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=−</m:t>
                    </m:r>
                    <m:r>
                      <a:rPr lang="en-US" sz="2400" b="0" i="1" smtClean="0">
                        <a:latin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𝑟𝐿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)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𝑑𝑇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𝑑𝑟</m:t>
                        </m:r>
                      </m:den>
                    </m:f>
                  </m:oMath>
                </a14:m>
                <a:endParaRPr lang="en-US" sz="2400" dirty="0"/>
              </a:p>
              <a:p>
                <a:endParaRPr lang="ar-SA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343400"/>
                <a:ext cx="3803926" cy="2286267"/>
              </a:xfrm>
              <a:prstGeom prst="rect">
                <a:avLst/>
              </a:prstGeom>
              <a:blipFill rotWithShape="1">
                <a:blip r:embed="rId4"/>
                <a:stretch>
                  <a:fillRect l="-1442" t="-1333" r="-801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4741904"/>
            <a:ext cx="2286000" cy="1019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343400" y="4876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Boundary Conditions </a:t>
            </a:r>
          </a:p>
          <a:p>
            <a:r>
              <a:rPr lang="en-US" sz="2400" i="1" dirty="0" smtClean="0"/>
              <a:t>T =T</a:t>
            </a:r>
            <a:r>
              <a:rPr lang="en-US" sz="2400" i="1" baseline="-25000" dirty="0" smtClean="0"/>
              <a:t>i </a:t>
            </a:r>
            <a:r>
              <a:rPr lang="en-US" sz="2400" i="1" dirty="0" smtClean="0"/>
              <a:t>at r =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i</a:t>
            </a:r>
            <a:r>
              <a:rPr lang="en-US" sz="2400" i="1" baseline="30000" dirty="0" smtClean="0"/>
              <a:t> </a:t>
            </a:r>
            <a:endParaRPr lang="en-US" sz="2400" i="1" dirty="0" smtClean="0"/>
          </a:p>
          <a:p>
            <a:r>
              <a:rPr lang="en-US" sz="2400" i="1" dirty="0" smtClean="0"/>
              <a:t>T=T</a:t>
            </a:r>
            <a:r>
              <a:rPr lang="en-US" sz="2400" i="1" baseline="-25000" dirty="0" smtClean="0"/>
              <a:t>o</a:t>
            </a:r>
            <a:r>
              <a:rPr lang="en-US" sz="2400" i="1" baseline="30000" dirty="0" smtClean="0"/>
              <a:t> </a:t>
            </a:r>
            <a:r>
              <a:rPr lang="en-US" sz="2400" i="1" dirty="0" smtClean="0"/>
              <a:t>at r = r</a:t>
            </a:r>
            <a:r>
              <a:rPr lang="en-US" sz="2400" i="1" baseline="-25000" dirty="0" smtClean="0"/>
              <a:t>0</a:t>
            </a:r>
            <a:endParaRPr lang="ar-SA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Separating variables: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Integrating :</a:t>
            </a:r>
          </a:p>
          <a:p>
            <a:endParaRPr lang="ar-SA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1371600"/>
            <a:ext cx="2895600" cy="902525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667000"/>
            <a:ext cx="3276600" cy="1402727"/>
          </a:xfrm>
          <a:prstGeom prst="rect">
            <a:avLst/>
          </a:prstGeom>
          <a:noFill/>
        </p:spPr>
      </p:pic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191000"/>
            <a:ext cx="26003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4114800"/>
            <a:ext cx="36480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5105400"/>
            <a:ext cx="23622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Arrow Connector 14"/>
          <p:cNvCxnSpPr/>
          <p:nvPr/>
        </p:nvCxnSpPr>
        <p:spPr>
          <a:xfrm>
            <a:off x="3429000" y="44958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3563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5334000"/>
            <a:ext cx="1562100" cy="1000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OVERALL HEAT TRANSFER COEFFICIENT</a:t>
            </a:r>
            <a:endParaRPr lang="en-US" sz="32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5" y="1295400"/>
            <a:ext cx="442912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66800" y="1524000"/>
            <a:ext cx="3352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Heat transfer to the internal wall</a:t>
            </a:r>
            <a:endParaRPr lang="ar-SA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057400"/>
            <a:ext cx="2419350" cy="409575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2590800"/>
            <a:ext cx="3076575" cy="8001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85800" y="3581400"/>
            <a:ext cx="3352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Heat transfer through the wall </a:t>
            </a:r>
            <a:endParaRPr lang="ar-SA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4114800"/>
            <a:ext cx="2505075" cy="800100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5181600"/>
            <a:ext cx="2105025" cy="89535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505200" y="4419600"/>
            <a:ext cx="1371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Where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lm</a:t>
            </a:r>
            <a:endParaRPr lang="ar-SA" baseline="-25000" dirty="0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5181600"/>
            <a:ext cx="3200400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462</Words>
  <Application>Microsoft Office PowerPoint</Application>
  <PresentationFormat>On-screen Show (4:3)</PresentationFormat>
  <Paragraphs>99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Fourier's law of heat conduction</vt:lpstr>
      <vt:lpstr>PowerPoint Presentation</vt:lpstr>
      <vt:lpstr>  Fourier's law describes the rate of heat conduction in a solid </vt:lpstr>
      <vt:lpstr>PowerPoint Presentation</vt:lpstr>
      <vt:lpstr> HEAT CONDUCTION IN MULTILAYERED SYSTEMS</vt:lpstr>
      <vt:lpstr>PowerPoint Presentation</vt:lpstr>
      <vt:lpstr>Conduction in cylindrical objects</vt:lpstr>
      <vt:lpstr>PowerPoint Presentation</vt:lpstr>
      <vt:lpstr>OVERALL HEAT TRANSFER COEFFICIENT</vt:lpstr>
      <vt:lpstr>PowerPoint Presentation</vt:lpstr>
      <vt:lpstr>Critical thickness for insulation </vt:lpstr>
      <vt:lpstr> COMPOSITE CYLINDRICAL TUBE </vt:lpstr>
      <vt:lpstr>Heat Conduction in a Spherical Shell</vt:lpstr>
      <vt:lpstr>PowerPoint Presentation</vt:lpstr>
      <vt:lpstr>Conduction with internal heat generation </vt:lpstr>
      <vt:lpstr>PowerPoint Presentation</vt:lpstr>
      <vt:lpstr>PowerPoint Presentation</vt:lpstr>
      <vt:lpstr>PowerPoint Presentation</vt:lpstr>
      <vt:lpstr>PowerPoint Presentation</vt:lpstr>
      <vt:lpstr>Home work #2 Temperature change with change of distance from the center of generation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Fourier's low of heat conduction</dc:title>
  <dc:creator>Ahmad Saleh</dc:creator>
  <cp:lastModifiedBy>Dr Fahd Alkoaik</cp:lastModifiedBy>
  <cp:revision>18</cp:revision>
  <dcterms:created xsi:type="dcterms:W3CDTF">2006-08-16T00:00:00Z</dcterms:created>
  <dcterms:modified xsi:type="dcterms:W3CDTF">2012-09-24T07:47:45Z</dcterms:modified>
</cp:coreProperties>
</file>