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60" d="100"/>
          <a:sy n="60" d="100"/>
        </p:scale>
        <p:origin x="-78"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4/11/2018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4/11/2018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EDGE" TargetMode="External"/><Relationship Id="rId2" Type="http://schemas.openxmlformats.org/officeDocument/2006/relationships/hyperlink" Target="https://en.wikipedia.org/wiki/GPR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robi.com.bd/new-business-page/mobile-private-network?lang=eng#qxlxOYhRXJXgD0uy.97" TargetMode="External"/><Relationship Id="rId2" Type="http://schemas.openxmlformats.org/officeDocument/2006/relationships/hyperlink" Target="https://en.wikipedia.org/wiki/Wireless_sensor_network" TargetMode="External"/><Relationship Id="rId1" Type="http://schemas.openxmlformats.org/officeDocument/2006/relationships/slideLayout" Target="../slideLayouts/slideLayout1.xml"/><Relationship Id="rId4" Type="http://schemas.openxmlformats.org/officeDocument/2006/relationships/hyperlink" Target="https://zaidmufti.wordpress.com/2016/09/09/difference-between-wireless-sensor-networks-and-wireless-ad-hoc-network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1BD48D-3E35-4C1B-9333-53F7393B2E68}"/>
              </a:ext>
            </a:extLst>
          </p:cNvPr>
          <p:cNvSpPr>
            <a:spLocks noGrp="1"/>
          </p:cNvSpPr>
          <p:nvPr>
            <p:ph type="ctrTitle"/>
          </p:nvPr>
        </p:nvSpPr>
        <p:spPr/>
        <p:txBody>
          <a:bodyPr>
            <a:normAutofit/>
          </a:bodyPr>
          <a:lstStyle/>
          <a:p>
            <a:pPr algn="ctr"/>
            <a:r>
              <a:rPr lang="en-US" sz="4400" dirty="0"/>
              <a:t>Wireless sensor network </a:t>
            </a:r>
            <a:br>
              <a:rPr lang="en-US" sz="4400" dirty="0"/>
            </a:br>
            <a:r>
              <a:rPr lang="en-US" sz="4400" dirty="0"/>
              <a:t>&amp;</a:t>
            </a:r>
            <a:br>
              <a:rPr lang="en-US" sz="4400" dirty="0"/>
            </a:br>
            <a:r>
              <a:rPr lang="en-US" sz="4400" dirty="0"/>
              <a:t>Private mobile computer</a:t>
            </a:r>
            <a:endParaRPr lang="ar-SA" sz="4400" dirty="0"/>
          </a:p>
        </p:txBody>
      </p:sp>
      <p:sp>
        <p:nvSpPr>
          <p:cNvPr id="3" name="Subtitle 2">
            <a:extLst>
              <a:ext uri="{FF2B5EF4-FFF2-40B4-BE49-F238E27FC236}">
                <a16:creationId xmlns:a16="http://schemas.microsoft.com/office/drawing/2014/main" xmlns="" id="{55E08A02-4D09-4199-A311-DD98877B043C}"/>
              </a:ext>
            </a:extLst>
          </p:cNvPr>
          <p:cNvSpPr>
            <a:spLocks noGrp="1"/>
          </p:cNvSpPr>
          <p:nvPr>
            <p:ph type="subTitle" idx="1"/>
          </p:nvPr>
        </p:nvSpPr>
        <p:spPr>
          <a:xfrm rot="21420000">
            <a:off x="2250657" y="3578262"/>
            <a:ext cx="7791951" cy="684395"/>
          </a:xfrm>
        </p:spPr>
        <p:txBody>
          <a:bodyPr/>
          <a:lstStyle/>
          <a:p>
            <a:pPr algn="ctr" rtl="0"/>
            <a:r>
              <a:rPr lang="en-US" dirty="0"/>
              <a:t>By: Safia Ali Al-Masoud</a:t>
            </a:r>
          </a:p>
          <a:p>
            <a:endParaRPr lang="en-US" dirty="0"/>
          </a:p>
          <a:p>
            <a:endParaRPr lang="ar-SA" dirty="0"/>
          </a:p>
        </p:txBody>
      </p:sp>
    </p:spTree>
    <p:extLst>
      <p:ext uri="{BB962C8B-B14F-4D97-AF65-F5344CB8AC3E}">
        <p14:creationId xmlns:p14="http://schemas.microsoft.com/office/powerpoint/2010/main" val="32897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robi.com.bd/files/large/eff3eabea5546e1">
            <a:extLst>
              <a:ext uri="{FF2B5EF4-FFF2-40B4-BE49-F238E27FC236}">
                <a16:creationId xmlns:a16="http://schemas.microsoft.com/office/drawing/2014/main" xmlns="" id="{7F38CB03-16F1-4685-9776-D0DC48B61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747" y="304801"/>
            <a:ext cx="9956168" cy="508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5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14ADF-8689-4DE5-B499-969BE1633606}"/>
              </a:ext>
            </a:extLst>
          </p:cNvPr>
          <p:cNvSpPr>
            <a:spLocks noGrp="1"/>
          </p:cNvSpPr>
          <p:nvPr>
            <p:ph type="title"/>
          </p:nvPr>
        </p:nvSpPr>
        <p:spPr>
          <a:xfrm>
            <a:off x="683625" y="370114"/>
            <a:ext cx="10396882" cy="781851"/>
          </a:xfrm>
        </p:spPr>
        <p:txBody>
          <a:bodyPr>
            <a:normAutofit fontScale="90000"/>
          </a:bodyPr>
          <a:lstStyle/>
          <a:p>
            <a:r>
              <a:rPr lang="en-US" dirty="0"/>
              <a:t>Benefits of </a:t>
            </a:r>
            <a:r>
              <a:rPr lang="en-US" dirty="0" err="1"/>
              <a:t>mpn</a:t>
            </a:r>
            <a:endParaRPr lang="ar-SA" dirty="0"/>
          </a:p>
        </p:txBody>
      </p:sp>
      <p:sp>
        <p:nvSpPr>
          <p:cNvPr id="3" name="Content Placeholder 2">
            <a:extLst>
              <a:ext uri="{FF2B5EF4-FFF2-40B4-BE49-F238E27FC236}">
                <a16:creationId xmlns:a16="http://schemas.microsoft.com/office/drawing/2014/main" xmlns="" id="{5CAB2658-F44C-418E-A4D8-FF2849FFD270}"/>
              </a:ext>
            </a:extLst>
          </p:cNvPr>
          <p:cNvSpPr>
            <a:spLocks noGrp="1"/>
          </p:cNvSpPr>
          <p:nvPr>
            <p:ph sz="quarter" idx="13"/>
          </p:nvPr>
        </p:nvSpPr>
        <p:spPr>
          <a:xfrm>
            <a:off x="683625" y="1894115"/>
            <a:ext cx="10394707" cy="3526972"/>
          </a:xfrm>
        </p:spPr>
        <p:txBody>
          <a:bodyPr>
            <a:noAutofit/>
          </a:bodyPr>
          <a:lstStyle/>
          <a:p>
            <a:pPr marL="0" indent="0" algn="l" rtl="0">
              <a:buNone/>
            </a:pPr>
            <a:endParaRPr lang="en-US" sz="2800" dirty="0">
              <a:latin typeface="Angsana New" panose="02020603050405020304" pitchFamily="18" charset="-34"/>
              <a:cs typeface="Angsana New" panose="02020603050405020304" pitchFamily="18" charset="-34"/>
            </a:endParaRPr>
          </a:p>
          <a:p>
            <a:pPr algn="l" rtl="0"/>
            <a:r>
              <a:rPr lang="en-US" sz="2800" dirty="0">
                <a:latin typeface="Angsana New" panose="02020603050405020304" pitchFamily="18" charset="-34"/>
                <a:cs typeface="Angsana New" panose="02020603050405020304" pitchFamily="18" charset="-34"/>
              </a:rPr>
              <a:t>Outside gatherings can't get to your information while it is being transmitted. The information trade is totally private and isolated from the Web. </a:t>
            </a:r>
          </a:p>
          <a:p>
            <a:pPr algn="l" rtl="0"/>
            <a:r>
              <a:rPr lang="en-US" sz="2800" dirty="0">
                <a:latin typeface="Angsana New" panose="02020603050405020304" pitchFamily="18" charset="-34"/>
                <a:cs typeface="Angsana New" panose="02020603050405020304" pitchFamily="18" charset="-34"/>
              </a:rPr>
              <a:t>With a devoted system asset, MPN can give a quick and dependable access to business programming, database or terminals, making it a perfect stage for </a:t>
            </a:r>
            <a:r>
              <a:rPr lang="en-US" sz="2800">
                <a:latin typeface="Angsana New" panose="02020603050405020304" pitchFamily="18" charset="-34"/>
                <a:cs typeface="Angsana New" panose="02020603050405020304" pitchFamily="18" charset="-34"/>
              </a:rPr>
              <a:t>continuous cooperation</a:t>
            </a:r>
            <a:r>
              <a:rPr lang="ar-SA" sz="2800">
                <a:latin typeface="Angsana New" panose="02020603050405020304" pitchFamily="18" charset="-34"/>
                <a:cs typeface="Angsana New" panose="02020603050405020304" pitchFamily="18" charset="-34"/>
              </a:rPr>
              <a:t>.</a:t>
            </a:r>
            <a:endParaRPr lang="en-US" sz="2800">
              <a:latin typeface="Angsana New" panose="02020603050405020304" pitchFamily="18" charset="-34"/>
              <a:cs typeface="Angsana New" panose="02020603050405020304" pitchFamily="18" charset="-34"/>
            </a:endParaRPr>
          </a:p>
          <a:p>
            <a:endParaRPr lang="ar-SA" sz="2800" dirty="0">
              <a:latin typeface="Angsana New" panose="02020603050405020304" pitchFamily="18" charset="-34"/>
            </a:endParaRPr>
          </a:p>
        </p:txBody>
      </p:sp>
    </p:spTree>
    <p:extLst>
      <p:ext uri="{BB962C8B-B14F-4D97-AF65-F5344CB8AC3E}">
        <p14:creationId xmlns:p14="http://schemas.microsoft.com/office/powerpoint/2010/main" val="400761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4E7B9B-CCBC-2545-A1C2-39B1594B52A0}"/>
              </a:ext>
            </a:extLst>
          </p:cNvPr>
          <p:cNvSpPr>
            <a:spLocks noGrp="1"/>
          </p:cNvSpPr>
          <p:nvPr>
            <p:ph type="title"/>
          </p:nvPr>
        </p:nvSpPr>
        <p:spPr/>
        <p:txBody>
          <a:bodyPr/>
          <a:lstStyle/>
          <a:p>
            <a:r>
              <a:rPr lang="ar-SA"/>
              <a:t> cont.benfit</a:t>
            </a:r>
            <a:endParaRPr lang="en-US"/>
          </a:p>
        </p:txBody>
      </p:sp>
      <p:sp>
        <p:nvSpPr>
          <p:cNvPr id="3" name="Content Placeholder 2">
            <a:extLst>
              <a:ext uri="{FF2B5EF4-FFF2-40B4-BE49-F238E27FC236}">
                <a16:creationId xmlns:a16="http://schemas.microsoft.com/office/drawing/2014/main" xmlns="" id="{9F7D49BC-FC97-5949-93F7-203EEE6C27D8}"/>
              </a:ext>
            </a:extLst>
          </p:cNvPr>
          <p:cNvSpPr>
            <a:spLocks noGrp="1"/>
          </p:cNvSpPr>
          <p:nvPr>
            <p:ph sz="quarter" idx="13"/>
          </p:nvPr>
        </p:nvSpPr>
        <p:spPr>
          <a:xfrm>
            <a:off x="685801" y="2063396"/>
            <a:ext cx="10394707" cy="3311189"/>
          </a:xfrm>
        </p:spPr>
        <p:txBody>
          <a:bodyPr/>
          <a:lstStyle/>
          <a:p>
            <a:pPr algn="l" rtl="0"/>
            <a:r>
              <a:rPr lang="en-US" sz="2000">
                <a:latin typeface="Angsana New" panose="02020603050405020304" pitchFamily="18" charset="-34"/>
                <a:cs typeface="Angsana New" panose="02020603050405020304" pitchFamily="18" charset="-34"/>
              </a:rPr>
              <a:t>Companies are able to connect to their employees using the corporate network, as long there is mobile data connection. It also enables terminals such as POS machines to be truly mobile via a highly secure private connection.</a:t>
            </a:r>
            <a:endParaRPr lang="en-US"/>
          </a:p>
        </p:txBody>
      </p:sp>
    </p:spTree>
    <p:extLst>
      <p:ext uri="{BB962C8B-B14F-4D97-AF65-F5344CB8AC3E}">
        <p14:creationId xmlns:p14="http://schemas.microsoft.com/office/powerpoint/2010/main" val="82318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25CE0-F1B0-4D13-A352-0845D63DE2AD}"/>
              </a:ext>
            </a:extLst>
          </p:cNvPr>
          <p:cNvSpPr>
            <a:spLocks noGrp="1"/>
          </p:cNvSpPr>
          <p:nvPr>
            <p:ph type="title"/>
          </p:nvPr>
        </p:nvSpPr>
        <p:spPr>
          <a:xfrm>
            <a:off x="7031102" y="2237085"/>
            <a:ext cx="3961330" cy="880394"/>
          </a:xfrm>
        </p:spPr>
        <p:txBody>
          <a:bodyPr/>
          <a:lstStyle/>
          <a:p>
            <a:r>
              <a:rPr lang="en-US" dirty="0"/>
              <a:t>Advantages </a:t>
            </a:r>
            <a:endParaRPr lang="ar-SA" dirty="0"/>
          </a:p>
        </p:txBody>
      </p:sp>
      <p:sp>
        <p:nvSpPr>
          <p:cNvPr id="4" name="Text Placeholder 3">
            <a:extLst>
              <a:ext uri="{FF2B5EF4-FFF2-40B4-BE49-F238E27FC236}">
                <a16:creationId xmlns:a16="http://schemas.microsoft.com/office/drawing/2014/main" xmlns="" id="{A9077C1D-4A73-4A1E-9B08-EA65D9BDD942}"/>
              </a:ext>
            </a:extLst>
          </p:cNvPr>
          <p:cNvSpPr>
            <a:spLocks noGrp="1"/>
          </p:cNvSpPr>
          <p:nvPr>
            <p:ph type="body" sz="half" idx="2"/>
          </p:nvPr>
        </p:nvSpPr>
        <p:spPr>
          <a:xfrm>
            <a:off x="685801" y="283030"/>
            <a:ext cx="6345301" cy="4788504"/>
          </a:xfrm>
        </p:spPr>
        <p:txBody>
          <a:bodyPr>
            <a:normAutofit/>
          </a:bodyPr>
          <a:lstStyle/>
          <a:p>
            <a:pPr marL="457200" indent="-457200" algn="l" rtl="0" fontAlgn="base">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High Security level </a:t>
            </a:r>
          </a:p>
          <a:p>
            <a:pPr marL="457200" indent="-457200" algn="l" rtl="0" fontAlgn="base">
              <a:buFont typeface="Arial" panose="020B0604020202020204" pitchFamily="34" charset="0"/>
              <a:buChar char="•"/>
            </a:pPr>
            <a:endParaRPr lang="en-US" sz="3200" dirty="0">
              <a:latin typeface="Angsana New" panose="02020603050405020304" pitchFamily="18" charset="-34"/>
              <a:cs typeface="Angsana New" panose="02020603050405020304" pitchFamily="18" charset="-34"/>
            </a:endParaRPr>
          </a:p>
          <a:p>
            <a:pPr marL="457200" indent="-457200" algn="l" rtl="0" fontAlgn="base">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Upgraded System Execution </a:t>
            </a:r>
          </a:p>
          <a:p>
            <a:pPr marL="457200" indent="-457200" algn="l" rtl="0" fontAlgn="base">
              <a:buFont typeface="Arial" panose="020B0604020202020204" pitchFamily="34" charset="0"/>
              <a:buChar char="•"/>
            </a:pPr>
            <a:endParaRPr lang="en-US" sz="3200" dirty="0">
              <a:latin typeface="Angsana New" panose="02020603050405020304" pitchFamily="18" charset="-34"/>
              <a:cs typeface="Angsana New" panose="02020603050405020304" pitchFamily="18" charset="-34"/>
            </a:endParaRPr>
          </a:p>
          <a:p>
            <a:pPr marL="457200" indent="-457200" algn="l" rtl="0" fontAlgn="base">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Intranet availability anyplace</a:t>
            </a:r>
          </a:p>
          <a:p>
            <a:pPr marL="457200" indent="-457200">
              <a:buFont typeface="Arial" panose="020B0604020202020204" pitchFamily="34" charset="0"/>
              <a:buChar char="•"/>
            </a:pPr>
            <a:endParaRPr lang="ar-SA" sz="3200" dirty="0">
              <a:latin typeface="Angsana New" panose="02020603050405020304" pitchFamily="18" charset="-34"/>
            </a:endParaRPr>
          </a:p>
        </p:txBody>
      </p:sp>
    </p:spTree>
    <p:extLst>
      <p:ext uri="{BB962C8B-B14F-4D97-AF65-F5344CB8AC3E}">
        <p14:creationId xmlns:p14="http://schemas.microsoft.com/office/powerpoint/2010/main" val="1349490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3C625-90A9-4DEE-A96C-639798AA08D7}"/>
              </a:ext>
            </a:extLst>
          </p:cNvPr>
          <p:cNvSpPr>
            <a:spLocks noGrp="1"/>
          </p:cNvSpPr>
          <p:nvPr>
            <p:ph type="title"/>
          </p:nvPr>
        </p:nvSpPr>
        <p:spPr>
          <a:xfrm>
            <a:off x="685800" y="511628"/>
            <a:ext cx="6345302" cy="642258"/>
          </a:xfrm>
        </p:spPr>
        <p:txBody>
          <a:bodyPr/>
          <a:lstStyle/>
          <a:p>
            <a:r>
              <a:rPr lang="en-US" dirty="0"/>
              <a:t>Disadvantages </a:t>
            </a:r>
            <a:endParaRPr lang="ar-SA" dirty="0"/>
          </a:p>
        </p:txBody>
      </p:sp>
      <p:sp>
        <p:nvSpPr>
          <p:cNvPr id="4" name="Text Placeholder 3">
            <a:extLst>
              <a:ext uri="{FF2B5EF4-FFF2-40B4-BE49-F238E27FC236}">
                <a16:creationId xmlns:a16="http://schemas.microsoft.com/office/drawing/2014/main" xmlns="" id="{59DD3A51-E115-43B9-9FAE-29AA04D5D0B4}"/>
              </a:ext>
            </a:extLst>
          </p:cNvPr>
          <p:cNvSpPr>
            <a:spLocks noGrp="1"/>
          </p:cNvSpPr>
          <p:nvPr>
            <p:ph type="body" sz="half" idx="2"/>
          </p:nvPr>
        </p:nvSpPr>
        <p:spPr>
          <a:xfrm>
            <a:off x="685801" y="1697426"/>
            <a:ext cx="10851988" cy="3680117"/>
          </a:xfrm>
        </p:spPr>
        <p:txBody>
          <a:bodyPr>
            <a:normAutofit/>
          </a:bodyPr>
          <a:lstStyle/>
          <a:p>
            <a:pPr algn="l" rtl="0" fontAlgn="base"/>
            <a:r>
              <a:rPr lang="en-US" sz="2800" dirty="0"/>
              <a:t>Costs - new technologies and devices are often costly to purchase and require ongoing maintenance and upkeep.</a:t>
            </a:r>
          </a:p>
          <a:p>
            <a:pPr algn="l" rtl="0" fontAlgn="base"/>
            <a:endParaRPr lang="en-US" sz="2800" dirty="0"/>
          </a:p>
          <a:p>
            <a:pPr algn="l" rtl="0" fontAlgn="base"/>
            <a:r>
              <a:rPr lang="en-US" sz="2800" dirty="0"/>
              <a:t>Workplace distractions - as the range of technologies and devices increases, so does the potential for them to disrupt productivity and workflow in the business.</a:t>
            </a:r>
          </a:p>
          <a:p>
            <a:endParaRPr lang="ar-SA" sz="2800" dirty="0"/>
          </a:p>
        </p:txBody>
      </p:sp>
    </p:spTree>
    <p:extLst>
      <p:ext uri="{BB962C8B-B14F-4D97-AF65-F5344CB8AC3E}">
        <p14:creationId xmlns:p14="http://schemas.microsoft.com/office/powerpoint/2010/main" val="210532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66A7132-EBE6-FE48-86FB-F6C64EFFD9C7}"/>
              </a:ext>
            </a:extLst>
          </p:cNvPr>
          <p:cNvSpPr>
            <a:spLocks noGrp="1"/>
          </p:cNvSpPr>
          <p:nvPr>
            <p:ph type="title"/>
          </p:nvPr>
        </p:nvSpPr>
        <p:spPr/>
        <p:txBody>
          <a:bodyPr/>
          <a:lstStyle/>
          <a:p>
            <a:r>
              <a:rPr lang="en-US"/>
              <a:t>H</a:t>
            </a:r>
            <a:r>
              <a:rPr lang="ar-SA"/>
              <a:t>ow it work</a:t>
            </a:r>
            <a:endParaRPr lang="en-US"/>
          </a:p>
        </p:txBody>
      </p:sp>
      <p:sp>
        <p:nvSpPr>
          <p:cNvPr id="3" name="Content Placeholder 2">
            <a:extLst>
              <a:ext uri="{FF2B5EF4-FFF2-40B4-BE49-F238E27FC236}">
                <a16:creationId xmlns:a16="http://schemas.microsoft.com/office/drawing/2014/main" xmlns="" id="{CCA753D2-A9DC-44B4-BCC0-BFCA2AAB0322}"/>
              </a:ext>
            </a:extLst>
          </p:cNvPr>
          <p:cNvSpPr>
            <a:spLocks noGrp="1"/>
          </p:cNvSpPr>
          <p:nvPr>
            <p:ph sz="quarter" idx="13"/>
          </p:nvPr>
        </p:nvSpPr>
        <p:spPr/>
        <p:txBody>
          <a:bodyPr/>
          <a:lstStyle/>
          <a:p>
            <a:pPr algn="l" rtl="0"/>
            <a:r>
              <a:rPr lang="en-US" dirty="0"/>
              <a:t>Mobile Private Network (MPN) enables the exchange of data between mobile devices or terminals through mobile network</a:t>
            </a:r>
          </a:p>
          <a:p>
            <a:pPr algn="l" rtl="0"/>
            <a:endParaRPr lang="en-US" dirty="0"/>
          </a:p>
          <a:p>
            <a:pPr algn="l" rtl="0"/>
            <a:r>
              <a:rPr lang="en-US" dirty="0"/>
              <a:t>With a static IP and a dedicated APN (Access Point Name) assigned to each SIM card, the communication between devices is private and secure via intranet, separating the private APN from the other public APN, directly connecting the SIM to client’s servers.</a:t>
            </a:r>
          </a:p>
          <a:p>
            <a:endParaRPr lang="ar-SA" dirty="0"/>
          </a:p>
        </p:txBody>
      </p:sp>
    </p:spTree>
    <p:extLst>
      <p:ext uri="{BB962C8B-B14F-4D97-AF65-F5344CB8AC3E}">
        <p14:creationId xmlns:p14="http://schemas.microsoft.com/office/powerpoint/2010/main" val="21526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2A8C9-EAAF-4606-9423-CAF1AC89EA2C}"/>
              </a:ext>
            </a:extLst>
          </p:cNvPr>
          <p:cNvSpPr>
            <a:spLocks noGrp="1"/>
          </p:cNvSpPr>
          <p:nvPr>
            <p:ph type="title"/>
          </p:nvPr>
        </p:nvSpPr>
        <p:spPr/>
        <p:txBody>
          <a:bodyPr/>
          <a:lstStyle/>
          <a:p>
            <a:endParaRPr lang="ar-SA"/>
          </a:p>
        </p:txBody>
      </p:sp>
      <p:pic>
        <p:nvPicPr>
          <p:cNvPr id="4" name="عنصر نائب للمحتوى 3">
            <a:extLst>
              <a:ext uri="{FF2B5EF4-FFF2-40B4-BE49-F238E27FC236}">
                <a16:creationId xmlns:a16="http://schemas.microsoft.com/office/drawing/2014/main" xmlns="" id="{4A3608F5-425A-4626-BCDF-AB199BFF3CEC}"/>
              </a:ext>
            </a:extLst>
          </p:cNvPr>
          <p:cNvPicPr>
            <a:picLocks noGrp="1" noChangeAspect="1"/>
          </p:cNvPicPr>
          <p:nvPr>
            <p:ph sz="quarter" idx="13"/>
          </p:nvPr>
        </p:nvPicPr>
        <p:blipFill>
          <a:blip r:embed="rId2"/>
          <a:stretch>
            <a:fillRect/>
          </a:stretch>
        </p:blipFill>
        <p:spPr>
          <a:xfrm>
            <a:off x="1088571" y="1837766"/>
            <a:ext cx="9666515" cy="3474464"/>
          </a:xfrm>
          <a:prstGeom prst="rect">
            <a:avLst/>
          </a:prstGeom>
        </p:spPr>
      </p:pic>
    </p:spTree>
    <p:extLst>
      <p:ext uri="{BB962C8B-B14F-4D97-AF65-F5344CB8AC3E}">
        <p14:creationId xmlns:p14="http://schemas.microsoft.com/office/powerpoint/2010/main" val="239814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05918-2D4D-443B-B7DD-D39DE0EB0595}"/>
              </a:ext>
            </a:extLst>
          </p:cNvPr>
          <p:cNvSpPr>
            <a:spLocks noGrp="1"/>
          </p:cNvSpPr>
          <p:nvPr>
            <p:ph type="title"/>
          </p:nvPr>
        </p:nvSpPr>
        <p:spPr>
          <a:xfrm>
            <a:off x="8294916" y="587827"/>
            <a:ext cx="3178627" cy="983687"/>
          </a:xfrm>
        </p:spPr>
        <p:txBody>
          <a:bodyPr>
            <a:normAutofit/>
          </a:bodyPr>
          <a:lstStyle/>
          <a:p>
            <a:r>
              <a:rPr lang="en-US" dirty="0"/>
              <a:t>Devices </a:t>
            </a:r>
            <a:endParaRPr lang="ar-SA" dirty="0"/>
          </a:p>
        </p:txBody>
      </p:sp>
      <p:sp>
        <p:nvSpPr>
          <p:cNvPr id="3" name="Text Placeholder 2">
            <a:extLst>
              <a:ext uri="{FF2B5EF4-FFF2-40B4-BE49-F238E27FC236}">
                <a16:creationId xmlns:a16="http://schemas.microsoft.com/office/drawing/2014/main" xmlns="" id="{738EF6FD-FFD7-4600-A8CC-1E220BEBCCBD}"/>
              </a:ext>
            </a:extLst>
          </p:cNvPr>
          <p:cNvSpPr>
            <a:spLocks noGrp="1"/>
          </p:cNvSpPr>
          <p:nvPr>
            <p:ph type="body" idx="1"/>
          </p:nvPr>
        </p:nvSpPr>
        <p:spPr>
          <a:xfrm>
            <a:off x="685802" y="195942"/>
            <a:ext cx="7434942" cy="6487887"/>
          </a:xfrm>
        </p:spPr>
        <p:txBody>
          <a:bodyPr>
            <a:noAutofit/>
          </a:bodyPr>
          <a:lstStyle/>
          <a:p>
            <a:pPr rtl="0"/>
            <a:endParaRPr lang="en-US" sz="1800" dirty="0"/>
          </a:p>
          <a:p>
            <a:pPr marL="285750" indent="-285750" rtl="0">
              <a:buFont typeface="Arial" panose="020B0604020202020204" pitchFamily="34" charset="0"/>
              <a:buChar char="•"/>
            </a:pPr>
            <a:endParaRPr lang="en-US" sz="1800" dirty="0"/>
          </a:p>
          <a:p>
            <a:pPr marL="285750" indent="-285750" rtl="0">
              <a:buFont typeface="Arial" panose="020B0604020202020204" pitchFamily="34" charset="0"/>
              <a:buChar char="•"/>
            </a:pPr>
            <a:r>
              <a:rPr lang="en-US" sz="1800" dirty="0"/>
              <a:t>Cellular phones, communication gadgets which can call from a separation through cell organizing innovation. </a:t>
            </a:r>
          </a:p>
          <a:p>
            <a:pPr marL="285750" indent="-285750" rtl="0">
              <a:buFont typeface="Arial" panose="020B0604020202020204" pitchFamily="34" charset="0"/>
              <a:buChar char="•"/>
            </a:pPr>
            <a:endParaRPr lang="en-US" sz="1800" dirty="0"/>
          </a:p>
          <a:p>
            <a:pPr marL="285750" indent="-285750" rtl="0">
              <a:buFont typeface="Arial" panose="020B0604020202020204" pitchFamily="34" charset="0"/>
              <a:buChar char="•"/>
            </a:pPr>
            <a:r>
              <a:rPr lang="en-US" sz="1800" dirty="0"/>
              <a:t>Wearable PCs, for the most part restricted to practical keys and essentially expected as consolidation of programming operators, for example, wrist trinkets, keyless inserts, and so forth.</a:t>
            </a:r>
          </a:p>
          <a:p>
            <a:pPr marL="285750" indent="-285750">
              <a:buFont typeface="Arial" panose="020B0604020202020204" pitchFamily="34" charset="0"/>
              <a:buChar char="•"/>
            </a:pPr>
            <a:endParaRPr lang="ar-SA" sz="1800" dirty="0"/>
          </a:p>
        </p:txBody>
      </p:sp>
    </p:spTree>
    <p:extLst>
      <p:ext uri="{BB962C8B-B14F-4D97-AF65-F5344CB8AC3E}">
        <p14:creationId xmlns:p14="http://schemas.microsoft.com/office/powerpoint/2010/main" val="66010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7B621-073F-4FAF-916E-BA0960A503A9}"/>
              </a:ext>
            </a:extLst>
          </p:cNvPr>
          <p:cNvSpPr>
            <a:spLocks noGrp="1"/>
          </p:cNvSpPr>
          <p:nvPr>
            <p:ph type="title"/>
          </p:nvPr>
        </p:nvSpPr>
        <p:spPr/>
        <p:txBody>
          <a:bodyPr/>
          <a:lstStyle/>
          <a:p>
            <a:r>
              <a:rPr lang="en-US" dirty="0"/>
              <a:t>Cont. dev </a:t>
            </a:r>
            <a:endParaRPr lang="ar-SA" dirty="0"/>
          </a:p>
        </p:txBody>
      </p:sp>
      <p:sp>
        <p:nvSpPr>
          <p:cNvPr id="3" name="Content Placeholder 2">
            <a:extLst>
              <a:ext uri="{FF2B5EF4-FFF2-40B4-BE49-F238E27FC236}">
                <a16:creationId xmlns:a16="http://schemas.microsoft.com/office/drawing/2014/main" xmlns="" id="{F9F4CD88-1BC1-45B6-BF97-BFFF3D72714B}"/>
              </a:ext>
            </a:extLst>
          </p:cNvPr>
          <p:cNvSpPr>
            <a:spLocks noGrp="1"/>
          </p:cNvSpPr>
          <p:nvPr>
            <p:ph sz="quarter" idx="13"/>
          </p:nvPr>
        </p:nvSpPr>
        <p:spPr/>
        <p:txBody>
          <a:bodyPr>
            <a:normAutofit/>
          </a:bodyPr>
          <a:lstStyle/>
          <a:p>
            <a:pPr algn="l" rtl="0"/>
            <a:r>
              <a:rPr lang="en-US" sz="2400" dirty="0"/>
              <a:t>Cellular phones, communication gadgets which can call from a separation through cell organizing innovation. </a:t>
            </a:r>
          </a:p>
          <a:p>
            <a:pPr algn="l" rtl="0"/>
            <a:endParaRPr lang="en-US" sz="2400" dirty="0"/>
          </a:p>
          <a:p>
            <a:pPr algn="l" rtl="0"/>
            <a:r>
              <a:rPr lang="en-US" sz="2400" dirty="0"/>
              <a:t>Wearable PCs, for the most part restricted to practical keys and essentially expected as consolidation of programming operators, for example, wrist trinkets, keyless inserts, and so forth.</a:t>
            </a:r>
          </a:p>
          <a:p>
            <a:pPr algn="l" rtl="0"/>
            <a:endParaRPr lang="en-US" sz="2400" dirty="0"/>
          </a:p>
          <a:p>
            <a:endParaRPr lang="ar-SA" sz="2400" dirty="0"/>
          </a:p>
        </p:txBody>
      </p:sp>
    </p:spTree>
    <p:extLst>
      <p:ext uri="{BB962C8B-B14F-4D97-AF65-F5344CB8AC3E}">
        <p14:creationId xmlns:p14="http://schemas.microsoft.com/office/powerpoint/2010/main" val="168805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796E7-38E6-4C85-A61B-6E085D7808EC}"/>
              </a:ext>
            </a:extLst>
          </p:cNvPr>
          <p:cNvSpPr>
            <a:spLocks noGrp="1"/>
          </p:cNvSpPr>
          <p:nvPr>
            <p:ph type="title"/>
          </p:nvPr>
        </p:nvSpPr>
        <p:spPr>
          <a:xfrm>
            <a:off x="315687" y="849086"/>
            <a:ext cx="10394707" cy="765973"/>
          </a:xfrm>
        </p:spPr>
        <p:txBody>
          <a:bodyPr>
            <a:normAutofit fontScale="90000"/>
          </a:bodyPr>
          <a:lstStyle/>
          <a:p>
            <a:r>
              <a:rPr lang="en-US" dirty="0"/>
              <a:t>Limitations </a:t>
            </a:r>
            <a:endParaRPr lang="ar-SA" dirty="0"/>
          </a:p>
        </p:txBody>
      </p:sp>
      <p:sp>
        <p:nvSpPr>
          <p:cNvPr id="3" name="Text Placeholder 2">
            <a:extLst>
              <a:ext uri="{FF2B5EF4-FFF2-40B4-BE49-F238E27FC236}">
                <a16:creationId xmlns:a16="http://schemas.microsoft.com/office/drawing/2014/main" xmlns="" id="{A1D163F7-FCF0-49ED-92A0-394047EBD968}"/>
              </a:ext>
            </a:extLst>
          </p:cNvPr>
          <p:cNvSpPr>
            <a:spLocks noGrp="1"/>
          </p:cNvSpPr>
          <p:nvPr>
            <p:ph type="body" idx="1"/>
          </p:nvPr>
        </p:nvSpPr>
        <p:spPr>
          <a:xfrm>
            <a:off x="685801" y="1615059"/>
            <a:ext cx="10394707" cy="3766822"/>
          </a:xfrm>
        </p:spPr>
        <p:txBody>
          <a:bodyPr>
            <a:normAutofit/>
          </a:bodyPr>
          <a:lstStyle/>
          <a:p>
            <a:pPr marL="457200" indent="-457200" rtl="0">
              <a:buFont typeface="Arial" panose="020B0604020202020204" pitchFamily="34" charset="0"/>
              <a:buChar char="•"/>
            </a:pPr>
            <a:r>
              <a:rPr lang="en-US" sz="2800" dirty="0">
                <a:solidFill>
                  <a:schemeClr val="accent2">
                    <a:lumMod val="50000"/>
                  </a:schemeClr>
                </a:solidFill>
              </a:rPr>
              <a:t>Range and bandwidth: Mobile Internet access is generally slower than direct cable connections, using technologies such as</a:t>
            </a:r>
            <a:r>
              <a:rPr lang="en-US" sz="2800" dirty="0"/>
              <a:t> </a:t>
            </a:r>
            <a:r>
              <a:rPr lang="en-US" sz="2800" dirty="0">
                <a:hlinkClick r:id="rId2" tooltip="GPRS"/>
              </a:rPr>
              <a:t>GPRS</a:t>
            </a:r>
            <a:r>
              <a:rPr lang="en-US" sz="2800" dirty="0"/>
              <a:t> </a:t>
            </a:r>
            <a:r>
              <a:rPr lang="en-US" sz="2800" dirty="0">
                <a:solidFill>
                  <a:schemeClr val="accent2">
                    <a:lumMod val="50000"/>
                  </a:schemeClr>
                </a:solidFill>
              </a:rPr>
              <a:t>and </a:t>
            </a:r>
            <a:r>
              <a:rPr lang="en-US" sz="2800" dirty="0">
                <a:hlinkClick r:id="rId3" tooltip="EDGE"/>
              </a:rPr>
              <a:t>EDGE</a:t>
            </a:r>
            <a:r>
              <a:rPr lang="en-US" sz="2800" dirty="0"/>
              <a:t>.</a:t>
            </a:r>
          </a:p>
          <a:p>
            <a:pPr marL="457200" indent="-457200" rtl="0">
              <a:buFont typeface="Arial" panose="020B0604020202020204" pitchFamily="34" charset="0"/>
              <a:buChar char="•"/>
            </a:pPr>
            <a:r>
              <a:rPr lang="en-US" sz="2800" dirty="0">
                <a:solidFill>
                  <a:schemeClr val="accent2">
                    <a:lumMod val="50000"/>
                  </a:schemeClr>
                </a:solidFill>
              </a:rPr>
              <a:t>Transmission interferences: Weather, terrain, and the range from the nearest signal point can all interfere with signal reception.</a:t>
            </a:r>
          </a:p>
          <a:p>
            <a:pPr marL="457200" indent="-457200">
              <a:buFont typeface="Arial" panose="020B0604020202020204" pitchFamily="34" charset="0"/>
              <a:buChar char="•"/>
            </a:pPr>
            <a:endParaRPr lang="ar-SA" sz="2800" dirty="0"/>
          </a:p>
        </p:txBody>
      </p:sp>
    </p:spTree>
    <p:extLst>
      <p:ext uri="{BB962C8B-B14F-4D97-AF65-F5344CB8AC3E}">
        <p14:creationId xmlns:p14="http://schemas.microsoft.com/office/powerpoint/2010/main" val="142741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B7DEE8-5F79-4E73-9C8A-EFEC2E74CFC1}"/>
              </a:ext>
            </a:extLst>
          </p:cNvPr>
          <p:cNvSpPr>
            <a:spLocks noGrp="1"/>
          </p:cNvSpPr>
          <p:nvPr>
            <p:ph type="title"/>
          </p:nvPr>
        </p:nvSpPr>
        <p:spPr>
          <a:xfrm>
            <a:off x="6660988" y="1284514"/>
            <a:ext cx="4636245" cy="858480"/>
          </a:xfrm>
        </p:spPr>
        <p:txBody>
          <a:bodyPr/>
          <a:lstStyle/>
          <a:p>
            <a:r>
              <a:rPr lang="en-US" dirty="0"/>
              <a:t>Outlines </a:t>
            </a:r>
            <a:endParaRPr lang="ar-SA" dirty="0"/>
          </a:p>
        </p:txBody>
      </p:sp>
      <p:sp>
        <p:nvSpPr>
          <p:cNvPr id="4" name="Text Placeholder 3">
            <a:extLst>
              <a:ext uri="{FF2B5EF4-FFF2-40B4-BE49-F238E27FC236}">
                <a16:creationId xmlns:a16="http://schemas.microsoft.com/office/drawing/2014/main" xmlns="" id="{0EFD117A-6D2D-4591-AEB2-7D48561BF95C}"/>
              </a:ext>
            </a:extLst>
          </p:cNvPr>
          <p:cNvSpPr>
            <a:spLocks noGrp="1"/>
          </p:cNvSpPr>
          <p:nvPr>
            <p:ph type="body" sz="half" idx="2"/>
          </p:nvPr>
        </p:nvSpPr>
        <p:spPr>
          <a:xfrm>
            <a:off x="1012373" y="369228"/>
            <a:ext cx="6345301" cy="4636104"/>
          </a:xfrm>
        </p:spPr>
        <p:txBody>
          <a:bodyPr>
            <a:normAutofit lnSpcReduction="10000"/>
          </a:bodyPr>
          <a:lstStyle/>
          <a:p>
            <a:pPr marL="342900" indent="-342900" algn="l" rtl="0">
              <a:buFont typeface="Wingdings" panose="05000000000000000000" pitchFamily="2" charset="2"/>
              <a:buChar char="ü"/>
            </a:pPr>
            <a:endParaRPr lang="en-US" sz="2400" dirty="0">
              <a:latin typeface="+mj-lt"/>
              <a:cs typeface="Arial" panose="020B0604020202020204" pitchFamily="34" charset="0"/>
            </a:endParaRPr>
          </a:p>
          <a:p>
            <a:pPr marL="342900" indent="-342900" algn="l" rtl="0">
              <a:buFont typeface="Wingdings" panose="05000000000000000000" pitchFamily="2" charset="2"/>
              <a:buChar char="ü"/>
            </a:pPr>
            <a:r>
              <a:rPr lang="en-US" sz="2400" dirty="0">
                <a:latin typeface="+mj-lt"/>
                <a:cs typeface="Arial" panose="020B0604020202020204" pitchFamily="34" charset="0"/>
              </a:rPr>
              <a:t>WSN Definition</a:t>
            </a:r>
          </a:p>
          <a:p>
            <a:pPr marL="342900" indent="-342900" algn="l" rtl="0">
              <a:buFont typeface="Wingdings" panose="05000000000000000000" pitchFamily="2" charset="2"/>
              <a:buChar char="ü"/>
            </a:pPr>
            <a:r>
              <a:rPr lang="en-US" sz="2400" dirty="0">
                <a:latin typeface="+mj-lt"/>
                <a:cs typeface="Arial" panose="020B0604020202020204" pitchFamily="34" charset="0"/>
              </a:rPr>
              <a:t>WSN Application</a:t>
            </a:r>
          </a:p>
          <a:p>
            <a:pPr marL="342900" indent="-342900" algn="l" rtl="0">
              <a:buFont typeface="Wingdings" panose="05000000000000000000" pitchFamily="2" charset="2"/>
              <a:buChar char="ü"/>
            </a:pPr>
            <a:r>
              <a:rPr lang="en-US" sz="2400" dirty="0">
                <a:latin typeface="+mj-lt"/>
                <a:cs typeface="Arial" panose="020B0604020202020204" pitchFamily="34" charset="0"/>
              </a:rPr>
              <a:t>WSN advantages &amp; disadvantages</a:t>
            </a:r>
          </a:p>
          <a:p>
            <a:pPr marL="342900" indent="-342900" algn="l" rtl="0">
              <a:buFont typeface="Wingdings" panose="05000000000000000000" pitchFamily="2" charset="2"/>
              <a:buChar char="ü"/>
            </a:pPr>
            <a:r>
              <a:rPr lang="en-US" sz="2400" dirty="0">
                <a:latin typeface="+mj-lt"/>
                <a:cs typeface="Arial" panose="020B0604020202020204" pitchFamily="34" charset="0"/>
              </a:rPr>
              <a:t>Private mobile computer</a:t>
            </a:r>
          </a:p>
          <a:p>
            <a:pPr marL="342900" indent="-342900" algn="l" rtl="0">
              <a:buFont typeface="Wingdings" panose="05000000000000000000" pitchFamily="2" charset="2"/>
              <a:buChar char="ü"/>
            </a:pPr>
            <a:r>
              <a:rPr lang="en-US" sz="2400" dirty="0">
                <a:latin typeface="+mj-lt"/>
                <a:cs typeface="Arial" panose="020B0604020202020204" pitchFamily="34" charset="0"/>
              </a:rPr>
              <a:t>Devices of Private mobile computer</a:t>
            </a:r>
          </a:p>
          <a:p>
            <a:pPr marL="342900" indent="-342900" algn="l" rtl="0">
              <a:buFont typeface="Wingdings" panose="05000000000000000000" pitchFamily="2" charset="2"/>
              <a:buChar char="ü"/>
            </a:pPr>
            <a:r>
              <a:rPr lang="en-US" sz="2400" dirty="0">
                <a:latin typeface="+mj-lt"/>
                <a:cs typeface="Arial" panose="020B0604020202020204" pitchFamily="34" charset="0"/>
              </a:rPr>
              <a:t>Limitations of Private mobile computer</a:t>
            </a:r>
          </a:p>
          <a:p>
            <a:pPr marL="342900" indent="-342900" algn="l" rtl="0">
              <a:buFont typeface="Wingdings" panose="05000000000000000000" pitchFamily="2" charset="2"/>
              <a:buChar char="ü"/>
            </a:pPr>
            <a:r>
              <a:rPr lang="en-US" sz="2400" dirty="0">
                <a:latin typeface="+mj-lt"/>
                <a:cs typeface="Arial" panose="020B0604020202020204" pitchFamily="34" charset="0"/>
              </a:rPr>
              <a:t>Private mobile computer Advantages &amp; Disadvantages</a:t>
            </a:r>
          </a:p>
          <a:p>
            <a:pPr algn="l" rtl="0"/>
            <a:endParaRPr lang="en-US" dirty="0"/>
          </a:p>
          <a:p>
            <a:endParaRPr lang="ar-SA" dirty="0"/>
          </a:p>
        </p:txBody>
      </p:sp>
    </p:spTree>
    <p:extLst>
      <p:ext uri="{BB962C8B-B14F-4D97-AF65-F5344CB8AC3E}">
        <p14:creationId xmlns:p14="http://schemas.microsoft.com/office/powerpoint/2010/main" val="3852029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DDC02-3EC5-4122-8EA5-1248EB8B739A}"/>
              </a:ext>
            </a:extLst>
          </p:cNvPr>
          <p:cNvSpPr>
            <a:spLocks noGrp="1"/>
          </p:cNvSpPr>
          <p:nvPr>
            <p:ph type="ctrTitle"/>
          </p:nvPr>
        </p:nvSpPr>
        <p:spPr>
          <a:xfrm rot="21420000">
            <a:off x="735910" y="60106"/>
            <a:ext cx="4939817" cy="1167210"/>
          </a:xfrm>
        </p:spPr>
        <p:txBody>
          <a:bodyPr>
            <a:normAutofit fontScale="90000"/>
          </a:bodyPr>
          <a:lstStyle/>
          <a:p>
            <a:r>
              <a:rPr lang="en-US" dirty="0"/>
              <a:t>References </a:t>
            </a:r>
            <a:endParaRPr lang="ar-SA" dirty="0"/>
          </a:p>
        </p:txBody>
      </p:sp>
      <p:sp>
        <p:nvSpPr>
          <p:cNvPr id="3" name="Subtitle 2">
            <a:extLst>
              <a:ext uri="{FF2B5EF4-FFF2-40B4-BE49-F238E27FC236}">
                <a16:creationId xmlns:a16="http://schemas.microsoft.com/office/drawing/2014/main" xmlns="" id="{2E2F3B79-2E92-4D46-8CB1-18B82D6E617D}"/>
              </a:ext>
            </a:extLst>
          </p:cNvPr>
          <p:cNvSpPr>
            <a:spLocks noGrp="1"/>
          </p:cNvSpPr>
          <p:nvPr>
            <p:ph type="subTitle" idx="1"/>
          </p:nvPr>
        </p:nvSpPr>
        <p:spPr>
          <a:xfrm rot="21420000">
            <a:off x="574926" y="994608"/>
            <a:ext cx="9755187" cy="3923431"/>
          </a:xfrm>
        </p:spPr>
        <p:txBody>
          <a:bodyPr/>
          <a:lstStyle/>
          <a:p>
            <a:pPr marL="342900" indent="-342900" algn="l" rtl="0">
              <a:buFont typeface="Arial" panose="020B0604020202020204" pitchFamily="34" charset="0"/>
              <a:buChar char="•"/>
            </a:pPr>
            <a:r>
              <a:rPr lang="en-US" sz="2000" dirty="0">
                <a:latin typeface="Arial" panose="020B0604020202020204" pitchFamily="34" charset="0"/>
                <a:cs typeface="Arial" panose="020B0604020202020204" pitchFamily="34" charset="0"/>
              </a:rPr>
              <a:t>Wikipedia, Wireless Sensor Network URL: </a:t>
            </a:r>
            <a:r>
              <a:rPr lang="en-US" sz="2000" dirty="0">
                <a:latin typeface="Arial" panose="020B0604020202020204" pitchFamily="34" charset="0"/>
                <a:cs typeface="Arial" panose="020B0604020202020204" pitchFamily="34" charset="0"/>
                <a:hlinkClick r:id="rId2"/>
              </a:rPr>
              <a:t>https://en.wikipedia.org/wiki/Wireless_sensor</a:t>
            </a:r>
            <a:r>
              <a:rPr lang="en-US" sz="2000">
                <a:latin typeface="Arial" panose="020B0604020202020204" pitchFamily="34" charset="0"/>
                <a:cs typeface="Arial" panose="020B0604020202020204" pitchFamily="34" charset="0"/>
                <a:hlinkClick r:id="rId2"/>
              </a:rPr>
              <a:t>_network</a:t>
            </a:r>
            <a:endParaRPr lang="en-US" sz="2000" dirty="0">
              <a:latin typeface="Arial" panose="020B0604020202020204" pitchFamily="34" charset="0"/>
              <a:cs typeface="Arial" panose="020B0604020202020204" pitchFamily="34" charset="0"/>
            </a:endParaRPr>
          </a:p>
          <a:p>
            <a:pPr marL="342900" indent="-342900" algn="l" rtl="0">
              <a:buFont typeface="Arial" panose="020B0604020202020204" pitchFamily="34" charset="0"/>
              <a:buChar char="•"/>
            </a:pPr>
            <a:r>
              <a:rPr lang="en-US" sz="2000" dirty="0">
                <a:latin typeface="Arial" panose="020B0604020202020204" pitchFamily="34" charset="0"/>
                <a:cs typeface="Arial" panose="020B0604020202020204" pitchFamily="34" charset="0"/>
              </a:rPr>
              <a:t>Mobile Private Network URL: </a:t>
            </a:r>
            <a:r>
              <a:rPr lang="en-US" sz="2000" dirty="0">
                <a:latin typeface="Arial" panose="020B0604020202020204" pitchFamily="34" charset="0"/>
                <a:cs typeface="Arial" panose="020B0604020202020204" pitchFamily="34" charset="0"/>
                <a:hlinkClick r:id="rId3"/>
              </a:rPr>
              <a:t>https://www.robi.com.bd/new-business-page/mobile-private-network?lang=eng#qxlxOYhRXJXgD0uy</a:t>
            </a:r>
            <a:r>
              <a:rPr lang="en-US" sz="2000">
                <a:latin typeface="Arial" panose="020B0604020202020204" pitchFamily="34" charset="0"/>
                <a:cs typeface="Arial" panose="020B0604020202020204" pitchFamily="34" charset="0"/>
                <a:hlinkClick r:id="rId3"/>
              </a:rPr>
              <a:t>.97</a:t>
            </a:r>
            <a:endParaRPr lang="en-US" sz="2000" dirty="0">
              <a:latin typeface="Arial" panose="020B0604020202020204" pitchFamily="34" charset="0"/>
              <a:cs typeface="Arial" panose="020B0604020202020204" pitchFamily="34" charset="0"/>
            </a:endParaRPr>
          </a:p>
          <a:p>
            <a:pPr marL="342900" indent="-342900" algn="l" rtl="0">
              <a:buFont typeface="Arial" panose="020B0604020202020204" pitchFamily="34" charset="0"/>
              <a:buChar char="•"/>
            </a:pPr>
            <a:r>
              <a:rPr lang="en-US" sz="2000" dirty="0">
                <a:latin typeface="Arial" panose="020B0604020202020204" pitchFamily="34" charset="0"/>
                <a:cs typeface="Arial" panose="020B0604020202020204" pitchFamily="34" charset="0"/>
              </a:rPr>
              <a:t>Difference between Wireless Sensor Networks and Wireless ad hoc Networks URL: </a:t>
            </a:r>
            <a:r>
              <a:rPr lang="en-US" sz="2000" dirty="0">
                <a:latin typeface="Arial" panose="020B0604020202020204" pitchFamily="34" charset="0"/>
                <a:cs typeface="Arial" panose="020B0604020202020204" pitchFamily="34" charset="0"/>
                <a:hlinkClick r:id="rId4"/>
              </a:rPr>
              <a:t>https://zaidmufti.wordpress.com/2016/09/09/difference-between-wireless-sensor-networks-and-wireless-ad-hoc-networks/</a:t>
            </a:r>
            <a:endParaRPr lang="en-US" sz="2000" dirty="0">
              <a:latin typeface="Arial" panose="020B0604020202020204" pitchFamily="34" charset="0"/>
              <a:cs typeface="Arial" panose="020B0604020202020204" pitchFamily="34" charset="0"/>
            </a:endParaRPr>
          </a:p>
          <a:p>
            <a:pPr algn="l" rtl="0"/>
            <a:endParaRPr lang="en-US" sz="2400" dirty="0"/>
          </a:p>
          <a:p>
            <a:pPr algn="l" rtl="0"/>
            <a:endParaRPr lang="en-US" sz="2400" dirty="0"/>
          </a:p>
          <a:p>
            <a:endParaRPr lang="ar-SA" sz="2400" dirty="0"/>
          </a:p>
        </p:txBody>
      </p:sp>
    </p:spTree>
    <p:extLst>
      <p:ext uri="{BB962C8B-B14F-4D97-AF65-F5344CB8AC3E}">
        <p14:creationId xmlns:p14="http://schemas.microsoft.com/office/powerpoint/2010/main" val="7989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08964-B243-4E95-9756-E78E157529EF}"/>
              </a:ext>
            </a:extLst>
          </p:cNvPr>
          <p:cNvSpPr>
            <a:spLocks noGrp="1"/>
          </p:cNvSpPr>
          <p:nvPr>
            <p:ph type="title"/>
          </p:nvPr>
        </p:nvSpPr>
        <p:spPr/>
        <p:txBody>
          <a:bodyPr/>
          <a:lstStyle/>
          <a:p>
            <a:r>
              <a:rPr lang="en-US" b="1" dirty="0"/>
              <a:t>Wireless sensor network</a:t>
            </a:r>
            <a:r>
              <a:rPr lang="en-US" dirty="0"/>
              <a:t> (</a:t>
            </a:r>
            <a:r>
              <a:rPr lang="en-US" b="1" dirty="0"/>
              <a:t>WSN</a:t>
            </a:r>
            <a:r>
              <a:rPr lang="en-US" dirty="0"/>
              <a:t>)</a:t>
            </a:r>
            <a:endParaRPr lang="ar-SA" dirty="0"/>
          </a:p>
        </p:txBody>
      </p:sp>
      <p:sp>
        <p:nvSpPr>
          <p:cNvPr id="3" name="Content Placeholder 2">
            <a:extLst>
              <a:ext uri="{FF2B5EF4-FFF2-40B4-BE49-F238E27FC236}">
                <a16:creationId xmlns:a16="http://schemas.microsoft.com/office/drawing/2014/main" xmlns="" id="{96983A88-A519-4EC3-89F2-F7B5B2CCADCD}"/>
              </a:ext>
            </a:extLst>
          </p:cNvPr>
          <p:cNvSpPr>
            <a:spLocks noGrp="1"/>
          </p:cNvSpPr>
          <p:nvPr>
            <p:ph sz="quarter" idx="13"/>
          </p:nvPr>
        </p:nvSpPr>
        <p:spPr/>
        <p:txBody>
          <a:bodyPr/>
          <a:lstStyle/>
          <a:p>
            <a:pPr algn="l" rtl="0"/>
            <a:r>
              <a:rPr lang="en-US" sz="2400" b="1" dirty="0">
                <a:latin typeface="Arial" panose="020B0604020202020204" pitchFamily="34" charset="0"/>
                <a:cs typeface="Arial" panose="020B0604020202020204" pitchFamily="34" charset="0"/>
              </a:rPr>
              <a:t>Wireless sensor network</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WSN</a:t>
            </a:r>
            <a:r>
              <a:rPr lang="en-US" sz="2400" dirty="0">
                <a:latin typeface="Arial" panose="020B0604020202020204" pitchFamily="34" charset="0"/>
                <a:cs typeface="Arial" panose="020B0604020202020204" pitchFamily="34" charset="0"/>
              </a:rPr>
              <a:t>) </a:t>
            </a:r>
            <a:r>
              <a:rPr lang="en-US" sz="2400" dirty="0"/>
              <a:t>is </a:t>
            </a:r>
            <a:r>
              <a:rPr lang="en-US" sz="2400" dirty="0">
                <a:latin typeface="Arial" panose="020B0604020202020204" pitchFamily="34" charset="0"/>
                <a:cs typeface="Arial" panose="020B0604020202020204" pitchFamily="34" charset="0"/>
              </a:rPr>
              <a:t>a group of spatially dispersed and dedicated sensors for monitoring and recording the physical conditions of the environment and organizing the collected data at a central location.</a:t>
            </a:r>
          </a:p>
          <a:p>
            <a:pPr marL="0" indent="0" algn="l" rtl="0">
              <a:buNone/>
            </a:pPr>
            <a:endParaRPr lang="en-US" dirty="0"/>
          </a:p>
          <a:p>
            <a:pPr marL="0" indent="0">
              <a:buNone/>
            </a:pPr>
            <a:endParaRPr lang="ar-SA" dirty="0"/>
          </a:p>
        </p:txBody>
      </p:sp>
    </p:spTree>
    <p:extLst>
      <p:ext uri="{BB962C8B-B14F-4D97-AF65-F5344CB8AC3E}">
        <p14:creationId xmlns:p14="http://schemas.microsoft.com/office/powerpoint/2010/main" val="343695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FC43B-2112-4826-9659-27E72A97E280}"/>
              </a:ext>
            </a:extLst>
          </p:cNvPr>
          <p:cNvSpPr>
            <a:spLocks noGrp="1"/>
          </p:cNvSpPr>
          <p:nvPr>
            <p:ph type="title"/>
          </p:nvPr>
        </p:nvSpPr>
        <p:spPr>
          <a:xfrm>
            <a:off x="7511142" y="1012372"/>
            <a:ext cx="4070187" cy="2023252"/>
          </a:xfrm>
        </p:spPr>
        <p:txBody>
          <a:bodyPr/>
          <a:lstStyle/>
          <a:p>
            <a:r>
              <a:rPr lang="en-US" dirty="0"/>
              <a:t>Application </a:t>
            </a:r>
            <a:endParaRPr lang="ar-SA" dirty="0"/>
          </a:p>
        </p:txBody>
      </p:sp>
      <p:sp>
        <p:nvSpPr>
          <p:cNvPr id="4" name="Text Placeholder 3">
            <a:extLst>
              <a:ext uri="{FF2B5EF4-FFF2-40B4-BE49-F238E27FC236}">
                <a16:creationId xmlns:a16="http://schemas.microsoft.com/office/drawing/2014/main" xmlns="" id="{27CA75A5-BBD5-4ACD-A0E6-FA682E2C8E83}"/>
              </a:ext>
            </a:extLst>
          </p:cNvPr>
          <p:cNvSpPr>
            <a:spLocks noGrp="1"/>
          </p:cNvSpPr>
          <p:nvPr>
            <p:ph type="body" sz="half" idx="2"/>
          </p:nvPr>
        </p:nvSpPr>
        <p:spPr>
          <a:xfrm>
            <a:off x="729344" y="891743"/>
            <a:ext cx="6345301" cy="4287762"/>
          </a:xfrm>
        </p:spPr>
        <p:txBody>
          <a:bodyPr>
            <a:normAutofit/>
          </a:bodyPr>
          <a:lstStyle/>
          <a:p>
            <a:pPr marL="571500" indent="-571500" algn="l" rtl="0">
              <a:buFont typeface="Arial" panose="020B0604020202020204" pitchFamily="34" charset="0"/>
              <a:buChar char="•"/>
            </a:pPr>
            <a:r>
              <a:rPr lang="en-US" sz="3600" dirty="0">
                <a:solidFill>
                  <a:schemeClr val="accent2">
                    <a:lumMod val="50000"/>
                  </a:schemeClr>
                </a:solidFill>
                <a:latin typeface="Angsana New" panose="02020603050405020304" pitchFamily="18" charset="-34"/>
                <a:cs typeface="Angsana New" panose="02020603050405020304" pitchFamily="18" charset="-34"/>
              </a:rPr>
              <a:t>Area Monitoring.</a:t>
            </a:r>
          </a:p>
          <a:p>
            <a:pPr marL="571500" indent="-571500" algn="l" rtl="0">
              <a:buFont typeface="Arial" panose="020B0604020202020204" pitchFamily="34" charset="0"/>
              <a:buChar char="•"/>
            </a:pPr>
            <a:r>
              <a:rPr lang="en-US" sz="3600" dirty="0">
                <a:solidFill>
                  <a:schemeClr val="accent2">
                    <a:lumMod val="50000"/>
                  </a:schemeClr>
                </a:solidFill>
                <a:latin typeface="Angsana New" panose="02020603050405020304" pitchFamily="18" charset="-34"/>
                <a:cs typeface="Angsana New" panose="02020603050405020304" pitchFamily="18" charset="-34"/>
              </a:rPr>
              <a:t>Health care monitoring.</a:t>
            </a:r>
          </a:p>
          <a:p>
            <a:pPr marL="571500" indent="-571500" algn="l" rtl="0">
              <a:buFont typeface="Arial" panose="020B0604020202020204" pitchFamily="34" charset="0"/>
              <a:buChar char="•"/>
            </a:pPr>
            <a:r>
              <a:rPr lang="en-US" sz="3600" dirty="0">
                <a:solidFill>
                  <a:schemeClr val="accent2">
                    <a:lumMod val="50000"/>
                  </a:schemeClr>
                </a:solidFill>
                <a:latin typeface="Angsana New" panose="02020603050405020304" pitchFamily="18" charset="-34"/>
                <a:cs typeface="Angsana New" panose="02020603050405020304" pitchFamily="18" charset="-34"/>
              </a:rPr>
              <a:t>Air pollution monitoring.</a:t>
            </a:r>
          </a:p>
          <a:p>
            <a:pPr marL="571500" indent="-571500" algn="l" rtl="0">
              <a:buFont typeface="Arial" panose="020B0604020202020204" pitchFamily="34" charset="0"/>
              <a:buChar char="•"/>
            </a:pPr>
            <a:r>
              <a:rPr lang="en-US" sz="3600" dirty="0">
                <a:solidFill>
                  <a:schemeClr val="accent2">
                    <a:lumMod val="50000"/>
                  </a:schemeClr>
                </a:solidFill>
                <a:latin typeface="Angsana New" panose="02020603050405020304" pitchFamily="18" charset="-34"/>
                <a:cs typeface="Angsana New" panose="02020603050405020304" pitchFamily="18" charset="-34"/>
              </a:rPr>
              <a:t>Forest fire detection.</a:t>
            </a:r>
          </a:p>
        </p:txBody>
      </p:sp>
    </p:spTree>
    <p:extLst>
      <p:ext uri="{BB962C8B-B14F-4D97-AF65-F5344CB8AC3E}">
        <p14:creationId xmlns:p14="http://schemas.microsoft.com/office/powerpoint/2010/main" val="299730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DC58A1-C9A1-408A-BC5D-1C98C721BF1A}"/>
              </a:ext>
            </a:extLst>
          </p:cNvPr>
          <p:cNvSpPr>
            <a:spLocks noGrp="1"/>
          </p:cNvSpPr>
          <p:nvPr>
            <p:ph type="title"/>
          </p:nvPr>
        </p:nvSpPr>
        <p:spPr>
          <a:xfrm>
            <a:off x="7282543" y="1164772"/>
            <a:ext cx="4169229" cy="2023252"/>
          </a:xfrm>
        </p:spPr>
        <p:txBody>
          <a:bodyPr/>
          <a:lstStyle/>
          <a:p>
            <a:r>
              <a:rPr lang="en-US" dirty="0"/>
              <a:t>Cont. app </a:t>
            </a:r>
            <a:endParaRPr lang="ar-SA" dirty="0"/>
          </a:p>
        </p:txBody>
      </p:sp>
      <p:sp>
        <p:nvSpPr>
          <p:cNvPr id="4" name="Text Placeholder 3">
            <a:extLst>
              <a:ext uri="{FF2B5EF4-FFF2-40B4-BE49-F238E27FC236}">
                <a16:creationId xmlns:a16="http://schemas.microsoft.com/office/drawing/2014/main" xmlns="" id="{457C0FB8-49C1-413F-93C9-D1999F9355BF}"/>
              </a:ext>
            </a:extLst>
          </p:cNvPr>
          <p:cNvSpPr>
            <a:spLocks noGrp="1"/>
          </p:cNvSpPr>
          <p:nvPr>
            <p:ph type="body" sz="half" idx="2"/>
          </p:nvPr>
        </p:nvSpPr>
        <p:spPr>
          <a:xfrm>
            <a:off x="937242" y="1164772"/>
            <a:ext cx="6345301" cy="3244828"/>
          </a:xfrm>
        </p:spPr>
        <p:txBody>
          <a:bodyPr>
            <a:normAutofit/>
          </a:bodyPr>
          <a:lstStyle/>
          <a:p>
            <a:pPr marL="571500" indent="-571500" algn="l" rtl="0">
              <a:buFont typeface="Arial" panose="020B0604020202020204" pitchFamily="34" charset="0"/>
              <a:buChar char="•"/>
            </a:pPr>
            <a:r>
              <a:rPr lang="en-US" sz="4000" dirty="0">
                <a:latin typeface="Angsana New" panose="02020603050405020304" pitchFamily="18" charset="-34"/>
                <a:cs typeface="Angsana New" panose="02020603050405020304" pitchFamily="18" charset="-34"/>
              </a:rPr>
              <a:t>Landslide detection</a:t>
            </a:r>
          </a:p>
          <a:p>
            <a:pPr marL="571500" indent="-571500" algn="l" rtl="0">
              <a:buFont typeface="Arial" panose="020B0604020202020204" pitchFamily="34" charset="0"/>
              <a:buChar char="•"/>
            </a:pPr>
            <a:r>
              <a:rPr lang="en-US" sz="4000" dirty="0">
                <a:latin typeface="Angsana New" panose="02020603050405020304" pitchFamily="18" charset="-34"/>
                <a:cs typeface="Angsana New" panose="02020603050405020304" pitchFamily="18" charset="-34"/>
              </a:rPr>
              <a:t>Water quality monitoring</a:t>
            </a:r>
          </a:p>
          <a:p>
            <a:pPr marL="571500" indent="-571500" algn="l" rtl="0">
              <a:buFont typeface="Arial" panose="020B0604020202020204" pitchFamily="34" charset="0"/>
              <a:buChar char="•"/>
            </a:pPr>
            <a:r>
              <a:rPr lang="en-US" sz="4000" dirty="0">
                <a:latin typeface="Angsana New" panose="02020603050405020304" pitchFamily="18" charset="-34"/>
                <a:cs typeface="Angsana New" panose="02020603050405020304" pitchFamily="18" charset="-34"/>
              </a:rPr>
              <a:t>Natural disaster prevention</a:t>
            </a:r>
          </a:p>
          <a:p>
            <a:pPr algn="l" rtl="0"/>
            <a:endParaRPr lang="ar-SA" sz="4000" dirty="0">
              <a:latin typeface="Angsana New" panose="02020603050405020304" pitchFamily="18" charset="-34"/>
            </a:endParaRPr>
          </a:p>
        </p:txBody>
      </p:sp>
    </p:spTree>
    <p:extLst>
      <p:ext uri="{BB962C8B-B14F-4D97-AF65-F5344CB8AC3E}">
        <p14:creationId xmlns:p14="http://schemas.microsoft.com/office/powerpoint/2010/main" val="87804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C3E85-6F0A-46D7-AD5F-9519D06F95D4}"/>
              </a:ext>
            </a:extLst>
          </p:cNvPr>
          <p:cNvSpPr>
            <a:spLocks noGrp="1"/>
          </p:cNvSpPr>
          <p:nvPr>
            <p:ph type="title"/>
          </p:nvPr>
        </p:nvSpPr>
        <p:spPr>
          <a:xfrm>
            <a:off x="2884715" y="337457"/>
            <a:ext cx="7826828" cy="1151965"/>
          </a:xfrm>
        </p:spPr>
        <p:txBody>
          <a:bodyPr/>
          <a:lstStyle/>
          <a:p>
            <a:r>
              <a:rPr lang="en-US" dirty="0"/>
              <a:t>Advantages </a:t>
            </a:r>
            <a:endParaRPr lang="ar-SA" dirty="0"/>
          </a:p>
        </p:txBody>
      </p:sp>
      <p:sp>
        <p:nvSpPr>
          <p:cNvPr id="11" name="Text Placeholder 10">
            <a:extLst>
              <a:ext uri="{FF2B5EF4-FFF2-40B4-BE49-F238E27FC236}">
                <a16:creationId xmlns:a16="http://schemas.microsoft.com/office/drawing/2014/main" xmlns="" id="{B0A8EDFC-4F86-4436-B83A-153F607F8B60}"/>
              </a:ext>
            </a:extLst>
          </p:cNvPr>
          <p:cNvSpPr>
            <a:spLocks noGrp="1"/>
          </p:cNvSpPr>
          <p:nvPr>
            <p:ph type="body" sz="half" idx="20"/>
          </p:nvPr>
        </p:nvSpPr>
        <p:spPr>
          <a:xfrm>
            <a:off x="141515" y="1271709"/>
            <a:ext cx="8339483" cy="4062292"/>
          </a:xfrm>
        </p:spPr>
        <p:txBody>
          <a:bodyPr>
            <a:noAutofit/>
          </a:bodyPr>
          <a:lstStyle/>
          <a:p>
            <a:pPr marL="571500" indent="-571500" algn="l" rtl="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Fixable to go through physical partitions.</a:t>
            </a:r>
          </a:p>
          <a:p>
            <a:pPr marL="571500" indent="-571500" algn="l" rtl="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Avoids a lot of wiring.</a:t>
            </a:r>
          </a:p>
          <a:p>
            <a:pPr marL="571500" indent="-571500" algn="l" rtl="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Can accommodate new device at any time .</a:t>
            </a:r>
          </a:p>
          <a:p>
            <a:pPr marL="571500" indent="-571500" algn="l" rtl="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It can be accessed through a centralized monitor.</a:t>
            </a:r>
          </a:p>
          <a:p>
            <a:pPr marL="571500" indent="-571500" algn="l">
              <a:buFont typeface="Arial" panose="020B0604020202020204" pitchFamily="34" charset="0"/>
              <a:buChar char="•"/>
            </a:pPr>
            <a:endParaRPr lang="ar-SA" sz="3200" dirty="0">
              <a:latin typeface="Angsana New" panose="02020603050405020304" pitchFamily="18" charset="-34"/>
            </a:endParaRPr>
          </a:p>
        </p:txBody>
      </p:sp>
    </p:spTree>
    <p:extLst>
      <p:ext uri="{BB962C8B-B14F-4D97-AF65-F5344CB8AC3E}">
        <p14:creationId xmlns:p14="http://schemas.microsoft.com/office/powerpoint/2010/main" val="190108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3ED650-D74B-481B-9A84-3520CC6C0487}"/>
              </a:ext>
            </a:extLst>
          </p:cNvPr>
          <p:cNvSpPr>
            <a:spLocks noGrp="1"/>
          </p:cNvSpPr>
          <p:nvPr>
            <p:ph type="title"/>
          </p:nvPr>
        </p:nvSpPr>
        <p:spPr>
          <a:xfrm rot="10800000" flipV="1">
            <a:off x="653142" y="459620"/>
            <a:ext cx="6002683" cy="604762"/>
          </a:xfrm>
        </p:spPr>
        <p:txBody>
          <a:bodyPr>
            <a:normAutofit fontScale="90000"/>
          </a:bodyPr>
          <a:lstStyle/>
          <a:p>
            <a:r>
              <a:rPr lang="en-US"/>
              <a:t>Dis</a:t>
            </a:r>
            <a:r>
              <a:rPr lang="ar-SA"/>
              <a:t>advantges</a:t>
            </a:r>
            <a:endParaRPr lang="ar-SA" dirty="0"/>
          </a:p>
        </p:txBody>
      </p:sp>
      <p:sp>
        <p:nvSpPr>
          <p:cNvPr id="3" name="Content Placeholder 2">
            <a:extLst>
              <a:ext uri="{FF2B5EF4-FFF2-40B4-BE49-F238E27FC236}">
                <a16:creationId xmlns:a16="http://schemas.microsoft.com/office/drawing/2014/main" xmlns="" id="{E63EF50B-6DAB-4FD2-B255-A9710137059C}"/>
              </a:ext>
            </a:extLst>
          </p:cNvPr>
          <p:cNvSpPr>
            <a:spLocks noGrp="1"/>
          </p:cNvSpPr>
          <p:nvPr>
            <p:ph sz="quarter" idx="13"/>
          </p:nvPr>
        </p:nvSpPr>
        <p:spPr>
          <a:xfrm>
            <a:off x="653142" y="1282096"/>
            <a:ext cx="10394707" cy="3754362"/>
          </a:xfrm>
        </p:spPr>
        <p:txBody>
          <a:bodyPr>
            <a:noAutofit/>
          </a:bodyPr>
          <a:lstStyle/>
          <a:p>
            <a:pPr algn="l" rtl="0"/>
            <a:endParaRPr lang="en-US" sz="3200" dirty="0">
              <a:latin typeface="Angsana New" panose="02020603050405020304" pitchFamily="18" charset="-34"/>
              <a:cs typeface="Angsana New" panose="02020603050405020304" pitchFamily="18" charset="-34"/>
            </a:endParaRPr>
          </a:p>
          <a:p>
            <a:pPr algn="l" rtl="0"/>
            <a:r>
              <a:rPr lang="en-US" sz="3200" dirty="0">
                <a:latin typeface="Angsana New" panose="02020603050405020304" pitchFamily="18" charset="-34"/>
                <a:cs typeface="Angsana New" panose="02020603050405020304" pitchFamily="18" charset="-34"/>
              </a:rPr>
              <a:t>Easy for hackers to hack a network</a:t>
            </a:r>
          </a:p>
          <a:p>
            <a:pPr algn="l" rtl="0"/>
            <a:r>
              <a:rPr lang="en-US" sz="3200" dirty="0">
                <a:latin typeface="Angsana New" panose="02020603050405020304" pitchFamily="18" charset="-34"/>
                <a:cs typeface="Angsana New" panose="02020603050405020304" pitchFamily="18" charset="-34"/>
              </a:rPr>
              <a:t>Costly at large</a:t>
            </a:r>
          </a:p>
          <a:p>
            <a:pPr algn="l" rtl="0"/>
            <a:r>
              <a:rPr lang="en-US" sz="3200" dirty="0">
                <a:latin typeface="Angsana New" panose="02020603050405020304" pitchFamily="18" charset="-34"/>
                <a:cs typeface="Angsana New" panose="02020603050405020304" pitchFamily="18" charset="-34"/>
              </a:rPr>
              <a:t>Life of nodes</a:t>
            </a:r>
          </a:p>
          <a:p>
            <a:pPr algn="l" rtl="0"/>
            <a:r>
              <a:rPr lang="en-US" sz="3200" dirty="0">
                <a:latin typeface="Angsana New" panose="02020603050405020304" pitchFamily="18" charset="-34"/>
                <a:cs typeface="Angsana New" panose="02020603050405020304" pitchFamily="18" charset="-34"/>
              </a:rPr>
              <a:t>Energy life</a:t>
            </a:r>
          </a:p>
          <a:p>
            <a:pPr algn="l" rtl="0"/>
            <a:r>
              <a:rPr lang="en-US" sz="3200" dirty="0">
                <a:latin typeface="Angsana New" panose="02020603050405020304" pitchFamily="18" charset="-34"/>
                <a:cs typeface="Angsana New" panose="02020603050405020304" pitchFamily="18" charset="-34"/>
              </a:rPr>
              <a:t>Gets distracted by various elements</a:t>
            </a:r>
          </a:p>
          <a:p>
            <a:pPr algn="l" rtl="0"/>
            <a:r>
              <a:rPr lang="en-US" sz="3200" dirty="0">
                <a:latin typeface="Angsana New" panose="02020603050405020304" pitchFamily="18" charset="-34"/>
                <a:cs typeface="Angsana New" panose="02020603050405020304" pitchFamily="18" charset="-34"/>
              </a:rPr>
              <a:t>Low speed of communication</a:t>
            </a:r>
          </a:p>
          <a:p>
            <a:endParaRPr lang="ar-SA" sz="3200" dirty="0">
              <a:latin typeface="Angsana New" panose="02020603050405020304" pitchFamily="18" charset="-34"/>
            </a:endParaRPr>
          </a:p>
        </p:txBody>
      </p:sp>
    </p:spTree>
    <p:extLst>
      <p:ext uri="{BB962C8B-B14F-4D97-AF65-F5344CB8AC3E}">
        <p14:creationId xmlns:p14="http://schemas.microsoft.com/office/powerpoint/2010/main" val="202728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DB1FC-6CC3-4392-B07F-869CE7944BC8}"/>
              </a:ext>
            </a:extLst>
          </p:cNvPr>
          <p:cNvSpPr>
            <a:spLocks noGrp="1"/>
          </p:cNvSpPr>
          <p:nvPr>
            <p:ph type="title"/>
          </p:nvPr>
        </p:nvSpPr>
        <p:spPr>
          <a:xfrm>
            <a:off x="533401" y="262952"/>
            <a:ext cx="10396882" cy="1151965"/>
          </a:xfrm>
        </p:spPr>
        <p:txBody>
          <a:bodyPr/>
          <a:lstStyle/>
          <a:p>
            <a:r>
              <a:rPr lang="en-US" dirty="0"/>
              <a:t>Wireless sensor network (WSN)</a:t>
            </a:r>
            <a:endParaRPr lang="ar-SA" dirty="0"/>
          </a:p>
        </p:txBody>
      </p:sp>
      <p:pic>
        <p:nvPicPr>
          <p:cNvPr id="6" name="Picture 2" descr="https://www.researchgate.net/profile/Maad_Mijwel/publication/322664941/figure/fig1/AS:586023721517056@1516730351293/WSN-application-21-Wireless-sensor-networks-in-precision-agriculture-AP.ppm">
            <a:extLst>
              <a:ext uri="{FF2B5EF4-FFF2-40B4-BE49-F238E27FC236}">
                <a16:creationId xmlns:a16="http://schemas.microsoft.com/office/drawing/2014/main" xmlns="" id="{3562F506-C32B-4BBC-A473-81B7A8591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57" y="1414917"/>
            <a:ext cx="9448800" cy="398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54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BE1C72-934D-428B-8FA6-5554B4765366}"/>
              </a:ext>
            </a:extLst>
          </p:cNvPr>
          <p:cNvSpPr>
            <a:spLocks noGrp="1"/>
          </p:cNvSpPr>
          <p:nvPr>
            <p:ph type="title"/>
          </p:nvPr>
        </p:nvSpPr>
        <p:spPr/>
        <p:txBody>
          <a:bodyPr>
            <a:normAutofit/>
          </a:bodyPr>
          <a:lstStyle/>
          <a:p>
            <a:r>
              <a:rPr lang="en-US" dirty="0"/>
              <a:t>Mobile Private Network</a:t>
            </a:r>
            <a:endParaRPr lang="ar-SA" dirty="0"/>
          </a:p>
        </p:txBody>
      </p:sp>
      <p:sp>
        <p:nvSpPr>
          <p:cNvPr id="3" name="Content Placeholder 2">
            <a:extLst>
              <a:ext uri="{FF2B5EF4-FFF2-40B4-BE49-F238E27FC236}">
                <a16:creationId xmlns:a16="http://schemas.microsoft.com/office/drawing/2014/main" xmlns="" id="{B4C46929-CCF9-4A18-8967-634AAFE49337}"/>
              </a:ext>
            </a:extLst>
          </p:cNvPr>
          <p:cNvSpPr>
            <a:spLocks noGrp="1"/>
          </p:cNvSpPr>
          <p:nvPr>
            <p:ph sz="quarter" idx="13"/>
          </p:nvPr>
        </p:nvSpPr>
        <p:spPr/>
        <p:txBody>
          <a:bodyPr>
            <a:normAutofit/>
          </a:bodyPr>
          <a:lstStyle/>
          <a:p>
            <a:pPr marL="0" indent="0" algn="l">
              <a:buNone/>
            </a:pPr>
            <a:r>
              <a:rPr lang="en-US" sz="2800" dirty="0">
                <a:latin typeface="Arial" panose="020B0604020202020204" pitchFamily="34" charset="0"/>
                <a:cs typeface="Arial" panose="020B0604020202020204" pitchFamily="34" charset="0"/>
              </a:rPr>
              <a:t>Mobile Private Network (MPN) is a service that provides an efficient &amp; secured point-to-point data connectivity between mobile devices or terminals into one private network mobile network.</a:t>
            </a:r>
          </a:p>
          <a:p>
            <a:pPr marL="0" indent="0" algn="l">
              <a:buNone/>
            </a:pPr>
            <a:endParaRPr lang="ar-SA" sz="2800" dirty="0"/>
          </a:p>
        </p:txBody>
      </p:sp>
    </p:spTree>
    <p:extLst>
      <p:ext uri="{BB962C8B-B14F-4D97-AF65-F5344CB8AC3E}">
        <p14:creationId xmlns:p14="http://schemas.microsoft.com/office/powerpoint/2010/main" val="36892452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115</TotalTime>
  <Words>547</Words>
  <Application>Microsoft Office PowerPoint</Application>
  <PresentationFormat>Custom</PresentationFormat>
  <Paragraphs>76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Main Event</vt:lpstr>
      <vt:lpstr>Wireless sensor network  &amp; Private mobile computer</vt:lpstr>
      <vt:lpstr>Outlines </vt:lpstr>
      <vt:lpstr>Wireless sensor network (WSN)</vt:lpstr>
      <vt:lpstr>Application </vt:lpstr>
      <vt:lpstr>Cont. app </vt:lpstr>
      <vt:lpstr>Advantages </vt:lpstr>
      <vt:lpstr>Disadvantges</vt:lpstr>
      <vt:lpstr>Wireless sensor network (WSN)</vt:lpstr>
      <vt:lpstr>Mobile Private Network</vt:lpstr>
      <vt:lpstr>PowerPoint Presentation</vt:lpstr>
      <vt:lpstr>Benefits of mpn</vt:lpstr>
      <vt:lpstr> cont.benfit</vt:lpstr>
      <vt:lpstr>Advantages </vt:lpstr>
      <vt:lpstr>Disadvantages </vt:lpstr>
      <vt:lpstr>How it work</vt:lpstr>
      <vt:lpstr>PowerPoint Presentation</vt:lpstr>
      <vt:lpstr>Devices </vt:lpstr>
      <vt:lpstr>Cont. dev </vt:lpstr>
      <vt:lpstr>Limitations </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sensor network  &amp; Private mobile computer</dc:title>
  <dc:creator>ra.alsindi7@hotmail.com</dc:creator>
  <cp:lastModifiedBy>Moses</cp:lastModifiedBy>
  <cp:revision>8</cp:revision>
  <dcterms:created xsi:type="dcterms:W3CDTF">2018-03-28T05:19:54Z</dcterms:created>
  <dcterms:modified xsi:type="dcterms:W3CDTF">2018-04-12T05:22:58Z</dcterms:modified>
</cp:coreProperties>
</file>