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90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1A8C58-DA6E-405E-B87A-2AAC86267C5F}" type="datetimeFigureOut">
              <a:rPr lang="en-GB" smtClean="0"/>
              <a:t>04/04/2015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D95413-181E-4E2A-BCCF-39E24D2C4DDE}" type="slidenum">
              <a:rPr lang="en-GB" smtClean="0"/>
              <a:t>‹#›</a:t>
            </a:fld>
            <a:endParaRPr lang="en-GB"/>
          </a:p>
        </p:txBody>
      </p:sp>
    </p:spTree>
    <p:extLst>
      <p:ext uri="{BB962C8B-B14F-4D97-AF65-F5344CB8AC3E}">
        <p14:creationId xmlns:p14="http://schemas.microsoft.com/office/powerpoint/2010/main" val="1087676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p:spPr>
        <p:txBody>
          <a:bodyPr/>
          <a:lstStyle/>
          <a:p>
            <a:fld id="{DEEE346A-2200-43FE-ABE2-6CA020FA71F0}" type="slidenum">
              <a:rPr lang="en-US" smtClean="0"/>
              <a:pPr/>
              <a:t>19</a:t>
            </a:fld>
            <a:endParaRPr lang="en-US" smtClean="0"/>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sama.gov.sa/sites/samaen/BankingControl/Pages/Home.asp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Commercial banks: industry overview</a:t>
            </a:r>
            <a:endParaRPr lang="en-GB" dirty="0"/>
          </a:p>
        </p:txBody>
      </p:sp>
      <p:sp>
        <p:nvSpPr>
          <p:cNvPr id="3" name="Subtitle 2"/>
          <p:cNvSpPr>
            <a:spLocks noGrp="1"/>
          </p:cNvSpPr>
          <p:nvPr>
            <p:ph type="subTitle" idx="1"/>
          </p:nvPr>
        </p:nvSpPr>
        <p:spPr/>
        <p:txBody>
          <a:bodyPr/>
          <a:lstStyle/>
          <a:p>
            <a:r>
              <a:rPr lang="en-GB" dirty="0" smtClean="0"/>
              <a:t>Chapter 11</a:t>
            </a:r>
            <a:endParaRPr lang="en-GB" dirty="0"/>
          </a:p>
        </p:txBody>
      </p:sp>
    </p:spTree>
    <p:extLst>
      <p:ext uri="{BB962C8B-B14F-4D97-AF65-F5344CB8AC3E}">
        <p14:creationId xmlns:p14="http://schemas.microsoft.com/office/powerpoint/2010/main" val="3563440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Commercial Bank Liabilities &amp; Equity</a:t>
            </a:r>
            <a:endParaRPr lang="en-IN" dirty="0"/>
          </a:p>
        </p:txBody>
      </p:sp>
      <p:sp>
        <p:nvSpPr>
          <p:cNvPr id="3" name="Content Placeholder 2"/>
          <p:cNvSpPr>
            <a:spLocks noGrp="1"/>
          </p:cNvSpPr>
          <p:nvPr>
            <p:ph idx="1"/>
          </p:nvPr>
        </p:nvSpPr>
        <p:spPr/>
        <p:txBody>
          <a:bodyPr/>
          <a:lstStyle/>
          <a:p>
            <a:pPr>
              <a:defRPr/>
            </a:pPr>
            <a:r>
              <a:rPr lang="en-US" sz="2800" b="1" dirty="0" smtClean="0">
                <a:solidFill>
                  <a:srgbClr val="C00000"/>
                </a:solidFill>
              </a:rPr>
              <a:t>Non-deposit liabilities</a:t>
            </a:r>
          </a:p>
          <a:p>
            <a:pPr lvl="1">
              <a:defRPr/>
            </a:pPr>
            <a:r>
              <a:rPr lang="en-US" sz="2400" dirty="0" smtClean="0"/>
              <a:t>fed funds purchased</a:t>
            </a:r>
          </a:p>
          <a:p>
            <a:pPr lvl="1">
              <a:defRPr/>
            </a:pPr>
            <a:r>
              <a:rPr lang="en-US" sz="2400" dirty="0" smtClean="0"/>
              <a:t>repos</a:t>
            </a:r>
          </a:p>
          <a:p>
            <a:pPr lvl="1">
              <a:defRPr/>
            </a:pPr>
            <a:r>
              <a:rPr lang="en-US" sz="2400" dirty="0" smtClean="0"/>
              <a:t>notes and bonds</a:t>
            </a:r>
          </a:p>
          <a:p>
            <a:pPr>
              <a:defRPr/>
            </a:pPr>
            <a:r>
              <a:rPr lang="en-US" sz="2800" dirty="0" smtClean="0"/>
              <a:t>Minimum levels of </a:t>
            </a:r>
            <a:r>
              <a:rPr lang="en-US" sz="2800" b="1" dirty="0" smtClean="0">
                <a:solidFill>
                  <a:srgbClr val="C00000"/>
                </a:solidFill>
              </a:rPr>
              <a:t>equity</a:t>
            </a:r>
            <a:r>
              <a:rPr lang="en-US" sz="2800" b="1" dirty="0" smtClean="0"/>
              <a:t> </a:t>
            </a:r>
            <a:r>
              <a:rPr lang="en-US" sz="2800" dirty="0" smtClean="0"/>
              <a:t>capital are required by regulators to act as a buffer against losses</a:t>
            </a:r>
          </a:p>
          <a:p>
            <a:pPr lvl="1">
              <a:defRPr/>
            </a:pPr>
            <a:r>
              <a:rPr lang="en-US" sz="2400" dirty="0" smtClean="0"/>
              <a:t>common and preferred stock</a:t>
            </a:r>
          </a:p>
          <a:p>
            <a:pPr lvl="1">
              <a:defRPr/>
            </a:pPr>
            <a:r>
              <a:rPr lang="en-US" sz="2400" dirty="0" smtClean="0"/>
              <a:t>surplus or additional paid-in capital</a:t>
            </a:r>
          </a:p>
          <a:p>
            <a:pPr lvl="1">
              <a:defRPr/>
            </a:pPr>
            <a:r>
              <a:rPr lang="en-US" sz="2400" dirty="0" smtClean="0"/>
              <a:t>retained earnings</a:t>
            </a:r>
          </a:p>
          <a:p>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Dr. Lakshmi Kalyanaraman</a:t>
            </a:r>
            <a:endParaRPr lang="en-US"/>
          </a:p>
        </p:txBody>
      </p:sp>
    </p:spTree>
    <p:extLst>
      <p:ext uri="{BB962C8B-B14F-4D97-AF65-F5344CB8AC3E}">
        <p14:creationId xmlns:p14="http://schemas.microsoft.com/office/powerpoint/2010/main" val="21636999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Off-Balance-Sheet Activities</a:t>
            </a:r>
            <a:endParaRPr lang="en-IN" dirty="0"/>
          </a:p>
        </p:txBody>
      </p:sp>
      <p:sp>
        <p:nvSpPr>
          <p:cNvPr id="3" name="Content Placeholder 2"/>
          <p:cNvSpPr>
            <a:spLocks noGrp="1"/>
          </p:cNvSpPr>
          <p:nvPr>
            <p:ph idx="1"/>
          </p:nvPr>
        </p:nvSpPr>
        <p:spPr/>
        <p:txBody>
          <a:bodyPr>
            <a:noAutofit/>
          </a:bodyPr>
          <a:lstStyle/>
          <a:p>
            <a:pPr>
              <a:defRPr/>
            </a:pPr>
            <a:r>
              <a:rPr lang="en-US" sz="2400" dirty="0" smtClean="0"/>
              <a:t>Commercial banks engage in many fee-related activities that are conducted off the balance sheet</a:t>
            </a:r>
          </a:p>
          <a:p>
            <a:pPr lvl="1">
              <a:defRPr/>
            </a:pPr>
            <a:r>
              <a:rPr lang="en-US" sz="2000" dirty="0" smtClean="0"/>
              <a:t>guarantees such as letters of credit</a:t>
            </a:r>
          </a:p>
          <a:p>
            <a:pPr lvl="1">
              <a:defRPr/>
            </a:pPr>
            <a:r>
              <a:rPr lang="en-US" sz="2000" dirty="0" smtClean="0"/>
              <a:t>future commitments to lend</a:t>
            </a:r>
          </a:p>
          <a:p>
            <a:pPr lvl="1">
              <a:defRPr/>
            </a:pPr>
            <a:r>
              <a:rPr lang="en-US" sz="2000" dirty="0" smtClean="0"/>
              <a:t>derivative transactions (e.g., futures, forwards, options, and swaps)</a:t>
            </a:r>
          </a:p>
          <a:p>
            <a:pPr>
              <a:defRPr/>
            </a:pPr>
            <a:r>
              <a:rPr lang="en-US" sz="2400" b="1" dirty="0" smtClean="0">
                <a:solidFill>
                  <a:srgbClr val="C00000"/>
                </a:solidFill>
              </a:rPr>
              <a:t>Off-balance-sheet asset</a:t>
            </a:r>
          </a:p>
          <a:p>
            <a:pPr lvl="1">
              <a:defRPr/>
            </a:pPr>
            <a:r>
              <a:rPr lang="en-US" sz="2000" dirty="0" smtClean="0"/>
              <a:t>when an event occurs, this item moves onto the asset side of the balance sheet or income is realized on the income statement</a:t>
            </a:r>
          </a:p>
          <a:p>
            <a:pPr>
              <a:defRPr/>
            </a:pPr>
            <a:r>
              <a:rPr lang="en-US" sz="2400" b="1" dirty="0" smtClean="0">
                <a:solidFill>
                  <a:srgbClr val="C00000"/>
                </a:solidFill>
              </a:rPr>
              <a:t>Off-balance-sheet liability</a:t>
            </a:r>
          </a:p>
          <a:p>
            <a:pPr lvl="1">
              <a:defRPr/>
            </a:pPr>
            <a:r>
              <a:rPr lang="en-US" sz="2000" dirty="0" smtClean="0"/>
              <a:t>when an event occurs, this item moves onto the liability side of the balance sheet or an expense is realized on the income statement</a:t>
            </a:r>
          </a:p>
          <a:p>
            <a:endParaRPr lang="en-IN"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Dr. Lakshmi Kalyanaraman</a:t>
            </a:r>
            <a:endParaRPr lang="en-US"/>
          </a:p>
        </p:txBody>
      </p:sp>
    </p:spTree>
    <p:extLst>
      <p:ext uri="{BB962C8B-B14F-4D97-AF65-F5344CB8AC3E}">
        <p14:creationId xmlns:p14="http://schemas.microsoft.com/office/powerpoint/2010/main" val="26103310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 Balance Sheet Activities</a:t>
            </a:r>
            <a:endParaRPr lang="en-IN" dirty="0"/>
          </a:p>
        </p:txBody>
      </p:sp>
      <p:sp>
        <p:nvSpPr>
          <p:cNvPr id="3" name="Content Placeholder 2"/>
          <p:cNvSpPr>
            <a:spLocks noGrp="1"/>
          </p:cNvSpPr>
          <p:nvPr>
            <p:ph idx="1"/>
          </p:nvPr>
        </p:nvSpPr>
        <p:spPr/>
        <p:txBody>
          <a:bodyPr/>
          <a:lstStyle/>
          <a:p>
            <a:r>
              <a:rPr lang="en-US" dirty="0" smtClean="0"/>
              <a:t>Earn additional fee income to complement declining margins on traditional lending business</a:t>
            </a:r>
          </a:p>
          <a:p>
            <a:r>
              <a:rPr lang="en-US" dirty="0" smtClean="0"/>
              <a:t>Avoid regulatory costs or taxes since reserve requirements and deposit insurance premiums are not levied</a:t>
            </a:r>
          </a:p>
          <a:p>
            <a:r>
              <a:rPr lang="en-US" dirty="0" smtClean="0"/>
              <a:t>Involve risks that add to overall insolvency exposure</a:t>
            </a:r>
          </a:p>
          <a:p>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Dr. Lakshmi Kalyanaraman</a:t>
            </a:r>
            <a:endParaRPr lang="en-US"/>
          </a:p>
        </p:txBody>
      </p:sp>
    </p:spTree>
    <p:extLst>
      <p:ext uri="{BB962C8B-B14F-4D97-AF65-F5344CB8AC3E}">
        <p14:creationId xmlns:p14="http://schemas.microsoft.com/office/powerpoint/2010/main" val="17595855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fee generating activities</a:t>
            </a:r>
            <a:endParaRPr lang="en-IN" dirty="0"/>
          </a:p>
        </p:txBody>
      </p:sp>
      <p:sp>
        <p:nvSpPr>
          <p:cNvPr id="3" name="Content Placeholder 2"/>
          <p:cNvSpPr>
            <a:spLocks noGrp="1"/>
          </p:cNvSpPr>
          <p:nvPr>
            <p:ph idx="1"/>
          </p:nvPr>
        </p:nvSpPr>
        <p:spPr/>
        <p:txBody>
          <a:bodyPr>
            <a:normAutofit lnSpcReduction="10000"/>
          </a:bodyPr>
          <a:lstStyle/>
          <a:p>
            <a:r>
              <a:rPr lang="en-US" b="1" dirty="0" smtClean="0">
                <a:solidFill>
                  <a:srgbClr val="C00000"/>
                </a:solidFill>
              </a:rPr>
              <a:t>Trust services</a:t>
            </a:r>
            <a:r>
              <a:rPr lang="en-US" dirty="0" smtClean="0"/>
              <a:t>: hold and manage assets for individuals or corporations</a:t>
            </a:r>
          </a:p>
          <a:p>
            <a:r>
              <a:rPr lang="en-US" b="1" dirty="0" smtClean="0">
                <a:solidFill>
                  <a:srgbClr val="C00000"/>
                </a:solidFill>
              </a:rPr>
              <a:t>Correspondent banking</a:t>
            </a:r>
            <a:r>
              <a:rPr lang="en-US" dirty="0" smtClean="0"/>
              <a:t>: </a:t>
            </a:r>
          </a:p>
          <a:p>
            <a:r>
              <a:rPr lang="en-US" dirty="0" smtClean="0"/>
              <a:t>Services to other banks that do not have staff resources</a:t>
            </a:r>
          </a:p>
          <a:p>
            <a:r>
              <a:rPr lang="en-US" dirty="0" smtClean="0"/>
              <a:t>check clearing and collection, foreign exchange trading, hedging services and participation in large loan and security issuances</a:t>
            </a: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
        <p:nvSpPr>
          <p:cNvPr id="5" name="Footer Placeholder 4"/>
          <p:cNvSpPr>
            <a:spLocks noGrp="1"/>
          </p:cNvSpPr>
          <p:nvPr>
            <p:ph type="ftr" sz="quarter" idx="11"/>
          </p:nvPr>
        </p:nvSpPr>
        <p:spPr/>
        <p:txBody>
          <a:bodyPr/>
          <a:lstStyle/>
          <a:p>
            <a:r>
              <a:rPr lang="en-US" smtClean="0"/>
              <a:t>Dr. Lakshmi Kalyanaraman</a:t>
            </a:r>
            <a:endParaRPr lang="en-US"/>
          </a:p>
        </p:txBody>
      </p:sp>
    </p:spTree>
    <p:extLst>
      <p:ext uri="{BB962C8B-B14F-4D97-AF65-F5344CB8AC3E}">
        <p14:creationId xmlns:p14="http://schemas.microsoft.com/office/powerpoint/2010/main" val="23762807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a:bodyPr>
          <a:lstStyle/>
          <a:p>
            <a:pPr>
              <a:defRPr/>
            </a:pPr>
            <a:r>
              <a:rPr lang="en-US" sz="3000" b="1" dirty="0" smtClean="0">
                <a:solidFill>
                  <a:srgbClr val="C00000"/>
                </a:solidFill>
              </a:rPr>
              <a:t>Economies </a:t>
            </a:r>
            <a:r>
              <a:rPr lang="en-US" sz="3000" b="1" dirty="0" smtClean="0">
                <a:solidFill>
                  <a:srgbClr val="C00000"/>
                </a:solidFill>
              </a:rPr>
              <a:t>of scale </a:t>
            </a:r>
            <a:r>
              <a:rPr lang="en-US" sz="3000" dirty="0" smtClean="0"/>
              <a:t>refer to the degree to which a firm’s average unit costs of producing financial services fall as its output of services increase</a:t>
            </a:r>
          </a:p>
          <a:p>
            <a:pPr lvl="1">
              <a:defRPr/>
            </a:pPr>
            <a:r>
              <a:rPr lang="en-US" sz="2600" b="1" dirty="0" smtClean="0">
                <a:solidFill>
                  <a:srgbClr val="C00000"/>
                </a:solidFill>
              </a:rPr>
              <a:t>diseconomies of scale </a:t>
            </a:r>
            <a:r>
              <a:rPr lang="en-US" sz="2600" dirty="0" smtClean="0"/>
              <a:t>occur when the costs of joint production of FI services are higher than they would be if they were produced independently</a:t>
            </a:r>
          </a:p>
          <a:p>
            <a:pPr>
              <a:defRPr/>
            </a:pPr>
            <a:r>
              <a:rPr lang="en-US" sz="3000" b="1" dirty="0" smtClean="0">
                <a:solidFill>
                  <a:srgbClr val="C00000"/>
                </a:solidFill>
              </a:rPr>
              <a:t>Economies of scope </a:t>
            </a:r>
            <a:r>
              <a:rPr lang="en-US" sz="3000" dirty="0" smtClean="0"/>
              <a:t>refer to the degree to which a firm can generate cost synergies by producing multiple financial service products</a:t>
            </a:r>
          </a:p>
          <a:p>
            <a:pPr>
              <a:defRPr/>
            </a:pPr>
            <a:r>
              <a:rPr lang="en-US" sz="3000" b="1" dirty="0" smtClean="0">
                <a:solidFill>
                  <a:srgbClr val="C00000"/>
                </a:solidFill>
              </a:rPr>
              <a:t>X efficiencies</a:t>
            </a:r>
            <a:r>
              <a:rPr lang="en-US" sz="3000" dirty="0" smtClean="0">
                <a:solidFill>
                  <a:srgbClr val="C00000"/>
                </a:solidFill>
              </a:rPr>
              <a:t> </a:t>
            </a:r>
            <a:r>
              <a:rPr lang="en-US" sz="3000" dirty="0" smtClean="0"/>
              <a:t>refer to cost savings due to greater managerial efficiency</a:t>
            </a:r>
          </a:p>
          <a:p>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Dr. Lakshmi Kalyanaraman</a:t>
            </a:r>
            <a:endParaRPr lang="en-US"/>
          </a:p>
        </p:txBody>
      </p:sp>
    </p:spTree>
    <p:extLst>
      <p:ext uri="{BB962C8B-B14F-4D97-AF65-F5344CB8AC3E}">
        <p14:creationId xmlns:p14="http://schemas.microsoft.com/office/powerpoint/2010/main" val="17356391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Revenue Economies of Scope</a:t>
            </a:r>
            <a:endParaRPr lang="en-IN" dirty="0"/>
          </a:p>
        </p:txBody>
      </p:sp>
      <p:sp>
        <p:nvSpPr>
          <p:cNvPr id="3" name="Content Placeholder 2"/>
          <p:cNvSpPr>
            <a:spLocks noGrp="1"/>
          </p:cNvSpPr>
          <p:nvPr>
            <p:ph idx="1"/>
          </p:nvPr>
        </p:nvSpPr>
        <p:spPr/>
        <p:txBody>
          <a:bodyPr>
            <a:normAutofit fontScale="92500" lnSpcReduction="10000"/>
          </a:bodyPr>
          <a:lstStyle/>
          <a:p>
            <a:r>
              <a:rPr lang="en-US" dirty="0" smtClean="0"/>
              <a:t>Acquiring an FI in a growing market may produce new revenues</a:t>
            </a:r>
          </a:p>
          <a:p>
            <a:r>
              <a:rPr lang="en-US" dirty="0" smtClean="0"/>
              <a:t>Acquiring bank’s revenue stream may become more stable if the asset and liability portfolio of the acquired (target) institution exhibits different product, credit, interest rate and liquidity risk characteristics from the acquirer’s.</a:t>
            </a:r>
          </a:p>
          <a:p>
            <a:r>
              <a:rPr lang="en-US" dirty="0" smtClean="0"/>
              <a:t>Expanding into markets that are less than fully competitive offers an opportunity for revenue enhancement.</a:t>
            </a: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Dr. Lakshmi Kalyanaraman</a:t>
            </a:r>
            <a:endParaRPr lang="en-US"/>
          </a:p>
        </p:txBody>
      </p:sp>
    </p:spTree>
    <p:extLst>
      <p:ext uri="{BB962C8B-B14F-4D97-AF65-F5344CB8AC3E}">
        <p14:creationId xmlns:p14="http://schemas.microsoft.com/office/powerpoint/2010/main" val="2762341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defRPr/>
            </a:pPr>
            <a:r>
              <a:rPr lang="en-US" sz="3000" b="1" dirty="0" smtClean="0">
                <a:solidFill>
                  <a:srgbClr val="C00000"/>
                </a:solidFill>
              </a:rPr>
              <a:t>Retail banking </a:t>
            </a:r>
            <a:r>
              <a:rPr lang="en-US" sz="3000" dirty="0" smtClean="0"/>
              <a:t>is consumer-oriented</a:t>
            </a:r>
          </a:p>
          <a:p>
            <a:pPr lvl="1">
              <a:defRPr/>
            </a:pPr>
            <a:r>
              <a:rPr lang="en-US" sz="2600" dirty="0" smtClean="0"/>
              <a:t>residential and consumer loans are funded by accepting small deposits</a:t>
            </a:r>
          </a:p>
          <a:p>
            <a:pPr lvl="1">
              <a:defRPr/>
            </a:pPr>
            <a:r>
              <a:rPr lang="en-US" sz="2600" b="1" dirty="0" smtClean="0">
                <a:solidFill>
                  <a:srgbClr val="C00000"/>
                </a:solidFill>
              </a:rPr>
              <a:t>community banks </a:t>
            </a:r>
            <a:r>
              <a:rPr lang="en-US" sz="2600" dirty="0" smtClean="0"/>
              <a:t>specialize in retail banking</a:t>
            </a:r>
          </a:p>
          <a:p>
            <a:pPr>
              <a:defRPr/>
            </a:pPr>
            <a:r>
              <a:rPr lang="en-US" sz="3000" b="1" dirty="0" smtClean="0">
                <a:solidFill>
                  <a:srgbClr val="C00000"/>
                </a:solidFill>
              </a:rPr>
              <a:t>Wholesale banking </a:t>
            </a:r>
            <a:r>
              <a:rPr lang="en-US" sz="3000" dirty="0" smtClean="0"/>
              <a:t>is commerce-oriented</a:t>
            </a:r>
          </a:p>
          <a:p>
            <a:pPr lvl="1">
              <a:defRPr/>
            </a:pPr>
            <a:r>
              <a:rPr lang="en-US" sz="2600" dirty="0" smtClean="0"/>
              <a:t>commercial and industrial loans are often funded with purchased funds</a:t>
            </a:r>
          </a:p>
          <a:p>
            <a:pPr lvl="1">
              <a:defRPr/>
            </a:pPr>
            <a:r>
              <a:rPr lang="en-US" sz="2600" b="1" dirty="0" smtClean="0">
                <a:solidFill>
                  <a:srgbClr val="C00000"/>
                </a:solidFill>
              </a:rPr>
              <a:t>regional or superregional banks </a:t>
            </a:r>
            <a:r>
              <a:rPr lang="en-US" sz="2600" dirty="0" smtClean="0"/>
              <a:t>engage in a complete array of wholesale banking activities</a:t>
            </a:r>
          </a:p>
          <a:p>
            <a:pPr lvl="1">
              <a:defRPr/>
            </a:pPr>
            <a:r>
              <a:rPr lang="en-US" sz="2600" b="1" dirty="0" smtClean="0">
                <a:solidFill>
                  <a:srgbClr val="C00000"/>
                </a:solidFill>
              </a:rPr>
              <a:t>money center banks </a:t>
            </a:r>
            <a:r>
              <a:rPr lang="en-US" sz="2600" dirty="0" smtClean="0"/>
              <a:t>rely heavily on non deposit or borrowed sources of funds often borrowed in the </a:t>
            </a:r>
            <a:r>
              <a:rPr lang="en-US" sz="2600" b="1" dirty="0" smtClean="0">
                <a:solidFill>
                  <a:srgbClr val="C00000"/>
                </a:solidFill>
              </a:rPr>
              <a:t>federal funds market</a:t>
            </a:r>
          </a:p>
          <a:p>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Dr. Lakshmi Kalyanaraman</a:t>
            </a:r>
            <a:endParaRPr lang="en-US"/>
          </a:p>
        </p:txBody>
      </p:sp>
    </p:spTree>
    <p:extLst>
      <p:ext uri="{BB962C8B-B14F-4D97-AF65-F5344CB8AC3E}">
        <p14:creationId xmlns:p14="http://schemas.microsoft.com/office/powerpoint/2010/main" val="12122536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defRPr/>
            </a:pPr>
            <a:r>
              <a:rPr lang="en-US" sz="2600" dirty="0" smtClean="0"/>
              <a:t>Because larger banks generally lend to larger corporations, their interest rate spreads and net interest margins are usually narrower than those of smaller banks</a:t>
            </a:r>
          </a:p>
          <a:p>
            <a:pPr lvl="1">
              <a:defRPr/>
            </a:pPr>
            <a:r>
              <a:rPr lang="en-US" sz="2200" b="1" dirty="0" smtClean="0">
                <a:solidFill>
                  <a:srgbClr val="C00000"/>
                </a:solidFill>
              </a:rPr>
              <a:t>interest rate spread </a:t>
            </a:r>
            <a:r>
              <a:rPr lang="en-US" sz="2200" dirty="0" smtClean="0"/>
              <a:t>is the difference between lending and deposit rates</a:t>
            </a:r>
          </a:p>
          <a:p>
            <a:pPr lvl="1">
              <a:defRPr/>
            </a:pPr>
            <a:r>
              <a:rPr lang="en-US" sz="2200" b="1" dirty="0" smtClean="0">
                <a:solidFill>
                  <a:srgbClr val="C00000"/>
                </a:solidFill>
              </a:rPr>
              <a:t>net interest margin </a:t>
            </a:r>
            <a:r>
              <a:rPr lang="en-US" sz="2200" dirty="0" smtClean="0"/>
              <a:t>is interest income minus interest expense divided by earning assets</a:t>
            </a:r>
          </a:p>
          <a:p>
            <a:pPr>
              <a:defRPr/>
            </a:pPr>
            <a:r>
              <a:rPr lang="en-US" sz="2600" dirty="0" smtClean="0"/>
              <a:t>Large banks tend to pay higher salaries and invest more in buildings and premises than small banks</a:t>
            </a:r>
          </a:p>
          <a:p>
            <a:pPr>
              <a:defRPr/>
            </a:pPr>
            <a:r>
              <a:rPr lang="en-US" sz="2600" dirty="0" smtClean="0"/>
              <a:t>Large banks tend to diversify their operations more and generate more noninterest income than small banks</a:t>
            </a:r>
          </a:p>
          <a:p>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
        <p:nvSpPr>
          <p:cNvPr id="5" name="Footer Placeholder 4"/>
          <p:cNvSpPr>
            <a:spLocks noGrp="1"/>
          </p:cNvSpPr>
          <p:nvPr>
            <p:ph type="ftr" sz="quarter" idx="11"/>
          </p:nvPr>
        </p:nvSpPr>
        <p:spPr/>
        <p:txBody>
          <a:bodyPr/>
          <a:lstStyle/>
          <a:p>
            <a:r>
              <a:rPr lang="en-US" smtClean="0"/>
              <a:t>Dr. Lakshmi Kalyanaraman</a:t>
            </a:r>
            <a:endParaRPr lang="en-US"/>
          </a:p>
        </p:txBody>
      </p:sp>
    </p:spTree>
    <p:extLst>
      <p:ext uri="{BB962C8B-B14F-4D97-AF65-F5344CB8AC3E}">
        <p14:creationId xmlns:p14="http://schemas.microsoft.com/office/powerpoint/2010/main" val="2137633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Wholesale Banking Services</a:t>
            </a:r>
            <a:endParaRPr lang="en-IN" dirty="0"/>
          </a:p>
        </p:txBody>
      </p:sp>
      <p:sp>
        <p:nvSpPr>
          <p:cNvPr id="3" name="Content Placeholder 2"/>
          <p:cNvSpPr>
            <a:spLocks noGrp="1"/>
          </p:cNvSpPr>
          <p:nvPr>
            <p:ph idx="1"/>
          </p:nvPr>
        </p:nvSpPr>
        <p:spPr/>
        <p:txBody>
          <a:bodyPr/>
          <a:lstStyle/>
          <a:p>
            <a:r>
              <a:rPr lang="en-US" dirty="0" smtClean="0"/>
              <a:t>Bank’s ability to provide </a:t>
            </a:r>
            <a:r>
              <a:rPr lang="en-US" b="1" dirty="0" smtClean="0">
                <a:solidFill>
                  <a:srgbClr val="C00000"/>
                </a:solidFill>
              </a:rPr>
              <a:t>cash management </a:t>
            </a:r>
            <a:r>
              <a:rPr lang="en-US" dirty="0" smtClean="0"/>
              <a:t>or working capital services</a:t>
            </a:r>
          </a:p>
          <a:p>
            <a:r>
              <a:rPr lang="en-US" dirty="0" smtClean="0"/>
              <a:t>Need for cash management</a:t>
            </a:r>
          </a:p>
          <a:p>
            <a:r>
              <a:rPr lang="en-US" dirty="0" smtClean="0"/>
              <a:t>1. Corporate recognition that excess cash balances result in a significant opportunity cost due to lost or forgone interest</a:t>
            </a:r>
          </a:p>
          <a:p>
            <a:r>
              <a:rPr lang="en-US" dirty="0" smtClean="0"/>
              <a:t>2. Corporate managers need to know cash or working capital positions on a real-time basis.</a:t>
            </a: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
        <p:nvSpPr>
          <p:cNvPr id="5" name="Footer Placeholder 4"/>
          <p:cNvSpPr>
            <a:spLocks noGrp="1"/>
          </p:cNvSpPr>
          <p:nvPr>
            <p:ph type="ftr" sz="quarter" idx="11"/>
          </p:nvPr>
        </p:nvSpPr>
        <p:spPr/>
        <p:txBody>
          <a:bodyPr/>
          <a:lstStyle/>
          <a:p>
            <a:r>
              <a:rPr lang="en-US" smtClean="0"/>
              <a:t>Dr. Lakshmi Kalyanaraman</a:t>
            </a:r>
            <a:endParaRPr lang="en-US"/>
          </a:p>
        </p:txBody>
      </p:sp>
    </p:spTree>
    <p:extLst>
      <p:ext uri="{BB962C8B-B14F-4D97-AF65-F5344CB8AC3E}">
        <p14:creationId xmlns:p14="http://schemas.microsoft.com/office/powerpoint/2010/main" val="28963191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p:txBody>
          <a:bodyPr/>
          <a:lstStyle/>
          <a:p>
            <a:r>
              <a:rPr lang="en-US" sz="3600" b="1" smtClean="0">
                <a:solidFill>
                  <a:srgbClr val="CC0000"/>
                </a:solidFill>
              </a:rPr>
              <a:t>Wholesale Banking Services</a:t>
            </a:r>
          </a:p>
        </p:txBody>
      </p:sp>
      <p:sp>
        <p:nvSpPr>
          <p:cNvPr id="258051" name="Rectangle 3"/>
          <p:cNvSpPr>
            <a:spLocks noGrp="1" noChangeArrowheads="1"/>
          </p:cNvSpPr>
          <p:nvPr>
            <p:ph type="body" sz="half" idx="1"/>
          </p:nvPr>
        </p:nvSpPr>
        <p:spPr>
          <a:solidFill>
            <a:schemeClr val="bg1"/>
          </a:solidFill>
          <a:ln w="31750">
            <a:solidFill>
              <a:srgbClr val="007FBE"/>
            </a:solidFill>
          </a:ln>
          <a:effectLst>
            <a:outerShdw dist="107763" dir="2700000" algn="ctr" rotWithShape="0">
              <a:schemeClr val="bg2"/>
            </a:outerShdw>
          </a:effectLst>
        </p:spPr>
        <p:txBody>
          <a:bodyPr>
            <a:noAutofit/>
          </a:bodyPr>
          <a:lstStyle/>
          <a:p>
            <a:pPr>
              <a:lnSpc>
                <a:spcPct val="90000"/>
              </a:lnSpc>
              <a:defRPr/>
            </a:pPr>
            <a:r>
              <a:rPr lang="en-US" sz="2400" dirty="0" smtClean="0"/>
              <a:t>Controlled disbursement accounts</a:t>
            </a:r>
          </a:p>
          <a:p>
            <a:pPr>
              <a:lnSpc>
                <a:spcPct val="90000"/>
              </a:lnSpc>
              <a:defRPr/>
            </a:pPr>
            <a:r>
              <a:rPr lang="en-US" sz="2400" dirty="0" smtClean="0"/>
              <a:t>Account reconciliation</a:t>
            </a:r>
          </a:p>
          <a:p>
            <a:pPr>
              <a:lnSpc>
                <a:spcPct val="90000"/>
              </a:lnSpc>
              <a:defRPr/>
            </a:pPr>
            <a:r>
              <a:rPr lang="en-US" sz="2400" dirty="0" smtClean="0"/>
              <a:t>Lockbox services</a:t>
            </a:r>
          </a:p>
          <a:p>
            <a:pPr>
              <a:lnSpc>
                <a:spcPct val="90000"/>
              </a:lnSpc>
              <a:defRPr/>
            </a:pPr>
            <a:r>
              <a:rPr lang="en-US" sz="2400" dirty="0" smtClean="0"/>
              <a:t>Electronic lockbox</a:t>
            </a:r>
          </a:p>
          <a:p>
            <a:pPr>
              <a:lnSpc>
                <a:spcPct val="90000"/>
              </a:lnSpc>
              <a:defRPr/>
            </a:pPr>
            <a:r>
              <a:rPr lang="en-US" sz="2400" dirty="0" smtClean="0"/>
              <a:t>Funds concentration</a:t>
            </a:r>
          </a:p>
          <a:p>
            <a:pPr>
              <a:lnSpc>
                <a:spcPct val="90000"/>
              </a:lnSpc>
              <a:defRPr/>
            </a:pPr>
            <a:r>
              <a:rPr lang="en-US" sz="2400" dirty="0" smtClean="0"/>
              <a:t>Electronic funds transfer</a:t>
            </a:r>
          </a:p>
          <a:p>
            <a:pPr>
              <a:lnSpc>
                <a:spcPct val="90000"/>
              </a:lnSpc>
              <a:defRPr/>
            </a:pPr>
            <a:r>
              <a:rPr lang="en-US" sz="2400" dirty="0" smtClean="0"/>
              <a:t>Check deposit services</a:t>
            </a:r>
          </a:p>
          <a:p>
            <a:pPr>
              <a:lnSpc>
                <a:spcPct val="90000"/>
              </a:lnSpc>
              <a:defRPr/>
            </a:pPr>
            <a:r>
              <a:rPr lang="en-US" sz="2400" dirty="0" smtClean="0"/>
              <a:t>Electronic initiation of letters of credit</a:t>
            </a:r>
          </a:p>
        </p:txBody>
      </p:sp>
      <p:sp>
        <p:nvSpPr>
          <p:cNvPr id="258053" name="Rectangle 5"/>
          <p:cNvSpPr>
            <a:spLocks noGrp="1" noChangeArrowheads="1"/>
          </p:cNvSpPr>
          <p:nvPr>
            <p:ph type="body" sz="half" idx="2"/>
          </p:nvPr>
        </p:nvSpPr>
        <p:spPr>
          <a:solidFill>
            <a:schemeClr val="bg1"/>
          </a:solidFill>
          <a:ln w="31750">
            <a:solidFill>
              <a:srgbClr val="007FBE"/>
            </a:solidFill>
          </a:ln>
          <a:effectLst>
            <a:outerShdw dist="107763" dir="2700000" algn="ctr" rotWithShape="0">
              <a:schemeClr val="bg2"/>
            </a:outerShdw>
          </a:effectLst>
        </p:spPr>
        <p:txBody>
          <a:bodyPr>
            <a:noAutofit/>
          </a:bodyPr>
          <a:lstStyle/>
          <a:p>
            <a:pPr>
              <a:lnSpc>
                <a:spcPct val="90000"/>
              </a:lnSpc>
              <a:defRPr/>
            </a:pPr>
            <a:r>
              <a:rPr lang="en-US" sz="2400" dirty="0" smtClean="0"/>
              <a:t>Treasury management software</a:t>
            </a:r>
          </a:p>
          <a:p>
            <a:pPr>
              <a:lnSpc>
                <a:spcPct val="90000"/>
              </a:lnSpc>
              <a:defRPr/>
            </a:pPr>
            <a:r>
              <a:rPr lang="en-US" sz="2400" dirty="0" smtClean="0"/>
              <a:t>Electronic data interchange</a:t>
            </a:r>
          </a:p>
          <a:p>
            <a:pPr>
              <a:lnSpc>
                <a:spcPct val="90000"/>
              </a:lnSpc>
              <a:defRPr/>
            </a:pPr>
            <a:r>
              <a:rPr lang="en-US" sz="2400" dirty="0" smtClean="0"/>
              <a:t>Facilitating business-to-business e-commerce</a:t>
            </a:r>
          </a:p>
          <a:p>
            <a:pPr>
              <a:lnSpc>
                <a:spcPct val="90000"/>
              </a:lnSpc>
              <a:defRPr/>
            </a:pPr>
            <a:r>
              <a:rPr lang="en-US" sz="2400" dirty="0" smtClean="0"/>
              <a:t>Electronic billing</a:t>
            </a:r>
          </a:p>
          <a:p>
            <a:pPr>
              <a:lnSpc>
                <a:spcPct val="90000"/>
              </a:lnSpc>
              <a:defRPr/>
            </a:pPr>
            <a:r>
              <a:rPr lang="en-US" sz="2400" dirty="0" smtClean="0"/>
              <a:t>Verifying identities</a:t>
            </a:r>
          </a:p>
          <a:p>
            <a:pPr>
              <a:lnSpc>
                <a:spcPct val="90000"/>
              </a:lnSpc>
              <a:defRPr/>
            </a:pPr>
            <a:r>
              <a:rPr lang="en-US" sz="2400" dirty="0" smtClean="0"/>
              <a:t>Assisting small business entries in e-commerce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
        <p:nvSpPr>
          <p:cNvPr id="6" name="Footer Placeholder 5"/>
          <p:cNvSpPr>
            <a:spLocks noGrp="1"/>
          </p:cNvSpPr>
          <p:nvPr>
            <p:ph type="ftr" sz="quarter" idx="11"/>
          </p:nvPr>
        </p:nvSpPr>
        <p:spPr/>
        <p:txBody>
          <a:bodyPr/>
          <a:lstStyle/>
          <a:p>
            <a:r>
              <a:rPr lang="en-US" smtClean="0"/>
              <a:t>Dr. Lakshmi Kalyanaraman</a:t>
            </a:r>
            <a:endParaRPr lang="en-US"/>
          </a:p>
        </p:txBody>
      </p:sp>
    </p:spTree>
    <p:extLst>
      <p:ext uri="{BB962C8B-B14F-4D97-AF65-F5344CB8AC3E}">
        <p14:creationId xmlns:p14="http://schemas.microsoft.com/office/powerpoint/2010/main" val="388905768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Commercial banks as a sector of financial institutions industry</a:t>
            </a:r>
            <a:endParaRPr lang="en-GB" dirty="0"/>
          </a:p>
        </p:txBody>
      </p:sp>
      <p:sp>
        <p:nvSpPr>
          <p:cNvPr id="3" name="Content Placeholder 2"/>
          <p:cNvSpPr>
            <a:spLocks noGrp="1"/>
          </p:cNvSpPr>
          <p:nvPr>
            <p:ph idx="1"/>
          </p:nvPr>
        </p:nvSpPr>
        <p:spPr/>
        <p:txBody>
          <a:bodyPr/>
          <a:lstStyle/>
          <a:p>
            <a:r>
              <a:rPr lang="en-GB" dirty="0" smtClean="0"/>
              <a:t>Depository institutions</a:t>
            </a:r>
          </a:p>
          <a:p>
            <a:r>
              <a:rPr lang="en-GB" dirty="0" smtClean="0"/>
              <a:t>A significant proportion of their funds come from customer deposits.</a:t>
            </a:r>
            <a:endParaRPr lang="en-GB" dirty="0"/>
          </a:p>
        </p:txBody>
      </p:sp>
    </p:spTree>
    <p:extLst>
      <p:ext uri="{BB962C8B-B14F-4D97-AF65-F5344CB8AC3E}">
        <p14:creationId xmlns:p14="http://schemas.microsoft.com/office/powerpoint/2010/main" val="15116392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Retail Banking Services</a:t>
            </a:r>
            <a:endParaRPr lang="en-IN" dirty="0"/>
          </a:p>
        </p:txBody>
      </p:sp>
      <p:sp>
        <p:nvSpPr>
          <p:cNvPr id="6" name="Content Placeholder 5"/>
          <p:cNvSpPr>
            <a:spLocks noGrp="1"/>
          </p:cNvSpPr>
          <p:nvPr>
            <p:ph idx="1"/>
          </p:nvPr>
        </p:nvSpPr>
        <p:spPr/>
        <p:txBody>
          <a:bodyPr>
            <a:normAutofit fontScale="92500" lnSpcReduction="20000"/>
          </a:bodyPr>
          <a:lstStyle/>
          <a:p>
            <a:pPr>
              <a:defRPr/>
            </a:pPr>
            <a:r>
              <a:rPr lang="en-US" sz="2800" dirty="0" smtClean="0"/>
              <a:t>Retail customers demand efficiency and flexibility in their financial transactions</a:t>
            </a:r>
          </a:p>
          <a:p>
            <a:pPr>
              <a:defRPr/>
            </a:pPr>
            <a:r>
              <a:rPr lang="en-US" sz="2800" dirty="0" smtClean="0"/>
              <a:t>Automated teller machines (ATMs)</a:t>
            </a:r>
          </a:p>
          <a:p>
            <a:pPr>
              <a:defRPr/>
            </a:pPr>
            <a:r>
              <a:rPr lang="en-US" sz="2800" dirty="0" smtClean="0"/>
              <a:t>Point-of-sale (POS) debit cards</a:t>
            </a:r>
          </a:p>
          <a:p>
            <a:pPr>
              <a:defRPr/>
            </a:pPr>
            <a:r>
              <a:rPr lang="en-US" sz="2800" dirty="0" smtClean="0"/>
              <a:t>Preauthorized debits and credits</a:t>
            </a:r>
          </a:p>
          <a:p>
            <a:pPr>
              <a:defRPr/>
            </a:pPr>
            <a:r>
              <a:rPr lang="en-US" sz="2800" dirty="0" smtClean="0"/>
              <a:t>Paying bills via telephone</a:t>
            </a:r>
          </a:p>
          <a:p>
            <a:pPr>
              <a:defRPr/>
            </a:pPr>
            <a:r>
              <a:rPr lang="en-US" sz="2800" dirty="0" smtClean="0"/>
              <a:t>Online banking</a:t>
            </a:r>
          </a:p>
          <a:p>
            <a:pPr>
              <a:defRPr/>
            </a:pPr>
            <a:r>
              <a:rPr lang="en-US" sz="2800" dirty="0" smtClean="0"/>
              <a:t>Smart cards (stored-value) cards</a:t>
            </a:r>
          </a:p>
          <a:p>
            <a:pPr>
              <a:defRPr/>
            </a:pPr>
            <a:r>
              <a:rPr lang="en-US" sz="2800" dirty="0" smtClean="0"/>
              <a:t>Internet banking</a:t>
            </a:r>
          </a:p>
          <a:p>
            <a:pPr lvl="1">
              <a:defRPr/>
            </a:pPr>
            <a:r>
              <a:rPr lang="en-US" sz="2400" dirty="0" smtClean="0"/>
              <a:t>complements existing business for already existing banks</a:t>
            </a:r>
          </a:p>
          <a:p>
            <a:pPr lvl="1">
              <a:defRPr/>
            </a:pPr>
            <a:r>
              <a:rPr lang="en-US" sz="2400" dirty="0" smtClean="0"/>
              <a:t>some new internet-only banks have no “brick and mortar”</a:t>
            </a:r>
          </a:p>
          <a:p>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
        <p:nvSpPr>
          <p:cNvPr id="7" name="Footer Placeholder 6"/>
          <p:cNvSpPr>
            <a:spLocks noGrp="1"/>
          </p:cNvSpPr>
          <p:nvPr>
            <p:ph type="ftr" sz="quarter" idx="11"/>
          </p:nvPr>
        </p:nvSpPr>
        <p:spPr/>
        <p:txBody>
          <a:bodyPr/>
          <a:lstStyle/>
          <a:p>
            <a:r>
              <a:rPr lang="en-US" smtClean="0"/>
              <a:t>Dr. Lakshmi Kalyanaraman</a:t>
            </a:r>
            <a:endParaRPr lang="en-US"/>
          </a:p>
        </p:txBody>
      </p:sp>
    </p:spTree>
    <p:extLst>
      <p:ext uri="{BB962C8B-B14F-4D97-AF65-F5344CB8AC3E}">
        <p14:creationId xmlns:p14="http://schemas.microsoft.com/office/powerpoint/2010/main" val="185178208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Regulators</a:t>
            </a:r>
            <a:endParaRPr lang="en-IN" dirty="0"/>
          </a:p>
        </p:txBody>
      </p:sp>
      <p:sp>
        <p:nvSpPr>
          <p:cNvPr id="6" name="Content Placeholder 5"/>
          <p:cNvSpPr>
            <a:spLocks noGrp="1"/>
          </p:cNvSpPr>
          <p:nvPr>
            <p:ph idx="1"/>
          </p:nvPr>
        </p:nvSpPr>
        <p:spPr/>
        <p:txBody>
          <a:bodyPr>
            <a:normAutofit/>
          </a:bodyPr>
          <a:lstStyle/>
          <a:p>
            <a:r>
              <a:rPr lang="en-GB" dirty="0">
                <a:hlinkClick r:id="rId2"/>
              </a:rPr>
              <a:t>http://www.sama.gov.sa/sites/samaen/BankingControl/Pages/Home.aspx</a:t>
            </a: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
        <p:nvSpPr>
          <p:cNvPr id="7" name="Footer Placeholder 6"/>
          <p:cNvSpPr>
            <a:spLocks noGrp="1"/>
          </p:cNvSpPr>
          <p:nvPr>
            <p:ph type="ftr" sz="quarter" idx="11"/>
          </p:nvPr>
        </p:nvSpPr>
        <p:spPr/>
        <p:txBody>
          <a:bodyPr/>
          <a:lstStyle/>
          <a:p>
            <a:r>
              <a:rPr lang="en-US" smtClean="0"/>
              <a:t>Dr. Lakshmi Kalyanaraman</a:t>
            </a:r>
            <a:endParaRPr lang="en-US"/>
          </a:p>
        </p:txBody>
      </p:sp>
    </p:spTree>
    <p:extLst>
      <p:ext uri="{BB962C8B-B14F-4D97-AF65-F5344CB8AC3E}">
        <p14:creationId xmlns:p14="http://schemas.microsoft.com/office/powerpoint/2010/main" val="1184027363"/>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International Commercial Banking</a:t>
            </a:r>
            <a:endParaRPr lang="en-IN" dirty="0"/>
          </a:p>
        </p:txBody>
      </p:sp>
      <p:sp>
        <p:nvSpPr>
          <p:cNvPr id="5" name="Content Placeholder 4"/>
          <p:cNvSpPr>
            <a:spLocks noGrp="1"/>
          </p:cNvSpPr>
          <p:nvPr>
            <p:ph idx="1"/>
          </p:nvPr>
        </p:nvSpPr>
        <p:spPr/>
        <p:txBody>
          <a:bodyPr>
            <a:normAutofit fontScale="77500" lnSpcReduction="20000"/>
          </a:bodyPr>
          <a:lstStyle/>
          <a:p>
            <a:pPr>
              <a:defRPr/>
            </a:pPr>
            <a:r>
              <a:rPr lang="en-US" sz="2800" b="1" dirty="0" smtClean="0">
                <a:solidFill>
                  <a:srgbClr val="C00000"/>
                </a:solidFill>
              </a:rPr>
              <a:t>Advantages of international expansion</a:t>
            </a:r>
          </a:p>
          <a:p>
            <a:pPr>
              <a:defRPr/>
            </a:pPr>
            <a:r>
              <a:rPr lang="en-US" sz="2800" dirty="0" smtClean="0">
                <a:solidFill>
                  <a:srgbClr val="C00000"/>
                </a:solidFill>
              </a:rPr>
              <a:t>Risk diversification </a:t>
            </a:r>
            <a:r>
              <a:rPr lang="en-US" sz="2800" dirty="0" smtClean="0"/>
              <a:t>– Less integrated the economies of world are, the greater is the potential for earnings diversification through international expansion</a:t>
            </a:r>
          </a:p>
          <a:p>
            <a:pPr>
              <a:defRPr/>
            </a:pPr>
            <a:r>
              <a:rPr lang="en-US" sz="2800" dirty="0" smtClean="0">
                <a:solidFill>
                  <a:srgbClr val="C00000"/>
                </a:solidFill>
              </a:rPr>
              <a:t>Economies of scale </a:t>
            </a:r>
            <a:r>
              <a:rPr lang="en-US" sz="2800" dirty="0" smtClean="0"/>
              <a:t>– Potential to lower the average operating costs by expansion</a:t>
            </a:r>
          </a:p>
          <a:p>
            <a:pPr>
              <a:defRPr/>
            </a:pPr>
            <a:r>
              <a:rPr lang="en-US" sz="2800" dirty="0" smtClean="0">
                <a:solidFill>
                  <a:srgbClr val="C00000"/>
                </a:solidFill>
              </a:rPr>
              <a:t>Innovations</a:t>
            </a:r>
            <a:r>
              <a:rPr lang="en-US" sz="2800" dirty="0" smtClean="0"/>
              <a:t> – extra returns from new product innovations if it can sell such services like securitization, caps, floors and options</a:t>
            </a:r>
          </a:p>
          <a:p>
            <a:pPr>
              <a:defRPr/>
            </a:pPr>
            <a:r>
              <a:rPr lang="en-US" sz="2800" dirty="0" smtClean="0">
                <a:solidFill>
                  <a:srgbClr val="C00000"/>
                </a:solidFill>
              </a:rPr>
              <a:t>Funds source </a:t>
            </a:r>
            <a:r>
              <a:rPr lang="en-US" sz="2800" dirty="0" smtClean="0"/>
              <a:t>– cheapest and most available sources of funds</a:t>
            </a:r>
          </a:p>
          <a:p>
            <a:pPr>
              <a:defRPr/>
            </a:pPr>
            <a:r>
              <a:rPr lang="en-US" sz="2800" dirty="0" smtClean="0">
                <a:solidFill>
                  <a:srgbClr val="C00000"/>
                </a:solidFill>
              </a:rPr>
              <a:t>Customer relationships </a:t>
            </a:r>
            <a:r>
              <a:rPr lang="en-US" sz="2800" dirty="0" smtClean="0"/>
              <a:t>– maintain contact with and service the needs of domestic multinational corporations</a:t>
            </a:r>
          </a:p>
          <a:p>
            <a:pPr>
              <a:defRPr/>
            </a:pPr>
            <a:r>
              <a:rPr lang="en-US" sz="2800" dirty="0" smtClean="0">
                <a:solidFill>
                  <a:srgbClr val="C00000"/>
                </a:solidFill>
              </a:rPr>
              <a:t>Regulatory avoidance </a:t>
            </a:r>
            <a:r>
              <a:rPr lang="en-US" sz="2800" dirty="0" smtClean="0"/>
              <a:t>– expand in low-regulatory, low-tax countries to lower its net regulatory burden and increase potential profitability</a:t>
            </a:r>
          </a:p>
          <a:p>
            <a:pPr>
              <a:defRPr/>
            </a:pPr>
            <a:endParaRPr lang="en-US" sz="24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
        <p:nvSpPr>
          <p:cNvPr id="6" name="Footer Placeholder 5"/>
          <p:cNvSpPr>
            <a:spLocks noGrp="1"/>
          </p:cNvSpPr>
          <p:nvPr>
            <p:ph type="ftr" sz="quarter" idx="11"/>
          </p:nvPr>
        </p:nvSpPr>
        <p:spPr/>
        <p:txBody>
          <a:bodyPr/>
          <a:lstStyle/>
          <a:p>
            <a:r>
              <a:rPr lang="en-US" smtClean="0"/>
              <a:t>Dr. Lakshmi Kalyanaraman</a:t>
            </a:r>
            <a:endParaRPr lang="en-US"/>
          </a:p>
        </p:txBody>
      </p:sp>
    </p:spTree>
    <p:extLst>
      <p:ext uri="{BB962C8B-B14F-4D97-AF65-F5344CB8AC3E}">
        <p14:creationId xmlns:p14="http://schemas.microsoft.com/office/powerpoint/2010/main" val="2761228603"/>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International Commercial Banking</a:t>
            </a:r>
            <a:endParaRPr lang="en-IN" dirty="0"/>
          </a:p>
        </p:txBody>
      </p:sp>
      <p:sp>
        <p:nvSpPr>
          <p:cNvPr id="3" name="Content Placeholder 2"/>
          <p:cNvSpPr>
            <a:spLocks noGrp="1"/>
          </p:cNvSpPr>
          <p:nvPr>
            <p:ph idx="1"/>
          </p:nvPr>
        </p:nvSpPr>
        <p:spPr/>
        <p:txBody>
          <a:bodyPr/>
          <a:lstStyle/>
          <a:p>
            <a:pPr>
              <a:defRPr/>
            </a:pPr>
            <a:r>
              <a:rPr lang="en-US" sz="2800" b="1" dirty="0" smtClean="0">
                <a:solidFill>
                  <a:srgbClr val="C00000"/>
                </a:solidFill>
              </a:rPr>
              <a:t>Disadvantages of international expansion</a:t>
            </a:r>
          </a:p>
          <a:p>
            <a:pPr lvl="1">
              <a:defRPr/>
            </a:pPr>
            <a:r>
              <a:rPr lang="en-US" sz="2400" b="1" dirty="0" smtClean="0">
                <a:solidFill>
                  <a:srgbClr val="C00000"/>
                </a:solidFill>
              </a:rPr>
              <a:t>information and monitoring costs </a:t>
            </a:r>
            <a:r>
              <a:rPr lang="en-US" sz="2400" dirty="0" smtClean="0"/>
              <a:t>are generally higher in foreign markets</a:t>
            </a:r>
          </a:p>
          <a:p>
            <a:pPr lvl="1">
              <a:defRPr/>
            </a:pPr>
            <a:r>
              <a:rPr lang="en-US" sz="2400" dirty="0" smtClean="0"/>
              <a:t>foreign assets may be subject to </a:t>
            </a:r>
            <a:r>
              <a:rPr lang="en-US" sz="2400" b="1" dirty="0" smtClean="0">
                <a:solidFill>
                  <a:srgbClr val="C00000"/>
                </a:solidFill>
              </a:rPr>
              <a:t>nationalization or expropriation</a:t>
            </a:r>
            <a:r>
              <a:rPr lang="en-US" sz="2400" dirty="0" smtClean="0"/>
              <a:t> by host country governments</a:t>
            </a:r>
          </a:p>
          <a:p>
            <a:pPr lvl="1">
              <a:defRPr/>
            </a:pPr>
            <a:r>
              <a:rPr lang="en-US" sz="2400" dirty="0" smtClean="0"/>
              <a:t>the </a:t>
            </a:r>
            <a:r>
              <a:rPr lang="en-US" sz="2400" b="1" dirty="0" smtClean="0">
                <a:solidFill>
                  <a:srgbClr val="C00000"/>
                </a:solidFill>
              </a:rPr>
              <a:t>fixed costs </a:t>
            </a:r>
            <a:r>
              <a:rPr lang="en-US" sz="2400" dirty="0" smtClean="0"/>
              <a:t>of establishing foreign organizations may be extremely high</a:t>
            </a:r>
          </a:p>
          <a:p>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
        <p:nvSpPr>
          <p:cNvPr id="5" name="Footer Placeholder 4"/>
          <p:cNvSpPr>
            <a:spLocks noGrp="1"/>
          </p:cNvSpPr>
          <p:nvPr>
            <p:ph type="ftr" sz="quarter" idx="11"/>
          </p:nvPr>
        </p:nvSpPr>
        <p:spPr/>
        <p:txBody>
          <a:bodyPr/>
          <a:lstStyle/>
          <a:p>
            <a:r>
              <a:rPr lang="en-US" smtClean="0"/>
              <a:t>Dr. Lakshmi Kalyanaraman</a:t>
            </a:r>
            <a:endParaRPr lang="en-US"/>
          </a:p>
        </p:txBody>
      </p:sp>
    </p:spTree>
    <p:extLst>
      <p:ext uri="{BB962C8B-B14F-4D97-AF65-F5344CB8AC3E}">
        <p14:creationId xmlns:p14="http://schemas.microsoft.com/office/powerpoint/2010/main" val="21174162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Differences in Balance Sheets of Commercial Banks and Nonfinancial Firms</a:t>
            </a:r>
            <a:endParaRPr lang="en-IN" dirty="0"/>
          </a:p>
        </p:txBody>
      </p:sp>
      <p:graphicFrame>
        <p:nvGraphicFramePr>
          <p:cNvPr id="10" name="Content Placeholder 9"/>
          <p:cNvGraphicFramePr>
            <a:graphicFrameLocks noGrp="1"/>
          </p:cNvGraphicFramePr>
          <p:nvPr>
            <p:ph sz="half" idx="2"/>
          </p:nvPr>
        </p:nvGraphicFramePr>
        <p:xfrm>
          <a:off x="4724400" y="2209799"/>
          <a:ext cx="4038600" cy="3357881"/>
        </p:xfrm>
        <a:graphic>
          <a:graphicData uri="http://schemas.openxmlformats.org/drawingml/2006/table">
            <a:tbl>
              <a:tblPr firstRow="1" bandRow="1">
                <a:tableStyleId>{5C22544A-7EE6-4342-B048-85BDC9FD1C3A}</a:tableStyleId>
              </a:tblPr>
              <a:tblGrid>
                <a:gridCol w="2019300"/>
                <a:gridCol w="2019300"/>
              </a:tblGrid>
              <a:tr h="670512">
                <a:tc>
                  <a:txBody>
                    <a:bodyPr/>
                    <a:lstStyle/>
                    <a:p>
                      <a:r>
                        <a:rPr lang="en-US" dirty="0" smtClean="0"/>
                        <a:t>Nonfinancial</a:t>
                      </a:r>
                      <a:r>
                        <a:rPr lang="en-US" baseline="0" dirty="0" smtClean="0"/>
                        <a:t> firms</a:t>
                      </a:r>
                      <a:endParaRPr lang="en-IN" dirty="0"/>
                    </a:p>
                  </a:txBody>
                  <a:tcPr/>
                </a:tc>
                <a:tc>
                  <a:txBody>
                    <a:bodyPr/>
                    <a:lstStyle/>
                    <a:p>
                      <a:endParaRPr lang="en-IN"/>
                    </a:p>
                  </a:txBody>
                  <a:tcPr/>
                </a:tc>
              </a:tr>
              <a:tr h="670512">
                <a:tc>
                  <a:txBody>
                    <a:bodyPr/>
                    <a:lstStyle/>
                    <a:p>
                      <a:r>
                        <a:rPr lang="en-US" dirty="0" smtClean="0"/>
                        <a:t>Assets</a:t>
                      </a:r>
                      <a:endParaRPr lang="en-IN" dirty="0"/>
                    </a:p>
                  </a:txBody>
                  <a:tcPr/>
                </a:tc>
                <a:tc>
                  <a:txBody>
                    <a:bodyPr/>
                    <a:lstStyle/>
                    <a:p>
                      <a:r>
                        <a:rPr lang="en-US" dirty="0" smtClean="0"/>
                        <a:t>Liabilities and Equity</a:t>
                      </a:r>
                      <a:endParaRPr lang="en-IN" dirty="0"/>
                    </a:p>
                  </a:txBody>
                  <a:tcPr/>
                </a:tc>
              </a:tr>
              <a:tr h="388471">
                <a:tc>
                  <a:txBody>
                    <a:bodyPr/>
                    <a:lstStyle/>
                    <a:p>
                      <a:r>
                        <a:rPr lang="en-US" dirty="0" smtClean="0"/>
                        <a:t>Deposits</a:t>
                      </a:r>
                      <a:endParaRPr lang="en-IN" dirty="0"/>
                    </a:p>
                  </a:txBody>
                  <a:tcPr/>
                </a:tc>
                <a:tc>
                  <a:txBody>
                    <a:bodyPr/>
                    <a:lstStyle/>
                    <a:p>
                      <a:r>
                        <a:rPr lang="en-US" dirty="0" smtClean="0"/>
                        <a:t>Loans</a:t>
                      </a:r>
                      <a:endParaRPr lang="en-IN" dirty="0"/>
                    </a:p>
                  </a:txBody>
                  <a:tcPr/>
                </a:tc>
              </a:tr>
              <a:tr h="670512">
                <a:tc>
                  <a:txBody>
                    <a:bodyPr/>
                    <a:lstStyle/>
                    <a:p>
                      <a:r>
                        <a:rPr lang="en-US" dirty="0" smtClean="0"/>
                        <a:t>Other financial assets</a:t>
                      </a:r>
                      <a:endParaRPr lang="en-IN" dirty="0"/>
                    </a:p>
                  </a:txBody>
                  <a:tcPr/>
                </a:tc>
                <a:tc>
                  <a:txBody>
                    <a:bodyPr/>
                    <a:lstStyle/>
                    <a:p>
                      <a:r>
                        <a:rPr lang="en-US" dirty="0" smtClean="0"/>
                        <a:t>Other liabilities and equity</a:t>
                      </a:r>
                      <a:endParaRPr lang="en-IN" dirty="0"/>
                    </a:p>
                  </a:txBody>
                  <a:tcPr/>
                </a:tc>
              </a:tr>
              <a:tr h="957874">
                <a:tc>
                  <a:txBody>
                    <a:bodyPr/>
                    <a:lstStyle/>
                    <a:p>
                      <a:r>
                        <a:rPr lang="en-US" dirty="0" smtClean="0"/>
                        <a:t>Other nonfinancial assets</a:t>
                      </a:r>
                      <a:endParaRPr lang="en-IN" dirty="0"/>
                    </a:p>
                  </a:txBody>
                  <a:tcPr/>
                </a:tc>
                <a:tc>
                  <a:txBody>
                    <a:bodyPr/>
                    <a:lstStyle/>
                    <a:p>
                      <a:endParaRPr lang="en-IN" dirty="0"/>
                    </a:p>
                  </a:txBody>
                  <a:tcPr/>
                </a:tc>
              </a:tr>
            </a:tbl>
          </a:graphicData>
        </a:graphic>
      </p:graphicFrame>
      <p:graphicFrame>
        <p:nvGraphicFramePr>
          <p:cNvPr id="9" name="Content Placeholder 8"/>
          <p:cNvGraphicFramePr>
            <a:graphicFrameLocks noGrp="1"/>
          </p:cNvGraphicFramePr>
          <p:nvPr>
            <p:ph sz="half" idx="1"/>
          </p:nvPr>
        </p:nvGraphicFramePr>
        <p:xfrm>
          <a:off x="457200" y="2286000"/>
          <a:ext cx="4038600" cy="2661920"/>
        </p:xfrm>
        <a:graphic>
          <a:graphicData uri="http://schemas.openxmlformats.org/drawingml/2006/table">
            <a:tbl>
              <a:tblPr firstRow="1" bandRow="1">
                <a:tableStyleId>{5C22544A-7EE6-4342-B048-85BDC9FD1C3A}</a:tableStyleId>
              </a:tblPr>
              <a:tblGrid>
                <a:gridCol w="2019300"/>
                <a:gridCol w="2019300"/>
              </a:tblGrid>
              <a:tr h="370840">
                <a:tc>
                  <a:txBody>
                    <a:bodyPr/>
                    <a:lstStyle/>
                    <a:p>
                      <a:r>
                        <a:rPr lang="en-US" dirty="0" smtClean="0"/>
                        <a:t>Commercial</a:t>
                      </a:r>
                      <a:r>
                        <a:rPr lang="en-US" baseline="0" dirty="0" smtClean="0"/>
                        <a:t> Banks</a:t>
                      </a:r>
                      <a:endParaRPr lang="en-IN" dirty="0"/>
                    </a:p>
                  </a:txBody>
                  <a:tcPr/>
                </a:tc>
                <a:tc>
                  <a:txBody>
                    <a:bodyPr/>
                    <a:lstStyle/>
                    <a:p>
                      <a:endParaRPr lang="en-IN" dirty="0"/>
                    </a:p>
                  </a:txBody>
                  <a:tcPr/>
                </a:tc>
              </a:tr>
              <a:tr h="370840">
                <a:tc>
                  <a:txBody>
                    <a:bodyPr/>
                    <a:lstStyle/>
                    <a:p>
                      <a:r>
                        <a:rPr lang="en-US" dirty="0" smtClean="0"/>
                        <a:t>Assets</a:t>
                      </a:r>
                      <a:endParaRPr lang="en-IN" dirty="0"/>
                    </a:p>
                  </a:txBody>
                  <a:tcPr/>
                </a:tc>
                <a:tc>
                  <a:txBody>
                    <a:bodyPr/>
                    <a:lstStyle/>
                    <a:p>
                      <a:r>
                        <a:rPr lang="en-US" dirty="0" smtClean="0"/>
                        <a:t>Liabilities and Equity</a:t>
                      </a:r>
                      <a:endParaRPr lang="en-IN" dirty="0"/>
                    </a:p>
                  </a:txBody>
                  <a:tcPr/>
                </a:tc>
              </a:tr>
              <a:tr h="370840">
                <a:tc>
                  <a:txBody>
                    <a:bodyPr/>
                    <a:lstStyle/>
                    <a:p>
                      <a:r>
                        <a:rPr lang="en-US" dirty="0" smtClean="0"/>
                        <a:t>Loans</a:t>
                      </a:r>
                      <a:endParaRPr lang="en-IN" dirty="0"/>
                    </a:p>
                  </a:txBody>
                  <a:tcPr/>
                </a:tc>
                <a:tc>
                  <a:txBody>
                    <a:bodyPr/>
                    <a:lstStyle/>
                    <a:p>
                      <a:r>
                        <a:rPr lang="en-US" dirty="0" smtClean="0"/>
                        <a:t>Deposits</a:t>
                      </a:r>
                      <a:endParaRPr lang="en-IN" dirty="0"/>
                    </a:p>
                  </a:txBody>
                  <a:tcPr/>
                </a:tc>
              </a:tr>
              <a:tr h="370840">
                <a:tc>
                  <a:txBody>
                    <a:bodyPr/>
                    <a:lstStyle/>
                    <a:p>
                      <a:r>
                        <a:rPr lang="en-US" dirty="0" smtClean="0"/>
                        <a:t>Other financial</a:t>
                      </a:r>
                      <a:r>
                        <a:rPr lang="en-US" baseline="0" dirty="0" smtClean="0"/>
                        <a:t> assets</a:t>
                      </a:r>
                      <a:endParaRPr lang="en-IN" dirty="0"/>
                    </a:p>
                  </a:txBody>
                  <a:tcPr/>
                </a:tc>
                <a:tc>
                  <a:txBody>
                    <a:bodyPr/>
                    <a:lstStyle/>
                    <a:p>
                      <a:r>
                        <a:rPr lang="en-US" dirty="0" smtClean="0"/>
                        <a:t>Other liabilities and equity</a:t>
                      </a:r>
                      <a:endParaRPr lang="en-IN" dirty="0"/>
                    </a:p>
                  </a:txBody>
                  <a:tcPr/>
                </a:tc>
              </a:tr>
              <a:tr h="370840">
                <a:tc>
                  <a:txBody>
                    <a:bodyPr/>
                    <a:lstStyle/>
                    <a:p>
                      <a:r>
                        <a:rPr lang="en-US" dirty="0" smtClean="0"/>
                        <a:t>Other nonfinancial assets</a:t>
                      </a:r>
                      <a:endParaRPr lang="en-IN" dirty="0"/>
                    </a:p>
                  </a:txBody>
                  <a:tcPr/>
                </a:tc>
                <a:tc>
                  <a:txBody>
                    <a:bodyPr/>
                    <a:lstStyle/>
                    <a:p>
                      <a:endParaRPr lang="en-IN" dirty="0"/>
                    </a:p>
                  </a:txBody>
                  <a:tcPr/>
                </a:tc>
              </a:tr>
            </a:tbl>
          </a:graphicData>
        </a:graphic>
      </p:graphicFrame>
      <p:sp>
        <p:nvSpPr>
          <p:cNvPr id="11" name="Flowchart: Process 10"/>
          <p:cNvSpPr/>
          <p:nvPr/>
        </p:nvSpPr>
        <p:spPr>
          <a:xfrm>
            <a:off x="1371600" y="5715000"/>
            <a:ext cx="2438400" cy="6858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Commercial Banks</a:t>
            </a:r>
            <a:endParaRPr lang="en-IN" dirty="0"/>
          </a:p>
        </p:txBody>
      </p:sp>
      <p:sp>
        <p:nvSpPr>
          <p:cNvPr id="12" name="Flowchart: Process 11"/>
          <p:cNvSpPr/>
          <p:nvPr/>
        </p:nvSpPr>
        <p:spPr>
          <a:xfrm>
            <a:off x="5867400" y="5791200"/>
            <a:ext cx="2743200" cy="6858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Nonfinancial firms</a:t>
            </a:r>
            <a:endParaRPr lang="en-IN" dirty="0"/>
          </a:p>
        </p:txBody>
      </p:sp>
      <p:cxnSp>
        <p:nvCxnSpPr>
          <p:cNvPr id="14" name="Straight Arrow Connector 13"/>
          <p:cNvCxnSpPr>
            <a:stCxn id="11" idx="3"/>
            <a:endCxn id="12" idx="1"/>
          </p:cNvCxnSpPr>
          <p:nvPr/>
        </p:nvCxnSpPr>
        <p:spPr>
          <a:xfrm>
            <a:off x="3810000" y="6057900"/>
            <a:ext cx="20574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0800000">
            <a:off x="3810000" y="6324600"/>
            <a:ext cx="20574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267200" y="5562600"/>
            <a:ext cx="1371600" cy="381000"/>
          </a:xfrm>
          <a:prstGeom prst="rect">
            <a:avLst/>
          </a:prstGeom>
          <a:noFill/>
        </p:spPr>
        <p:txBody>
          <a:bodyPr wrap="square" rtlCol="0">
            <a:spAutoFit/>
          </a:bodyPr>
          <a:lstStyle/>
          <a:p>
            <a:r>
              <a:rPr lang="en-US" dirty="0" smtClean="0"/>
              <a:t>Loans</a:t>
            </a:r>
            <a:endParaRPr lang="en-IN" dirty="0"/>
          </a:p>
        </p:txBody>
      </p:sp>
      <p:sp>
        <p:nvSpPr>
          <p:cNvPr id="18" name="TextBox 17"/>
          <p:cNvSpPr txBox="1"/>
          <p:nvPr/>
        </p:nvSpPr>
        <p:spPr>
          <a:xfrm>
            <a:off x="4191000" y="6477000"/>
            <a:ext cx="1447800" cy="369332"/>
          </a:xfrm>
          <a:prstGeom prst="rect">
            <a:avLst/>
          </a:prstGeom>
          <a:noFill/>
        </p:spPr>
        <p:txBody>
          <a:bodyPr wrap="square" rtlCol="0">
            <a:spAutoFit/>
          </a:bodyPr>
          <a:lstStyle/>
          <a:p>
            <a:r>
              <a:rPr lang="en-US" dirty="0" smtClean="0"/>
              <a:t>Deposits</a:t>
            </a:r>
            <a:endParaRPr lang="en-IN" dirty="0"/>
          </a:p>
        </p:txBody>
      </p:sp>
      <p:sp>
        <p:nvSpPr>
          <p:cNvPr id="13" name="Slide Number Placeholder 12"/>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8183517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Role of commercial banks to efficient functioning of financial institutions</a:t>
            </a:r>
            <a:endParaRPr lang="en-GB" dirty="0"/>
          </a:p>
        </p:txBody>
      </p:sp>
      <p:sp>
        <p:nvSpPr>
          <p:cNvPr id="3" name="Content Placeholder 2"/>
          <p:cNvSpPr>
            <a:spLocks noGrp="1"/>
          </p:cNvSpPr>
          <p:nvPr>
            <p:ph idx="1"/>
          </p:nvPr>
        </p:nvSpPr>
        <p:spPr/>
        <p:txBody>
          <a:bodyPr/>
          <a:lstStyle/>
          <a:p>
            <a:r>
              <a:rPr lang="en-GB" dirty="0" smtClean="0"/>
              <a:t>Play a key role in the </a:t>
            </a:r>
            <a:r>
              <a:rPr lang="en-GB" b="1" dirty="0" smtClean="0">
                <a:solidFill>
                  <a:srgbClr val="C00000"/>
                </a:solidFill>
              </a:rPr>
              <a:t>transmission of monetary policy</a:t>
            </a:r>
            <a:r>
              <a:rPr lang="en-GB" dirty="0" smtClean="0">
                <a:solidFill>
                  <a:schemeClr val="accent6">
                    <a:lumMod val="50000"/>
                  </a:schemeClr>
                </a:solidFill>
              </a:rPr>
              <a:t> </a:t>
            </a:r>
            <a:r>
              <a:rPr lang="en-GB" dirty="0" smtClean="0"/>
              <a:t>for the central bank to the rest of the economy </a:t>
            </a:r>
          </a:p>
          <a:p>
            <a:r>
              <a:rPr lang="en-GB" dirty="0" smtClean="0"/>
              <a:t>As deposits are significant component of money supply</a:t>
            </a:r>
            <a:endParaRPr lang="en-GB" dirty="0"/>
          </a:p>
        </p:txBody>
      </p:sp>
    </p:spTree>
    <p:extLst>
      <p:ext uri="{BB962C8B-B14F-4D97-AF65-F5344CB8AC3E}">
        <p14:creationId xmlns:p14="http://schemas.microsoft.com/office/powerpoint/2010/main" val="25760807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Role of commercial banks to efficient functioning of financial institutions</a:t>
            </a:r>
          </a:p>
        </p:txBody>
      </p:sp>
      <p:sp>
        <p:nvSpPr>
          <p:cNvPr id="3" name="Content Placeholder 2"/>
          <p:cNvSpPr>
            <a:spLocks noGrp="1"/>
          </p:cNvSpPr>
          <p:nvPr>
            <p:ph idx="1"/>
          </p:nvPr>
        </p:nvSpPr>
        <p:spPr/>
        <p:txBody>
          <a:bodyPr/>
          <a:lstStyle/>
          <a:p>
            <a:r>
              <a:rPr lang="en-US" dirty="0"/>
              <a:t>Economy benefits from the </a:t>
            </a:r>
            <a:r>
              <a:rPr lang="en-US" b="1" dirty="0">
                <a:solidFill>
                  <a:srgbClr val="C00000"/>
                </a:solidFill>
              </a:rPr>
              <a:t>efficiency of the payment services</a:t>
            </a:r>
            <a:r>
              <a:rPr lang="en-US" dirty="0"/>
              <a:t> </a:t>
            </a:r>
          </a:p>
          <a:p>
            <a:endParaRPr lang="en-US" dirty="0" smtClean="0"/>
          </a:p>
          <a:p>
            <a:r>
              <a:rPr lang="en-US" dirty="0" smtClean="0"/>
              <a:t>Offer </a:t>
            </a:r>
            <a:r>
              <a:rPr lang="en-US" b="1" dirty="0">
                <a:solidFill>
                  <a:srgbClr val="C00000"/>
                </a:solidFill>
              </a:rPr>
              <a:t>maturity intermediation</a:t>
            </a:r>
          </a:p>
          <a:p>
            <a:endParaRPr lang="en-GB" dirty="0"/>
          </a:p>
        </p:txBody>
      </p:sp>
    </p:spTree>
    <p:extLst>
      <p:ext uri="{BB962C8B-B14F-4D97-AF65-F5344CB8AC3E}">
        <p14:creationId xmlns:p14="http://schemas.microsoft.com/office/powerpoint/2010/main" val="13673529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To protect against disruptions to the services they perform</a:t>
            </a:r>
          </a:p>
          <a:p>
            <a:endParaRPr lang="en-IN" dirty="0"/>
          </a:p>
        </p:txBody>
      </p:sp>
      <p:sp>
        <p:nvSpPr>
          <p:cNvPr id="3" name="Title 2"/>
          <p:cNvSpPr>
            <a:spLocks noGrp="1"/>
          </p:cNvSpPr>
          <p:nvPr>
            <p:ph type="title"/>
          </p:nvPr>
        </p:nvSpPr>
        <p:spPr/>
        <p:txBody>
          <a:bodyPr/>
          <a:lstStyle/>
          <a:p>
            <a:r>
              <a:rPr lang="en-US" dirty="0" smtClean="0"/>
              <a:t>Why are CBs regulated?</a:t>
            </a:r>
            <a:endParaRPr lang="en-IN" dirty="0"/>
          </a:p>
        </p:txBody>
      </p:sp>
    </p:spTree>
    <p:extLst>
      <p:ext uri="{BB962C8B-B14F-4D97-AF65-F5344CB8AC3E}">
        <p14:creationId xmlns:p14="http://schemas.microsoft.com/office/powerpoint/2010/main" val="35457456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Commercial Bank Assets</a:t>
            </a:r>
            <a:endParaRPr lang="en-IN" dirty="0"/>
          </a:p>
        </p:txBody>
      </p:sp>
      <p:sp>
        <p:nvSpPr>
          <p:cNvPr id="3" name="Content Placeholder 2"/>
          <p:cNvSpPr>
            <a:spLocks noGrp="1"/>
          </p:cNvSpPr>
          <p:nvPr>
            <p:ph idx="1"/>
          </p:nvPr>
        </p:nvSpPr>
        <p:spPr/>
        <p:txBody>
          <a:bodyPr>
            <a:normAutofit lnSpcReduction="10000"/>
          </a:bodyPr>
          <a:lstStyle/>
          <a:p>
            <a:pPr>
              <a:defRPr/>
            </a:pPr>
            <a:r>
              <a:rPr lang="en-US" sz="2800" b="1" dirty="0" smtClean="0">
                <a:solidFill>
                  <a:srgbClr val="C00000"/>
                </a:solidFill>
              </a:rPr>
              <a:t>Loans</a:t>
            </a:r>
            <a:r>
              <a:rPr lang="en-US" sz="2800" dirty="0" smtClean="0"/>
              <a:t> generate revenue for banks</a:t>
            </a:r>
          </a:p>
          <a:p>
            <a:pPr lvl="1">
              <a:defRPr/>
            </a:pPr>
            <a:r>
              <a:rPr lang="en-US" sz="2400" dirty="0" smtClean="0"/>
              <a:t>commercial and industrial loans are declining because of nonbank substitutes such as commercial paper</a:t>
            </a:r>
          </a:p>
          <a:p>
            <a:pPr lvl="1">
              <a:defRPr/>
            </a:pPr>
            <a:r>
              <a:rPr lang="en-US" sz="2400" dirty="0" smtClean="0"/>
              <a:t>mortgages are increasing in importance</a:t>
            </a:r>
          </a:p>
          <a:p>
            <a:pPr>
              <a:defRPr/>
            </a:pPr>
            <a:r>
              <a:rPr lang="en-US" sz="2800" b="1" dirty="0" smtClean="0">
                <a:solidFill>
                  <a:srgbClr val="C00000"/>
                </a:solidFill>
              </a:rPr>
              <a:t>Investment</a:t>
            </a:r>
            <a:r>
              <a:rPr lang="en-US" sz="2800" b="1" dirty="0" smtClean="0"/>
              <a:t> </a:t>
            </a:r>
            <a:r>
              <a:rPr lang="en-US" sz="2800" b="1" dirty="0" smtClean="0">
                <a:solidFill>
                  <a:srgbClr val="C00000"/>
                </a:solidFill>
              </a:rPr>
              <a:t>securities</a:t>
            </a:r>
            <a:r>
              <a:rPr lang="en-US" sz="2800" b="1" dirty="0" smtClean="0"/>
              <a:t> </a:t>
            </a:r>
            <a:r>
              <a:rPr lang="en-US" sz="2800" dirty="0" smtClean="0"/>
              <a:t>generate revenue and provide banks with liquidity</a:t>
            </a:r>
          </a:p>
          <a:p>
            <a:pPr>
              <a:defRPr/>
            </a:pPr>
            <a:r>
              <a:rPr lang="en-US" sz="2800" b="1" dirty="0" smtClean="0">
                <a:solidFill>
                  <a:srgbClr val="C00000"/>
                </a:solidFill>
              </a:rPr>
              <a:t>Cash</a:t>
            </a:r>
            <a:r>
              <a:rPr lang="en-US" sz="2800" b="1" dirty="0" smtClean="0"/>
              <a:t> </a:t>
            </a:r>
            <a:r>
              <a:rPr lang="en-US" sz="2800" b="1" dirty="0" smtClean="0">
                <a:solidFill>
                  <a:srgbClr val="C00000"/>
                </a:solidFill>
              </a:rPr>
              <a:t>assets</a:t>
            </a:r>
            <a:r>
              <a:rPr lang="en-US" sz="2800" b="1" dirty="0" smtClean="0"/>
              <a:t> </a:t>
            </a:r>
            <a:r>
              <a:rPr lang="en-US" sz="2800" dirty="0" smtClean="0"/>
              <a:t>are held to meet reserve requirements and to provide liquidity</a:t>
            </a:r>
          </a:p>
          <a:p>
            <a:pPr>
              <a:defRPr/>
            </a:pPr>
            <a:r>
              <a:rPr lang="en-US" sz="2800" b="1" dirty="0" smtClean="0">
                <a:solidFill>
                  <a:srgbClr val="C00000"/>
                </a:solidFill>
              </a:rPr>
              <a:t>Other</a:t>
            </a:r>
            <a:r>
              <a:rPr lang="en-US" sz="2800" b="1" dirty="0" smtClean="0"/>
              <a:t> </a:t>
            </a:r>
            <a:r>
              <a:rPr lang="en-US" sz="2800" b="1" dirty="0" smtClean="0">
                <a:solidFill>
                  <a:srgbClr val="C00000"/>
                </a:solidFill>
              </a:rPr>
              <a:t>assets</a:t>
            </a:r>
            <a:r>
              <a:rPr lang="en-US" sz="2800" b="1" dirty="0" smtClean="0"/>
              <a:t> </a:t>
            </a:r>
            <a:r>
              <a:rPr lang="en-US" sz="2800" dirty="0" smtClean="0"/>
              <a:t>include premises and equipment, other real estate owned, etc.</a:t>
            </a:r>
          </a:p>
          <a:p>
            <a:endParaRPr lang="en-IN"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14371101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Commercial Bank Risks from Assets</a:t>
            </a:r>
            <a:endParaRPr lang="en-IN" dirty="0"/>
          </a:p>
        </p:txBody>
      </p:sp>
      <p:sp>
        <p:nvSpPr>
          <p:cNvPr id="3" name="Content Placeholder 2"/>
          <p:cNvSpPr>
            <a:spLocks noGrp="1"/>
          </p:cNvSpPr>
          <p:nvPr>
            <p:ph idx="1"/>
          </p:nvPr>
        </p:nvSpPr>
        <p:spPr/>
        <p:txBody>
          <a:bodyPr>
            <a:normAutofit/>
          </a:bodyPr>
          <a:lstStyle/>
          <a:p>
            <a:pPr>
              <a:defRPr/>
            </a:pPr>
            <a:r>
              <a:rPr lang="en-US" sz="2800" dirty="0" smtClean="0"/>
              <a:t>Commercial banks face unique risks because of their asset structure</a:t>
            </a:r>
          </a:p>
          <a:p>
            <a:pPr lvl="1">
              <a:defRPr/>
            </a:pPr>
            <a:r>
              <a:rPr lang="en-US" sz="2400" b="1" dirty="0" smtClean="0">
                <a:solidFill>
                  <a:srgbClr val="C00000"/>
                </a:solidFill>
              </a:rPr>
              <a:t>credit (default) risk</a:t>
            </a:r>
            <a:r>
              <a:rPr lang="en-US" sz="2400" b="1" dirty="0" smtClean="0"/>
              <a:t> </a:t>
            </a:r>
            <a:r>
              <a:rPr lang="en-US" sz="2400" dirty="0" smtClean="0"/>
              <a:t>is the risk that loans are not repaid</a:t>
            </a:r>
          </a:p>
          <a:p>
            <a:pPr lvl="1">
              <a:defRPr/>
            </a:pPr>
            <a:r>
              <a:rPr lang="en-US" sz="2400" b="1" dirty="0" smtClean="0">
                <a:solidFill>
                  <a:srgbClr val="C00000"/>
                </a:solidFill>
              </a:rPr>
              <a:t>liquidity risk</a:t>
            </a:r>
            <a:r>
              <a:rPr lang="en-US" sz="2400" b="1" dirty="0" smtClean="0"/>
              <a:t> </a:t>
            </a:r>
            <a:r>
              <a:rPr lang="en-US" sz="2400" dirty="0" smtClean="0"/>
              <a:t>is the risk that depositors will demand more cash than banks can immediately provide</a:t>
            </a:r>
          </a:p>
          <a:p>
            <a:pPr lvl="1">
              <a:defRPr/>
            </a:pPr>
            <a:r>
              <a:rPr lang="en-US" sz="2400" b="1" dirty="0" smtClean="0">
                <a:solidFill>
                  <a:srgbClr val="C00000"/>
                </a:solidFill>
              </a:rPr>
              <a:t>interest rate risk</a:t>
            </a:r>
            <a:r>
              <a:rPr lang="en-US" sz="2400" b="1" dirty="0" smtClean="0"/>
              <a:t> </a:t>
            </a:r>
            <a:r>
              <a:rPr lang="en-US" sz="2400" dirty="0" smtClean="0"/>
              <a:t>is the risk that interest rate changes erode net worth</a:t>
            </a:r>
          </a:p>
          <a:p>
            <a:pPr lvl="1">
              <a:defRPr/>
            </a:pPr>
            <a:r>
              <a:rPr lang="en-US" sz="2400" dirty="0" smtClean="0"/>
              <a:t>credit, liquidity, and interest rate risk all contribute to a commercial bank’s level of </a:t>
            </a:r>
            <a:r>
              <a:rPr lang="en-US" sz="2400" b="1" dirty="0" smtClean="0">
                <a:solidFill>
                  <a:srgbClr val="C00000"/>
                </a:solidFill>
              </a:rPr>
              <a:t>insolvency risk</a:t>
            </a:r>
          </a:p>
          <a:p>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Dr. Lakshmi Kalyanaraman</a:t>
            </a:r>
            <a:endParaRPr lang="en-US"/>
          </a:p>
        </p:txBody>
      </p:sp>
    </p:spTree>
    <p:extLst>
      <p:ext uri="{BB962C8B-B14F-4D97-AF65-F5344CB8AC3E}">
        <p14:creationId xmlns:p14="http://schemas.microsoft.com/office/powerpoint/2010/main" val="26106780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Commercial Bank Liabilities</a:t>
            </a:r>
            <a:endParaRPr lang="en-IN" dirty="0"/>
          </a:p>
        </p:txBody>
      </p:sp>
      <p:sp>
        <p:nvSpPr>
          <p:cNvPr id="3" name="Content Placeholder 2"/>
          <p:cNvSpPr>
            <a:spLocks noGrp="1"/>
          </p:cNvSpPr>
          <p:nvPr>
            <p:ph idx="1"/>
          </p:nvPr>
        </p:nvSpPr>
        <p:spPr/>
        <p:txBody>
          <a:bodyPr>
            <a:normAutofit fontScale="85000" lnSpcReduction="10000"/>
          </a:bodyPr>
          <a:lstStyle/>
          <a:p>
            <a:pPr>
              <a:defRPr/>
            </a:pPr>
            <a:r>
              <a:rPr lang="en-US" sz="3100" b="1" dirty="0" smtClean="0">
                <a:solidFill>
                  <a:srgbClr val="C00000"/>
                </a:solidFill>
              </a:rPr>
              <a:t>Transaction accounts</a:t>
            </a:r>
            <a:r>
              <a:rPr lang="en-US" sz="3100" b="1" dirty="0" smtClean="0"/>
              <a:t> </a:t>
            </a:r>
            <a:r>
              <a:rPr lang="en-US" sz="3100" dirty="0" smtClean="0"/>
              <a:t>are the sum of noninterest-bearing demand deposits and interest-bearing checking accounts</a:t>
            </a:r>
          </a:p>
          <a:p>
            <a:pPr lvl="1">
              <a:defRPr/>
            </a:pPr>
            <a:r>
              <a:rPr lang="en-US" dirty="0" smtClean="0"/>
              <a:t>interest bearing deposit accounts are called </a:t>
            </a:r>
            <a:r>
              <a:rPr lang="en-US" b="1" dirty="0" smtClean="0">
                <a:solidFill>
                  <a:srgbClr val="C00000"/>
                </a:solidFill>
              </a:rPr>
              <a:t>negotiable</a:t>
            </a:r>
            <a:r>
              <a:rPr lang="en-US" b="1" dirty="0" smtClean="0"/>
              <a:t> </a:t>
            </a:r>
            <a:r>
              <a:rPr lang="en-US" b="1" dirty="0" smtClean="0">
                <a:solidFill>
                  <a:srgbClr val="C00000"/>
                </a:solidFill>
              </a:rPr>
              <a:t>order of withdrawal (NOW) accounts</a:t>
            </a:r>
            <a:endParaRPr lang="en-US" dirty="0" smtClean="0">
              <a:solidFill>
                <a:srgbClr val="C00000"/>
              </a:solidFill>
            </a:endParaRPr>
          </a:p>
          <a:p>
            <a:pPr>
              <a:defRPr/>
            </a:pPr>
            <a:r>
              <a:rPr lang="en-US" sz="3100" b="1" dirty="0" smtClean="0">
                <a:solidFill>
                  <a:srgbClr val="C00000"/>
                </a:solidFill>
              </a:rPr>
              <a:t>Household (retail) savings and time deposits</a:t>
            </a:r>
            <a:r>
              <a:rPr lang="en-US" sz="3100" b="1" dirty="0" smtClean="0"/>
              <a:t> </a:t>
            </a:r>
            <a:r>
              <a:rPr lang="en-US" sz="3100" dirty="0" smtClean="0"/>
              <a:t>have been declining in recent years because of MMMFs</a:t>
            </a:r>
          </a:p>
          <a:p>
            <a:pPr lvl="1">
              <a:defRPr/>
            </a:pPr>
            <a:r>
              <a:rPr lang="en-US" dirty="0" smtClean="0"/>
              <a:t>passbook savings accounts</a:t>
            </a:r>
          </a:p>
          <a:p>
            <a:pPr lvl="1">
              <a:defRPr/>
            </a:pPr>
            <a:r>
              <a:rPr lang="en-US" dirty="0" smtClean="0"/>
              <a:t>retail time deposits</a:t>
            </a:r>
          </a:p>
          <a:p>
            <a:pPr>
              <a:defRPr/>
            </a:pPr>
            <a:r>
              <a:rPr lang="en-US" sz="3100" b="1" dirty="0" smtClean="0">
                <a:solidFill>
                  <a:srgbClr val="C00000"/>
                </a:solidFill>
              </a:rPr>
              <a:t>Large time deposits</a:t>
            </a:r>
          </a:p>
          <a:p>
            <a:pPr lvl="1">
              <a:defRPr/>
            </a:pPr>
            <a:r>
              <a:rPr lang="en-US" dirty="0" smtClean="0"/>
              <a:t>negotiable CDs are fixed-maturity interest-bearing deposits </a:t>
            </a:r>
            <a:r>
              <a:rPr lang="en-US" dirty="0" smtClean="0"/>
              <a:t>that </a:t>
            </a:r>
            <a:r>
              <a:rPr lang="en-US" dirty="0" smtClean="0"/>
              <a:t>can be resold in the secondary market</a:t>
            </a:r>
          </a:p>
          <a:p>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Dr. Lakshmi Kalyanaraman</a:t>
            </a:r>
            <a:endParaRPr lang="en-US"/>
          </a:p>
        </p:txBody>
      </p:sp>
    </p:spTree>
    <p:extLst>
      <p:ext uri="{BB962C8B-B14F-4D97-AF65-F5344CB8AC3E}">
        <p14:creationId xmlns:p14="http://schemas.microsoft.com/office/powerpoint/2010/main" val="42764079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1275</Words>
  <Application>Microsoft Office PowerPoint</Application>
  <PresentationFormat>On-screen Show (4:3)</PresentationFormat>
  <Paragraphs>184</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Commercial banks: industry overview</vt:lpstr>
      <vt:lpstr>Commercial banks as a sector of financial institutions industry</vt:lpstr>
      <vt:lpstr>Differences in Balance Sheets of Commercial Banks and Nonfinancial Firms</vt:lpstr>
      <vt:lpstr>Role of commercial banks to efficient functioning of financial institutions</vt:lpstr>
      <vt:lpstr>Role of commercial banks to efficient functioning of financial institutions</vt:lpstr>
      <vt:lpstr>Why are CBs regulated?</vt:lpstr>
      <vt:lpstr>Commercial Bank Assets</vt:lpstr>
      <vt:lpstr>Commercial Bank Risks from Assets</vt:lpstr>
      <vt:lpstr>Commercial Bank Liabilities</vt:lpstr>
      <vt:lpstr>Commercial Bank Liabilities &amp; Equity</vt:lpstr>
      <vt:lpstr>Off-Balance-Sheet Activities</vt:lpstr>
      <vt:lpstr>Off Balance Sheet Activities</vt:lpstr>
      <vt:lpstr>Other fee generating activities</vt:lpstr>
      <vt:lpstr>PowerPoint Presentation</vt:lpstr>
      <vt:lpstr>Revenue Economies of Scope</vt:lpstr>
      <vt:lpstr>PowerPoint Presentation</vt:lpstr>
      <vt:lpstr>PowerPoint Presentation</vt:lpstr>
      <vt:lpstr>Wholesale Banking Services</vt:lpstr>
      <vt:lpstr>Wholesale Banking Services</vt:lpstr>
      <vt:lpstr>Retail Banking Services</vt:lpstr>
      <vt:lpstr>Regulators</vt:lpstr>
      <vt:lpstr>International Commercial Banking</vt:lpstr>
      <vt:lpstr>International Commercial Banking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Commercial banks: industry overview</dc:title>
  <dc:creator>Lakshmi</dc:creator>
  <cp:lastModifiedBy>Lakshmi</cp:lastModifiedBy>
  <cp:revision>8</cp:revision>
  <dcterms:created xsi:type="dcterms:W3CDTF">2006-08-16T00:00:00Z</dcterms:created>
  <dcterms:modified xsi:type="dcterms:W3CDTF">2015-04-04T09:35:54Z</dcterms:modified>
</cp:coreProperties>
</file>