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2465D1-CE47-44F8-9F64-A11F739AE3BD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4C4222-70EA-42A8-9AC5-4010552D51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 Splices, Fragments, and Run-on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232 Najd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There are </a:t>
            </a:r>
            <a:r>
              <a:rPr lang="en-US" sz="5400" b="1" dirty="0" smtClean="0"/>
              <a:t>three ways </a:t>
            </a:r>
            <a:r>
              <a:rPr lang="en-US" sz="5400" dirty="0" smtClean="0"/>
              <a:t>to correct a comma splice, and they are similar to the three ways of correcting a </a:t>
            </a:r>
            <a:r>
              <a:rPr lang="en-US" sz="5400" b="1" dirty="0" smtClean="0"/>
              <a:t>run-on.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Corrected Example</a:t>
            </a:r>
          </a:p>
          <a:p>
            <a:r>
              <a:rPr lang="en-US" sz="4400" dirty="0" smtClean="0"/>
              <a:t>1. Replace the comma with a period and make two different sentences. </a:t>
            </a:r>
            <a:br>
              <a:rPr lang="en-US" sz="4400" dirty="0" smtClean="0"/>
            </a:br>
            <a:r>
              <a:rPr lang="en-US" sz="4400" b="1" i="1" dirty="0" smtClean="0">
                <a:solidFill>
                  <a:srgbClr val="FF0000"/>
                </a:solidFill>
              </a:rPr>
              <a:t>Today I am tired. I will take a nap later.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2. Join the two sentences correctly by </a:t>
            </a:r>
            <a:r>
              <a:rPr lang="en-US" sz="4800" b="1" dirty="0" smtClean="0"/>
              <a:t>adding a coordinate conjunction after the comma.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i="1" dirty="0" smtClean="0">
                <a:solidFill>
                  <a:srgbClr val="FF0000"/>
                </a:solidFill>
              </a:rPr>
              <a:t>Today I am tired, so I will take a nap later.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 smtClean="0"/>
              <a:t>3. Join the two separate sentences correctly </a:t>
            </a:r>
            <a:r>
              <a:rPr lang="en-US" sz="5400" b="1" dirty="0" smtClean="0"/>
              <a:t>by inserting a semi colon (;).</a:t>
            </a:r>
            <a:br>
              <a:rPr lang="en-US" sz="5400" b="1" dirty="0" smtClean="0"/>
            </a:br>
            <a:r>
              <a:rPr lang="en-US" sz="5400" b="1" i="1" dirty="0" smtClean="0">
                <a:solidFill>
                  <a:srgbClr val="FF0000"/>
                </a:solidFill>
              </a:rPr>
              <a:t>Today I am tired; I will take a nap later.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Decide if the following sentences are comma splices or a complete sentences.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400" b="1" dirty="0" smtClean="0"/>
              <a:t>1.) John is always late for   </a:t>
            </a:r>
          </a:p>
          <a:p>
            <a:pPr>
              <a:buNone/>
            </a:pPr>
            <a:r>
              <a:rPr lang="en-US" sz="4400" b="1" dirty="0" smtClean="0"/>
              <a:t>       work, nobody seems to   </a:t>
            </a:r>
          </a:p>
          <a:p>
            <a:pPr>
              <a:buNone/>
            </a:pPr>
            <a:r>
              <a:rPr lang="en-US" sz="4400" b="1" dirty="0" smtClean="0"/>
              <a:t>         care.</a:t>
            </a:r>
          </a:p>
          <a:p>
            <a:r>
              <a:rPr lang="en-US" sz="4400" b="1" dirty="0" smtClean="0"/>
              <a:t>a.) Comma splice</a:t>
            </a:r>
          </a:p>
          <a:p>
            <a:r>
              <a:rPr lang="en-US" sz="4400" b="1" dirty="0" smtClean="0"/>
              <a:t>b.) Complete sentence</a:t>
            </a:r>
            <a:endParaRPr lang="en-US" sz="4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Comma splice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b="1" dirty="0" smtClean="0"/>
              <a:t>2.) Hot summer weather is nice, high temperatures are dangerous for certain people.</a:t>
            </a:r>
          </a:p>
          <a:p>
            <a:r>
              <a:rPr lang="en-US" sz="4400" b="1" dirty="0" smtClean="0"/>
              <a:t>a.) Comma splice</a:t>
            </a:r>
          </a:p>
          <a:p>
            <a:r>
              <a:rPr lang="en-US" sz="4400" b="1" dirty="0" smtClean="0"/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Comma Splice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800" b="1" dirty="0" smtClean="0"/>
              <a:t>3.) Emily broke her ankle on the weekend; now she is in a great deal of pain.</a:t>
            </a:r>
          </a:p>
          <a:p>
            <a:r>
              <a:rPr lang="en-US" sz="4800" b="1" dirty="0" smtClean="0"/>
              <a:t>a.) Comma splice</a:t>
            </a:r>
          </a:p>
          <a:p>
            <a:r>
              <a:rPr lang="en-US" sz="4800" b="1" dirty="0" smtClean="0"/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Starting a Sentence with ‘Because’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You can start a sentence with because, as long as you make sure to fully complete the sentence. One clause beginning with the word </a:t>
            </a:r>
            <a:r>
              <a:rPr lang="en-US" sz="4000" b="1" dirty="0" smtClean="0"/>
              <a:t>because</a:t>
            </a:r>
            <a:r>
              <a:rPr lang="en-US" sz="4000" dirty="0" smtClean="0"/>
              <a:t> does not constitute a sentence.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Complete sentence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b="1" dirty="0" smtClean="0"/>
              <a:t>4.) Driving the car is fast and comfortable, riding the bicycle is better for one's health.</a:t>
            </a:r>
          </a:p>
          <a:p>
            <a:r>
              <a:rPr lang="en-US" sz="4000" b="1" dirty="0" smtClean="0"/>
              <a:t>a.) Comma splice</a:t>
            </a:r>
          </a:p>
          <a:p>
            <a:r>
              <a:rPr lang="en-US" sz="4000" b="1" dirty="0" smtClean="0"/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Comma Splice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800" b="1" dirty="0" smtClean="0"/>
              <a:t>5.) When a student likes his class, he is more likely to achieve good grades.</a:t>
            </a:r>
          </a:p>
          <a:p>
            <a:r>
              <a:rPr lang="en-US" sz="4800" b="1" dirty="0" smtClean="0"/>
              <a:t>a.) Comma splice</a:t>
            </a:r>
          </a:p>
          <a:p>
            <a:r>
              <a:rPr lang="en-US" sz="4800" b="1" dirty="0" smtClean="0"/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Complete sentence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800" b="1" dirty="0" smtClean="0"/>
              <a:t>6.) James has an interview with the PBS, I might get a job as his assistant.</a:t>
            </a:r>
          </a:p>
          <a:p>
            <a:r>
              <a:rPr lang="en-US" sz="4800" b="1" dirty="0" smtClean="0"/>
              <a:t>a.) Comma splice</a:t>
            </a:r>
          </a:p>
          <a:p>
            <a:r>
              <a:rPr lang="en-US" sz="4800" b="1" dirty="0" smtClean="0"/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Comma splice</a:t>
            </a:r>
            <a:endParaRPr lang="en-US" sz="5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800" b="1" dirty="0" smtClean="0"/>
              <a:t>7.) After I was paid last week, I was able to do the grocery shopping.</a:t>
            </a:r>
          </a:p>
          <a:p>
            <a:r>
              <a:rPr lang="en-US" sz="4800" b="1" dirty="0" smtClean="0"/>
              <a:t>a.) Comma splice</a:t>
            </a:r>
          </a:p>
          <a:p>
            <a:r>
              <a:rPr lang="en-US" sz="4800" b="1" dirty="0" smtClean="0"/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Complete sentence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b="1" dirty="0" smtClean="0"/>
              <a:t>8.) Due to the fact that I am so busy this week, I don't have time for my animals.</a:t>
            </a:r>
          </a:p>
          <a:p>
            <a:r>
              <a:rPr lang="en-US" sz="4400" b="1" dirty="0" smtClean="0"/>
              <a:t>a.) Comma splice</a:t>
            </a:r>
          </a:p>
          <a:p>
            <a:r>
              <a:rPr lang="en-US" sz="4400" b="1" dirty="0" smtClean="0"/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Starting a Sentence with ‘Because’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These are fragments:</a:t>
            </a:r>
          </a:p>
          <a:p>
            <a:endParaRPr lang="en-US" sz="3200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en-US" sz="3200" b="1" dirty="0" smtClean="0"/>
              <a:t>    Because the newspapers reported it.</a:t>
            </a:r>
          </a:p>
          <a:p>
            <a:pPr>
              <a:buNone/>
            </a:pPr>
            <a:r>
              <a:rPr lang="en-US" sz="3200" b="1" dirty="0" smtClean="0"/>
              <a:t>    </a:t>
            </a:r>
            <a:r>
              <a:rPr lang="en-US" sz="3200" b="1" dirty="0" smtClean="0">
                <a:solidFill>
                  <a:srgbClr val="FF0000"/>
                </a:solidFill>
              </a:rPr>
              <a:t>X </a:t>
            </a:r>
            <a:r>
              <a:rPr lang="en-US" sz="3200" b="1" dirty="0" smtClean="0"/>
              <a:t>   Because the river ran dry.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Complete sentence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5400" b="1" dirty="0" smtClean="0"/>
              <a:t>9.) Whenever Janis does not sleep enough, she gets a horrible migraine.</a:t>
            </a:r>
          </a:p>
          <a:p>
            <a:r>
              <a:rPr lang="en-US" sz="5400" b="1" dirty="0" smtClean="0"/>
              <a:t>a.) Comma splice</a:t>
            </a:r>
          </a:p>
          <a:p>
            <a:r>
              <a:rPr lang="en-US" sz="5400" b="1" dirty="0" smtClean="0"/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Complete sentence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5400" b="1" dirty="0" smtClean="0"/>
              <a:t>10.) The air conditioner is too loud, Cleo can't sleep.</a:t>
            </a:r>
          </a:p>
          <a:p>
            <a:r>
              <a:rPr lang="en-US" sz="5400" b="1" dirty="0" smtClean="0"/>
              <a:t>a.) Comma splice</a:t>
            </a:r>
          </a:p>
          <a:p>
            <a:r>
              <a:rPr lang="en-US" sz="5400" b="1" dirty="0" smtClean="0"/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Comma splice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fragment is an incomplete sentence. It is missing one or more of the following parts: </a:t>
            </a:r>
          </a:p>
          <a:p>
            <a:pPr lvl="0"/>
            <a:r>
              <a:rPr lang="en-US" sz="4000" b="1" dirty="0" smtClean="0"/>
              <a:t>a subject</a:t>
            </a:r>
          </a:p>
          <a:p>
            <a:pPr lvl="0"/>
            <a:r>
              <a:rPr lang="en-US" sz="4000" b="1" dirty="0" smtClean="0"/>
              <a:t>a verb</a:t>
            </a:r>
          </a:p>
          <a:p>
            <a:pPr lvl="0"/>
            <a:r>
              <a:rPr lang="en-US" sz="4000" b="1" dirty="0" smtClean="0"/>
              <a:t>a coherent thought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#1</a:t>
            </a:r>
            <a:endParaRPr lang="en-US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sz="4000" b="1" i="1" dirty="0" smtClean="0"/>
              <a:t>Yesterday, while I was driving to work and saw a bird in the middle of the road out in the storm. 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Grammatical Error</a:t>
            </a:r>
            <a:r>
              <a:rPr lang="en-US" dirty="0" smtClean="0"/>
              <a:t>: This sentence fragment does not contain an independent clause because of the word "while." Therefore, it does not contain a complete thought even though there is a subject and a verb.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Reasoning: </a:t>
            </a:r>
            <a:r>
              <a:rPr lang="en-US" dirty="0" smtClean="0"/>
              <a:t>This sentence fragment does not tell you what happened when you saw a bird sitting in the middle of the road out in the storm.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#1 (corrected)</a:t>
            </a:r>
            <a:endParaRPr lang="en-US" dirty="0" smtClean="0"/>
          </a:p>
          <a:p>
            <a:endParaRPr lang="en-US" b="1" i="1" dirty="0" smtClean="0"/>
          </a:p>
          <a:p>
            <a:r>
              <a:rPr lang="en-US" b="1" i="1" dirty="0" smtClean="0"/>
              <a:t>Yesterday, while I was driving to work and saw a sitting bird in the middle of the road out in the storm, I thought it must have wandered away from its nest.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Starting a Sentence with ‘Because’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can start a sentence with </a:t>
            </a:r>
            <a:r>
              <a:rPr lang="en-US" sz="4400" b="1" dirty="0" smtClean="0"/>
              <a:t>because</a:t>
            </a:r>
            <a:r>
              <a:rPr lang="en-US" sz="4400" dirty="0" smtClean="0"/>
              <a:t> if you follow it with a complete independent clause. </a:t>
            </a:r>
            <a:endParaRPr lang="en-US" sz="4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Example #2</a:t>
            </a:r>
          </a:p>
          <a:p>
            <a:endParaRPr lang="en-US" sz="3600" dirty="0" smtClean="0"/>
          </a:p>
          <a:p>
            <a:r>
              <a:rPr lang="en-US" sz="3600" b="1" i="1" dirty="0" smtClean="0"/>
              <a:t>When I went to the movies last week and I ran into a friend.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Grammatical Error: </a:t>
            </a:r>
            <a:r>
              <a:rPr lang="en-US" sz="3600" dirty="0" smtClean="0"/>
              <a:t>This sentence fragment does not contain an independent clause because of the word "when." Therefore, it does not contain a complete thought even though there is a subject and a verb.</a:t>
            </a:r>
            <a:endParaRPr lang="en-US" sz="3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Reasoning: </a:t>
            </a:r>
            <a:r>
              <a:rPr lang="en-US" sz="4000" dirty="0" smtClean="0"/>
              <a:t>This sentence fragment does not tell you what happened when you went to the movies last week and ran into a friend.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2 (corrected)</a:t>
            </a:r>
            <a:endParaRPr lang="en-US" dirty="0" smtClean="0"/>
          </a:p>
          <a:p>
            <a:r>
              <a:rPr lang="en-US" sz="4800" b="1" i="1" dirty="0" smtClean="0"/>
              <a:t>When I ran into a friend at the movies last week, I suggested we sit together. </a:t>
            </a: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Select the choice that tells whether the clause is a fragment or a complete sentence.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1.) While I was driving to work and there was an accident on the road.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a.) Complete Sentence</a:t>
            </a:r>
          </a:p>
          <a:p>
            <a:r>
              <a:rPr lang="en-US" sz="2800" b="1" dirty="0" smtClean="0"/>
              <a:t>b.) Fragment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Fragment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2</a:t>
            </a:r>
            <a:r>
              <a:rPr lang="en-US" sz="4000" b="1" dirty="0" smtClean="0"/>
              <a:t>.) When I took my exam today, I was very nervous.</a:t>
            </a:r>
          </a:p>
          <a:p>
            <a:endParaRPr lang="en-US" sz="4000" dirty="0" smtClean="0"/>
          </a:p>
          <a:p>
            <a:r>
              <a:rPr lang="en-US" sz="4000" dirty="0" smtClean="0"/>
              <a:t>a.) </a:t>
            </a:r>
            <a:r>
              <a:rPr lang="en-US" sz="4000" b="1" dirty="0" smtClean="0"/>
              <a:t>Complete Sentence</a:t>
            </a:r>
          </a:p>
          <a:p>
            <a:r>
              <a:rPr lang="en-US" sz="4000" b="1" dirty="0" smtClean="0"/>
              <a:t>b.) Fragment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Complete Sentence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3.) Wherever I go, I take my cell phone with me.</a:t>
            </a:r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a.) Complete Sentence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Starting a Sentence with ‘Because’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These are complete sentences: </a:t>
            </a:r>
          </a:p>
          <a:p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  Because the newspapers   </a:t>
            </a:r>
          </a:p>
          <a:p>
            <a:pPr>
              <a:buNone/>
            </a:pPr>
            <a:r>
              <a:rPr lang="en-US" sz="3600" b="1" dirty="0" smtClean="0"/>
              <a:t>       reported it, the neighbors  </a:t>
            </a:r>
          </a:p>
          <a:p>
            <a:pPr>
              <a:buNone/>
            </a:pPr>
            <a:r>
              <a:rPr lang="en-US" sz="3600" b="1" dirty="0" smtClean="0"/>
              <a:t>       believed it.</a:t>
            </a:r>
          </a:p>
          <a:p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en-US" sz="3600" b="1" dirty="0" smtClean="0"/>
              <a:t> Because the river ran dry, the dam </a:t>
            </a:r>
          </a:p>
          <a:p>
            <a:pPr>
              <a:buNone/>
            </a:pPr>
            <a:r>
              <a:rPr lang="en-US" sz="3600" b="1" dirty="0" smtClean="0"/>
              <a:t>       would no longer provide     </a:t>
            </a:r>
          </a:p>
          <a:p>
            <a:pPr>
              <a:buNone/>
            </a:pPr>
            <a:r>
              <a:rPr lang="en-US" sz="3600" b="1" dirty="0" smtClean="0"/>
              <a:t>       electricity.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4.) If I don't take my cell phone, and I need to make a call.</a:t>
            </a:r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a.) Complete Sentence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Fragment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b.) Fragment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5.) As soon as I finish this grammar exercise, I will eat lunch.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a.) Complete Sentence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6.) Because I didn't have time to write my paper and the computer was broken anyway.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a.) Complete Sentence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7.) Before I go to the mall or maybe I will see a movie instead.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a.) Complete Sentence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8.) Whether I complete this course and get credit for it in the fall.</a:t>
            </a:r>
          </a:p>
          <a:p>
            <a:endParaRPr lang="en-US" sz="4000" b="1" dirty="0" smtClean="0"/>
          </a:p>
          <a:p>
            <a:r>
              <a:rPr lang="en-US" sz="4000" b="1" dirty="0" smtClean="0">
                <a:solidFill>
                  <a:srgbClr val="FF0000"/>
                </a:solidFill>
              </a:rPr>
              <a:t>a.) Complete Sentence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Comma Splices </a:t>
            </a:r>
            <a:endParaRPr lang="en-US" dirty="0" smtClean="0"/>
          </a:p>
          <a:p>
            <a:r>
              <a:rPr lang="en-US" sz="4400" dirty="0" smtClean="0"/>
              <a:t>A comma splice is a type of run-on whereby two independent clauses—or complete sentences—are incorrectly joined by a comma.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9.) Until I can learn to manage my time better, I am afraid I will always be late.</a:t>
            </a:r>
          </a:p>
          <a:p>
            <a:endParaRPr lang="en-US" sz="3200" b="1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a.) Complete Sentence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10.) So that I don't spend too much time on any of my projects, I make sure I take frequent breaks.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a.) Complete Sentence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Fragment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dirty="0" smtClean="0"/>
              <a:t>Run-on Sentences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 run-on contains two independent clauses combined without proper punctuation (or two sentences in one).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Example #1 (run-on)</a:t>
            </a:r>
            <a:endParaRPr lang="en-US" sz="4800" dirty="0" smtClean="0"/>
          </a:p>
          <a:p>
            <a:r>
              <a:rPr lang="en-US" sz="4800" b="1" i="1" dirty="0" smtClean="0"/>
              <a:t>Today I am tired I will take a nap later.</a:t>
            </a: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Grammatical Error: This run-on has two separate independent clauses, or complete sentences, with no conjunction and no punctuation.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Reasoning: The first part of the sentence "Today I am tired" is an independent clause or a complete sentence, and the second phrase "I will take a nap later" is also an independent clause or a complete sentence. Therefore, we have two sentences in one without proper punctuation to connect them.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There are three ways to correct a run-on: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1. Separate the run-on by making two different sentences.</a:t>
            </a:r>
            <a:br>
              <a:rPr lang="en-US" sz="4000" dirty="0" smtClean="0"/>
            </a:br>
            <a:r>
              <a:rPr lang="en-US" sz="4000" b="1" i="1" dirty="0" smtClean="0"/>
              <a:t>Today I am tired. I will take a nap later.</a:t>
            </a:r>
            <a:r>
              <a:rPr lang="en-US" sz="40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Example</a:t>
            </a:r>
          </a:p>
          <a:p>
            <a:r>
              <a:rPr lang="en-US" sz="5400" b="1" i="1" dirty="0" smtClean="0"/>
              <a:t>Today I am tired, I will take a nap later.</a:t>
            </a:r>
            <a:endParaRPr lang="en-US" sz="54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2. Join the two sentences correctly by adding a comma and a coordinate conjunction.</a:t>
            </a:r>
            <a:br>
              <a:rPr lang="en-US" sz="4400" dirty="0" smtClean="0"/>
            </a:br>
            <a:r>
              <a:rPr lang="en-US" sz="4400" b="1" i="1" dirty="0" smtClean="0"/>
              <a:t>Today I am tired, so I will take a nap later.</a:t>
            </a:r>
            <a:r>
              <a:rPr lang="en-US" sz="4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3. Join the two sentences correctly by inserting a semi colon (;).</a:t>
            </a:r>
            <a:br>
              <a:rPr lang="en-US" sz="3600" dirty="0" smtClean="0"/>
            </a:br>
            <a:r>
              <a:rPr lang="en-US" sz="3600" b="1" i="1" dirty="0" smtClean="0"/>
              <a:t>Today I am tired; I will take a nap later.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b="1" dirty="0" smtClean="0"/>
              <a:t>1.) My academic advisor told me not to take 18 credit hours for the fall semester I'm regretting not having listened to her.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a.) Run-on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2.) My cat was upset all day he didn't get canned food for breakfast.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a.) Run-on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3.) Organizations that promise students a scholarship if they pay an extraordinarily high application fee are most likely scams.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4.) Because Rose was late for the all-you-can-eat buffet, she had to order from the main menu.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200" b="1" dirty="0" smtClean="0"/>
              <a:t>Grammatical Error</a:t>
            </a:r>
            <a:r>
              <a:rPr lang="en-US" sz="4200" dirty="0" smtClean="0"/>
              <a:t>: This comma splice has two independent clauses or complete sentences joined incorrectly by only a comma.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b="1" dirty="0" smtClean="0"/>
              <a:t>5.) The student fell asleep in class everyone thought this was rude behavior.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a.) Run-on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6.) Although an immigration lawyer might help me to stay in this country, his fees are too expensive for me to afford.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7.) I like the history class because the material is explained so well.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8.) We followed the map we ended up in Canada instead.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a.) Run-on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b="1" dirty="0" smtClean="0"/>
              <a:t>9.) Although the trip to Montreal was not very well planned, we had a great time.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Reasoning: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The first part of the sentence ("Today I am tired") is an independent clause or complete sentence, and the second phrase ("I will take a nap later") is also an independent clause or complete sentence. </a:t>
            </a:r>
            <a:r>
              <a:rPr lang="en-US" sz="3600" u="sng" dirty="0" smtClean="0"/>
              <a:t>The two sentences need to be joined by more than just a comma.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b="1" dirty="0" smtClean="0"/>
              <a:t>10.) </a:t>
            </a:r>
            <a:r>
              <a:rPr lang="en-US" sz="3200" b="1" dirty="0" smtClean="0"/>
              <a:t>I received an A on my Psychology test I am happy.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a.) Run-on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b.) Complete sentence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Run-on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a.) Run-on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1759</Words>
  <Application>Microsoft Office PowerPoint</Application>
  <PresentationFormat>On-screen Show (4:3)</PresentationFormat>
  <Paragraphs>299</Paragraphs>
  <Slides>91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Flow</vt:lpstr>
      <vt:lpstr>Comma Splices, Fragments, and Run-on Sentences</vt:lpstr>
      <vt:lpstr>Starting a Sentence with ‘Because’</vt:lpstr>
      <vt:lpstr>Starting a Sentence with ‘Because’</vt:lpstr>
      <vt:lpstr>Starting a Sentence with ‘Because’</vt:lpstr>
      <vt:lpstr>Starting a Sentence with ‘Because’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Comma Splices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Fragments</vt:lpstr>
      <vt:lpstr>      Run-on Sentences  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  <vt:lpstr>Run-on Sentences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 Splices, Fragments, and Run-on Sentences</dc:title>
  <dc:creator>user</dc:creator>
  <cp:lastModifiedBy>pc</cp:lastModifiedBy>
  <cp:revision>9</cp:revision>
  <dcterms:created xsi:type="dcterms:W3CDTF">2014-03-10T04:49:50Z</dcterms:created>
  <dcterms:modified xsi:type="dcterms:W3CDTF">2014-03-17T06:09:17Z</dcterms:modified>
</cp:coreProperties>
</file>