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7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324" r:id="rId5"/>
    <p:sldId id="265" r:id="rId6"/>
    <p:sldId id="325" r:id="rId7"/>
    <p:sldId id="326" r:id="rId8"/>
    <p:sldId id="327" r:id="rId9"/>
    <p:sldId id="321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46242" autoAdjust="0"/>
    <p:restoredTop sz="94620" autoAdjust="0"/>
  </p:normalViewPr>
  <p:slideViewPr>
    <p:cSldViewPr>
      <p:cViewPr varScale="1">
        <p:scale>
          <a:sx n="86" d="100"/>
          <a:sy n="86" d="100"/>
        </p:scale>
        <p:origin x="-89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48" y="19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fld id="{58C868E3-0075-6643-A298-6FA2B2C1971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659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fld id="{6E029FC9-ECCA-9447-B074-B0E28909A69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51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EC36-5640-AD49-8D44-921277E4FE3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9041-1B53-8343-B9A5-093870199DC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57A5-A1E5-ED4E-AEF9-7BD7749F4B11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C512-486F-EB43-9C61-FBD1CDE05C29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A14B-67CA-B947-820F-DA001DAA26F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D525-8A62-E147-9DE7-6FF291F6D805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0255E4C-269C-724B-9930-D68FBC8D8EE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21742-AB4E-C540-A844-9F714C7995EE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8FD-687B-D542-B0EB-3A3B2D55F76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BEA97D6-CA4A-8F46-810E-76A2537AA8F4}" type="slidenum">
              <a:rPr lang="ar-SA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  <p:sldLayoutId id="2147483892" r:id="rId18"/>
    <p:sldLayoutId id="2147483893" r:id="rId19"/>
    <p:sldLayoutId id="214748389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4005064"/>
            <a:ext cx="7786688" cy="1928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2636912"/>
            <a:ext cx="6443663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+mn-lt"/>
                <a:cs typeface="Tahoma" charset="0"/>
              </a:rPr>
              <a:t>COGULATION PROFILE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idx="1"/>
          </p:nvPr>
        </p:nvSpPr>
        <p:spPr>
          <a:xfrm>
            <a:off x="899592" y="3284984"/>
            <a:ext cx="7556313" cy="4144963"/>
          </a:xfrm>
        </p:spPr>
        <p:txBody>
          <a:bodyPr>
            <a:normAutofit/>
          </a:bodyPr>
          <a:lstStyle/>
          <a:p>
            <a:pPr algn="ctr" eaLnBrk="1" hangingPunct="1">
              <a:buFont typeface="Wingdings" charset="0"/>
              <a:buNone/>
            </a:pPr>
            <a:endParaRPr lang="en-US" sz="4000" b="1" dirty="0"/>
          </a:p>
          <a:p>
            <a:pPr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Clotting time, Bleeding </a:t>
            </a:r>
            <a:r>
              <a:rPr lang="en-US" sz="4000" b="1" dirty="0" smtClean="0">
                <a:solidFill>
                  <a:schemeClr val="bg1"/>
                </a:solidFill>
              </a:rPr>
              <a:t>time, and </a:t>
            </a:r>
            <a:r>
              <a:rPr lang="en-US" sz="4000" b="1" dirty="0" err="1" smtClean="0">
                <a:solidFill>
                  <a:schemeClr val="bg1"/>
                </a:solidFill>
              </a:rPr>
              <a:t>Prothrombin</a:t>
            </a:r>
            <a:r>
              <a:rPr lang="en-US" sz="4000" b="1" dirty="0" smtClean="0">
                <a:solidFill>
                  <a:schemeClr val="bg1"/>
                </a:solidFill>
              </a:rPr>
              <a:t> time  </a:t>
            </a:r>
            <a:endParaRPr lang="en-US" sz="4000" b="1" dirty="0">
              <a:solidFill>
                <a:schemeClr val="bg1"/>
              </a:solidFill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latin typeface="BatangChe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latin typeface="BatangChe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latin typeface="BatangChe" charset="0"/>
              </a:rPr>
              <a:t>      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3808" y="9087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Shot 2014-11-01 at 8.25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016224" cy="134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1196752"/>
            <a:ext cx="3583459" cy="95410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BCH 471</a:t>
            </a:r>
          </a:p>
          <a:p>
            <a:pPr algn="ctr">
              <a:defRPr/>
            </a:pPr>
            <a:r>
              <a:rPr lang="en-US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Experiment </a:t>
            </a:r>
            <a:r>
              <a:rPr lang="en-US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j-lt"/>
                <a:ea typeface="+mj-ea"/>
                <a:cs typeface="+mj-cs"/>
              </a:rPr>
              <a:t>(10)  </a:t>
            </a:r>
            <a:endParaRPr lang="x-none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l" rtl="0">
              <a:defRPr/>
            </a:pPr>
            <a:r>
              <a:rPr lang="en-US" sz="44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Majalla UI"/>
                <a:cs typeface="Times New Roman" pitchFamily="18" charset="0"/>
              </a:rPr>
              <a:t>Coagulation</a:t>
            </a:r>
            <a:endParaRPr lang="en-US" sz="4400" b="1" dirty="0">
              <a:solidFill>
                <a:schemeClr val="accent2">
                  <a:lumMod val="75000"/>
                  <a:lumOff val="25000"/>
                </a:schemeClr>
              </a:solidFill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844825"/>
            <a:ext cx="9144000" cy="50131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Adobe Caslon Pro"/>
                <a:ea typeface="Majalla UI"/>
                <a:cs typeface="Adobe Caslon Pro"/>
              </a:rPr>
              <a:t>Coagulation</a:t>
            </a: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is a complex process by which blood forms clots. </a:t>
            </a:r>
          </a:p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It is an important part of </a:t>
            </a:r>
            <a:r>
              <a:rPr lang="en-US" sz="2800" b="1" dirty="0" smtClean="0">
                <a:latin typeface="Adobe Caslon Pro"/>
                <a:ea typeface="Majalla UI"/>
                <a:cs typeface="Adobe Caslon Pro"/>
              </a:rPr>
              <a:t>haemostasis</a:t>
            </a: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(the cessation of blood loss from a damaged vessel).</a:t>
            </a:r>
          </a:p>
          <a:p>
            <a:pPr marL="274320" indent="-274320" algn="just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latin typeface="Adobe Caslon Pro"/>
                <a:ea typeface="Majalla UI"/>
                <a:cs typeface="Adobe Caslon Pro"/>
              </a:rPr>
              <a:t> Disorders of coagulation can lead to an increased risk of bleeding (hemorrhage) or clotting (thrombosis).                                                           </a:t>
            </a:r>
            <a:r>
              <a:rPr lang="en-US" sz="3800" dirty="0" smtClean="0">
                <a:latin typeface="Times New Roman" pitchFamily="18" charset="0"/>
                <a:ea typeface="Majalla UI"/>
                <a:cs typeface="Times New Roman" pitchFamily="18" charset="0"/>
              </a:rPr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5813"/>
            <a:ext cx="757118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b="1" dirty="0">
                <a:solidFill>
                  <a:srgbClr val="772399"/>
                </a:solidFill>
                <a:cs typeface="Adobe Caslon Pro"/>
              </a:rPr>
              <a:t>Hemostasis is maintained in the body via three mechanisms</a:t>
            </a:r>
            <a:r>
              <a:rPr lang="ar-SA" sz="3400" b="1" dirty="0">
                <a:solidFill>
                  <a:srgbClr val="772399"/>
                </a:solidFill>
                <a:cs typeface="Adobe Caslon Pro"/>
              </a:rPr>
              <a:t>: </a:t>
            </a:r>
            <a:endParaRPr lang="en-US" sz="3400" b="1" dirty="0">
              <a:solidFill>
                <a:srgbClr val="772399"/>
              </a:solidFill>
              <a:cs typeface="Adobe Caslon Pro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1375"/>
            <a:ext cx="4690864" cy="4389438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i="1" dirty="0">
                <a:latin typeface="Adobe Caslon Pro"/>
                <a:cs typeface="Adobe Caslon Pro"/>
              </a:rPr>
              <a:t>Vascular spasm</a:t>
            </a:r>
            <a:r>
              <a:rPr lang="en-US" sz="2800" dirty="0">
                <a:latin typeface="Adobe Caslon Pro"/>
                <a:cs typeface="Adobe Caslon Pro"/>
              </a:rPr>
              <a:t> - Damaged blood </a:t>
            </a:r>
            <a:r>
              <a:rPr lang="en-US" sz="2800" dirty="0" smtClean="0">
                <a:latin typeface="Adobe Caslon Pro"/>
                <a:cs typeface="Adobe Caslon Pro"/>
              </a:rPr>
              <a:t>vessels </a:t>
            </a:r>
            <a:r>
              <a:rPr lang="en-US" sz="2800" dirty="0">
                <a:latin typeface="Adobe Caslon Pro"/>
                <a:cs typeface="Adobe Caslon Pro"/>
              </a:rPr>
              <a:t>constrict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b="1" i="1" dirty="0">
                <a:latin typeface="Adobe Caslon Pro"/>
                <a:cs typeface="Adobe Caslon Pro"/>
              </a:rPr>
              <a:t>Platelet plug formation</a:t>
            </a:r>
            <a:r>
              <a:rPr lang="en-US" sz="2800" dirty="0">
                <a:latin typeface="Adobe Caslon Pro"/>
                <a:cs typeface="Adobe Caslon Pro"/>
              </a:rPr>
              <a:t> - </a:t>
            </a:r>
            <a:r>
              <a:rPr lang="en-US" sz="2800" dirty="0" err="1">
                <a:latin typeface="Adobe Caslon Pro"/>
                <a:cs typeface="Adobe Caslon Pro"/>
              </a:rPr>
              <a:t>Platelats</a:t>
            </a:r>
            <a:r>
              <a:rPr lang="en-US" sz="2800" dirty="0">
                <a:latin typeface="Adobe Caslon Pro"/>
                <a:cs typeface="Adobe Caslon Pro"/>
              </a:rPr>
              <a:t> adhere to damaged endothelium to form platelet plug (</a:t>
            </a:r>
            <a:r>
              <a:rPr lang="en-US" sz="2800" i="1" dirty="0">
                <a:latin typeface="Adobe Caslon Pro"/>
                <a:cs typeface="Adobe Caslon Pro"/>
              </a:rPr>
              <a:t>primary hemostasis</a:t>
            </a:r>
            <a:r>
              <a:rPr lang="en-US" sz="2800" dirty="0">
                <a:latin typeface="Adobe Caslon Pro"/>
                <a:cs typeface="Adobe Caslon Pro"/>
              </a:rPr>
              <a:t>) </a:t>
            </a:r>
            <a:endParaRPr lang="en-US" sz="2800" dirty="0" smtClean="0">
              <a:latin typeface="Adobe Caslon Pro"/>
              <a:cs typeface="Adobe Caslon Pro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i="1" dirty="0" smtClean="0">
                <a:latin typeface="Adobe Caslon Pro"/>
                <a:cs typeface="Adobe Caslon Pro"/>
              </a:rPr>
              <a:t>Blood  </a:t>
            </a:r>
            <a:r>
              <a:rPr lang="en-US" sz="2800" b="1" i="1" dirty="0">
                <a:latin typeface="Adobe Caslon Pro"/>
                <a:cs typeface="Adobe Caslon Pro"/>
              </a:rPr>
              <a:t>Coagulation</a:t>
            </a:r>
            <a:r>
              <a:rPr lang="en-US" sz="2800" dirty="0">
                <a:latin typeface="Adobe Caslon Pro"/>
                <a:cs typeface="Adobe Caslon Pro"/>
              </a:rPr>
              <a:t> - Clots form upon the conversion of fibrinogen to </a:t>
            </a:r>
            <a:r>
              <a:rPr lang="en-US" sz="2800" dirty="0" smtClean="0">
                <a:latin typeface="Adobe Caslon Pro"/>
                <a:cs typeface="Adobe Caslon Pro"/>
              </a:rPr>
              <a:t>Fibrin (</a:t>
            </a:r>
            <a:r>
              <a:rPr lang="en-US" sz="2800" i="1" dirty="0">
                <a:latin typeface="Adobe Caslon Pro"/>
                <a:cs typeface="Adobe Caslon Pro"/>
              </a:rPr>
              <a:t>secondary hemostasis</a:t>
            </a:r>
            <a:r>
              <a:rPr lang="en-US" sz="2800" dirty="0">
                <a:latin typeface="Adobe Caslon Pro"/>
                <a:cs typeface="Adobe Caslon Pro"/>
              </a:rPr>
              <a:t>). </a:t>
            </a:r>
          </a:p>
          <a:p>
            <a:pPr eaLnBrk="1" hangingPunct="1"/>
            <a:endParaRPr lang="en-US" sz="2800" dirty="0"/>
          </a:p>
        </p:txBody>
      </p:sp>
      <p:pic>
        <p:nvPicPr>
          <p:cNvPr id="2" name="Picture 1" descr="blood-clotting-4-638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636"/>
          <a:stretch/>
        </p:blipFill>
        <p:spPr>
          <a:xfrm>
            <a:off x="5580112" y="2060848"/>
            <a:ext cx="2946400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26876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Arial"/>
              <a:buChar char="•"/>
            </a:pPr>
            <a:r>
              <a:rPr lang="en-US" dirty="0" smtClean="0">
                <a:latin typeface="Adobe Caslon Pro"/>
                <a:cs typeface="Adobe Caslon Pro"/>
              </a:rPr>
              <a:t>A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cascade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is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a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mechanism </a:t>
            </a:r>
            <a:r>
              <a:rPr lang="en-US" dirty="0">
                <a:latin typeface="Adobe Caslon Pro"/>
                <a:cs typeface="Adobe Caslon Pro"/>
              </a:rPr>
              <a:t>in which enzymes activate other enzymes sequentially usually leading to an amplification of an initial signal</a:t>
            </a:r>
            <a:r>
              <a:rPr lang="en-US" dirty="0" smtClean="0">
                <a:latin typeface="Adobe Caslon Pro"/>
                <a:cs typeface="Adobe Caslon Pro"/>
              </a:rPr>
              <a:t>.</a:t>
            </a:r>
            <a:endParaRPr lang="ar-SA" dirty="0" smtClean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endParaRPr lang="ar-SA" dirty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latin typeface="Adobe Caslon Pro"/>
                <a:cs typeface="Adobe Caslon Pro"/>
              </a:rPr>
              <a:t>Pathways </a:t>
            </a:r>
          </a:p>
          <a:p>
            <a:pPr algn="just"/>
            <a:endParaRPr lang="en-US" dirty="0" smtClean="0">
              <a:latin typeface="Adobe Caslon Pro"/>
              <a:cs typeface="Adobe Caslon Pro"/>
            </a:endParaRPr>
          </a:p>
          <a:p>
            <a:pPr marL="914400" lvl="1" indent="-457200" algn="just">
              <a:buFont typeface="Arial"/>
              <a:buChar char="•"/>
            </a:pPr>
            <a:r>
              <a:rPr lang="en-US" dirty="0" smtClean="0">
                <a:latin typeface="Adobe Caslon Pro"/>
                <a:cs typeface="Adobe Caslon Pro"/>
              </a:rPr>
              <a:t> Extrinsic</a:t>
            </a:r>
          </a:p>
          <a:p>
            <a:pPr marL="914400" lvl="1" indent="-457200" algn="just">
              <a:buFont typeface="Arial"/>
              <a:buChar char="•"/>
            </a:pPr>
            <a:r>
              <a:rPr lang="en-US" dirty="0" smtClean="0">
                <a:latin typeface="Adobe Caslon Pro"/>
                <a:cs typeface="Adobe Caslon Pro"/>
              </a:rPr>
              <a:t>Intrinsic</a:t>
            </a:r>
          </a:p>
          <a:p>
            <a:pPr marL="457200" indent="-457200" algn="just">
              <a:buFont typeface="Arial"/>
              <a:buChar char="•"/>
            </a:pPr>
            <a:endParaRPr lang="en-US" dirty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endParaRPr lang="ar-SA" dirty="0" smtClean="0">
              <a:latin typeface="Adobe Caslon Pro"/>
              <a:cs typeface="Adobe Caslon Pro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dirty="0" smtClean="0">
                <a:latin typeface="Adobe Caslon Pro"/>
                <a:cs typeface="Adobe Caslon Pro"/>
              </a:rPr>
              <a:t>Each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of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these</a:t>
            </a:r>
            <a:r>
              <a:rPr lang="ar-SA" dirty="0" smtClean="0">
                <a:latin typeface="Adobe Caslon Pro"/>
                <a:cs typeface="Adobe Caslon Pro"/>
              </a:rPr>
              <a:t> </a:t>
            </a:r>
            <a:r>
              <a:rPr lang="en-US" dirty="0" smtClean="0">
                <a:latin typeface="Adobe Caslon Pro"/>
                <a:cs typeface="Adobe Caslon Pro"/>
              </a:rPr>
              <a:t>pathways </a:t>
            </a:r>
            <a:r>
              <a:rPr lang="en-US" dirty="0">
                <a:latin typeface="Adobe Caslon Pro"/>
                <a:cs typeface="Adobe Caslon Pro"/>
              </a:rPr>
              <a:t>leads to the conversion of factor X (inactive) to factor </a:t>
            </a:r>
            <a:r>
              <a:rPr lang="en-US" dirty="0" err="1">
                <a:latin typeface="Adobe Caslon Pro"/>
                <a:cs typeface="Adobe Caslon Pro"/>
              </a:rPr>
              <a:t>Xa</a:t>
            </a:r>
            <a:r>
              <a:rPr lang="en-US" dirty="0">
                <a:latin typeface="Adobe Caslon Pro"/>
                <a:cs typeface="Adobe Caslon Pro"/>
              </a:rPr>
              <a:t> (active)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081701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dobe Caslon Pro"/>
                <a:cs typeface="Adobe Caslon Pro"/>
              </a:rPr>
              <a:t>Initially independent, then they converge on common pathway leading to the formation of a fibrin clot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32656"/>
            <a:ext cx="4940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72399"/>
                </a:solidFill>
                <a:latin typeface="+mj-lt"/>
                <a:cs typeface="Adobe Caslon Pro"/>
              </a:rPr>
              <a:t>Clotting</a:t>
            </a:r>
            <a:r>
              <a:rPr lang="en-US" sz="4400" b="1" dirty="0" smtClean="0">
                <a:solidFill>
                  <a:srgbClr val="772399"/>
                </a:solidFill>
                <a:latin typeface="Adobe Caslon Pro"/>
                <a:cs typeface="Adobe Caslon Pro"/>
              </a:rPr>
              <a:t> </a:t>
            </a:r>
            <a:r>
              <a:rPr lang="en-US" sz="4400" b="1" dirty="0" smtClean="0">
                <a:solidFill>
                  <a:srgbClr val="772399"/>
                </a:solidFill>
                <a:latin typeface="+mj-lt"/>
                <a:cs typeface="Adobe Caslon Pro"/>
              </a:rPr>
              <a:t>Cascade</a:t>
            </a:r>
            <a:endParaRPr lang="en-US" sz="4400" b="1" dirty="0">
              <a:solidFill>
                <a:srgbClr val="772399"/>
              </a:solidFill>
              <a:latin typeface="+mj-lt"/>
              <a:cs typeface="Adobe Casl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1-15 at 12.20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04664"/>
            <a:ext cx="6667698" cy="6093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72399"/>
                </a:solidFill>
              </a:rPr>
              <a:t>Clotting time</a:t>
            </a:r>
            <a:endParaRPr lang="en-US" b="1" dirty="0">
              <a:solidFill>
                <a:srgbClr val="772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56792"/>
            <a:ext cx="8249990" cy="456937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dobe Caslon Pro"/>
                <a:cs typeface="Adobe Caslon Pro"/>
              </a:rPr>
              <a:t>Test for </a:t>
            </a:r>
            <a:r>
              <a:rPr lang="en-US" sz="2800" b="1" u="sng" dirty="0" smtClean="0">
                <a:latin typeface="Adobe Caslon Pro"/>
                <a:cs typeface="Adobe Caslon Pro"/>
              </a:rPr>
              <a:t>intrinsic system</a:t>
            </a:r>
            <a:endParaRPr lang="en-US" sz="2800" b="1" u="sng" dirty="0">
              <a:latin typeface="Adobe Caslon Pro"/>
              <a:cs typeface="Adobe Caslon Pro"/>
            </a:endParaRPr>
          </a:p>
          <a:p>
            <a:r>
              <a:rPr lang="en-US" sz="2800" dirty="0" smtClean="0">
                <a:latin typeface="Adobe Caslon Pro"/>
                <a:cs typeface="Adobe Caslon Pro"/>
              </a:rPr>
              <a:t>Simple test but takes time and rarely done now</a:t>
            </a:r>
          </a:p>
          <a:p>
            <a:r>
              <a:rPr lang="en-US" sz="2800" b="1" u="sng" dirty="0" smtClean="0">
                <a:latin typeface="Adobe Caslon Pro"/>
                <a:cs typeface="Adobe Caslon Pro"/>
              </a:rPr>
              <a:t>Method</a:t>
            </a:r>
            <a:r>
              <a:rPr lang="en-US" sz="2800" b="1" u="sng" dirty="0">
                <a:latin typeface="Adobe Caslon Pro"/>
                <a:cs typeface="Adobe Caslon Pro"/>
              </a:rPr>
              <a:t>: </a:t>
            </a:r>
          </a:p>
          <a:p>
            <a:pPr lvl="1">
              <a:lnSpc>
                <a:spcPct val="140000"/>
              </a:lnSpc>
            </a:pPr>
            <a:r>
              <a:rPr lang="en-US" sz="2400" dirty="0">
                <a:latin typeface="Adobe Caslon Pro"/>
                <a:cs typeface="Adobe Caslon Pro"/>
              </a:rPr>
              <a:t>Venous blood is taken and placed on glass test tube at 37°C and it observed at time intervals until clotting occurs </a:t>
            </a:r>
          </a:p>
          <a:p>
            <a:r>
              <a:rPr lang="en-US" sz="2800" dirty="0">
                <a:latin typeface="Adobe Caslon Pro"/>
                <a:cs typeface="Adobe Caslon Pro"/>
              </a:rPr>
              <a:t>Normal blood takes 5-10min to clot </a:t>
            </a:r>
            <a:endParaRPr lang="en-US" sz="2800" dirty="0" smtClean="0">
              <a:latin typeface="Adobe Caslon Pro"/>
              <a:cs typeface="Adobe Caslon Pro"/>
            </a:endParaRPr>
          </a:p>
          <a:p>
            <a:pPr>
              <a:lnSpc>
                <a:spcPct val="140000"/>
              </a:lnSpc>
            </a:pPr>
            <a:r>
              <a:rPr lang="en-US" sz="2800" dirty="0">
                <a:latin typeface="Adobe Caslon Pro"/>
                <a:cs typeface="Adobe Caslon Pro"/>
              </a:rPr>
              <a:t>Longer periods </a:t>
            </a:r>
            <a:r>
              <a:rPr lang="en-US" sz="2800" dirty="0" smtClean="0">
                <a:latin typeface="Adobe Caslon Pro"/>
                <a:cs typeface="Adobe Caslon Pro"/>
                <a:sym typeface="Wingdings"/>
              </a:rPr>
              <a:t> </a:t>
            </a:r>
            <a:r>
              <a:rPr lang="en-US" sz="2800" dirty="0">
                <a:latin typeface="Adobe Caslon Pro"/>
                <a:cs typeface="Adobe Caslon Pro"/>
              </a:rPr>
              <a:t>Coagulation defects </a:t>
            </a:r>
            <a:r>
              <a:rPr lang="en-US" sz="2800" dirty="0" smtClean="0">
                <a:latin typeface="Adobe Caslon Pro"/>
                <a:cs typeface="Adobe Caslon Pro"/>
              </a:rPr>
              <a:t>(e.g. Hemophilia)</a:t>
            </a:r>
            <a:endParaRPr lang="en-US" sz="2800" dirty="0">
              <a:latin typeface="Adobe Caslon Pro"/>
              <a:cs typeface="Adobe Caslon Pro"/>
            </a:endParaRPr>
          </a:p>
          <a:p>
            <a:endParaRPr lang="en-US" sz="2800" dirty="0"/>
          </a:p>
          <a:p>
            <a:endParaRPr lang="en-US" sz="2800" dirty="0">
              <a:latin typeface="Adobe Caslon Pro"/>
              <a:cs typeface="Adobe Caslon Pro"/>
            </a:endParaRP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9951149"/>
              </p:ext>
            </p:extLst>
          </p:nvPr>
        </p:nvGraphicFramePr>
        <p:xfrm>
          <a:off x="5868144" y="188640"/>
          <a:ext cx="1686967" cy="1844824"/>
        </p:xfrm>
        <a:graphic>
          <a:graphicData uri="http://schemas.openxmlformats.org/presentationml/2006/ole">
            <p:oleObj spid="_x0000_s4102" name="Clip" r:id="rId3" imgW="643994" imgH="73650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5681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7848872" cy="1143000"/>
          </a:xfrm>
        </p:spPr>
        <p:txBody>
          <a:bodyPr/>
          <a:lstStyle/>
          <a:p>
            <a:pPr eaLnBrk="1" hangingPunct="1"/>
            <a:r>
              <a:rPr lang="en-US" sz="3800" b="1" dirty="0">
                <a:solidFill>
                  <a:srgbClr val="7030A0"/>
                </a:solidFill>
                <a:latin typeface="+mn-lt"/>
                <a:cs typeface="Times New Roman" charset="0"/>
              </a:rPr>
              <a:t>Clotting time - capillary method</a:t>
            </a:r>
          </a:p>
        </p:txBody>
      </p:sp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1988840"/>
            <a:ext cx="3096344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916832"/>
            <a:ext cx="3058543" cy="19648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4437112"/>
            <a:ext cx="3577208" cy="2108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1512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4586288" cy="1139825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800" b="1" dirty="0">
                <a:solidFill>
                  <a:srgbClr val="772399"/>
                </a:solidFill>
              </a:rPr>
              <a:t>BLEEDING TIME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628800"/>
            <a:ext cx="8208912" cy="4530725"/>
          </a:xfrm>
        </p:spPr>
        <p:txBody>
          <a:bodyPr lIns="92075" tIns="46038" rIns="92075" bIns="46038">
            <a:normAutofit/>
          </a:bodyPr>
          <a:lstStyle/>
          <a:p>
            <a:pPr algn="just"/>
            <a:r>
              <a:rPr lang="en-US" sz="2800" dirty="0" smtClean="0">
                <a:latin typeface="Adobe Caslon Pro"/>
                <a:cs typeface="Adobe Caslon Pro"/>
              </a:rPr>
              <a:t>Provides assessment of platelet count and function</a:t>
            </a:r>
          </a:p>
          <a:p>
            <a:pPr algn="just"/>
            <a:r>
              <a:rPr lang="en-US" sz="2800" b="1" u="sng" dirty="0" smtClean="0">
                <a:latin typeface="Adobe Caslon Pro"/>
                <a:cs typeface="Adobe Caslon Pro"/>
              </a:rPr>
              <a:t>Method:</a:t>
            </a:r>
          </a:p>
          <a:p>
            <a:pPr algn="just"/>
            <a:r>
              <a:rPr lang="en-US" sz="2800" dirty="0">
                <a:latin typeface="Adobe Caslon Pro"/>
                <a:cs typeface="Adobe Caslon Pro"/>
              </a:rPr>
              <a:t>I</a:t>
            </a:r>
            <a:r>
              <a:rPr lang="en-US" sz="2800" dirty="0" smtClean="0">
                <a:latin typeface="Adobe Caslon Pro"/>
                <a:cs typeface="Adobe Caslon Pro"/>
              </a:rPr>
              <a:t>t </a:t>
            </a:r>
            <a:r>
              <a:rPr lang="en-US" sz="2800" dirty="0">
                <a:latin typeface="Adobe Caslon Pro"/>
                <a:cs typeface="Adobe Caslon Pro"/>
              </a:rPr>
              <a:t>is determined by noting time at which blood coming out a small cut, no longer forms a spot on a piece of filter paper placed in contact with cut surface </a:t>
            </a:r>
          </a:p>
          <a:p>
            <a:pPr algn="just"/>
            <a:r>
              <a:rPr lang="en-US" sz="2800" dirty="0" smtClean="0">
                <a:latin typeface="Adobe Caslon Pro"/>
                <a:cs typeface="Adobe Caslon Pro"/>
              </a:rPr>
              <a:t>The normal range from 2</a:t>
            </a:r>
            <a:r>
              <a:rPr lang="en-US" sz="2800" dirty="0">
                <a:latin typeface="Adobe Caslon Pro"/>
                <a:cs typeface="Adobe Caslon Pro"/>
              </a:rPr>
              <a:t>-</a:t>
            </a:r>
            <a:r>
              <a:rPr lang="en-US" sz="2800" dirty="0" smtClean="0">
                <a:latin typeface="Adobe Caslon Pro"/>
                <a:cs typeface="Adobe Caslon Pro"/>
              </a:rPr>
              <a:t>4 min </a:t>
            </a:r>
            <a:endParaRPr lang="en-US" sz="2800" dirty="0">
              <a:latin typeface="Adobe Caslon Pro"/>
              <a:cs typeface="Adobe Caslon Pro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2937998"/>
              </p:ext>
            </p:extLst>
          </p:nvPr>
        </p:nvGraphicFramePr>
        <p:xfrm>
          <a:off x="5652120" y="0"/>
          <a:ext cx="1625600" cy="1385489"/>
        </p:xfrm>
        <a:graphic>
          <a:graphicData uri="http://schemas.openxmlformats.org/presentationml/2006/ole">
            <p:oleObj spid="_x0000_s5126" name="Clip" r:id="rId3" imgW="643994" imgH="736501" progId="">
              <p:embed/>
            </p:oleObj>
          </a:graphicData>
        </a:graphic>
      </p:graphicFrame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653136"/>
            <a:ext cx="2664296" cy="196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64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51520" y="332656"/>
            <a:ext cx="5659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rtl="0" eaLnBrk="0" hangingPunct="0">
              <a:defRPr/>
            </a:pPr>
            <a:r>
              <a:rPr lang="en-US" sz="32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PROTHROMBIN </a:t>
            </a:r>
            <a:r>
              <a:rPr lang="en-US" sz="32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TIME (PT)</a:t>
            </a:r>
            <a:r>
              <a:rPr lang="en-US" sz="3600" b="1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endParaRPr lang="en-US" sz="3600" b="1" dirty="0">
              <a:solidFill>
                <a:schemeClr val="accent2">
                  <a:lumMod val="75000"/>
                  <a:lumOff val="25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528" y="1686461"/>
            <a:ext cx="8568952" cy="419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algn="just" rtl="0" eaLnBrk="0" hangingPunct="0">
              <a:lnSpc>
                <a:spcPct val="140000"/>
              </a:lnSpc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Adobe Caslon Pro"/>
                <a:cs typeface="Adobe Caslon Pro"/>
              </a:rPr>
              <a:t>Measures </a:t>
            </a:r>
            <a:r>
              <a:rPr lang="en-US" sz="2000" dirty="0" smtClean="0">
                <a:latin typeface="Adobe Caslon Pro"/>
                <a:cs typeface="Adobe Caslon Pro"/>
              </a:rPr>
              <a:t>effectiveness </a:t>
            </a:r>
            <a:r>
              <a:rPr lang="en-US" sz="2000" dirty="0">
                <a:latin typeface="Adobe Caslon Pro"/>
                <a:cs typeface="Adobe Caslon Pro"/>
              </a:rPr>
              <a:t>of the </a:t>
            </a:r>
            <a:r>
              <a:rPr lang="en-US" sz="2000" dirty="0" smtClean="0">
                <a:latin typeface="Adobe Caslon Pro"/>
                <a:cs typeface="Adobe Caslon Pro"/>
              </a:rPr>
              <a:t>extrinsic </a:t>
            </a:r>
            <a:r>
              <a:rPr lang="en-US" sz="2000" dirty="0">
                <a:latin typeface="Adobe Caslon Pro"/>
                <a:cs typeface="Adobe Caslon Pro"/>
              </a:rPr>
              <a:t>p</a:t>
            </a:r>
            <a:r>
              <a:rPr lang="en-US" sz="2000" dirty="0" smtClean="0">
                <a:latin typeface="Adobe Caslon Pro"/>
                <a:cs typeface="Adobe Caslon Pro"/>
              </a:rPr>
              <a:t>athway</a:t>
            </a: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dirty="0" smtClean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b="1" u="sng" dirty="0" smtClean="0">
                <a:latin typeface="Adobe Caslon Pro"/>
                <a:cs typeface="Adobe Caslon Pro"/>
              </a:rPr>
              <a:t>Method:</a:t>
            </a:r>
          </a:p>
          <a:p>
            <a:pPr marL="914400" lvl="1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latin typeface="Adobe Caslon Pro"/>
                <a:cs typeface="Adobe Caslon Pro"/>
              </a:rPr>
              <a:t>An </a:t>
            </a:r>
            <a:r>
              <a:rPr lang="en-US" sz="2000" dirty="0">
                <a:latin typeface="Adobe Caslon Pro"/>
                <a:cs typeface="Adobe Caslon Pro"/>
              </a:rPr>
              <a:t>excess of tissue factor and Ca2+ ions are added to </a:t>
            </a:r>
            <a:r>
              <a:rPr lang="en-US" sz="2000" dirty="0" smtClean="0">
                <a:latin typeface="Adobe Caslon Pro"/>
                <a:cs typeface="Adobe Caslon Pro"/>
              </a:rPr>
              <a:t>diluted </a:t>
            </a:r>
            <a:r>
              <a:rPr lang="en-US" sz="2000" dirty="0">
                <a:latin typeface="Adobe Caslon Pro"/>
                <a:cs typeface="Adobe Caslon Pro"/>
              </a:rPr>
              <a:t>plasma containing citrate (anticoagulant) </a:t>
            </a:r>
            <a:r>
              <a:rPr lang="en-US" sz="2000" dirty="0" smtClean="0">
                <a:latin typeface="Adobe Caslon Pro"/>
                <a:cs typeface="Adobe Caslon Pro"/>
              </a:rPr>
              <a:t>and </a:t>
            </a:r>
            <a:r>
              <a:rPr lang="en-US" sz="2000" dirty="0">
                <a:latin typeface="Adobe Caslon Pro"/>
                <a:cs typeface="Adobe Caslon Pro"/>
              </a:rPr>
              <a:t>then the time taken for the mixture to clot is measured </a:t>
            </a:r>
          </a:p>
          <a:p>
            <a:pPr marL="457200" indent="-457200" algn="just" rtl="0" eaLnBrk="0" hangingPunct="0">
              <a:lnSpc>
                <a:spcPct val="140000"/>
              </a:lnSpc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b="1" u="sng" dirty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N</a:t>
            </a:r>
            <a:r>
              <a:rPr lang="en-US" sz="2000" b="1" u="sng" dirty="0" smtClean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ormal value</a:t>
            </a:r>
            <a:r>
              <a:rPr lang="en-US" sz="2000" b="1" dirty="0" smtClean="0">
                <a:solidFill>
                  <a:srgbClr val="772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  <a:sym typeface="Wingdings"/>
              </a:rPr>
              <a:t>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10-15 </a:t>
            </a:r>
            <a:r>
              <a:rPr lang="en-US" sz="20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dobe Caslon Pro"/>
                <a:cs typeface="Adobe Caslon Pro"/>
              </a:rPr>
              <a:t>secs</a:t>
            </a:r>
            <a:endParaRPr lang="en-US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dirty="0" smtClean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latin typeface="Adobe Caslon Pro"/>
                <a:cs typeface="Adobe Caslon Pro"/>
              </a:rPr>
              <a:t>High PT </a:t>
            </a:r>
            <a:r>
              <a:rPr lang="en-US" sz="2000" dirty="0" smtClean="0">
                <a:latin typeface="Adobe Caslon Pro"/>
                <a:cs typeface="Adobe Caslon Pro"/>
                <a:sym typeface="Wingdings"/>
              </a:rPr>
              <a:t> </a:t>
            </a:r>
            <a:r>
              <a:rPr lang="en-US" sz="2000" dirty="0" smtClean="0">
                <a:latin typeface="Adobe Caslon Pro"/>
                <a:cs typeface="Adobe Caslon Pro"/>
              </a:rPr>
              <a:t>low levels of thrombin </a:t>
            </a:r>
            <a:endParaRPr lang="en-US" sz="2000" dirty="0">
              <a:latin typeface="Adobe Caslon Pro"/>
              <a:cs typeface="Adobe Caslon Pro"/>
            </a:endParaRPr>
          </a:p>
          <a:p>
            <a:pPr marL="457200" indent="-457200" algn="just">
              <a:lnSpc>
                <a:spcPct val="140000"/>
              </a:lnSpc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r>
              <a:rPr lang="en-US" sz="2000" dirty="0">
                <a:latin typeface="Adobe Caslon Pro"/>
                <a:cs typeface="Adobe Caslon Pro"/>
              </a:rPr>
              <a:t>Results from liver disease due to deficiency of </a:t>
            </a:r>
            <a:r>
              <a:rPr lang="en-US" sz="2000" dirty="0" err="1">
                <a:latin typeface="Adobe Caslon Pro"/>
                <a:cs typeface="Adobe Caslon Pro"/>
              </a:rPr>
              <a:t>prothrombin</a:t>
            </a:r>
            <a:r>
              <a:rPr lang="en-US" sz="2000" dirty="0">
                <a:latin typeface="Adobe Caslon Pro"/>
                <a:cs typeface="Adobe Caslon Pro"/>
              </a:rPr>
              <a:t>, fibrinogen, </a:t>
            </a:r>
            <a:r>
              <a:rPr lang="en-US" sz="2000" dirty="0" smtClean="0">
                <a:latin typeface="Adobe Caslon Pro"/>
                <a:cs typeface="Adobe Caslon Pro"/>
              </a:rPr>
              <a:t>V</a:t>
            </a:r>
            <a:r>
              <a:rPr lang="en-US" sz="2000" dirty="0">
                <a:latin typeface="Adobe Caslon Pro"/>
                <a:cs typeface="Adobe Caslon Pro"/>
              </a:rPr>
              <a:t>, VII and X factors </a:t>
            </a:r>
          </a:p>
          <a:p>
            <a:pPr marL="457200" indent="-457200" algn="just" rtl="0" eaLnBrk="0" hangingPunct="0"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u="sng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  <a:p>
            <a:pPr marL="457200" indent="-457200" algn="just" rtl="0" eaLnBrk="0" hangingPunct="0">
              <a:spcBef>
                <a:spcPct val="20000"/>
              </a:spcBef>
              <a:buClr>
                <a:schemeClr val="accent2">
                  <a:lumMod val="75000"/>
                  <a:lumOff val="25000"/>
                </a:schemeClr>
              </a:buClr>
              <a:buFont typeface="Wingdings" charset="2"/>
              <a:buChar char="§"/>
            </a:pPr>
            <a:endParaRPr lang="en-US" sz="2000" u="sng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dobe Caslon Pro"/>
              <a:cs typeface="Adobe Caslon Pro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7021376"/>
              </p:ext>
            </p:extLst>
          </p:nvPr>
        </p:nvGraphicFramePr>
        <p:xfrm>
          <a:off x="6300192" y="14250"/>
          <a:ext cx="1550367" cy="1734964"/>
        </p:xfrm>
        <a:graphic>
          <a:graphicData uri="http://schemas.openxmlformats.org/presentationml/2006/ole">
            <p:oleObj spid="_x0000_s2063" name="Clip" r:id="rId3" imgW="643994" imgH="73650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365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Advantage</vt:lpstr>
      <vt:lpstr>Clip</vt:lpstr>
      <vt:lpstr>COGULATION PROFILE</vt:lpstr>
      <vt:lpstr>Slide 2</vt:lpstr>
      <vt:lpstr>Hemostasis is maintained in the body via three mechanisms: </vt:lpstr>
      <vt:lpstr>Slide 4</vt:lpstr>
      <vt:lpstr>Slide 5</vt:lpstr>
      <vt:lpstr>Clotting time</vt:lpstr>
      <vt:lpstr>Clotting time - capillary method</vt:lpstr>
      <vt:lpstr>BLEEDING TIME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134</cp:revision>
  <cp:lastPrinted>1601-01-01T00:00:00Z</cp:lastPrinted>
  <dcterms:created xsi:type="dcterms:W3CDTF">1601-01-01T00:00:00Z</dcterms:created>
  <dcterms:modified xsi:type="dcterms:W3CDTF">2019-10-22T09:20:37Z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