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65" r:id="rId5"/>
    <p:sldId id="279" r:id="rId6"/>
    <p:sldId id="271" r:id="rId7"/>
    <p:sldId id="257" r:id="rId8"/>
    <p:sldId id="272" r:id="rId9"/>
    <p:sldId id="273" r:id="rId10"/>
    <p:sldId id="259" r:id="rId11"/>
    <p:sldId id="260" r:id="rId12"/>
    <p:sldId id="278" r:id="rId13"/>
    <p:sldId id="276" r:id="rId14"/>
    <p:sldId id="268" r:id="rId15"/>
    <p:sldId id="261" r:id="rId16"/>
    <p:sldId id="262" r:id="rId17"/>
    <p:sldId id="263" r:id="rId18"/>
    <p:sldId id="264" r:id="rId19"/>
    <p:sldId id="277" r:id="rId20"/>
    <p:sldId id="274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8644" autoAdjust="0"/>
  </p:normalViewPr>
  <p:slideViewPr>
    <p:cSldViewPr>
      <p:cViewPr varScale="1">
        <p:scale>
          <a:sx n="73" d="100"/>
          <a:sy n="73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D424-FE8D-497A-90D0-BED3FFA6A965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010E-4D23-42E5-8C7E-047C9AF6A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D424-FE8D-497A-90D0-BED3FFA6A965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010E-4D23-42E5-8C7E-047C9AF6A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D424-FE8D-497A-90D0-BED3FFA6A965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010E-4D23-42E5-8C7E-047C9AF6A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D424-FE8D-497A-90D0-BED3FFA6A965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010E-4D23-42E5-8C7E-047C9AF6A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D424-FE8D-497A-90D0-BED3FFA6A965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010E-4D23-42E5-8C7E-047C9AF6A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D424-FE8D-497A-90D0-BED3FFA6A965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010E-4D23-42E5-8C7E-047C9AF6A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D424-FE8D-497A-90D0-BED3FFA6A965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010E-4D23-42E5-8C7E-047C9AF6A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D424-FE8D-497A-90D0-BED3FFA6A965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010E-4D23-42E5-8C7E-047C9AF6A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D424-FE8D-497A-90D0-BED3FFA6A965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010E-4D23-42E5-8C7E-047C9AF6A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D424-FE8D-497A-90D0-BED3FFA6A965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010E-4D23-42E5-8C7E-047C9AF6A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D424-FE8D-497A-90D0-BED3FFA6A965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D010E-4D23-42E5-8C7E-047C9AF6A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D424-FE8D-497A-90D0-BED3FFA6A965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D010E-4D23-42E5-8C7E-047C9AF6A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781050"/>
          </a:xfrm>
        </p:spPr>
        <p:txBody>
          <a:bodyPr>
            <a:normAutofit fontScale="90000"/>
          </a:bodyPr>
          <a:lstStyle/>
          <a:p>
            <a:r>
              <a:rPr lang="en-US" dirty="0"/>
              <a:t>Microbial air pollution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038497"/>
            <a:ext cx="6400800" cy="1752600"/>
          </a:xfrm>
        </p:spPr>
        <p:txBody>
          <a:bodyPr/>
          <a:lstStyle/>
          <a:p>
            <a:r>
              <a:rPr lang="en-US" dirty="0"/>
              <a:t>         CLS 416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380ECEF-1195-43E0-9D0F-901F56465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551" y="3429000"/>
            <a:ext cx="2588049" cy="172690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65E5769-81F6-4FC0-967C-D21AAB825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446418"/>
            <a:ext cx="2621507" cy="17497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2223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Modes of transmission of </a:t>
            </a:r>
            <a:br>
              <a:rPr lang="en-US" sz="3600" dirty="0"/>
            </a:br>
            <a:r>
              <a:rPr lang="en-US" sz="3600" dirty="0"/>
              <a:t>respiratory tract infections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</a:rPr>
              <a:t>Direct droplet inhalation:</a:t>
            </a:r>
          </a:p>
          <a:p>
            <a:pPr>
              <a:buNone/>
            </a:pPr>
            <a:r>
              <a:rPr lang="en-US" sz="2800" dirty="0"/>
              <a:t>    Inhalation of droplet nuclei: from one person to the other at a close distance within a short period of time. </a:t>
            </a:r>
            <a:r>
              <a:rPr lang="en-US" sz="2800"/>
              <a:t>Ex:</a:t>
            </a:r>
            <a:endParaRPr lang="en-US" sz="2800" dirty="0"/>
          </a:p>
          <a:p>
            <a:r>
              <a:rPr lang="en-US" sz="2800" i="1" u="sng" dirty="0"/>
              <a:t>N</a:t>
            </a:r>
            <a:r>
              <a:rPr lang="en-US" sz="2800" i="1" dirty="0"/>
              <a:t>. </a:t>
            </a:r>
            <a:r>
              <a:rPr lang="en-US" sz="2800" i="1" u="sng" dirty="0" err="1"/>
              <a:t>meningitidis</a:t>
            </a:r>
            <a:endParaRPr lang="en-US" sz="2800" i="1" dirty="0"/>
          </a:p>
          <a:p>
            <a:r>
              <a:rPr lang="en-US" sz="2800" i="1" dirty="0"/>
              <a:t>       </a:t>
            </a:r>
            <a:r>
              <a:rPr lang="en-US" sz="2800" i="1" u="sng" dirty="0"/>
              <a:t>B.</a:t>
            </a:r>
            <a:r>
              <a:rPr lang="en-US" sz="2800" i="1" dirty="0"/>
              <a:t> </a:t>
            </a:r>
            <a:r>
              <a:rPr lang="en-US" sz="2800" i="1" u="sng" dirty="0" err="1"/>
              <a:t>pertussis</a:t>
            </a:r>
            <a:r>
              <a:rPr lang="en-US" sz="2800" i="1" u="sng" dirty="0"/>
              <a:t> </a:t>
            </a:r>
            <a:endParaRPr lang="en-US" sz="2800" i="1" dirty="0"/>
          </a:p>
          <a:p>
            <a:r>
              <a:rPr lang="en-US" sz="2800" dirty="0"/>
              <a:t>       </a:t>
            </a:r>
            <a:r>
              <a:rPr lang="en-US" sz="2800" dirty="0" err="1"/>
              <a:t>Corynebacteria</a:t>
            </a:r>
            <a:r>
              <a:rPr lang="en-US" sz="2800" dirty="0"/>
              <a:t> </a:t>
            </a:r>
          </a:p>
          <a:p>
            <a:r>
              <a:rPr lang="en-US" sz="2800" dirty="0"/>
              <a:t>       Infectious mononucleosis </a:t>
            </a:r>
          </a:p>
          <a:p>
            <a:endParaRPr lang="en-US" sz="2800" dirty="0"/>
          </a:p>
        </p:txBody>
      </p:sp>
      <p:pic>
        <p:nvPicPr>
          <p:cNvPr id="4" name="Picture 7" descr="lu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91200" y="3908652"/>
            <a:ext cx="2949462" cy="211114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  Direct airborne: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/>
              <a:t>    Droplet nuclei suspended in the atmosphere for a period of time before being inhaled.</a:t>
            </a:r>
          </a:p>
          <a:p>
            <a:pPr>
              <a:buNone/>
            </a:pPr>
            <a:r>
              <a:rPr lang="en-US" sz="2800" dirty="0"/>
              <a:t>    Ex:  Measles, chickenpox, </a:t>
            </a:r>
            <a:r>
              <a:rPr lang="en-US" sz="2800" dirty="0" err="1"/>
              <a:t>Mycobacteria</a:t>
            </a:r>
            <a:r>
              <a:rPr lang="en-US" sz="2800" dirty="0"/>
              <a:t>, SARS </a:t>
            </a:r>
          </a:p>
          <a:p>
            <a:pPr>
              <a:buNone/>
            </a:pPr>
            <a:endParaRPr lang="en-US" sz="2800" dirty="0"/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Indirect airborne:</a:t>
            </a:r>
          </a:p>
          <a:p>
            <a:r>
              <a:rPr lang="en-US" sz="2800" dirty="0"/>
              <a:t>Big droplets that settle on surfaces, that dry up and are inhaled with dust, air current…</a:t>
            </a:r>
          </a:p>
          <a:p>
            <a:pPr>
              <a:buNone/>
            </a:pPr>
            <a:r>
              <a:rPr lang="en-US" sz="2800" dirty="0"/>
              <a:t>     Ex : bacillus spores </a:t>
            </a:r>
          </a:p>
          <a:p>
            <a:pPr>
              <a:buNone/>
            </a:pPr>
            <a:r>
              <a:rPr lang="en-US" sz="2800" dirty="0"/>
              <a:t>            Fungal spores</a:t>
            </a:r>
          </a:p>
          <a:p>
            <a:pPr>
              <a:buNone/>
            </a:pPr>
            <a:r>
              <a:rPr lang="en-US" sz="2800" dirty="0"/>
              <a:t>            Chlamydia </a:t>
            </a:r>
          </a:p>
          <a:p>
            <a:pPr>
              <a:buNone/>
            </a:pPr>
            <a:r>
              <a:rPr lang="en-US" sz="2800" dirty="0"/>
              <a:t>            Q- fever 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irborne vs droplet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51382" y="533401"/>
            <a:ext cx="7278058" cy="545151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 descr="h1-n1-influenza-a-virus-its-transmission-indoor-air-role-of-hvac-1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77" y="1219200"/>
            <a:ext cx="7510552" cy="5638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espiratoryDroplets size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68059" y="533400"/>
            <a:ext cx="8009757" cy="5562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Sources of microbial air 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Outdoor air </a:t>
            </a:r>
          </a:p>
          <a:p>
            <a:pPr lvl="0"/>
            <a:r>
              <a:rPr lang="en-US" dirty="0"/>
              <a:t>  </a:t>
            </a:r>
            <a:r>
              <a:rPr lang="en-US" sz="2800" dirty="0"/>
              <a:t>Dust from surfaces of earth (soil)</a:t>
            </a:r>
          </a:p>
          <a:p>
            <a:pPr lvl="0"/>
            <a:r>
              <a:rPr lang="en-US" sz="2800" dirty="0"/>
              <a:t>  Water droplets from surface of water.</a:t>
            </a:r>
          </a:p>
          <a:p>
            <a:pPr lvl="0"/>
            <a:r>
              <a:rPr lang="en-US" sz="2800" dirty="0"/>
              <a:t>  Bursting of air bubbles at water surface </a:t>
            </a:r>
          </a:p>
          <a:p>
            <a:pPr lvl="0"/>
            <a:r>
              <a:rPr lang="en-US" sz="2800" dirty="0"/>
              <a:t>  Human activities: industrial, agricultural, sewage</a:t>
            </a:r>
          </a:p>
          <a:p>
            <a:pPr lvl="0">
              <a:buNone/>
            </a:pPr>
            <a:r>
              <a:rPr lang="en-US" sz="2800" dirty="0"/>
              <a:t>      treatment (trickling filters)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 lvl="0"/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D6AE142-BD01-467F-8E38-FD4C3A1E0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535487"/>
            <a:ext cx="3077408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5334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Indoor air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9314"/>
            <a:ext cx="8229600" cy="4525963"/>
          </a:xfrm>
        </p:spPr>
        <p:txBody>
          <a:bodyPr/>
          <a:lstStyle/>
          <a:p>
            <a:pPr lvl="0"/>
            <a:r>
              <a:rPr lang="en-US" sz="2800" dirty="0"/>
              <a:t>Expelled from nose &amp; mouth; Sneezing, coughing</a:t>
            </a:r>
          </a:p>
          <a:p>
            <a:pPr lvl="0"/>
            <a:r>
              <a:rPr lang="en-US" sz="2800" dirty="0"/>
              <a:t>Hospital manipulation; Handling soiled linen,</a:t>
            </a:r>
          </a:p>
          <a:p>
            <a:pPr lvl="0"/>
            <a:r>
              <a:rPr lang="en-US" sz="2800" dirty="0"/>
              <a:t>Lab techniques (aerosols)</a:t>
            </a:r>
          </a:p>
          <a:p>
            <a:pPr lvl="0"/>
            <a:r>
              <a:rPr lang="en-US" sz="2800" dirty="0"/>
              <a:t>Slaughter house</a:t>
            </a:r>
          </a:p>
          <a:p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0E9BB89-237D-42EA-A89D-DC73573EF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111053"/>
            <a:ext cx="3810000" cy="19846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py of DSC00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4301" y="3628420"/>
            <a:ext cx="3372899" cy="2848580"/>
          </a:xfrm>
          <a:prstGeom prst="rect">
            <a:avLst/>
          </a:prstGeom>
          <a:noFill/>
        </p:spPr>
      </p:pic>
      <p:pic>
        <p:nvPicPr>
          <p:cNvPr id="5" name="Content Placeholder 4" descr="IMG_368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92800" y="762000"/>
            <a:ext cx="3251200" cy="24384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ctrTitle" idx="4294967295"/>
          </p:nvPr>
        </p:nvSpPr>
        <p:spPr>
          <a:xfrm>
            <a:off x="0" y="2895600"/>
            <a:ext cx="7772400" cy="70485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    Degree of indoor air contamination</a:t>
            </a:r>
            <a:br>
              <a:rPr lang="en-US" sz="2800" dirty="0"/>
            </a:br>
            <a:r>
              <a:rPr lang="en-US" sz="2800" dirty="0"/>
              <a:t>    depends on:</a:t>
            </a:r>
            <a:br>
              <a:rPr lang="en-US" sz="2800" dirty="0"/>
            </a:br>
            <a:r>
              <a:rPr lang="en-US" sz="2800" dirty="0"/>
              <a:t> -       </a:t>
            </a:r>
            <a:r>
              <a:rPr lang="en-US" sz="2800" dirty="0">
                <a:solidFill>
                  <a:srgbClr val="0070C0"/>
                </a:solidFill>
              </a:rPr>
              <a:t>Ventilation rate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 -       Crowding of people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 -       Type &amp; degree of activity</a:t>
            </a:r>
            <a:br>
              <a:rPr lang="en-US" sz="2800" dirty="0">
                <a:solidFill>
                  <a:srgbClr val="0070C0"/>
                </a:solidFill>
              </a:rPr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erosoles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5834" y="495200"/>
            <a:ext cx="8034766" cy="603136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 descr="resp.precauti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914400"/>
            <a:ext cx="6716416" cy="5029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dirty="0"/>
              <a:t>Pollution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09800"/>
            <a:ext cx="6858000" cy="3276600"/>
          </a:xfrm>
        </p:spPr>
        <p:txBody>
          <a:bodyPr>
            <a:normAutofit/>
          </a:bodyPr>
          <a:lstStyle/>
          <a:p>
            <a:r>
              <a:rPr lang="en-US" dirty="0"/>
              <a:t>Pollution occurs when undesirable compounds or microorganisms enter an environment and change the quality of this environment so that the balance in the ecosystem is endangered.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Control of Air borne Microorganisms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Ventilation</a:t>
            </a:r>
          </a:p>
          <a:p>
            <a:r>
              <a:rPr lang="en-US" sz="2800" dirty="0"/>
              <a:t>Ultraviolet radiation. </a:t>
            </a:r>
            <a:r>
              <a:rPr lang="en-US" sz="2400" dirty="0"/>
              <a:t>(wavelength of 254 nm)</a:t>
            </a:r>
          </a:p>
          <a:p>
            <a:pPr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      direct irradiations or indirect- shielded irradiations </a:t>
            </a:r>
          </a:p>
          <a:p>
            <a:r>
              <a:rPr lang="en-US" sz="2800" dirty="0"/>
              <a:t>Bactericidal </a:t>
            </a:r>
            <a:r>
              <a:rPr lang="en-US" sz="2800" dirty="0" err="1"/>
              <a:t>vapours</a:t>
            </a:r>
            <a:r>
              <a:rPr lang="en-US" sz="2800" dirty="0"/>
              <a:t>.</a:t>
            </a:r>
          </a:p>
          <a:p>
            <a:pPr>
              <a:buNone/>
            </a:pPr>
            <a:r>
              <a:rPr lang="en-US" sz="2800" dirty="0"/>
              <a:t>    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Vapours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n-US" sz="2400" dirty="0">
                <a:solidFill>
                  <a:srgbClr val="002060"/>
                </a:solidFill>
              </a:rPr>
              <a:t>propylene glycol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US" sz="2400" dirty="0" err="1">
                <a:solidFill>
                  <a:srgbClr val="002060"/>
                </a:solidFill>
              </a:rPr>
              <a:t>triethylene</a:t>
            </a:r>
            <a:r>
              <a:rPr lang="en-US" sz="2400" dirty="0">
                <a:solidFill>
                  <a:srgbClr val="002060"/>
                </a:solidFill>
              </a:rPr>
              <a:t> glycol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are strongly germicidal. These are colorless, tasteless, non-irritating, nontoxic, and not explosive or corrosive.</a:t>
            </a:r>
          </a:p>
          <a:p>
            <a:pPr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0.5 mg of propylene glycol can kill a liter of heavily contaminated air within 15 seconds.</a:t>
            </a:r>
          </a:p>
          <a:p>
            <a:r>
              <a:rPr lang="en-US" sz="2800" dirty="0"/>
              <a:t>Filtration; Laminar air flow system +HEPA filter.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Content Placeholder 6" descr="safety cabin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85800"/>
            <a:ext cx="7775434" cy="55165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4800" y="914400"/>
            <a:ext cx="8839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Pollutants might be: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Specific chemicals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from industry, Insecticides, sewage.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such as: mercury, Lead, DDT, H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S, SO</a:t>
            </a:r>
            <a:r>
              <a:rPr kumimoji="0" lang="en-US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, methane &amp; carbon monoxide.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Microorganisms and there toxins.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Radiation.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5A96C47-84B0-4C46-B119-CE2F3B7BC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308566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the atmosphere</a:t>
            </a:r>
          </a:p>
        </p:txBody>
      </p:sp>
      <p:pic>
        <p:nvPicPr>
          <p:cNvPr id="4" name="Content Placeholder 3" descr="atmo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600200"/>
            <a:ext cx="4313904" cy="443469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Troposphere</a:t>
            </a:r>
            <a:r>
              <a:rPr lang="en-US" dirty="0"/>
              <a:t>-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15km up </a:t>
            </a:r>
          </a:p>
          <a:p>
            <a:r>
              <a:rPr lang="en-US" dirty="0"/>
              <a:t>Stratosphere-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50km up (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Ozone layer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/>
              <a:t>Mesosphere-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85km up (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meteors burn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/>
              <a:t>Thermosphere-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600km up- (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satellites occur)</a:t>
            </a:r>
          </a:p>
          <a:p>
            <a:r>
              <a:rPr lang="en-US" dirty="0"/>
              <a:t>Exosphere-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10,000km up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dirty="0"/>
              <a:t>NASA /</a:t>
            </a:r>
            <a:r>
              <a:rPr lang="en-US" sz="2000" dirty="0" err="1"/>
              <a:t>Augest</a:t>
            </a:r>
            <a:r>
              <a:rPr lang="en-US" sz="2000" dirty="0"/>
              <a:t> 2017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98CC1BF-3B0F-4B1C-B737-181769CBC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000" y="4260850"/>
            <a:ext cx="3330280" cy="2216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en-US" sz="3600" dirty="0">
                <a:solidFill>
                  <a:srgbClr val="FF0000"/>
                </a:solidFill>
              </a:rPr>
              <a:t> has no indigenous microflora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>
                <a:solidFill>
                  <a:srgbClr val="002060"/>
                </a:solidFill>
              </a:rPr>
              <a:t>Air does not support the growth of microbial flora, but act as a transport medium.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Characteristics of the atmosphere:</a:t>
            </a:r>
          </a:p>
          <a:p>
            <a:r>
              <a:rPr lang="en-US" sz="2800" dirty="0"/>
              <a:t>High light intensities</a:t>
            </a:r>
          </a:p>
          <a:p>
            <a:r>
              <a:rPr lang="en-US" sz="2800" dirty="0"/>
              <a:t>Extreme temperature variations, mostly high temp.</a:t>
            </a:r>
          </a:p>
          <a:p>
            <a:r>
              <a:rPr lang="en-US" sz="2800" dirty="0"/>
              <a:t>low amount of organic matter </a:t>
            </a:r>
          </a:p>
          <a:p>
            <a:r>
              <a:rPr lang="en-US" sz="2800" dirty="0"/>
              <a:t>Scarcity of available water, dry 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Troposphere: </a:t>
            </a:r>
            <a:r>
              <a:rPr lang="en-US" sz="2000" dirty="0">
                <a:solidFill>
                  <a:srgbClr val="0070C0"/>
                </a:solidFill>
              </a:rPr>
              <a:t>layers of the atmosphere closest to the earth,</a:t>
            </a:r>
          </a:p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                                        extends to 11km above the earth surface.</a:t>
            </a:r>
          </a:p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                                        Characterized by the heavy load of </a:t>
            </a:r>
            <a:r>
              <a:rPr lang="en-US" sz="2000" dirty="0" err="1">
                <a:solidFill>
                  <a:srgbClr val="0070C0"/>
                </a:solidFill>
              </a:rPr>
              <a:t>m.o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                                        Temp. variation, where a drop of 1</a:t>
            </a:r>
            <a:r>
              <a:rPr lang="en-US" sz="2000" baseline="30000" dirty="0">
                <a:solidFill>
                  <a:srgbClr val="0070C0"/>
                </a:solidFill>
              </a:rPr>
              <a:t>0</a:t>
            </a:r>
            <a:r>
              <a:rPr lang="en-US" sz="2000" dirty="0">
                <a:solidFill>
                  <a:srgbClr val="0070C0"/>
                </a:solidFill>
              </a:rPr>
              <a:t>C/150m up</a:t>
            </a:r>
          </a:p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                                        to the atmosphere.</a:t>
            </a:r>
          </a:p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                                </a:t>
            </a:r>
          </a:p>
          <a:p>
            <a:pPr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marL="1773238" indent="-1773238">
              <a:spcBef>
                <a:spcPts val="500"/>
              </a:spcBef>
              <a:spcAft>
                <a:spcPts val="500"/>
              </a:spcAft>
            </a:pPr>
            <a:r>
              <a:rPr lang="en-US" sz="3600" dirty="0">
                <a:solidFill>
                  <a:srgbClr val="FF0000"/>
                </a:solidFill>
              </a:rPr>
              <a:t>Airborne Bacterial Diseases/Pathogens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Whooping cough/</a:t>
            </a:r>
            <a:r>
              <a:rPr lang="en-US" i="1" dirty="0" err="1">
                <a:solidFill>
                  <a:srgbClr val="002060"/>
                </a:solidFill>
              </a:rPr>
              <a:t>Bordetella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pertussis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dirty="0"/>
              <a:t>Psittacosis/</a:t>
            </a:r>
            <a:r>
              <a:rPr lang="en-US" i="1" dirty="0">
                <a:solidFill>
                  <a:srgbClr val="002060"/>
                </a:solidFill>
              </a:rPr>
              <a:t>Chlamydia </a:t>
            </a:r>
            <a:r>
              <a:rPr lang="en-US" i="1" dirty="0" err="1">
                <a:solidFill>
                  <a:srgbClr val="002060"/>
                </a:solidFill>
              </a:rPr>
              <a:t>psittaci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dirty="0"/>
              <a:t>Diphtheria/</a:t>
            </a:r>
            <a:r>
              <a:rPr lang="en-US" i="1" dirty="0" err="1">
                <a:solidFill>
                  <a:srgbClr val="002060"/>
                </a:solidFill>
              </a:rPr>
              <a:t>Corynebacterium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diphtheriae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dirty="0"/>
              <a:t>Q. fever/</a:t>
            </a:r>
            <a:r>
              <a:rPr lang="en-US" i="1" dirty="0" err="1">
                <a:solidFill>
                  <a:srgbClr val="002060"/>
                </a:solidFill>
              </a:rPr>
              <a:t>Coxiella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burnettii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dirty="0"/>
              <a:t>Sinusitis, Bronchitis/</a:t>
            </a:r>
            <a:r>
              <a:rPr lang="en-US" i="1" dirty="0" err="1">
                <a:solidFill>
                  <a:srgbClr val="002060"/>
                </a:solidFill>
              </a:rPr>
              <a:t>Haemophilus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influenzae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dirty="0"/>
              <a:t>Tuberculosis/</a:t>
            </a:r>
            <a:r>
              <a:rPr lang="en-US" i="1" dirty="0">
                <a:solidFill>
                  <a:srgbClr val="002060"/>
                </a:solidFill>
              </a:rPr>
              <a:t>Mycobacterium tuberculosis</a:t>
            </a:r>
          </a:p>
          <a:p>
            <a:r>
              <a:rPr lang="en-US" dirty="0"/>
              <a:t>Primary atypical pneumonia/</a:t>
            </a:r>
            <a:r>
              <a:rPr lang="en-US" i="1" dirty="0" err="1">
                <a:solidFill>
                  <a:srgbClr val="002060"/>
                </a:solidFill>
              </a:rPr>
              <a:t>Mycoplasma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pneumoniae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dirty="0"/>
              <a:t>Pneumococcal pneumonia/</a:t>
            </a:r>
            <a:r>
              <a:rPr lang="en-US" i="1" dirty="0" err="1">
                <a:solidFill>
                  <a:srgbClr val="002060"/>
                </a:solidFill>
              </a:rPr>
              <a:t>Neisseria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meningitidis</a:t>
            </a:r>
            <a:endParaRPr lang="en-US" dirty="0"/>
          </a:p>
          <a:p>
            <a:r>
              <a:rPr lang="en-US" dirty="0"/>
              <a:t>Scarlet fever and others/</a:t>
            </a:r>
            <a:r>
              <a:rPr lang="en-US" i="1" dirty="0">
                <a:solidFill>
                  <a:srgbClr val="002060"/>
                </a:solidFill>
              </a:rPr>
              <a:t>Streptococcus </a:t>
            </a:r>
            <a:r>
              <a:rPr lang="en-US" i="1" dirty="0" err="1">
                <a:solidFill>
                  <a:srgbClr val="002060"/>
                </a:solidFill>
              </a:rPr>
              <a:t>pyogenes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dirty="0"/>
              <a:t>Pneumonic plague</a:t>
            </a:r>
            <a:r>
              <a:rPr lang="en-US" i="1" dirty="0">
                <a:solidFill>
                  <a:srgbClr val="002060"/>
                </a:solidFill>
              </a:rPr>
              <a:t>/</a:t>
            </a:r>
            <a:r>
              <a:rPr lang="en-US" i="1" dirty="0" err="1">
                <a:solidFill>
                  <a:srgbClr val="002060"/>
                </a:solidFill>
              </a:rPr>
              <a:t>Yersinia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pestis</a:t>
            </a:r>
            <a:endParaRPr lang="en-US" i="1" dirty="0">
              <a:solidFill>
                <a:srgbClr val="002060"/>
              </a:solidFill>
            </a:endParaRPr>
          </a:p>
          <a:p>
            <a:pPr marL="454025" indent="-454025"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Systemic mycoses/Causative agents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Aspergillosis/</a:t>
            </a:r>
            <a:r>
              <a:rPr lang="en-US" i="1" dirty="0">
                <a:solidFill>
                  <a:srgbClr val="002060"/>
                </a:solidFill>
              </a:rPr>
              <a:t>Aspergillus fumigatus</a:t>
            </a:r>
          </a:p>
          <a:p>
            <a:r>
              <a:rPr lang="en-US" dirty="0" err="1"/>
              <a:t>Blastomycosis</a:t>
            </a:r>
            <a:r>
              <a:rPr lang="en-US" dirty="0"/>
              <a:t>/</a:t>
            </a:r>
            <a:r>
              <a:rPr lang="en-US" i="1" dirty="0" err="1">
                <a:solidFill>
                  <a:srgbClr val="002060"/>
                </a:solidFill>
              </a:rPr>
              <a:t>Blastomyces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dermitidis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dirty="0"/>
              <a:t>Gilchrist’s disease/</a:t>
            </a:r>
            <a:r>
              <a:rPr lang="en-US" i="1" dirty="0">
                <a:solidFill>
                  <a:srgbClr val="002060"/>
                </a:solidFill>
              </a:rPr>
              <a:t>B. </a:t>
            </a:r>
            <a:r>
              <a:rPr lang="en-US" i="1" dirty="0" err="1">
                <a:solidFill>
                  <a:srgbClr val="002060"/>
                </a:solidFill>
              </a:rPr>
              <a:t>braziliensis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dirty="0" err="1"/>
              <a:t>Candidiasis</a:t>
            </a:r>
            <a:r>
              <a:rPr lang="en-US" dirty="0"/>
              <a:t>/</a:t>
            </a:r>
            <a:r>
              <a:rPr lang="en-US" i="1" dirty="0">
                <a:solidFill>
                  <a:srgbClr val="002060"/>
                </a:solidFill>
              </a:rPr>
              <a:t>Candida </a:t>
            </a:r>
            <a:r>
              <a:rPr lang="en-US" i="1" dirty="0" err="1">
                <a:solidFill>
                  <a:srgbClr val="002060"/>
                </a:solidFill>
              </a:rPr>
              <a:t>albicans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dirty="0" err="1"/>
              <a:t>Coccidiomycosis</a:t>
            </a:r>
            <a:r>
              <a:rPr lang="en-US" dirty="0"/>
              <a:t>/</a:t>
            </a:r>
            <a:r>
              <a:rPr lang="en-US" i="1" dirty="0" err="1">
                <a:solidFill>
                  <a:srgbClr val="002060"/>
                </a:solidFill>
              </a:rPr>
              <a:t>Coccidioides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immitis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dirty="0" err="1"/>
              <a:t>Cryptococcosis</a:t>
            </a:r>
            <a:r>
              <a:rPr lang="en-US" i="1" dirty="0">
                <a:solidFill>
                  <a:srgbClr val="002060"/>
                </a:solidFill>
              </a:rPr>
              <a:t>/Cryptococcus </a:t>
            </a:r>
            <a:r>
              <a:rPr lang="en-US" i="1" dirty="0" err="1">
                <a:solidFill>
                  <a:srgbClr val="002060"/>
                </a:solidFill>
              </a:rPr>
              <a:t>neoformans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dirty="0" err="1"/>
              <a:t>Histoplasmosis</a:t>
            </a:r>
            <a:r>
              <a:rPr lang="en-US" i="1" dirty="0">
                <a:solidFill>
                  <a:srgbClr val="002060"/>
                </a:solidFill>
              </a:rPr>
              <a:t>/</a:t>
            </a:r>
            <a:r>
              <a:rPr lang="en-US" i="1" dirty="0" err="1">
                <a:solidFill>
                  <a:srgbClr val="002060"/>
                </a:solidFill>
              </a:rPr>
              <a:t>Histoplasma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capsulatlum</a:t>
            </a:r>
            <a:endParaRPr lang="en-US" i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Viral diseases/Causative agents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Mumps/ </a:t>
            </a:r>
            <a:r>
              <a:rPr lang="en-US" sz="2800" dirty="0">
                <a:solidFill>
                  <a:srgbClr val="002060"/>
                </a:solidFill>
              </a:rPr>
              <a:t>Mumps virus</a:t>
            </a:r>
          </a:p>
          <a:p>
            <a:r>
              <a:rPr lang="en-US" sz="2800" dirty="0"/>
              <a:t>Influenza/ </a:t>
            </a:r>
            <a:r>
              <a:rPr lang="en-US" sz="2800" dirty="0" err="1">
                <a:solidFill>
                  <a:srgbClr val="002060"/>
                </a:solidFill>
              </a:rPr>
              <a:t>Myxovirus</a:t>
            </a:r>
            <a:r>
              <a:rPr lang="en-US" sz="2800" dirty="0">
                <a:solidFill>
                  <a:srgbClr val="002060"/>
                </a:solidFill>
              </a:rPr>
              <a:t> influenzae</a:t>
            </a:r>
            <a:r>
              <a:rPr lang="en-US" sz="2800" dirty="0"/>
              <a:t> (A, B, C)</a:t>
            </a:r>
          </a:p>
          <a:p>
            <a:r>
              <a:rPr lang="en-US" sz="2800" dirty="0"/>
              <a:t>Poliomyelitis/ </a:t>
            </a:r>
            <a:r>
              <a:rPr lang="en-US" sz="2800" dirty="0">
                <a:solidFill>
                  <a:srgbClr val="002060"/>
                </a:solidFill>
              </a:rPr>
              <a:t>Poliovirus</a:t>
            </a:r>
          </a:p>
          <a:p>
            <a:r>
              <a:rPr lang="en-US" sz="2800" dirty="0"/>
              <a:t>Common cold/ </a:t>
            </a:r>
            <a:r>
              <a:rPr lang="en-US" sz="2800" dirty="0">
                <a:solidFill>
                  <a:srgbClr val="002060"/>
                </a:solidFill>
              </a:rPr>
              <a:t>Rhinovirus</a:t>
            </a:r>
          </a:p>
          <a:p>
            <a:r>
              <a:rPr lang="en-US" sz="2800" dirty="0"/>
              <a:t>German measles/ </a:t>
            </a:r>
            <a:r>
              <a:rPr lang="en-US" sz="2800" dirty="0">
                <a:solidFill>
                  <a:srgbClr val="002060"/>
                </a:solidFill>
              </a:rPr>
              <a:t>Rubella virus</a:t>
            </a:r>
          </a:p>
          <a:p>
            <a:r>
              <a:rPr lang="en-US" sz="2800" dirty="0"/>
              <a:t>Measles/ </a:t>
            </a:r>
            <a:r>
              <a:rPr lang="en-US" sz="2800" dirty="0" err="1">
                <a:solidFill>
                  <a:srgbClr val="002060"/>
                </a:solidFill>
              </a:rPr>
              <a:t>Rubeola</a:t>
            </a:r>
            <a:r>
              <a:rPr lang="en-US" sz="2800" dirty="0">
                <a:solidFill>
                  <a:srgbClr val="002060"/>
                </a:solidFill>
              </a:rPr>
              <a:t> virus</a:t>
            </a:r>
          </a:p>
          <a:p>
            <a:r>
              <a:rPr lang="en-US" sz="2800" dirty="0"/>
              <a:t>Chickenpox/ </a:t>
            </a:r>
            <a:r>
              <a:rPr lang="en-US" sz="2800" dirty="0" err="1">
                <a:solidFill>
                  <a:srgbClr val="002060"/>
                </a:solidFill>
              </a:rPr>
              <a:t>Varicella</a:t>
            </a:r>
            <a:r>
              <a:rPr lang="en-US" sz="2800" dirty="0">
                <a:solidFill>
                  <a:srgbClr val="002060"/>
                </a:solidFill>
              </a:rPr>
              <a:t> virus</a:t>
            </a:r>
          </a:p>
          <a:p>
            <a:r>
              <a:rPr lang="en-US" sz="2800" dirty="0"/>
              <a:t>Small pox/ </a:t>
            </a:r>
            <a:r>
              <a:rPr lang="en-US" sz="2800" dirty="0" err="1">
                <a:solidFill>
                  <a:srgbClr val="002060"/>
                </a:solidFill>
              </a:rPr>
              <a:t>Variola</a:t>
            </a:r>
            <a:r>
              <a:rPr lang="en-US" sz="2800" dirty="0">
                <a:solidFill>
                  <a:srgbClr val="002060"/>
                </a:solidFill>
              </a:rPr>
              <a:t> poxvirus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665</Words>
  <Application>Microsoft Office PowerPoint</Application>
  <PresentationFormat>عرض على الشاشة (4:3)</PresentationFormat>
  <Paragraphs>104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Microbial air pollution   </vt:lpstr>
      <vt:lpstr>Pollution</vt:lpstr>
      <vt:lpstr>عرض تقديمي في PowerPoint</vt:lpstr>
      <vt:lpstr>Composition of the atmosphere</vt:lpstr>
      <vt:lpstr>Layers of the atmosphere</vt:lpstr>
      <vt:lpstr>Air has no indigenous microflora</vt:lpstr>
      <vt:lpstr>Airborne Bacterial Diseases/Pathogens</vt:lpstr>
      <vt:lpstr>Systemic mycoses/Causative agents </vt:lpstr>
      <vt:lpstr>Viral diseases/Causative agents </vt:lpstr>
      <vt:lpstr>Modes of transmission of  respiratory tract infections </vt:lpstr>
      <vt:lpstr>  Direct airborne:</vt:lpstr>
      <vt:lpstr>عرض تقديمي في PowerPoint</vt:lpstr>
      <vt:lpstr> </vt:lpstr>
      <vt:lpstr>عرض تقديمي في PowerPoint</vt:lpstr>
      <vt:lpstr>Sources of microbial air pollution</vt:lpstr>
      <vt:lpstr>Indoor air </vt:lpstr>
      <vt:lpstr>    Degree of indoor air contamination     depends on:  -       Ventilation rate  -       Crowding of people  -       Type &amp; degree of activity    </vt:lpstr>
      <vt:lpstr>عرض تقديمي في PowerPoint</vt:lpstr>
      <vt:lpstr> </vt:lpstr>
      <vt:lpstr>Control of Air borne Microorganisms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Pollution</dc:title>
  <dc:creator>HP</dc:creator>
  <cp:lastModifiedBy>Ameenah Ahmed Alghamdi</cp:lastModifiedBy>
  <cp:revision>23</cp:revision>
  <dcterms:created xsi:type="dcterms:W3CDTF">2016-11-14T15:29:37Z</dcterms:created>
  <dcterms:modified xsi:type="dcterms:W3CDTF">2020-02-18T16:00:27Z</dcterms:modified>
</cp:coreProperties>
</file>