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62" r:id="rId3"/>
    <p:sldId id="264" r:id="rId4"/>
    <p:sldId id="265" r:id="rId5"/>
    <p:sldId id="257" r:id="rId6"/>
    <p:sldId id="278" r:id="rId7"/>
    <p:sldId id="279" r:id="rId8"/>
    <p:sldId id="281" r:id="rId9"/>
    <p:sldId id="276" r:id="rId10"/>
    <p:sldId id="277" r:id="rId11"/>
    <p:sldId id="280" r:id="rId12"/>
    <p:sldId id="269" r:id="rId13"/>
    <p:sldId id="267" r:id="rId14"/>
    <p:sldId id="272" r:id="rId15"/>
    <p:sldId id="273" r:id="rId16"/>
    <p:sldId id="268" r:id="rId17"/>
    <p:sldId id="258"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2/19/2015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2/19/2015</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2/19/2015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2/19/2015</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2/19/2015</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2/19/2015</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2/19/2015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lchem.kaist.ac.kr/vt/chem-ed/spec/beerslaw.ht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lchem.kaist.ac.kr/vt/chem-ed/spec/atomic/graphics/aa.jpg"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elchem.kaist.ac.kr/vt/chem-ed/spec/atomic/graphics/gfaa.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eather.nmsu.edu/teaching_material/soil698/student_reports/spectroscopy/output.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eather.nmsu.edu/teaching_material/soil698/student_reports/spectroscopy/curve.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Chemical_element" TargetMode="External"/><Relationship Id="rId2" Type="http://schemas.openxmlformats.org/officeDocument/2006/relationships/hyperlink" Target="http://en.wikipedia.org/wiki/Analytical_chemistr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elchem.kaist.ac.kr/vt/chem-ed/spec/spectro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Evaporation" TargetMode="External"/><Relationship Id="rId2" Type="http://schemas.openxmlformats.org/officeDocument/2006/relationships/hyperlink" Target="http://en.wikipedia.org/wiki/Solv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mission_spectrum" TargetMode="External"/><Relationship Id="rId2" Type="http://schemas.openxmlformats.org/officeDocument/2006/relationships/hyperlink" Target="http://en.wikipedia.org/wiki/Hollow_cathode_lamp" TargetMode="Externa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hyperlink" Target="http://elchem.kaist.ac.kr/vt/chem-ed/optics/sources/graphics/lamp-hcl.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0567" y="2133600"/>
            <a:ext cx="6172200" cy="1894362"/>
          </a:xfrm>
        </p:spPr>
        <p:txBody>
          <a:bodyPr>
            <a:normAutofit/>
          </a:bodyPr>
          <a:lstStyle/>
          <a:p>
            <a:pPr algn="ctr"/>
            <a:r>
              <a:rPr lang="en-US" sz="4800" dirty="0" smtClean="0">
                <a:solidFill>
                  <a:schemeClr val="tx1"/>
                </a:solidFill>
                <a:latin typeface="Times New Roman" pitchFamily="18" charset="0"/>
                <a:cs typeface="Times New Roman" pitchFamily="18" charset="0"/>
              </a:rPr>
              <a:t>Atomic-absorption spectroscopy</a:t>
            </a:r>
            <a:endParaRPr lang="en-US" sz="4800" dirty="0">
              <a:solidFill>
                <a:schemeClr val="tx1"/>
              </a:solidFill>
            </a:endParaRPr>
          </a:p>
        </p:txBody>
      </p:sp>
      <p:sp>
        <p:nvSpPr>
          <p:cNvPr id="3" name="TextBox 2"/>
          <p:cNvSpPr txBox="1"/>
          <p:nvPr/>
        </p:nvSpPr>
        <p:spPr>
          <a:xfrm>
            <a:off x="7239000" y="1066800"/>
            <a:ext cx="1172116" cy="369332"/>
          </a:xfrm>
          <a:prstGeom prst="rect">
            <a:avLst/>
          </a:prstGeom>
          <a:noFill/>
        </p:spPr>
        <p:txBody>
          <a:bodyPr wrap="none" rtlCol="0">
            <a:spAutoFit/>
          </a:bodyPr>
          <a:lstStyle/>
          <a:p>
            <a:r>
              <a:rPr lang="en-US" dirty="0" smtClean="0"/>
              <a:t>Lab no. 3</a:t>
            </a:r>
            <a:endParaRPr lang="en-US" dirty="0"/>
          </a:p>
        </p:txBody>
      </p:sp>
      <p:sp>
        <p:nvSpPr>
          <p:cNvPr id="4" name="TextBox 3"/>
          <p:cNvSpPr txBox="1"/>
          <p:nvPr/>
        </p:nvSpPr>
        <p:spPr>
          <a:xfrm>
            <a:off x="2819400" y="5257800"/>
            <a:ext cx="4447051" cy="523220"/>
          </a:xfrm>
          <a:prstGeom prst="rect">
            <a:avLst/>
          </a:prstGeom>
          <a:noFill/>
        </p:spPr>
        <p:txBody>
          <a:bodyPr wrap="none" rtlCol="0">
            <a:spAutoFit/>
          </a:bodyPr>
          <a:lstStyle/>
          <a:p>
            <a:r>
              <a:rPr lang="en-US" sz="2800" dirty="0" smtClean="0">
                <a:solidFill>
                  <a:srgbClr val="C00000"/>
                </a:solidFill>
              </a:rPr>
              <a:t>Done by : </a:t>
            </a:r>
            <a:r>
              <a:rPr lang="en-US" sz="2800" dirty="0" err="1" smtClean="0">
                <a:solidFill>
                  <a:srgbClr val="C00000"/>
                </a:solidFill>
              </a:rPr>
              <a:t>Iman</a:t>
            </a:r>
            <a:r>
              <a:rPr lang="en-US" sz="2800" dirty="0" smtClean="0">
                <a:solidFill>
                  <a:srgbClr val="C00000"/>
                </a:solidFill>
              </a:rPr>
              <a:t> Al </a:t>
            </a:r>
            <a:r>
              <a:rPr lang="en-US" sz="2800" dirty="0" err="1" smtClean="0">
                <a:solidFill>
                  <a:srgbClr val="C00000"/>
                </a:solidFill>
              </a:rPr>
              <a:t>Ajeyan</a:t>
            </a:r>
            <a:endParaRPr lang="en-US" sz="2800"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077200" cy="3046988"/>
          </a:xfrm>
          <a:prstGeom prst="rect">
            <a:avLst/>
          </a:prstGeom>
        </p:spPr>
        <p:txBody>
          <a:bodyPr wrap="square">
            <a:spAutoFit/>
          </a:bodyPr>
          <a:lstStyle/>
          <a:p>
            <a:r>
              <a:rPr lang="en-US" sz="3200" dirty="0" smtClean="0">
                <a:solidFill>
                  <a:srgbClr val="00B050"/>
                </a:solidFill>
                <a:latin typeface="Times New Roman" pitchFamily="18" charset="0"/>
                <a:cs typeface="Times New Roman" pitchFamily="18" charset="0"/>
              </a:rPr>
              <a:t>Flame AA </a:t>
            </a:r>
            <a:r>
              <a:rPr lang="en-US" sz="3200" dirty="0" smtClean="0">
                <a:latin typeface="Times New Roman" pitchFamily="18" charset="0"/>
                <a:cs typeface="Times New Roman" pitchFamily="18" charset="0"/>
              </a:rPr>
              <a:t>uses a slot type burner to increase the path length, and therefore to increase the total absorbance (see </a:t>
            </a:r>
            <a:r>
              <a:rPr lang="en-US" sz="3200" dirty="0" smtClean="0">
                <a:latin typeface="Times New Roman" pitchFamily="18" charset="0"/>
                <a:cs typeface="Times New Roman" pitchFamily="18" charset="0"/>
                <a:hlinkClick r:id="rId2"/>
              </a:rPr>
              <a:t>Beer-Lambert law</a:t>
            </a:r>
            <a:r>
              <a:rPr lang="en-US" sz="3200" dirty="0" smtClean="0">
                <a:latin typeface="Times New Roman" pitchFamily="18" charset="0"/>
                <a:cs typeface="Times New Roman" pitchFamily="18" charset="0"/>
              </a:rPr>
              <a:t>). Sample solutions are usually aspirated with the gas flow into a </a:t>
            </a:r>
            <a:r>
              <a:rPr lang="en-US" sz="3200" dirty="0" err="1" smtClean="0">
                <a:latin typeface="Times New Roman" pitchFamily="18" charset="0"/>
                <a:cs typeface="Times New Roman" pitchFamily="18" charset="0"/>
              </a:rPr>
              <a:t>nebulizing</a:t>
            </a:r>
            <a:r>
              <a:rPr lang="en-US" sz="3200" dirty="0" smtClean="0">
                <a:latin typeface="Times New Roman" pitchFamily="18" charset="0"/>
                <a:cs typeface="Times New Roman" pitchFamily="18" charset="0"/>
              </a:rPr>
              <a:t>/mixing chamber to form small droplets before entering the flame. </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1219200"/>
            <a:ext cx="7834313" cy="4191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04800"/>
            <a:ext cx="8229600" cy="609600"/>
          </a:xfrm>
        </p:spPr>
        <p:txBody>
          <a:bodyPr>
            <a:normAutofit fontScale="90000"/>
          </a:bodyPr>
          <a:lstStyle/>
          <a:p>
            <a:r>
              <a:rPr lang="en-US" sz="4000" dirty="0">
                <a:solidFill>
                  <a:srgbClr val="FF0000"/>
                </a:solidFill>
                <a:latin typeface="Times New Roman" pitchFamily="18" charset="0"/>
                <a:cs typeface="Times New Roman" pitchFamily="18" charset="0"/>
              </a:rPr>
              <a:t>Flame</a:t>
            </a:r>
          </a:p>
        </p:txBody>
      </p:sp>
      <p:sp>
        <p:nvSpPr>
          <p:cNvPr id="7171" name="Rectangle 3"/>
          <p:cNvSpPr>
            <a:spLocks noGrp="1" noChangeArrowheads="1"/>
          </p:cNvSpPr>
          <p:nvPr>
            <p:ph sz="quarter" idx="1"/>
          </p:nvPr>
        </p:nvSpPr>
        <p:spPr>
          <a:xfrm>
            <a:off x="381000" y="1066800"/>
            <a:ext cx="8153400" cy="2819400"/>
          </a:xfrm>
        </p:spPr>
        <p:txBody>
          <a:bodyPr>
            <a:noAutofit/>
          </a:bodyPr>
          <a:lstStyle/>
          <a:p>
            <a:pPr>
              <a:lnSpc>
                <a:spcPct val="90000"/>
              </a:lnSpc>
            </a:pPr>
            <a:r>
              <a:rPr lang="en-US" sz="2800" dirty="0">
                <a:latin typeface="Times New Roman" pitchFamily="18" charset="0"/>
                <a:cs typeface="Times New Roman" pitchFamily="18" charset="0"/>
              </a:rPr>
              <a:t>Different temperatures required for different elements</a:t>
            </a:r>
          </a:p>
          <a:p>
            <a:pPr>
              <a:lnSpc>
                <a:spcPct val="90000"/>
              </a:lnSpc>
            </a:pPr>
            <a:r>
              <a:rPr lang="en-US" sz="2800" dirty="0">
                <a:latin typeface="Times New Roman" pitchFamily="18" charset="0"/>
                <a:cs typeface="Times New Roman" pitchFamily="18" charset="0"/>
              </a:rPr>
              <a:t>Air-Acetylene flame</a:t>
            </a:r>
          </a:p>
          <a:p>
            <a:pPr lvl="1">
              <a:lnSpc>
                <a:spcPct val="90000"/>
              </a:lnSpc>
            </a:pPr>
            <a:r>
              <a:rPr lang="en-US" sz="2800" dirty="0">
                <a:latin typeface="Times New Roman" pitchFamily="18" charset="0"/>
                <a:cs typeface="Times New Roman" pitchFamily="18" charset="0"/>
              </a:rPr>
              <a:t>Preferred flame for 35 elements</a:t>
            </a:r>
          </a:p>
          <a:p>
            <a:pPr lvl="1">
              <a:lnSpc>
                <a:spcPct val="90000"/>
              </a:lnSpc>
            </a:pPr>
            <a:r>
              <a:rPr lang="en-US" sz="2800" dirty="0">
                <a:latin typeface="Times New Roman" pitchFamily="18" charset="0"/>
                <a:cs typeface="Times New Roman" pitchFamily="18" charset="0"/>
              </a:rPr>
              <a:t>Temperature of 2300 C</a:t>
            </a:r>
          </a:p>
          <a:p>
            <a:pPr>
              <a:lnSpc>
                <a:spcPct val="90000"/>
              </a:lnSpc>
            </a:pPr>
            <a:r>
              <a:rPr lang="en-US" sz="2800" dirty="0">
                <a:latin typeface="Times New Roman" pitchFamily="18" charset="0"/>
                <a:cs typeface="Times New Roman" pitchFamily="18" charset="0"/>
              </a:rPr>
              <a:t>Nitrous Oxide-Acetylene flame</a:t>
            </a:r>
          </a:p>
          <a:p>
            <a:pPr lvl="1">
              <a:lnSpc>
                <a:spcPct val="90000"/>
              </a:lnSpc>
            </a:pPr>
            <a:r>
              <a:rPr lang="en-US" sz="2800" dirty="0">
                <a:latin typeface="Times New Roman" pitchFamily="18" charset="0"/>
                <a:cs typeface="Times New Roman" pitchFamily="18" charset="0"/>
              </a:rPr>
              <a:t>Temperature of 2900 </a:t>
            </a:r>
            <a:r>
              <a:rPr lang="en-US" sz="2800" dirty="0" smtClean="0">
                <a:latin typeface="Times New Roman" pitchFamily="18" charset="0"/>
                <a:cs typeface="Times New Roman" pitchFamily="18" charset="0"/>
              </a:rPr>
              <a:t>C</a:t>
            </a:r>
            <a:endParaRPr lang="en-US" sz="2800" dirty="0">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2">
            <a:lum bright="12000"/>
          </a:blip>
          <a:srcRect l="13737" t="7932" r="31583" b="17714"/>
          <a:stretch>
            <a:fillRect/>
          </a:stretch>
        </p:blipFill>
        <p:spPr bwMode="auto">
          <a:xfrm>
            <a:off x="3657600" y="4267200"/>
            <a:ext cx="3810000" cy="2474913"/>
          </a:xfrm>
          <a:prstGeom prst="rect">
            <a:avLst/>
          </a:prstGeom>
          <a:noFill/>
          <a:ln w="12700">
            <a:noFill/>
            <a:miter lim="800000"/>
            <a:headEnd type="none" w="lg" len="med"/>
            <a:tailEnd type="none" w="lg" len="me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
          </p:nvPr>
        </p:nvSpPr>
        <p:spPr>
          <a:xfrm>
            <a:off x="0" y="990600"/>
            <a:ext cx="8991600" cy="4876800"/>
          </a:xfrm>
        </p:spPr>
        <p:txBody>
          <a:bodyPr>
            <a:noAutofit/>
          </a:bodyPr>
          <a:lstStyle/>
          <a:p>
            <a:pPr>
              <a:lnSpc>
                <a:spcPct val="90000"/>
              </a:lnSpc>
            </a:pPr>
            <a:r>
              <a:rPr lang="en-US" sz="3200" dirty="0" smtClean="0">
                <a:solidFill>
                  <a:srgbClr val="00B050"/>
                </a:solidFill>
                <a:latin typeface="Times New Roman" pitchFamily="18" charset="0"/>
                <a:cs typeface="Times New Roman" pitchFamily="18" charset="0"/>
              </a:rPr>
              <a:t>The graphite furnace </a:t>
            </a:r>
            <a:r>
              <a:rPr lang="en-US" sz="3200" dirty="0" smtClean="0">
                <a:latin typeface="Times New Roman" pitchFamily="18" charset="0"/>
                <a:cs typeface="Times New Roman" pitchFamily="18" charset="0"/>
              </a:rPr>
              <a:t>has several</a:t>
            </a:r>
          </a:p>
          <a:p>
            <a:pPr>
              <a:lnSpc>
                <a:spcPct val="90000"/>
              </a:lnSpc>
              <a:buNone/>
            </a:pPr>
            <a:r>
              <a:rPr lang="en-US" sz="3200" dirty="0" smtClean="0">
                <a:latin typeface="Times New Roman" pitchFamily="18" charset="0"/>
                <a:cs typeface="Times New Roman" pitchFamily="18" charset="0"/>
              </a:rPr>
              <a:t> advantages over a flame. It is a much</a:t>
            </a:r>
          </a:p>
          <a:p>
            <a:pPr>
              <a:lnSpc>
                <a:spcPct val="90000"/>
              </a:lnSpc>
              <a:buNone/>
            </a:pPr>
            <a:r>
              <a:rPr lang="en-US" sz="3200" dirty="0" smtClean="0">
                <a:latin typeface="Times New Roman" pitchFamily="18" charset="0"/>
                <a:cs typeface="Times New Roman" pitchFamily="18" charset="0"/>
              </a:rPr>
              <a:t> more efficient atomizer than a flame </a:t>
            </a:r>
          </a:p>
          <a:p>
            <a:pPr>
              <a:lnSpc>
                <a:spcPct val="90000"/>
              </a:lnSpc>
              <a:buNone/>
            </a:pPr>
            <a:r>
              <a:rPr lang="en-US" sz="3200" dirty="0" smtClean="0">
                <a:latin typeface="Times New Roman" pitchFamily="18" charset="0"/>
                <a:cs typeface="Times New Roman" pitchFamily="18" charset="0"/>
              </a:rPr>
              <a:t>and it can directly accept very small </a:t>
            </a:r>
          </a:p>
          <a:p>
            <a:pPr>
              <a:lnSpc>
                <a:spcPct val="90000"/>
              </a:lnSpc>
              <a:buNone/>
            </a:pPr>
            <a:r>
              <a:rPr lang="en-US" sz="3200" dirty="0" smtClean="0">
                <a:latin typeface="Times New Roman" pitchFamily="18" charset="0"/>
                <a:cs typeface="Times New Roman" pitchFamily="18" charset="0"/>
              </a:rPr>
              <a:t>absolute quantities of sample. </a:t>
            </a:r>
          </a:p>
          <a:p>
            <a:pPr>
              <a:lnSpc>
                <a:spcPct val="90000"/>
              </a:lnSpc>
              <a:buNone/>
            </a:pPr>
            <a:r>
              <a:rPr lang="en-US" sz="3200" dirty="0" smtClean="0">
                <a:latin typeface="Times New Roman" pitchFamily="18" charset="0"/>
                <a:cs typeface="Times New Roman" pitchFamily="18" charset="0"/>
              </a:rPr>
              <a:t>   Samples are placed directly in the graphite furnace and the furnace is electrically heated in several steps to dry the sample, ash organic matter, and vaporize the </a:t>
            </a:r>
            <a:r>
              <a:rPr lang="en-US" sz="3200" dirty="0" err="1" smtClean="0">
                <a:latin typeface="Times New Roman" pitchFamily="18" charset="0"/>
                <a:cs typeface="Times New Roman" pitchFamily="18" charset="0"/>
              </a:rPr>
              <a:t>analyte</a:t>
            </a:r>
            <a:r>
              <a:rPr lang="en-US" sz="3200" dirty="0" smtClean="0">
                <a:latin typeface="Times New Roman" pitchFamily="18" charset="0"/>
                <a:cs typeface="Times New Roman" pitchFamily="18" charset="0"/>
              </a:rPr>
              <a:t> atoms. </a:t>
            </a:r>
          </a:p>
          <a:p>
            <a:pPr>
              <a:lnSpc>
                <a:spcPct val="90000"/>
              </a:lnSpc>
            </a:pPr>
            <a:endParaRPr lang="en-US" sz="3200" dirty="0" smtClean="0">
              <a:latin typeface="Times New Roman" pitchFamily="18" charset="0"/>
              <a:cs typeface="Times New Roman" pitchFamily="18" charset="0"/>
            </a:endParaRPr>
          </a:p>
        </p:txBody>
      </p:sp>
      <p:pic>
        <p:nvPicPr>
          <p:cNvPr id="3" name="Picture 22" descr="DSC05660"/>
          <p:cNvPicPr>
            <a:picLocks noChangeAspect="1" noChangeArrowheads="1"/>
          </p:cNvPicPr>
          <p:nvPr/>
        </p:nvPicPr>
        <p:blipFill>
          <a:blip r:embed="rId2" cstate="print"/>
          <a:srcRect/>
          <a:stretch>
            <a:fillRect/>
          </a:stretch>
        </p:blipFill>
        <p:spPr bwMode="auto">
          <a:xfrm>
            <a:off x="6324600" y="914400"/>
            <a:ext cx="2447925" cy="2232025"/>
          </a:xfrm>
          <a:prstGeom prst="rect">
            <a:avLst/>
          </a:prstGeom>
          <a:noFill/>
          <a:ln w="57150">
            <a:solidFill>
              <a:srgbClr val="000000"/>
            </a:solidFill>
            <a:prstDash val="lgDashDotDot"/>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elchem.kaist.ac.kr/vt/chem-ed/spec/atomic/graphics/aa.jpg">
            <a:hlinkClick r:id="rId2"/>
          </p:cNvPr>
          <p:cNvPicPr>
            <a:picLocks noChangeAspect="1" noChangeArrowheads="1"/>
          </p:cNvPicPr>
          <p:nvPr/>
        </p:nvPicPr>
        <p:blipFill>
          <a:blip r:embed="rId3"/>
          <a:srcRect/>
          <a:stretch>
            <a:fillRect/>
          </a:stretch>
        </p:blipFill>
        <p:spPr bwMode="auto">
          <a:xfrm>
            <a:off x="533400" y="609600"/>
            <a:ext cx="4114800" cy="2667751"/>
          </a:xfrm>
          <a:prstGeom prst="rect">
            <a:avLst/>
          </a:prstGeom>
          <a:noFill/>
        </p:spPr>
      </p:pic>
      <p:pic>
        <p:nvPicPr>
          <p:cNvPr id="29699" name="Picture 3" descr="http://elchem.kaist.ac.kr/vt/chem-ed/spec/atomic/graphics/gfaa.jpg">
            <a:hlinkClick r:id="rId4"/>
          </p:cNvPr>
          <p:cNvPicPr>
            <a:picLocks noChangeAspect="1" noChangeArrowheads="1"/>
          </p:cNvPicPr>
          <p:nvPr/>
        </p:nvPicPr>
        <p:blipFill>
          <a:blip r:embed="rId5"/>
          <a:srcRect/>
          <a:stretch>
            <a:fillRect/>
          </a:stretch>
        </p:blipFill>
        <p:spPr bwMode="auto">
          <a:xfrm>
            <a:off x="3962400" y="4114800"/>
            <a:ext cx="4581525" cy="2495550"/>
          </a:xfrm>
          <a:prstGeom prst="rect">
            <a:avLst/>
          </a:prstGeom>
          <a:noFill/>
        </p:spPr>
      </p:pic>
      <p:sp>
        <p:nvSpPr>
          <p:cNvPr id="5" name="Rectangle 4"/>
          <p:cNvSpPr/>
          <p:nvPr/>
        </p:nvSpPr>
        <p:spPr>
          <a:xfrm>
            <a:off x="2971800" y="3581400"/>
            <a:ext cx="6019800" cy="646331"/>
          </a:xfrm>
          <a:prstGeom prst="rect">
            <a:avLst/>
          </a:prstGeom>
        </p:spPr>
        <p:txBody>
          <a:bodyPr wrap="square">
            <a:spAutoFit/>
          </a:bodyPr>
          <a:lstStyle/>
          <a:p>
            <a:r>
              <a:rPr lang="en-US" i="1" dirty="0" smtClean="0">
                <a:latin typeface="Arial" pitchFamily="34" charset="0"/>
                <a:cs typeface="Arial" pitchFamily="34" charset="0"/>
              </a:rPr>
              <a:t>a graphite-furnace atomic-absorption spectrometer:</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
        <p:nvSpPr>
          <p:cNvPr id="6" name="Rectangle 5"/>
          <p:cNvSpPr/>
          <p:nvPr/>
        </p:nvSpPr>
        <p:spPr>
          <a:xfrm>
            <a:off x="533400" y="152400"/>
            <a:ext cx="6629400" cy="369332"/>
          </a:xfrm>
          <a:prstGeom prst="rect">
            <a:avLst/>
          </a:prstGeom>
        </p:spPr>
        <p:txBody>
          <a:bodyPr wrap="square">
            <a:spAutoFit/>
          </a:bodyPr>
          <a:lstStyle/>
          <a:p>
            <a:r>
              <a:rPr lang="en-US" i="1" dirty="0" smtClean="0">
                <a:latin typeface="Arial" pitchFamily="34" charset="0"/>
                <a:cs typeface="Arial" pitchFamily="34" charset="0"/>
              </a:rPr>
              <a:t>a flame atomic-absorption spectrometer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534400" cy="1077218"/>
          </a:xfrm>
          <a:prstGeom prst="rect">
            <a:avLst/>
          </a:prstGeom>
        </p:spPr>
        <p:txBody>
          <a:bodyPr wrap="square">
            <a:spAutoFit/>
          </a:bodyPr>
          <a:lstStyle/>
          <a:p>
            <a:r>
              <a:rPr lang="en-US" sz="3200" dirty="0" smtClean="0">
                <a:latin typeface="Times New Roman" pitchFamily="18" charset="0"/>
                <a:cs typeface="Times New Roman" pitchFamily="18" charset="0"/>
              </a:rPr>
              <a:t>Which is set to isolate the radiation at the specified wavelength and travels into the detector.</a:t>
            </a:r>
            <a:endParaRPr lang="en-US" sz="3200" dirty="0">
              <a:latin typeface="Times New Roman" pitchFamily="18" charset="0"/>
              <a:cs typeface="Times New Roman" pitchFamily="18" charset="0"/>
            </a:endParaRPr>
          </a:p>
        </p:txBody>
      </p:sp>
      <p:sp>
        <p:nvSpPr>
          <p:cNvPr id="4" name="Rectangle 3"/>
          <p:cNvSpPr/>
          <p:nvPr/>
        </p:nvSpPr>
        <p:spPr>
          <a:xfrm>
            <a:off x="457200" y="533400"/>
            <a:ext cx="3185487" cy="646331"/>
          </a:xfrm>
          <a:prstGeom prst="rect">
            <a:avLst/>
          </a:prstGeom>
        </p:spPr>
        <p:txBody>
          <a:bodyPr wrap="none">
            <a:spAutoFit/>
          </a:bodyPr>
          <a:lstStyle/>
          <a:p>
            <a:r>
              <a:rPr lang="en-US" sz="3600" dirty="0" smtClean="0">
                <a:solidFill>
                  <a:srgbClr val="FF0000"/>
                </a:solidFill>
                <a:latin typeface="Times New Roman" pitchFamily="18" charset="0"/>
                <a:cs typeface="Times New Roman" pitchFamily="18" charset="0"/>
              </a:rPr>
              <a:t>Monochromator</a:t>
            </a:r>
            <a:endParaRPr lang="en-US" sz="3600" dirty="0">
              <a:solidFill>
                <a:srgbClr val="FF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457200"/>
            <a:ext cx="4419600" cy="685800"/>
          </a:xfrm>
        </p:spPr>
        <p:txBody>
          <a:bodyPr>
            <a:noAutofit/>
          </a:bodyPr>
          <a:lstStyle/>
          <a:p>
            <a:pPr algn="l"/>
            <a:r>
              <a:rPr lang="en-US" sz="4000" dirty="0">
                <a:solidFill>
                  <a:srgbClr val="FF0000"/>
                </a:solidFill>
                <a:latin typeface="Times New Roman" pitchFamily="18" charset="0"/>
                <a:cs typeface="Times New Roman" pitchFamily="18" charset="0"/>
              </a:rPr>
              <a:t>Detector</a:t>
            </a:r>
          </a:p>
        </p:txBody>
      </p:sp>
      <p:sp>
        <p:nvSpPr>
          <p:cNvPr id="14339" name="Rectangle 3"/>
          <p:cNvSpPr>
            <a:spLocks noGrp="1" noChangeArrowheads="1"/>
          </p:cNvSpPr>
          <p:nvPr>
            <p:ph sz="quarter" idx="1"/>
          </p:nvPr>
        </p:nvSpPr>
        <p:spPr>
          <a:xfrm>
            <a:off x="228600" y="1447800"/>
            <a:ext cx="8305800" cy="4873752"/>
          </a:xfrm>
        </p:spPr>
        <p:txBody>
          <a:bodyPr>
            <a:normAutofit/>
          </a:bodyPr>
          <a:lstStyle/>
          <a:p>
            <a:r>
              <a:rPr lang="en-US" sz="3200" dirty="0">
                <a:latin typeface="Times New Roman" pitchFamily="18" charset="0"/>
                <a:cs typeface="Times New Roman" pitchFamily="18" charset="0"/>
              </a:rPr>
              <a:t>Photo multiplier tube</a:t>
            </a:r>
          </a:p>
          <a:p>
            <a:r>
              <a:rPr lang="en-US" sz="3200" dirty="0">
                <a:latin typeface="Times New Roman" pitchFamily="18" charset="0"/>
                <a:cs typeface="Times New Roman" pitchFamily="18" charset="0"/>
              </a:rPr>
              <a:t>Extremely sensitive</a:t>
            </a:r>
          </a:p>
          <a:p>
            <a:r>
              <a:rPr lang="en-US" sz="3200" dirty="0">
                <a:latin typeface="Times New Roman" pitchFamily="18" charset="0"/>
                <a:cs typeface="Times New Roman" pitchFamily="18" charset="0"/>
              </a:rPr>
              <a:t>Can detect single photons</a:t>
            </a:r>
          </a:p>
          <a:p>
            <a:r>
              <a:rPr lang="en-US" sz="3200" dirty="0" smtClean="0">
                <a:latin typeface="Times New Roman" pitchFamily="18" charset="0"/>
                <a:cs typeface="Times New Roman" pitchFamily="18" charset="0"/>
              </a:rPr>
              <a:t>Measures the intensity of the beam of light. When some of the light is absorbed by metal, the beam's intensity is reduced. The detector records that reduction as absorption. That absorption is shown on </a:t>
            </a:r>
            <a:r>
              <a:rPr lang="en-US" sz="3200" u="sng" dirty="0" smtClean="0">
                <a:latin typeface="Times New Roman" pitchFamily="18" charset="0"/>
                <a:cs typeface="Times New Roman" pitchFamily="18" charset="0"/>
                <a:hlinkClick r:id="rId2" action="ppaction://hlinkfile"/>
              </a:rPr>
              <a:t>output device</a:t>
            </a:r>
            <a:r>
              <a:rPr lang="en-US" sz="3200" dirty="0" smtClean="0">
                <a:latin typeface="Times New Roman" pitchFamily="18" charset="0"/>
                <a:cs typeface="Times New Roman" pitchFamily="18" charset="0"/>
              </a:rPr>
              <a:t> by the data system</a:t>
            </a:r>
            <a:endParaRPr lang="en-US" sz="3200" dirty="0">
              <a:latin typeface="Times New Roman" pitchFamily="18" charset="0"/>
              <a:cs typeface="Times New Roman" pitchFamily="18" charset="0"/>
            </a:endParaRPr>
          </a:p>
        </p:txBody>
      </p:sp>
      <p:pic>
        <p:nvPicPr>
          <p:cNvPr id="5" name="Picture 2" descr="detector"/>
          <p:cNvPicPr>
            <a:picLocks noChangeAspect="1" noChangeArrowheads="1"/>
          </p:cNvPicPr>
          <p:nvPr/>
        </p:nvPicPr>
        <p:blipFill>
          <a:blip r:embed="rId3"/>
          <a:srcRect/>
          <a:stretch>
            <a:fillRect/>
          </a:stretch>
        </p:blipFill>
        <p:spPr bwMode="auto">
          <a:xfrm>
            <a:off x="5410200" y="228600"/>
            <a:ext cx="3409950" cy="25527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 y="914400"/>
            <a:ext cx="8632491"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u="none" strike="noStrike" cap="none" normalizeH="0" baseline="0" dirty="0" smtClean="0">
                <a:ln>
                  <a:noFill/>
                </a:ln>
                <a:solidFill>
                  <a:srgbClr val="FF0000"/>
                </a:solidFill>
                <a:latin typeface="Arial" pitchFamily="34" charset="0"/>
                <a:ea typeface="Arial Unicode MS" pitchFamily="34" charset="-128"/>
                <a:cs typeface="Arial" pitchFamily="34" charset="0"/>
              </a:rPr>
              <a:t>Schematic of an atomic-absorption experiment</a:t>
            </a:r>
            <a:endParaRPr kumimoji="0" lang="en-US" sz="3200" b="0" u="none" strike="noStrike" cap="none" normalizeH="0" baseline="0" dirty="0" smtClean="0">
              <a:ln>
                <a:noFill/>
              </a:ln>
              <a:solidFill>
                <a:srgbClr val="FF0000"/>
              </a:solidFill>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u="none" strike="noStrike" cap="none" normalizeH="0" baseline="0" dirty="0" smtClean="0">
              <a:ln>
                <a:noFill/>
              </a:ln>
              <a:solidFill>
                <a:srgbClr val="FF0000"/>
              </a:solidFill>
              <a:latin typeface="Arial" pitchFamily="34" charset="0"/>
              <a:cs typeface="Arial" pitchFamily="34" charset="0"/>
            </a:endParaRPr>
          </a:p>
        </p:txBody>
      </p:sp>
      <p:pic>
        <p:nvPicPr>
          <p:cNvPr id="15361" name="Picture 1" descr="scheme"/>
          <p:cNvPicPr>
            <a:picLocks noChangeAspect="1" noChangeArrowheads="1"/>
          </p:cNvPicPr>
          <p:nvPr/>
        </p:nvPicPr>
        <p:blipFill>
          <a:blip r:embed="rId2"/>
          <a:srcRect/>
          <a:stretch>
            <a:fillRect/>
          </a:stretch>
        </p:blipFill>
        <p:spPr bwMode="auto">
          <a:xfrm>
            <a:off x="762000" y="2362200"/>
            <a:ext cx="7086600" cy="2895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52400" y="1447800"/>
            <a:ext cx="83058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We can find the concentrations of a sample running a series of calibration standards through the instrument. By plotting the absorption versus the concentrations of the standards, a </a:t>
            </a:r>
            <a:r>
              <a:rPr kumimoji="0" lang="en-US" sz="28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hlinkClick r:id="rId2"/>
              </a:rPr>
              <a:t>calibration curve</a:t>
            </a:r>
            <a:r>
              <a:rPr kumimoji="0" lang="en-US" sz="28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can be plotted. We can then look at the absorption for a sample solution and use the calibration curves to determine the concentration of a sample.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1752600"/>
            <a:ext cx="8229600" cy="3733800"/>
          </a:xfrm>
          <a:prstGeom prst="rect">
            <a:avLst/>
          </a:prstGeom>
        </p:spPr>
        <p:txBody>
          <a:bodyPr/>
          <a:lstStyle/>
          <a:p>
            <a:pPr marL="342900" lvl="0" indent="-342900">
              <a:spcBef>
                <a:spcPct val="20000"/>
              </a:spcBef>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In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hlinkClick r:id="rId2" tooltip="Analytical chemistry"/>
              </a:rPr>
              <a:t>analytical chemistry</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Atomic absorption spectroscopy</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(AAS)</a:t>
            </a:r>
            <a:r>
              <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is a technique for determining the concentration of a particular metal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hlinkClick r:id="rId3" tooltip="Chemical element"/>
              </a:rPr>
              <a:t>element</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e.g.Fe</a:t>
            </a:r>
            <a:r>
              <a:rPr lang="en-US" sz="3200" dirty="0" smtClean="0">
                <a:latin typeface="Times New Roman" pitchFamily="18" charset="0"/>
                <a:cs typeface="Times New Roman" pitchFamily="18" charset="0"/>
              </a:rPr>
              <a:t>, Cu, Al, </a:t>
            </a:r>
            <a:r>
              <a:rPr lang="en-US" sz="3200" dirty="0" err="1" smtClean="0">
                <a:latin typeface="Times New Roman" pitchFamily="18" charset="0"/>
                <a:cs typeface="Times New Roman" pitchFamily="18" charset="0"/>
              </a:rPr>
              <a:t>Pb</a:t>
            </a:r>
            <a:r>
              <a:rPr lang="en-US" sz="3200" dirty="0" smtClean="0">
                <a:latin typeface="Times New Roman" pitchFamily="18" charset="0"/>
                <a:cs typeface="Times New Roman" pitchFamily="18" charset="0"/>
              </a:rPr>
              <a:t>, Ca, Zn)</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 a sample ( water, medicine</a:t>
            </a:r>
            <a:r>
              <a:rPr kumimoji="0" lang="en-US" sz="32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a:t>
            </a:r>
            <a:r>
              <a:rPr kumimoji="0" lang="en-US" sz="3200" b="0" i="0" u="none" strike="noStrike" kern="1200" cap="none" spc="0" normalizeH="0" noProof="0" smtClean="0">
                <a:ln>
                  <a:noFill/>
                </a:ln>
                <a:solidFill>
                  <a:schemeClr val="tx1"/>
                </a:solidFill>
                <a:effectLst/>
                <a:uLnTx/>
                <a:uFillTx/>
                <a:latin typeface="Times New Roman" pitchFamily="18" charset="0"/>
                <a:cs typeface="Times New Roman" pitchFamily="18" charset="0"/>
              </a:rPr>
              <a:t> food)</a:t>
            </a:r>
            <a:r>
              <a:rPr kumimoji="0" lang="en-US" sz="32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Atomic absorption spectroscopy can be used to analyze the concentration of over 62 different metals in a solution.</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3" name="TextBox 2"/>
          <p:cNvSpPr txBox="1"/>
          <p:nvPr/>
        </p:nvSpPr>
        <p:spPr>
          <a:xfrm>
            <a:off x="2819400" y="609600"/>
            <a:ext cx="2722220" cy="707886"/>
          </a:xfrm>
          <a:prstGeom prst="rect">
            <a:avLst/>
          </a:prstGeom>
          <a:noFill/>
        </p:spPr>
        <p:txBody>
          <a:bodyPr wrap="none" rtlCol="0">
            <a:spAutoFit/>
          </a:bodyPr>
          <a:lstStyle/>
          <a:p>
            <a:r>
              <a:rPr lang="en-US" sz="4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sz="4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a:r>
              <a:rPr lang="en-US" altLang="ko-KR" sz="4000" dirty="0" smtClean="0">
                <a:solidFill>
                  <a:srgbClr val="FF0000"/>
                </a:solidFill>
                <a:effectLst>
                  <a:outerShdw blurRad="38100" dist="38100" dir="2700000" algn="tl">
                    <a:srgbClr val="000000">
                      <a:alpha val="43137"/>
                    </a:srgbClr>
                  </a:outerShdw>
                </a:effectLst>
                <a:latin typeface="Times New Roman" pitchFamily="18" charset="0"/>
                <a:ea typeface="Gulim" pitchFamily="34" charset="-127"/>
                <a:cs typeface="Times New Roman" pitchFamily="18" charset="0"/>
              </a:rPr>
              <a:t>Technique</a:t>
            </a:r>
            <a:endParaRPr lang="en-US" sz="4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123" name="Rectangle 3"/>
          <p:cNvSpPr>
            <a:spLocks noGrp="1" noChangeArrowheads="1"/>
          </p:cNvSpPr>
          <p:nvPr>
            <p:ph sz="quarter" idx="1"/>
          </p:nvPr>
        </p:nvSpPr>
        <p:spPr>
          <a:xfrm>
            <a:off x="228600" y="1752600"/>
            <a:ext cx="8610600" cy="3429000"/>
          </a:xfrm>
        </p:spPr>
        <p:txBody>
          <a:bodyPr>
            <a:noAutofit/>
          </a:bodyPr>
          <a:lstStyle/>
          <a:p>
            <a:pPr>
              <a:buNone/>
            </a:pPr>
            <a:r>
              <a:rPr lang="en-US" sz="3200" dirty="0" smtClean="0">
                <a:latin typeface="Times New Roman" pitchFamily="18" charset="0"/>
                <a:cs typeface="Times New Roman" pitchFamily="18" charset="0"/>
              </a:rPr>
              <a:t>    Atomic-absorption (AA) spectroscopy uses the </a:t>
            </a:r>
            <a:r>
              <a:rPr lang="en-US" sz="3200" dirty="0" smtClean="0">
                <a:latin typeface="Times New Roman" pitchFamily="18" charset="0"/>
                <a:cs typeface="Times New Roman" pitchFamily="18" charset="0"/>
                <a:hlinkClick r:id="rId2"/>
              </a:rPr>
              <a:t>absorption</a:t>
            </a:r>
            <a:r>
              <a:rPr lang="en-US" sz="3200" dirty="0" smtClean="0">
                <a:latin typeface="Times New Roman" pitchFamily="18" charset="0"/>
                <a:cs typeface="Times New Roman" pitchFamily="18" charset="0"/>
              </a:rPr>
              <a:t> of light to measure the concentration of gas-phase atoms. Since samples are usually liquids or solids, the </a:t>
            </a:r>
            <a:r>
              <a:rPr lang="en-US" sz="3200" dirty="0" err="1" smtClean="0">
                <a:latin typeface="Times New Roman" pitchFamily="18" charset="0"/>
                <a:cs typeface="Times New Roman" pitchFamily="18" charset="0"/>
              </a:rPr>
              <a:t>analyte</a:t>
            </a:r>
            <a:r>
              <a:rPr lang="en-US" sz="3200" dirty="0" smtClean="0">
                <a:latin typeface="Times New Roman" pitchFamily="18" charset="0"/>
                <a:cs typeface="Times New Roman" pitchFamily="18" charset="0"/>
              </a:rPr>
              <a:t> atoms must be vaporized or atomized in a flame or graphite furnace.</a:t>
            </a:r>
            <a:endParaRPr lang="en-US" altLang="ko-KR" sz="3200" dirty="0" smtClean="0">
              <a:latin typeface="Times New Roman" pitchFamily="18" charset="0"/>
              <a:ea typeface="Gulim" pitchFamily="34" charset="-127"/>
              <a:cs typeface="Times New Roman" pitchFamily="18" charset="0"/>
            </a:endParaRPr>
          </a:p>
          <a:p>
            <a:endParaRPr lang="en-US" altLang="ko-KR" sz="3200" dirty="0" smtClean="0">
              <a:latin typeface="Times New Roman" pitchFamily="18" charset="0"/>
              <a:ea typeface="Gulim" pitchFamily="34" charset="-127"/>
              <a:cs typeface="Times New Roman" pitchFamily="18" charset="0"/>
            </a:endParaRPr>
          </a:p>
          <a:p>
            <a:pPr>
              <a:buNone/>
            </a:pPr>
            <a:endParaRPr lang="en-US"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ko-KR" sz="4000" dirty="0" smtClean="0">
                <a:solidFill>
                  <a:srgbClr val="0070C0"/>
                </a:solidFill>
                <a:effectLst>
                  <a:outerShdw blurRad="38100" dist="38100" dir="2700000" algn="tl">
                    <a:srgbClr val="000000">
                      <a:alpha val="43137"/>
                    </a:srgbClr>
                  </a:outerShdw>
                </a:effectLst>
                <a:latin typeface="Times New Roman" pitchFamily="18" charset="0"/>
                <a:ea typeface="Gulim" pitchFamily="34" charset="-127"/>
                <a:cs typeface="Times New Roman" pitchFamily="18" charset="0"/>
              </a:rPr>
              <a:t>Steps</a:t>
            </a:r>
            <a:endParaRPr lang="en-U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1" name="Rectangle 3"/>
          <p:cNvSpPr>
            <a:spLocks noGrp="1" noChangeArrowheads="1"/>
          </p:cNvSpPr>
          <p:nvPr>
            <p:ph sz="quarter" idx="1"/>
          </p:nvPr>
        </p:nvSpPr>
        <p:spPr>
          <a:xfrm>
            <a:off x="304800" y="1524000"/>
            <a:ext cx="8382000" cy="4525963"/>
          </a:xfrm>
        </p:spPr>
        <p:txBody>
          <a:bodyPr>
            <a:normAutofit/>
          </a:bodyPr>
          <a:lstStyle/>
          <a:p>
            <a:pPr marL="609600" indent="-609600">
              <a:buNone/>
            </a:pPr>
            <a:r>
              <a:rPr lang="en-US" altLang="ko-KR" sz="3200" dirty="0" smtClean="0">
                <a:solidFill>
                  <a:srgbClr val="CC3399"/>
                </a:solidFill>
                <a:latin typeface="Times New Roman" pitchFamily="18" charset="0"/>
                <a:ea typeface="Gulim" pitchFamily="34" charset="-127"/>
                <a:cs typeface="Times New Roman" pitchFamily="18" charset="0"/>
              </a:rPr>
              <a:t>      </a:t>
            </a:r>
            <a:r>
              <a:rPr lang="en-US" altLang="ko-KR" sz="3200" b="1" dirty="0" smtClean="0">
                <a:solidFill>
                  <a:srgbClr val="CC3399"/>
                </a:solidFill>
                <a:latin typeface="Times New Roman" pitchFamily="18" charset="0"/>
                <a:ea typeface="Gulim" pitchFamily="34" charset="-127"/>
                <a:cs typeface="Times New Roman" pitchFamily="18" charset="0"/>
              </a:rPr>
              <a:t>The </a:t>
            </a:r>
            <a:r>
              <a:rPr lang="en-US" altLang="ko-KR" sz="3200" b="1" dirty="0">
                <a:solidFill>
                  <a:srgbClr val="CC3399"/>
                </a:solidFill>
                <a:latin typeface="Times New Roman" pitchFamily="18" charset="0"/>
                <a:ea typeface="Gulim" pitchFamily="34" charset="-127"/>
                <a:cs typeface="Times New Roman" pitchFamily="18" charset="0"/>
              </a:rPr>
              <a:t>steps are involved</a:t>
            </a:r>
            <a:r>
              <a:rPr lang="en-US" altLang="ko-KR" sz="3200" b="1" dirty="0">
                <a:latin typeface="Times New Roman" pitchFamily="18" charset="0"/>
                <a:ea typeface="Gulim" pitchFamily="34" charset="-127"/>
                <a:cs typeface="Times New Roman" pitchFamily="18" charset="0"/>
              </a:rPr>
              <a:t> </a:t>
            </a:r>
            <a:r>
              <a:rPr lang="en-US" altLang="ko-KR" sz="3200" dirty="0">
                <a:latin typeface="Times New Roman" pitchFamily="18" charset="0"/>
                <a:ea typeface="Gulim" pitchFamily="34" charset="-127"/>
                <a:cs typeface="Times New Roman" pitchFamily="18" charset="0"/>
              </a:rPr>
              <a:t>in turning a liquid sample into an atomic gas:</a:t>
            </a:r>
          </a:p>
          <a:p>
            <a:pPr marL="609600" indent="-609600"/>
            <a:r>
              <a:rPr lang="en-US" altLang="ko-KR" sz="3200" dirty="0" err="1">
                <a:latin typeface="Times New Roman" pitchFamily="18" charset="0"/>
                <a:ea typeface="Gulim" pitchFamily="34" charset="-127"/>
                <a:cs typeface="Times New Roman" pitchFamily="18" charset="0"/>
              </a:rPr>
              <a:t>Desolvation</a:t>
            </a:r>
            <a:r>
              <a:rPr lang="en-US" altLang="ko-KR" sz="3200" dirty="0">
                <a:latin typeface="Times New Roman" pitchFamily="18" charset="0"/>
                <a:ea typeface="Gulim" pitchFamily="34" charset="-127"/>
                <a:cs typeface="Times New Roman" pitchFamily="18" charset="0"/>
              </a:rPr>
              <a:t> – the liquid </a:t>
            </a:r>
            <a:r>
              <a:rPr lang="en-US" altLang="ko-KR" sz="3200" dirty="0">
                <a:latin typeface="Times New Roman" pitchFamily="18" charset="0"/>
                <a:ea typeface="Gulim" pitchFamily="34" charset="-127"/>
                <a:cs typeface="Times New Roman" pitchFamily="18" charset="0"/>
                <a:hlinkClick r:id="rId2" tooltip="Solvent"/>
              </a:rPr>
              <a:t>solvent</a:t>
            </a:r>
            <a:r>
              <a:rPr lang="en-US" altLang="ko-KR" sz="3200" dirty="0">
                <a:latin typeface="Times New Roman" pitchFamily="18" charset="0"/>
                <a:ea typeface="Gulim" pitchFamily="34" charset="-127"/>
                <a:cs typeface="Times New Roman" pitchFamily="18" charset="0"/>
              </a:rPr>
              <a:t> is </a:t>
            </a:r>
            <a:r>
              <a:rPr lang="en-US" altLang="ko-KR" sz="3200" dirty="0">
                <a:latin typeface="Times New Roman" pitchFamily="18" charset="0"/>
                <a:ea typeface="Gulim" pitchFamily="34" charset="-127"/>
                <a:cs typeface="Times New Roman" pitchFamily="18" charset="0"/>
                <a:hlinkClick r:id="rId3" tooltip="Evaporation"/>
              </a:rPr>
              <a:t>evaporated</a:t>
            </a:r>
            <a:r>
              <a:rPr lang="en-US" altLang="ko-KR" sz="3200" dirty="0">
                <a:latin typeface="Times New Roman" pitchFamily="18" charset="0"/>
                <a:ea typeface="Gulim" pitchFamily="34" charset="-127"/>
                <a:cs typeface="Times New Roman" pitchFamily="18" charset="0"/>
              </a:rPr>
              <a:t>, and the dry sample </a:t>
            </a:r>
            <a:r>
              <a:rPr lang="en-US" altLang="ko-KR" sz="3200" dirty="0" smtClean="0">
                <a:latin typeface="Times New Roman" pitchFamily="18" charset="0"/>
                <a:ea typeface="Gulim" pitchFamily="34" charset="-127"/>
                <a:cs typeface="Times New Roman" pitchFamily="18" charset="0"/>
              </a:rPr>
              <a:t>remains. </a:t>
            </a:r>
            <a:endParaRPr lang="en-US" altLang="ko-KR" sz="3200" dirty="0">
              <a:latin typeface="Times New Roman" pitchFamily="18" charset="0"/>
              <a:ea typeface="Gulim" pitchFamily="34" charset="-127"/>
              <a:cs typeface="Times New Roman" pitchFamily="18" charset="0"/>
            </a:endParaRPr>
          </a:p>
          <a:p>
            <a:pPr marL="609600" indent="-609600"/>
            <a:r>
              <a:rPr lang="en-US" altLang="ko-KR" sz="3200" dirty="0" err="1" smtClean="0">
                <a:latin typeface="Times New Roman" pitchFamily="18" charset="0"/>
                <a:ea typeface="Gulim" pitchFamily="34" charset="-127"/>
                <a:cs typeface="Times New Roman" pitchFamily="18" charset="0"/>
              </a:rPr>
              <a:t>Vaporisation</a:t>
            </a:r>
            <a:r>
              <a:rPr lang="en-US" altLang="ko-KR" sz="3200" dirty="0" smtClean="0">
                <a:latin typeface="Times New Roman" pitchFamily="18" charset="0"/>
                <a:ea typeface="Gulim" pitchFamily="34" charset="-127"/>
                <a:cs typeface="Times New Roman" pitchFamily="18" charset="0"/>
              </a:rPr>
              <a:t>– </a:t>
            </a:r>
            <a:r>
              <a:rPr lang="en-US" altLang="ko-KR" sz="3200" dirty="0">
                <a:latin typeface="Times New Roman" pitchFamily="18" charset="0"/>
                <a:ea typeface="Gulim" pitchFamily="34" charset="-127"/>
                <a:cs typeface="Times New Roman" pitchFamily="18" charset="0"/>
              </a:rPr>
              <a:t>the solid sample </a:t>
            </a:r>
            <a:r>
              <a:rPr lang="en-US" altLang="ko-KR" sz="3200" dirty="0" err="1">
                <a:latin typeface="Times New Roman" pitchFamily="18" charset="0"/>
                <a:ea typeface="Gulim" pitchFamily="34" charset="-127"/>
                <a:cs typeface="Times New Roman" pitchFamily="18" charset="0"/>
              </a:rPr>
              <a:t>vaporises</a:t>
            </a:r>
            <a:r>
              <a:rPr lang="en-US" altLang="ko-KR" sz="3200" dirty="0">
                <a:latin typeface="Times New Roman" pitchFamily="18" charset="0"/>
                <a:ea typeface="Gulim" pitchFamily="34" charset="-127"/>
                <a:cs typeface="Times New Roman" pitchFamily="18" charset="0"/>
              </a:rPr>
              <a:t> to a </a:t>
            </a:r>
            <a:r>
              <a:rPr lang="en-US" altLang="ko-KR" sz="3200" dirty="0" smtClean="0">
                <a:latin typeface="Times New Roman" pitchFamily="18" charset="0"/>
                <a:ea typeface="Gulim" pitchFamily="34" charset="-127"/>
                <a:cs typeface="Times New Roman" pitchFamily="18" charset="0"/>
              </a:rPr>
              <a:t>gas. </a:t>
            </a:r>
            <a:endParaRPr lang="en-US" altLang="ko-KR" sz="3200" dirty="0">
              <a:latin typeface="Times New Roman" pitchFamily="18" charset="0"/>
              <a:ea typeface="Gulim" pitchFamily="34" charset="-127"/>
              <a:cs typeface="Times New Roman" pitchFamily="18" charset="0"/>
            </a:endParaRPr>
          </a:p>
          <a:p>
            <a:pPr marL="609600" indent="-609600"/>
            <a:r>
              <a:rPr lang="en-US" sz="3200" dirty="0" smtClean="0">
                <a:latin typeface="Times New Roman" pitchFamily="18" charset="0"/>
                <a:cs typeface="Times New Roman" pitchFamily="18" charset="0"/>
              </a:rPr>
              <a:t>Volatilization: The </a:t>
            </a:r>
            <a:r>
              <a:rPr lang="en-US" sz="3200" dirty="0">
                <a:latin typeface="Times New Roman" pitchFamily="18" charset="0"/>
                <a:cs typeface="Times New Roman" pitchFamily="18" charset="0"/>
              </a:rPr>
              <a:t>compounds making up the sample are broken into free atoms. </a:t>
            </a:r>
          </a:p>
          <a:p>
            <a:pPr marL="609600" indent="-609600"/>
            <a:endParaRPr lang="en-US" sz="3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819400" y="0"/>
            <a:ext cx="341632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Arial Unicode MS" pitchFamily="34" charset="-128"/>
                <a:cs typeface="Times New Roman" pitchFamily="18" charset="0"/>
              </a:rPr>
              <a:t>Instrumentation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descr="instr"/>
          <p:cNvPicPr>
            <a:picLocks noChangeAspect="1" noChangeArrowheads="1"/>
          </p:cNvPicPr>
          <p:nvPr/>
        </p:nvPicPr>
        <p:blipFill>
          <a:blip r:embed="rId2"/>
          <a:srcRect/>
          <a:stretch>
            <a:fillRect/>
          </a:stretch>
        </p:blipFill>
        <p:spPr bwMode="auto">
          <a:xfrm>
            <a:off x="152400" y="762000"/>
            <a:ext cx="5476875" cy="3200400"/>
          </a:xfrm>
          <a:prstGeom prst="rect">
            <a:avLst/>
          </a:prstGeom>
          <a:noFill/>
        </p:spPr>
      </p:pic>
      <p:pic>
        <p:nvPicPr>
          <p:cNvPr id="4" name="Picture 4" descr="250px-Atomic_absorption_spectroscopy"/>
          <p:cNvPicPr>
            <a:picLocks noChangeAspect="1" noChangeArrowheads="1"/>
          </p:cNvPicPr>
          <p:nvPr/>
        </p:nvPicPr>
        <p:blipFill>
          <a:blip r:embed="rId3"/>
          <a:srcRect/>
          <a:stretch>
            <a:fillRect/>
          </a:stretch>
        </p:blipFill>
        <p:spPr bwMode="auto">
          <a:xfrm>
            <a:off x="2971800" y="4038600"/>
            <a:ext cx="5486400" cy="2819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514600"/>
            <a:ext cx="8077200" cy="4031873"/>
          </a:xfrm>
          <a:prstGeom prst="rect">
            <a:avLst/>
          </a:prstGeom>
        </p:spPr>
        <p:txBody>
          <a:bodyPr wrap="square">
            <a:spAutoFit/>
          </a:bodyPr>
          <a:lstStyle/>
          <a:p>
            <a:r>
              <a:rPr lang="en-US" altLang="ko-KR" sz="3200" dirty="0" smtClean="0">
                <a:latin typeface="Times New Roman" pitchFamily="18" charset="0"/>
                <a:ea typeface="Gulim" pitchFamily="34" charset="-127"/>
                <a:cs typeface="Times New Roman" pitchFamily="18" charset="0"/>
              </a:rPr>
              <a:t>The light that is focused into the flame is produced by a </a:t>
            </a:r>
            <a:r>
              <a:rPr lang="en-US" altLang="ko-KR" sz="3200" dirty="0" smtClean="0">
                <a:latin typeface="Times New Roman" pitchFamily="18" charset="0"/>
                <a:ea typeface="Gulim" pitchFamily="34" charset="-127"/>
                <a:cs typeface="Times New Roman" pitchFamily="18" charset="0"/>
                <a:hlinkClick r:id="rId2" tooltip="Hollow cathode lamp"/>
              </a:rPr>
              <a:t>hollow cathode lamp</a:t>
            </a:r>
            <a:r>
              <a:rPr lang="en-US" altLang="ko-KR" sz="3200" dirty="0" smtClean="0">
                <a:latin typeface="Times New Roman" pitchFamily="18" charset="0"/>
                <a:ea typeface="Gulim" pitchFamily="34" charset="-127"/>
                <a:cs typeface="Times New Roman" pitchFamily="18" charset="0"/>
              </a:rPr>
              <a:t>. Inside the lamp is a cylindrical metal cathode containing the metal for excitation, an anode and </a:t>
            </a:r>
            <a:r>
              <a:rPr lang="en-US" altLang="ko-KR" sz="3200" smtClean="0">
                <a:latin typeface="Times New Roman" pitchFamily="18" charset="0"/>
                <a:ea typeface="Gulim" pitchFamily="34" charset="-127"/>
                <a:cs typeface="Times New Roman" pitchFamily="18" charset="0"/>
              </a:rPr>
              <a:t>inert gas. </a:t>
            </a:r>
            <a:r>
              <a:rPr lang="en-US" altLang="ko-KR" sz="3200" dirty="0" smtClean="0">
                <a:latin typeface="Times New Roman" pitchFamily="18" charset="0"/>
                <a:ea typeface="Gulim" pitchFamily="34" charset="-127"/>
                <a:cs typeface="Times New Roman" pitchFamily="18" charset="0"/>
              </a:rPr>
              <a:t>When a high voltage is applied across the anode and cathode, the metal atoms in the cathode are excited into producing light with a certain </a:t>
            </a:r>
            <a:r>
              <a:rPr lang="en-US" altLang="ko-KR" sz="3200" dirty="0" smtClean="0">
                <a:latin typeface="Times New Roman" pitchFamily="18" charset="0"/>
                <a:ea typeface="Gulim" pitchFamily="34" charset="-127"/>
                <a:cs typeface="Times New Roman" pitchFamily="18" charset="0"/>
                <a:hlinkClick r:id="rId3" tooltip="Emission spectrum"/>
              </a:rPr>
              <a:t>emission spectrum</a:t>
            </a:r>
            <a:r>
              <a:rPr lang="en-US" altLang="ko-KR" sz="3200" dirty="0" smtClean="0">
                <a:latin typeface="Times New Roman" pitchFamily="18" charset="0"/>
                <a:ea typeface="Gulim" pitchFamily="34" charset="-127"/>
                <a:cs typeface="Times New Roman" pitchFamily="18" charset="0"/>
              </a:rPr>
              <a:t>. </a:t>
            </a:r>
            <a:endParaRPr lang="en-US" sz="3200" dirty="0" smtClean="0">
              <a:latin typeface="Times New Roman" pitchFamily="18" charset="0"/>
              <a:cs typeface="Times New Roman" pitchFamily="18" charset="0"/>
            </a:endParaRPr>
          </a:p>
        </p:txBody>
      </p:sp>
      <p:sp>
        <p:nvSpPr>
          <p:cNvPr id="3" name="Rectangle 31"/>
          <p:cNvSpPr txBox="1">
            <a:spLocks noChangeArrowheads="1"/>
          </p:cNvSpPr>
          <p:nvPr/>
        </p:nvSpPr>
        <p:spPr>
          <a:xfrm>
            <a:off x="304800" y="152400"/>
            <a:ext cx="8229600" cy="6096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Light Source: Hollow Cathode Lamp</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4" name="Picture 3" descr="http://elchem.kaist.ac.kr/vt/chem-ed/optics/sources/graphics/lamp-hcl.gif">
            <a:hlinkClick r:id="rId4"/>
          </p:cNvPr>
          <p:cNvPicPr>
            <a:picLocks noChangeAspect="1" noChangeArrowheads="1"/>
          </p:cNvPicPr>
          <p:nvPr/>
        </p:nvPicPr>
        <p:blipFill>
          <a:blip r:embed="rId5"/>
          <a:srcRect/>
          <a:stretch>
            <a:fillRect/>
          </a:stretch>
        </p:blipFill>
        <p:spPr bwMode="auto">
          <a:xfrm>
            <a:off x="1447800" y="1066800"/>
            <a:ext cx="5562600" cy="123538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1066800"/>
            <a:ext cx="8229600" cy="4525963"/>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ko-KR" sz="3200" b="0" i="0" u="none" strike="noStrike" kern="1200" cap="none" spc="0" normalizeH="0" baseline="0" noProof="0" dirty="0" smtClean="0">
                <a:ln>
                  <a:noFill/>
                </a:ln>
                <a:solidFill>
                  <a:schemeClr val="tx1"/>
                </a:solidFill>
                <a:effectLst/>
                <a:uLnTx/>
                <a:uFillTx/>
                <a:latin typeface="Times New Roman" pitchFamily="18" charset="0"/>
                <a:ea typeface="Gulim" pitchFamily="34" charset="-127"/>
                <a:cs typeface="Times New Roman" pitchFamily="18" charset="0"/>
              </a:rPr>
              <a:t>The type of hollow cathode tube depends on the metal being analyzed. For analyzing the concentration of copper, a copper cathode tube would be used, and likewise for any other metal being analyzed. </a:t>
            </a: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11906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00175"/>
            <a:ext cx="155257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17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229600" cy="5632311"/>
          </a:xfrm>
          <a:prstGeom prst="rect">
            <a:avLst/>
          </a:prstGeom>
        </p:spPr>
        <p:txBody>
          <a:bodyPr wrap="square">
            <a:spAutoFit/>
          </a:bodyPr>
          <a:lstStyle/>
          <a:p>
            <a:r>
              <a:rPr lang="en-US" sz="3600" dirty="0" smtClean="0">
                <a:solidFill>
                  <a:srgbClr val="FF0000"/>
                </a:solidFill>
                <a:latin typeface="Times New Roman" pitchFamily="18" charset="0"/>
                <a:cs typeface="Times New Roman" pitchFamily="18" charset="0"/>
              </a:rPr>
              <a:t>Atomizer</a:t>
            </a:r>
          </a:p>
          <a:p>
            <a:endParaRPr lang="en-US"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AA spectroscopy requires that the </a:t>
            </a:r>
            <a:r>
              <a:rPr lang="en-US" sz="3200" dirty="0" err="1" smtClean="0">
                <a:latin typeface="Times New Roman" pitchFamily="18" charset="0"/>
                <a:cs typeface="Times New Roman" pitchFamily="18" charset="0"/>
              </a:rPr>
              <a:t>analyte</a:t>
            </a:r>
            <a:r>
              <a:rPr lang="en-US" sz="3200" dirty="0" smtClean="0">
                <a:latin typeface="Times New Roman" pitchFamily="18" charset="0"/>
                <a:cs typeface="Times New Roman" pitchFamily="18" charset="0"/>
              </a:rPr>
              <a:t> atoms be in the gas phase. Ions or atoms in a sample must undergo </a:t>
            </a:r>
            <a:r>
              <a:rPr lang="en-US" sz="3200" dirty="0" err="1" smtClean="0">
                <a:latin typeface="Times New Roman" pitchFamily="18" charset="0"/>
                <a:cs typeface="Times New Roman" pitchFamily="18" charset="0"/>
              </a:rPr>
              <a:t>desolvation</a:t>
            </a:r>
            <a:r>
              <a:rPr lang="en-US" sz="3200" dirty="0" smtClean="0">
                <a:latin typeface="Times New Roman" pitchFamily="18" charset="0"/>
                <a:cs typeface="Times New Roman" pitchFamily="18" charset="0"/>
              </a:rPr>
              <a:t> and vaporization in a high-temperature source such as a flame or graphite furnace.</a:t>
            </a:r>
          </a:p>
          <a:p>
            <a:r>
              <a:rPr lang="en-US" sz="3200" dirty="0" smtClean="0">
                <a:latin typeface="Times New Roman" pitchFamily="18" charset="0"/>
                <a:cs typeface="Times New Roman" pitchFamily="18" charset="0"/>
              </a:rPr>
              <a:t> </a:t>
            </a:r>
          </a:p>
          <a:p>
            <a:r>
              <a:rPr lang="en-US" sz="3200" dirty="0" smtClean="0">
                <a:solidFill>
                  <a:srgbClr val="00B050"/>
                </a:solidFill>
                <a:latin typeface="Times New Roman" pitchFamily="18" charset="0"/>
                <a:cs typeface="Times New Roman" pitchFamily="18" charset="0"/>
              </a:rPr>
              <a:t>Flame AA </a:t>
            </a:r>
            <a:r>
              <a:rPr lang="en-US" sz="3200" dirty="0" smtClean="0">
                <a:latin typeface="Times New Roman" pitchFamily="18" charset="0"/>
                <a:cs typeface="Times New Roman" pitchFamily="18" charset="0"/>
              </a:rPr>
              <a:t>can only analyze solutions, while graphite furnace AA can accept solutions, slurries, or solid samples.</a:t>
            </a:r>
          </a:p>
          <a:p>
            <a:endParaRPr lang="en-US"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296</TotalTime>
  <Words>627</Words>
  <Application>Microsoft Office PowerPoint</Application>
  <PresentationFormat>On-screen Show (4:3)</PresentationFormat>
  <Paragraphs>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Atomic-absorption spectroscopy</vt:lpstr>
      <vt:lpstr>PowerPoint Presentation</vt:lpstr>
      <vt:lpstr>Technique</vt:lpstr>
      <vt:lpstr>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Flame</vt:lpstr>
      <vt:lpstr>PowerPoint Presentation</vt:lpstr>
      <vt:lpstr>PowerPoint Presentation</vt:lpstr>
      <vt:lpstr>PowerPoint Presentation</vt:lpstr>
      <vt:lpstr>Detector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Iman</cp:lastModifiedBy>
  <cp:revision>34</cp:revision>
  <dcterms:created xsi:type="dcterms:W3CDTF">2006-08-16T00:00:00Z</dcterms:created>
  <dcterms:modified xsi:type="dcterms:W3CDTF">2015-02-19T09:13:14Z</dcterms:modified>
</cp:coreProperties>
</file>