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2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305" r:id="rId9"/>
    <p:sldId id="264" r:id="rId10"/>
    <p:sldId id="265" r:id="rId11"/>
    <p:sldId id="266" r:id="rId12"/>
    <p:sldId id="277" r:id="rId13"/>
    <p:sldId id="267" r:id="rId14"/>
    <p:sldId id="268" r:id="rId15"/>
    <p:sldId id="306" r:id="rId16"/>
    <p:sldId id="307" r:id="rId17"/>
    <p:sldId id="269" r:id="rId18"/>
    <p:sldId id="275" r:id="rId19"/>
    <p:sldId id="276" r:id="rId20"/>
    <p:sldId id="270" r:id="rId21"/>
    <p:sldId id="271" r:id="rId22"/>
    <p:sldId id="278" r:id="rId23"/>
    <p:sldId id="273" r:id="rId24"/>
    <p:sldId id="274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300" r:id="rId37"/>
    <p:sldId id="301" r:id="rId38"/>
    <p:sldId id="304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72" r:id="rId4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AB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4/20/2015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06225-09B5-0642-A250-7891F3A782B1}" type="datetimeFigureOut">
              <a:rPr lang="en-US" smtClean="0"/>
              <a:pPr/>
              <a:t>4/20/2015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FF95C-ABA7-064D-B1B5-EBF3B733D5A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06225-09B5-0642-A250-7891F3A782B1}" type="datetimeFigureOut">
              <a:rPr lang="en-US" smtClean="0"/>
              <a:pPr/>
              <a:t>4/20/2015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FF95C-ABA7-064D-B1B5-EBF3B733D5A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06225-09B5-0642-A250-7891F3A782B1}" type="datetimeFigureOut">
              <a:rPr lang="en-US" smtClean="0"/>
              <a:pPr/>
              <a:t>4/20/2015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FF95C-ABA7-064D-B1B5-EBF3B733D5A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4/20/2015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06225-09B5-0642-A250-7891F3A782B1}" type="datetimeFigureOut">
              <a:rPr lang="en-US" smtClean="0"/>
              <a:pPr/>
              <a:t>4/20/2015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FF95C-ABA7-064D-B1B5-EBF3B733D5A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06225-09B5-0642-A250-7891F3A782B1}" type="datetimeFigureOut">
              <a:rPr lang="en-US" smtClean="0"/>
              <a:pPr/>
              <a:t>4/20/2015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FF95C-ABA7-064D-B1B5-EBF3B733D5A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06225-09B5-0642-A250-7891F3A782B1}" type="datetimeFigureOut">
              <a:rPr lang="en-US" smtClean="0"/>
              <a:pPr/>
              <a:t>4/20/2015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FF95C-ABA7-064D-B1B5-EBF3B733D5A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06225-09B5-0642-A250-7891F3A782B1}" type="datetimeFigureOut">
              <a:rPr lang="en-US" smtClean="0"/>
              <a:pPr/>
              <a:t>4/20/2015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FF95C-ABA7-064D-B1B5-EBF3B733D5A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06225-09B5-0642-A250-7891F3A782B1}" type="datetimeFigureOut">
              <a:rPr lang="en-US" smtClean="0"/>
              <a:pPr/>
              <a:t>4/20/2015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FF95C-ABA7-064D-B1B5-EBF3B733D5A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5D906225-09B5-0642-A250-7891F3A782B1}" type="datetimeFigureOut">
              <a:rPr lang="en-US" smtClean="0"/>
              <a:pPr/>
              <a:t>4/20/2015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A21FF95C-ABA7-064D-B1B5-EBF3B733D5A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5D906225-09B5-0642-A250-7891F3A782B1}" type="datetimeFigureOut">
              <a:rPr lang="en-US" smtClean="0"/>
              <a:pPr/>
              <a:t>4/20/2015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A21FF95C-ABA7-064D-B1B5-EBF3B733D5A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google.com.sa/url?sa=i&amp;rct=j&amp;q=base%20mutation&amp;source=images&amp;cd=&amp;cad=rja&amp;docid=2PWUBTZWC8dwYM&amp;tbnid=8IWV7gzrCodiBM:&amp;ved=0CAUQjRw&amp;url=http://biologyblock.com/?p=119&amp;ei=T21WUcepPMvfPbzkgYgI&amp;psig=AFQjCNGDWmFSXMsiWq-98bWA5-X1gpxDsg&amp;ust=1364704829871345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>CLS 311 Basic Microbiology</a:t>
            </a:r>
            <a:br>
              <a:rPr lang="en-US" sz="4800" dirty="0" smtClean="0">
                <a:solidFill>
                  <a:schemeClr val="tx1"/>
                </a:solidFill>
              </a:rPr>
            </a:br>
            <a:r>
              <a:rPr lang="en-US" sz="4800" dirty="0" err="1" smtClean="0">
                <a:solidFill>
                  <a:schemeClr val="tx1"/>
                </a:solidFill>
              </a:rPr>
              <a:t>Lect</a:t>
            </a:r>
            <a:r>
              <a:rPr lang="en-US" sz="4800" dirty="0" smtClean="0">
                <a:solidFill>
                  <a:schemeClr val="tx1"/>
                </a:solidFill>
              </a:rPr>
              <a:t> 9: Bacterial </a:t>
            </a:r>
            <a:r>
              <a:rPr lang="en-US" sz="4800" dirty="0" err="1" smtClean="0">
                <a:solidFill>
                  <a:schemeClr val="tx1"/>
                </a:solidFill>
              </a:rPr>
              <a:t>Genatics</a:t>
            </a:r>
            <a:r>
              <a:rPr lang="en-US" sz="4800" dirty="0" smtClean="0">
                <a:solidFill>
                  <a:schemeClr val="tx1"/>
                </a:solidFill>
              </a:rPr>
              <a:t/>
            </a:r>
            <a:br>
              <a:rPr lang="en-US" sz="4800" dirty="0" smtClean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1923" y="5498352"/>
            <a:ext cx="6267136" cy="926353"/>
          </a:xfrm>
        </p:spPr>
        <p:txBody>
          <a:bodyPr anchor="ctr"/>
          <a:lstStyle/>
          <a:p>
            <a:pPr algn="ctr"/>
            <a:endParaRPr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4006" y="612648"/>
            <a:ext cx="4813300" cy="2743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Spontaneous Mutations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They occur in the cell’s natural environment.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They occur randomly.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Each gene will mutate spontaneously and infrequently at a characteristic rate.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 chance that two given mutations will occur within the same cell is very low.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Mutations are stable so that the progeny of a mutant will retain the genotype.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Spontaneous Mutations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Because of mutations, the concept that all cells arising form a single cell are identical is not strictly true, since every large population contains mutants.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Even in a single colony that contains about 1 million cells, all cells are not completely identical because of spontaneous random mutations.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This is called </a:t>
            </a:r>
            <a:r>
              <a:rPr lang="en-US" b="1" dirty="0" smtClean="0">
                <a:solidFill>
                  <a:srgbClr val="FF0000"/>
                </a:solidFill>
              </a:rPr>
              <a:t>natural selection</a:t>
            </a:r>
            <a:r>
              <a:rPr lang="en-US" dirty="0" smtClean="0"/>
              <a:t>, the </a:t>
            </a:r>
            <a:r>
              <a:rPr lang="en-US" dirty="0" smtClean="0">
                <a:solidFill>
                  <a:srgbClr val="0070C0"/>
                </a:solidFill>
              </a:rPr>
              <a:t>environment dose not cause the mutation but rather selects those cells that can grow under its conditions. 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3349633"/>
          </a:xfrm>
        </p:spPr>
        <p:txBody>
          <a:bodyPr anchor="ctr"/>
          <a:lstStyle/>
          <a:p>
            <a:pPr algn="ctr">
              <a:buNone/>
            </a:pP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Mutants in nature are important because they are the raw material on which </a:t>
            </a:r>
            <a:r>
              <a:rPr lang="en-US" b="1" dirty="0" smtClean="0">
                <a:solidFill>
                  <a:srgbClr val="32AB3C"/>
                </a:solidFill>
              </a:rPr>
              <a:t>natural selection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 operates. 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Spontaneous Mutations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08176"/>
            <a:ext cx="7849519" cy="536985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Spontaneous Mutations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can happen by: </a:t>
            </a:r>
          </a:p>
          <a:p>
            <a:pPr>
              <a:buNone/>
            </a:pPr>
            <a:endParaRPr lang="en-US" dirty="0" smtClean="0"/>
          </a:p>
          <a:p>
            <a:r>
              <a:rPr lang="en-US" cap="all" dirty="0" smtClean="0">
                <a:solidFill>
                  <a:srgbClr val="FF0000"/>
                </a:solidFill>
              </a:rPr>
              <a:t>Base Substitution.</a:t>
            </a:r>
          </a:p>
          <a:p>
            <a:pPr>
              <a:buNone/>
            </a:pPr>
            <a:r>
              <a:rPr lang="en-US" dirty="0" smtClean="0"/>
              <a:t>It is the most common type of mutation , it occurs during DNA synthesis, when an incorrect base is incorporated into DNA. 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all" dirty="0" smtClean="0">
                <a:solidFill>
                  <a:srgbClr val="FF0000"/>
                </a:solidFill>
              </a:rPr>
              <a:t>Base Substitution.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 descr="http://biologyblock.com/wp-content/uploads/2012/07/Mutation-missense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1028" y="2264228"/>
            <a:ext cx="6791325" cy="3181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all" dirty="0" smtClean="0">
                <a:solidFill>
                  <a:srgbClr val="FF0000"/>
                </a:solidFill>
              </a:rPr>
              <a:t>Base Substitution.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Three outcomes are possible: </a:t>
            </a:r>
          </a:p>
          <a:p>
            <a:pPr marL="633222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32AB3C"/>
                </a:solidFill>
              </a:rPr>
              <a:t>Silent mutation: </a:t>
            </a:r>
            <a:r>
              <a:rPr lang="en-US" dirty="0" smtClean="0"/>
              <a:t>the nucleotide change generates a </a:t>
            </a:r>
            <a:r>
              <a:rPr lang="en-US" dirty="0" err="1" smtClean="0"/>
              <a:t>codon</a:t>
            </a:r>
            <a:r>
              <a:rPr lang="en-US" dirty="0" smtClean="0"/>
              <a:t> that still specifies the </a:t>
            </a:r>
            <a:r>
              <a:rPr lang="en-US" b="1" dirty="0" smtClean="0">
                <a:solidFill>
                  <a:srgbClr val="0070C0"/>
                </a:solidFill>
              </a:rPr>
              <a:t>same amino acid</a:t>
            </a:r>
            <a:r>
              <a:rPr lang="en-US" dirty="0" smtClean="0"/>
              <a:t>. </a:t>
            </a:r>
          </a:p>
          <a:p>
            <a:pPr marL="633222" indent="-514350">
              <a:buFont typeface="+mj-lt"/>
              <a:buAutoNum type="arabicPeriod"/>
            </a:pPr>
            <a:endParaRPr lang="en-US" dirty="0" smtClean="0"/>
          </a:p>
          <a:p>
            <a:pPr marL="633222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32AB3C"/>
                </a:solidFill>
              </a:rPr>
              <a:t>Missense</a:t>
            </a:r>
            <a:r>
              <a:rPr lang="en-US" b="1" dirty="0" smtClean="0">
                <a:solidFill>
                  <a:srgbClr val="32AB3C"/>
                </a:solidFill>
              </a:rPr>
              <a:t> mutation: </a:t>
            </a:r>
            <a:r>
              <a:rPr lang="en-US" dirty="0" smtClean="0"/>
              <a:t>the new </a:t>
            </a:r>
            <a:r>
              <a:rPr lang="en-US" dirty="0" err="1" smtClean="0"/>
              <a:t>codon</a:t>
            </a:r>
            <a:r>
              <a:rPr lang="en-US" dirty="0" smtClean="0"/>
              <a:t> specifies a </a:t>
            </a:r>
            <a:r>
              <a:rPr lang="en-US" b="1" dirty="0" smtClean="0">
                <a:solidFill>
                  <a:srgbClr val="0070C0"/>
                </a:solidFill>
              </a:rPr>
              <a:t>different amino acid</a:t>
            </a:r>
            <a:r>
              <a:rPr lang="en-US" dirty="0" smtClean="0"/>
              <a:t>. the effect of this type will depend on the position of the change and the difference between the original  and the new </a:t>
            </a:r>
            <a:r>
              <a:rPr lang="en-US" dirty="0" err="1" smtClean="0"/>
              <a:t>a.a</a:t>
            </a:r>
            <a:r>
              <a:rPr lang="en-US" dirty="0" smtClean="0"/>
              <a:t>.</a:t>
            </a:r>
          </a:p>
          <a:p>
            <a:pPr marL="633222" indent="-514350">
              <a:buNone/>
            </a:pPr>
            <a:endParaRPr lang="en-US" dirty="0" smtClean="0"/>
          </a:p>
          <a:p>
            <a:pPr marL="633222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32AB3C"/>
                </a:solidFill>
              </a:rPr>
              <a:t>Nonsense mutation: </a:t>
            </a:r>
            <a:r>
              <a:rPr lang="en-US" dirty="0" smtClean="0"/>
              <a:t>the new </a:t>
            </a:r>
            <a:r>
              <a:rPr lang="en-US" dirty="0" err="1" smtClean="0"/>
              <a:t>codon</a:t>
            </a:r>
            <a:r>
              <a:rPr lang="en-US" dirty="0" smtClean="0"/>
              <a:t> is a </a:t>
            </a:r>
            <a:r>
              <a:rPr lang="en-US" b="1" dirty="0" smtClean="0">
                <a:solidFill>
                  <a:srgbClr val="0070C0"/>
                </a:solidFill>
              </a:rPr>
              <a:t>stop </a:t>
            </a:r>
            <a:r>
              <a:rPr lang="en-US" b="1" dirty="0" err="1" smtClean="0">
                <a:solidFill>
                  <a:srgbClr val="0070C0"/>
                </a:solidFill>
              </a:rPr>
              <a:t>codon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and in most cases the </a:t>
            </a:r>
            <a:r>
              <a:rPr lang="en-US" dirty="0" err="1" smtClean="0"/>
              <a:t>protien</a:t>
            </a:r>
            <a:r>
              <a:rPr lang="en-US" dirty="0" smtClean="0"/>
              <a:t> is non-functional </a:t>
            </a:r>
          </a:p>
          <a:p>
            <a:endParaRPr lang="ar-SA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Spontaneous Mutations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58691"/>
          </a:xfrm>
        </p:spPr>
        <p:txBody>
          <a:bodyPr>
            <a:normAutofit fontScale="92500"/>
          </a:bodyPr>
          <a:lstStyle/>
          <a:p>
            <a:r>
              <a:rPr lang="en-US" sz="3459" cap="all" dirty="0" smtClean="0">
                <a:solidFill>
                  <a:srgbClr val="FF0000"/>
                </a:solidFill>
              </a:rPr>
              <a:t>Removal or Addition of Nucleotides. </a:t>
            </a:r>
          </a:p>
          <a:p>
            <a:r>
              <a:rPr lang="en-US" dirty="0" smtClean="0"/>
              <a:t>The consequence of this depends on how many nucleotides are deleted or added.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E.g. </a:t>
            </a:r>
            <a:r>
              <a:rPr lang="en-US" dirty="0" smtClean="0"/>
              <a:t>if 3 nucleotides are deleted or added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one </a:t>
            </a:r>
            <a:r>
              <a:rPr lang="en-US" dirty="0" err="1" smtClean="0">
                <a:sym typeface="Wingdings"/>
              </a:rPr>
              <a:t>codon</a:t>
            </a:r>
            <a:r>
              <a:rPr lang="en-US" dirty="0" smtClean="0">
                <a:sym typeface="Wingdings"/>
              </a:rPr>
              <a:t> is removed or (added) in the DNA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one </a:t>
            </a:r>
            <a:r>
              <a:rPr lang="en-US" dirty="0" err="1" smtClean="0">
                <a:sym typeface="Wingdings"/>
              </a:rPr>
              <a:t>a.a</a:t>
            </a:r>
            <a:r>
              <a:rPr lang="en-US" dirty="0" smtClean="0">
                <a:sym typeface="Wingdings"/>
              </a:rPr>
              <a:t>. is added or removed from a protein. </a:t>
            </a:r>
          </a:p>
          <a:p>
            <a:pPr>
              <a:buNone/>
            </a:pPr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How serous this change is; depends on the location of the change in the encoded protein. 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cap="all" dirty="0" smtClean="0">
                <a:solidFill>
                  <a:srgbClr val="FF0000"/>
                </a:solidFill>
              </a:rPr>
              <a:t>Removal or Addition of Nucleotides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Adding or subtracting 1 or 2 nucleotides is more significant than adding or subtracting 3 because it cause </a:t>
            </a:r>
            <a:r>
              <a:rPr lang="en-US" b="1" dirty="0" err="1" smtClean="0">
                <a:solidFill>
                  <a:srgbClr val="32AB3C"/>
                </a:solidFill>
              </a:rPr>
              <a:t>frameshift</a:t>
            </a:r>
            <a:r>
              <a:rPr lang="en-US" b="1" dirty="0" smtClean="0">
                <a:solidFill>
                  <a:srgbClr val="32AB3C"/>
                </a:solidFill>
              </a:rPr>
              <a:t> mutations. </a:t>
            </a:r>
          </a:p>
          <a:p>
            <a:pPr>
              <a:buNone/>
            </a:pPr>
            <a:endParaRPr lang="en-US" b="1" dirty="0" smtClean="0">
              <a:solidFill>
                <a:srgbClr val="32AB3C"/>
              </a:solidFill>
            </a:endParaRPr>
          </a:p>
          <a:p>
            <a:r>
              <a:rPr lang="en-US" dirty="0" smtClean="0"/>
              <a:t>This </a:t>
            </a:r>
            <a:r>
              <a:rPr lang="en-US" b="1" dirty="0" smtClean="0">
                <a:solidFill>
                  <a:srgbClr val="0070C0"/>
                </a:solidFill>
              </a:rPr>
              <a:t>change the reading frame, </a:t>
            </a:r>
            <a:r>
              <a:rPr lang="en-US" dirty="0" smtClean="0"/>
              <a:t>so that an entirely different set of </a:t>
            </a:r>
            <a:r>
              <a:rPr lang="en-US" dirty="0" err="1" smtClean="0"/>
              <a:t>codons</a:t>
            </a:r>
            <a:r>
              <a:rPr lang="en-US" dirty="0" smtClean="0"/>
              <a:t> is used.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And frequently one of the resulting </a:t>
            </a:r>
            <a:r>
              <a:rPr lang="en-US" dirty="0" err="1" smtClean="0"/>
              <a:t>codons</a:t>
            </a:r>
            <a:r>
              <a:rPr lang="en-US" dirty="0" smtClean="0"/>
              <a:t> will be a stop </a:t>
            </a:r>
            <a:r>
              <a:rPr lang="en-US" dirty="0" err="1" smtClean="0"/>
              <a:t>codon</a:t>
            </a:r>
            <a:r>
              <a:rPr lang="en-US" dirty="0" smtClean="0"/>
              <a:t> and the result will be non-functional protein.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r="5227"/>
          <a:stretch>
            <a:fillRect/>
          </a:stretch>
        </p:blipFill>
        <p:spPr>
          <a:xfrm>
            <a:off x="457200" y="1993153"/>
            <a:ext cx="8247529" cy="383390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463364" cy="1509059"/>
          </a:xfrm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History</a:t>
            </a:r>
            <a:endParaRPr lang="en-US" sz="6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766" y="4078940"/>
            <a:ext cx="8501528" cy="2554941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smtClean="0">
                <a:solidFill>
                  <a:srgbClr val="000000"/>
                </a:solidFill>
              </a:rPr>
              <a:t>In 1983, at age of 81, McClintock received the Nobel Prize in Medicine or Physiology largely for her discovery 40 years earlier of transposable elements, or </a:t>
            </a:r>
            <a:r>
              <a:rPr lang="en-US" dirty="0" err="1" smtClean="0">
                <a:solidFill>
                  <a:srgbClr val="000000"/>
                </a:solidFill>
              </a:rPr>
              <a:t>transposons</a:t>
            </a:r>
            <a:r>
              <a:rPr lang="en-US" dirty="0" smtClean="0">
                <a:solidFill>
                  <a:srgbClr val="000000"/>
                </a:solidFill>
              </a:rPr>
              <a:t>, popularly called “jumping genes” 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0735" y="306799"/>
            <a:ext cx="3164559" cy="31824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 l="5213" t="7880" r="4896"/>
          <a:stretch>
            <a:fillRect/>
          </a:stretch>
        </p:blipFill>
        <p:spPr>
          <a:xfrm>
            <a:off x="3118561" y="306799"/>
            <a:ext cx="2532174" cy="3302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1615159"/>
            <a:ext cx="3118561" cy="12003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Barbara McClintock (1902-1992).</a:t>
            </a:r>
          </a:p>
          <a:p>
            <a:pPr algn="ctr"/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Spontaneous Mutations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cap="all" dirty="0" smtClean="0">
                <a:solidFill>
                  <a:srgbClr val="FF0000"/>
                </a:solidFill>
              </a:rPr>
              <a:t>Transposable Elements (Jumping Genes = </a:t>
            </a:r>
            <a:r>
              <a:rPr lang="en-US" cap="all" dirty="0" err="1" smtClean="0">
                <a:solidFill>
                  <a:srgbClr val="FF0000"/>
                </a:solidFill>
              </a:rPr>
              <a:t>transposons</a:t>
            </a:r>
            <a:r>
              <a:rPr lang="en-US" cap="all" dirty="0" smtClean="0">
                <a:solidFill>
                  <a:srgbClr val="FF0000"/>
                </a:solidFill>
              </a:rPr>
              <a:t>):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Inside a single cell, a </a:t>
            </a:r>
            <a:r>
              <a:rPr lang="en-US" dirty="0" err="1" smtClean="0"/>
              <a:t>transposon</a:t>
            </a:r>
            <a:r>
              <a:rPr lang="en-US" dirty="0" smtClean="0"/>
              <a:t> can “jump” to a different location within the chromosome, or to a plasmid, or vice versa.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Most </a:t>
            </a:r>
            <a:r>
              <a:rPr lang="en-US" dirty="0" err="1" smtClean="0"/>
              <a:t>transposons</a:t>
            </a:r>
            <a:r>
              <a:rPr lang="en-US" dirty="0" smtClean="0"/>
              <a:t> contain transcriptional terminators that stop mRNA synthesis.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cap="all" dirty="0" smtClean="0">
                <a:solidFill>
                  <a:srgbClr val="FF0000"/>
                </a:solidFill>
              </a:rPr>
              <a:t>Transposable Elements (Jumping Genes = </a:t>
            </a:r>
            <a:r>
              <a:rPr lang="en-US" sz="4000" cap="all" dirty="0" err="1" smtClean="0">
                <a:solidFill>
                  <a:srgbClr val="FF0000"/>
                </a:solidFill>
              </a:rPr>
              <a:t>transposons</a:t>
            </a:r>
            <a:r>
              <a:rPr lang="en-US" sz="4000" cap="all" dirty="0" smtClean="0">
                <a:solidFill>
                  <a:srgbClr val="FF0000"/>
                </a:solidFill>
              </a:rPr>
              <a:t>):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241" y="2165350"/>
            <a:ext cx="7037906" cy="316865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Why do we study genetics in bacteria???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grow rapidly, especially </a:t>
            </a:r>
            <a:r>
              <a:rPr lang="en-US" i="1" dirty="0" err="1" smtClean="0"/>
              <a:t>E.coli</a:t>
            </a:r>
            <a:r>
              <a:rPr lang="en-US" i="1" dirty="0" smtClean="0"/>
              <a:t>.</a:t>
            </a:r>
          </a:p>
          <a:p>
            <a:endParaRPr lang="en-US" i="1" dirty="0" smtClean="0"/>
          </a:p>
          <a:p>
            <a:r>
              <a:rPr lang="en-US" dirty="0" smtClean="0"/>
              <a:t>It is cheap.</a:t>
            </a:r>
          </a:p>
          <a:p>
            <a:endParaRPr lang="en-US" dirty="0" smtClean="0"/>
          </a:p>
          <a:p>
            <a:r>
              <a:rPr lang="en-US" dirty="0" smtClean="0"/>
              <a:t>Thus rare mutations will be represented in a small volume of medium.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Bacteria are haploid thus it is easy to spot the mutation. 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Induced Mutations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Because the frequency of spontaneous mutations is so low.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Thus to study mutation investigators use </a:t>
            </a:r>
            <a:r>
              <a:rPr lang="en-US" b="1" dirty="0" smtClean="0">
                <a:solidFill>
                  <a:srgbClr val="32AB3C"/>
                </a:solidFill>
              </a:rPr>
              <a:t>mutagens</a:t>
            </a:r>
            <a:r>
              <a:rPr lang="en-US" dirty="0" smtClean="0"/>
              <a:t> that can increase the frequency of mutations at least, 1000 fold.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Such mutations are called </a:t>
            </a:r>
            <a:r>
              <a:rPr lang="en-US" b="1" dirty="0" smtClean="0">
                <a:solidFill>
                  <a:srgbClr val="32AB3C"/>
                </a:solidFill>
              </a:rPr>
              <a:t>induced mutations</a:t>
            </a:r>
            <a:r>
              <a:rPr lang="en-US" dirty="0" smtClean="0"/>
              <a:t>.  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Induced Mutations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MUTAGENS: </a:t>
            </a:r>
          </a:p>
          <a:p>
            <a:pPr lvl="2">
              <a:buFont typeface="Wingdings" charset="2"/>
              <a:buChar char="ü"/>
            </a:pPr>
            <a:r>
              <a:rPr lang="en-US" sz="3200" dirty="0" smtClean="0"/>
              <a:t>Chemicals mutagens.</a:t>
            </a:r>
          </a:p>
          <a:p>
            <a:pPr lvl="2">
              <a:buFont typeface="Wingdings" charset="2"/>
              <a:buChar char="ü"/>
            </a:pPr>
            <a:r>
              <a:rPr lang="en-US" sz="3200" dirty="0" smtClean="0"/>
              <a:t>Transposition. </a:t>
            </a:r>
          </a:p>
          <a:p>
            <a:pPr lvl="2">
              <a:buFont typeface="Wingdings" charset="2"/>
              <a:buChar char="ü"/>
            </a:pPr>
            <a:r>
              <a:rPr lang="en-US" sz="3200" dirty="0" smtClean="0"/>
              <a:t>Radiation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Induced Mutations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775191"/>
            <a:ext cx="8417859" cy="484375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Chemical mutagens: </a:t>
            </a:r>
          </a:p>
          <a:p>
            <a:pPr>
              <a:buNone/>
            </a:pPr>
            <a:endParaRPr lang="en-US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Clr>
                <a:srgbClr val="32AB3C"/>
              </a:buClr>
              <a:buFont typeface="Wingdings" charset="2"/>
              <a:buChar char="ü"/>
            </a:pPr>
            <a:r>
              <a:rPr lang="en-US" b="1" dirty="0" err="1" smtClean="0">
                <a:solidFill>
                  <a:srgbClr val="32AB3C"/>
                </a:solidFill>
              </a:rPr>
              <a:t>Alkylating</a:t>
            </a:r>
            <a:r>
              <a:rPr lang="en-US" b="1" dirty="0" smtClean="0">
                <a:solidFill>
                  <a:srgbClr val="32AB3C"/>
                </a:solidFill>
              </a:rPr>
              <a:t> agents: </a:t>
            </a:r>
          </a:p>
          <a:p>
            <a:pPr>
              <a:buNone/>
            </a:pPr>
            <a:r>
              <a:rPr lang="en-US" dirty="0" smtClean="0"/>
              <a:t>Chemicals that </a:t>
            </a:r>
            <a:r>
              <a:rPr lang="en-US" dirty="0" smtClean="0">
                <a:solidFill>
                  <a:srgbClr val="0070C0"/>
                </a:solidFill>
              </a:rPr>
              <a:t>add alkyl groups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onto </a:t>
            </a:r>
            <a:r>
              <a:rPr lang="en-US" dirty="0" err="1" smtClean="0">
                <a:solidFill>
                  <a:srgbClr val="0070C0"/>
                </a:solidFill>
              </a:rPr>
              <a:t>purines</a:t>
            </a:r>
            <a:r>
              <a:rPr lang="en-US" dirty="0" smtClean="0">
                <a:solidFill>
                  <a:srgbClr val="0070C0"/>
                </a:solidFill>
              </a:rPr>
              <a:t> and </a:t>
            </a:r>
            <a:r>
              <a:rPr lang="en-US" dirty="0" err="1" smtClean="0">
                <a:solidFill>
                  <a:srgbClr val="0070C0"/>
                </a:solidFill>
              </a:rPr>
              <a:t>pyrimidines</a:t>
            </a:r>
            <a:r>
              <a:rPr lang="en-US" dirty="0" smtClean="0"/>
              <a:t> their by altering their hydrogen-bonding properties. </a:t>
            </a:r>
          </a:p>
          <a:p>
            <a:pPr>
              <a:buNone/>
            </a:pPr>
            <a:endParaRPr lang="en-US" dirty="0" smtClean="0"/>
          </a:p>
          <a:p>
            <a:pPr>
              <a:buClr>
                <a:srgbClr val="32AB3C"/>
              </a:buClr>
              <a:buFont typeface="Wingdings" charset="2"/>
              <a:buChar char="ü"/>
            </a:pPr>
            <a:r>
              <a:rPr lang="en-US" sz="3176" b="1" dirty="0" smtClean="0">
                <a:solidFill>
                  <a:srgbClr val="32AB3C"/>
                </a:solidFill>
              </a:rPr>
              <a:t>Base analogs: </a:t>
            </a:r>
          </a:p>
          <a:p>
            <a:pPr>
              <a:buNone/>
            </a:pPr>
            <a:r>
              <a:rPr lang="en-US" dirty="0" smtClean="0"/>
              <a:t>They are compounds that </a:t>
            </a:r>
            <a:r>
              <a:rPr lang="en-US" dirty="0" smtClean="0">
                <a:solidFill>
                  <a:srgbClr val="0070C0"/>
                </a:solidFill>
              </a:rPr>
              <a:t>structurally resemble </a:t>
            </a:r>
            <a:r>
              <a:rPr lang="en-US" dirty="0" err="1" smtClean="0">
                <a:solidFill>
                  <a:srgbClr val="0070C0"/>
                </a:solidFill>
              </a:rPr>
              <a:t>purine</a:t>
            </a:r>
            <a:r>
              <a:rPr lang="en-US" dirty="0" smtClean="0">
                <a:solidFill>
                  <a:srgbClr val="0070C0"/>
                </a:solidFill>
              </a:rPr>
              <a:t> or </a:t>
            </a:r>
            <a:r>
              <a:rPr lang="en-US" dirty="0" err="1" smtClean="0">
                <a:solidFill>
                  <a:srgbClr val="0070C0"/>
                </a:solidFill>
              </a:rPr>
              <a:t>pyrimidine</a:t>
            </a:r>
            <a:r>
              <a:rPr lang="en-US" dirty="0" smtClean="0">
                <a:solidFill>
                  <a:srgbClr val="0070C0"/>
                </a:solidFill>
              </a:rPr>
              <a:t> bases</a:t>
            </a:r>
            <a:r>
              <a:rPr lang="en-US" dirty="0" smtClean="0"/>
              <a:t> that they can be mistakenly incorporated in place of the natural bases. Usually the analog will bind with the wrong base as the complementary strand is being synthesized.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Induced Mutations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Chemical mutagens:</a:t>
            </a:r>
          </a:p>
          <a:p>
            <a:pPr>
              <a:lnSpc>
                <a:spcPct val="90000"/>
              </a:lnSpc>
              <a:buClr>
                <a:srgbClr val="32AB3C"/>
              </a:buClr>
              <a:buFont typeface="Wingdings" charset="2"/>
              <a:buChar char="ü"/>
            </a:pPr>
            <a:r>
              <a:rPr lang="en-US" sz="2700" b="1" dirty="0" smtClean="0">
                <a:solidFill>
                  <a:srgbClr val="32AB3C"/>
                </a:solidFill>
              </a:rPr>
              <a:t>Intercalating agents: </a:t>
            </a:r>
          </a:p>
          <a:p>
            <a:pPr>
              <a:buNone/>
            </a:pPr>
            <a:r>
              <a:rPr lang="en-US" sz="2700" dirty="0" smtClean="0"/>
              <a:t>They </a:t>
            </a:r>
            <a:r>
              <a:rPr lang="en-US" sz="2700" dirty="0" smtClean="0">
                <a:solidFill>
                  <a:srgbClr val="0070C0"/>
                </a:solidFill>
              </a:rPr>
              <a:t>increase the frequency of </a:t>
            </a:r>
            <a:r>
              <a:rPr lang="en-US" sz="2700" dirty="0" smtClean="0">
                <a:solidFill>
                  <a:srgbClr val="0070C0"/>
                </a:solidFill>
              </a:rPr>
              <a:t>frame shift </a:t>
            </a:r>
            <a:r>
              <a:rPr lang="en-US" sz="2700" dirty="0" smtClean="0">
                <a:solidFill>
                  <a:srgbClr val="0070C0"/>
                </a:solidFill>
              </a:rPr>
              <a:t>mutations</a:t>
            </a:r>
            <a:r>
              <a:rPr lang="en-US" sz="2700" dirty="0" smtClean="0"/>
              <a:t>. They insert, or intercalate, between adjacent base pairs. This pushes the nucleotides apart, producing enough space between bases that errors are made during replication.</a:t>
            </a:r>
          </a:p>
          <a:p>
            <a:pPr lvl="5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Example of such </a:t>
            </a:r>
            <a:r>
              <a:rPr lang="en-US" sz="2400" b="1" dirty="0" err="1" smtClean="0">
                <a:solidFill>
                  <a:srgbClr val="FF0000"/>
                </a:solidFill>
              </a:rPr>
              <a:t>chemcials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lvl="5">
              <a:buFont typeface="Courier New"/>
              <a:buChar char="o"/>
            </a:pPr>
            <a:r>
              <a:rPr lang="en-US" sz="2400" dirty="0" err="1" smtClean="0"/>
              <a:t>Ethidium</a:t>
            </a:r>
            <a:r>
              <a:rPr lang="en-US" sz="2400" dirty="0" smtClean="0"/>
              <a:t> bromide </a:t>
            </a:r>
            <a:r>
              <a:rPr lang="en-US" sz="2400" b="1" dirty="0" smtClean="0">
                <a:solidFill>
                  <a:srgbClr val="FF0000"/>
                </a:solidFill>
                <a:sym typeface="Wingdings"/>
              </a:rPr>
              <a:t></a:t>
            </a:r>
            <a:r>
              <a:rPr lang="en-US" sz="2400" dirty="0" smtClean="0">
                <a:sym typeface="Wingdings"/>
              </a:rPr>
              <a:t> DNA stain</a:t>
            </a:r>
            <a:endParaRPr lang="en-US" sz="2400" dirty="0" smtClean="0"/>
          </a:p>
          <a:p>
            <a:pPr lvl="5">
              <a:buFont typeface="Courier New"/>
              <a:buChar char="o"/>
            </a:pPr>
            <a:r>
              <a:rPr lang="en-US" sz="2400" dirty="0" err="1" smtClean="0"/>
              <a:t>Chloroquine</a:t>
            </a:r>
            <a:r>
              <a:rPr lang="en-US" sz="2400" b="1" dirty="0" err="1" smtClean="0">
                <a:solidFill>
                  <a:srgbClr val="FF0000"/>
                </a:solidFill>
                <a:sym typeface="Wingdings"/>
              </a:rPr>
              <a:t></a:t>
            </a:r>
            <a:r>
              <a:rPr lang="en-US" sz="2400" dirty="0" smtClean="0">
                <a:sym typeface="Wingdings"/>
              </a:rPr>
              <a:t> drug to treat malaria</a:t>
            </a:r>
            <a:endParaRPr lang="en-US" sz="24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Induced Mutations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Clr>
                <a:srgbClr val="FF0000"/>
              </a:buClr>
              <a:buFont typeface="Wingdings" charset="2"/>
              <a:buChar char="§"/>
            </a:pP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</a:rPr>
              <a:t>MUTAGENS: </a:t>
            </a:r>
          </a:p>
          <a:p>
            <a:pPr lvl="2">
              <a:buFont typeface="Wingdings" charset="2"/>
              <a:buChar char="ü"/>
            </a:pPr>
            <a:r>
              <a:rPr lang="en-US" sz="3200" dirty="0" smtClean="0"/>
              <a:t>Chemicals mutagens.</a:t>
            </a:r>
          </a:p>
          <a:p>
            <a:pPr lvl="2">
              <a:buFont typeface="Wingdings" charset="2"/>
              <a:buChar char="ü"/>
            </a:pPr>
            <a:r>
              <a:rPr lang="en-US" sz="3200" dirty="0" smtClean="0"/>
              <a:t>Transposition. </a:t>
            </a:r>
          </a:p>
          <a:p>
            <a:pPr lvl="2">
              <a:buFont typeface="Wingdings" charset="2"/>
              <a:buChar char="ü"/>
            </a:pPr>
            <a:r>
              <a:rPr lang="en-US" sz="3200" dirty="0" smtClean="0"/>
              <a:t>Radiation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Induced Mutations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</a:pP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Transposition: </a:t>
            </a:r>
          </a:p>
          <a:p>
            <a:pPr lvl="1">
              <a:buClr>
                <a:srgbClr val="32AB3C"/>
              </a:buClr>
              <a:buFont typeface="Courier New"/>
              <a:buChar char="o"/>
            </a:pPr>
            <a:r>
              <a:rPr lang="en-US" dirty="0" smtClean="0"/>
              <a:t>To introduce a </a:t>
            </a:r>
            <a:r>
              <a:rPr lang="en-US" dirty="0" err="1" smtClean="0"/>
              <a:t>transposon</a:t>
            </a:r>
            <a:r>
              <a:rPr lang="en-US" dirty="0" smtClean="0"/>
              <a:t> into a cell. </a:t>
            </a:r>
          </a:p>
          <a:p>
            <a:pPr lvl="1">
              <a:buClr>
                <a:srgbClr val="32AB3C"/>
              </a:buClr>
              <a:buFont typeface="Courier New"/>
              <a:buChar char="o"/>
            </a:pPr>
            <a:r>
              <a:rPr lang="en-US" dirty="0" smtClean="0"/>
              <a:t>The gene into witch the </a:t>
            </a:r>
            <a:r>
              <a:rPr lang="en-US" dirty="0" err="1" smtClean="0"/>
              <a:t>transposon</a:t>
            </a:r>
            <a:r>
              <a:rPr lang="en-US" dirty="0" smtClean="0"/>
              <a:t> has inserted will usually be inactivated. </a:t>
            </a:r>
          </a:p>
          <a:p>
            <a:pPr lvl="1">
              <a:buClr>
                <a:srgbClr val="32AB3C"/>
              </a:buClr>
              <a:buFont typeface="Courier New"/>
              <a:buChar char="o"/>
            </a:pPr>
            <a:endParaRPr lang="en-US" dirty="0" smtClean="0"/>
          </a:p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Radiation: </a:t>
            </a:r>
          </a:p>
          <a:p>
            <a:pPr lvl="1">
              <a:buClr>
                <a:srgbClr val="32AB3C"/>
              </a:buClr>
              <a:buFont typeface="Courier New"/>
              <a:buChar char="o"/>
            </a:pPr>
            <a:r>
              <a:rPr lang="en-US" dirty="0" smtClean="0"/>
              <a:t>They cause several types of damage to the DNA. The radiation used are Ultraviolet light and X ray. 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Repair of Damaged DNA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 amount of spontaneous and mutagen-induced damage to DNA in cells is enormous.</a:t>
            </a:r>
          </a:p>
          <a:p>
            <a:pPr>
              <a:buNone/>
            </a:pPr>
            <a:endParaRPr/>
          </a:p>
          <a:p>
            <a:r>
              <a:rPr lang="en-US" dirty="0" smtClean="0"/>
              <a:t>This damage if not repaired can lead to cell death and , in animals lead to cancer.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Usually any alteration in DAN are repaired shortly after they occur and before they can be passed on to progeny.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Thus both prokaryotic and eukaryotic organisms have developed several different mechanisms for repairing any damage that occur in their DNA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 </a:t>
            </a:r>
            <a:r>
              <a:rPr lang="en-US" dirty="0" smtClean="0">
                <a:solidFill>
                  <a:srgbClr val="FF0000"/>
                </a:solidFill>
              </a:rPr>
              <a:t>1970</a:t>
            </a:r>
            <a:r>
              <a:rPr lang="en-US" dirty="0" smtClean="0"/>
              <a:t> the usual treatment for </a:t>
            </a:r>
            <a:r>
              <a:rPr lang="en-US" i="1" dirty="0" err="1" smtClean="0"/>
              <a:t>Stpahylococcusaureus</a:t>
            </a:r>
            <a:r>
              <a:rPr lang="en-US" dirty="0" smtClean="0"/>
              <a:t> infections in penicillin-like antibiotics.</a:t>
            </a:r>
          </a:p>
          <a:p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 smtClean="0">
                <a:solidFill>
                  <a:srgbClr val="FF0000"/>
                </a:solidFill>
              </a:rPr>
              <a:t>2003 over 60% </a:t>
            </a:r>
            <a:r>
              <a:rPr lang="en-US" dirty="0" smtClean="0"/>
              <a:t>of </a:t>
            </a:r>
            <a:r>
              <a:rPr lang="en-US" i="1" dirty="0" err="1" smtClean="0"/>
              <a:t>S.aureus</a:t>
            </a:r>
            <a:r>
              <a:rPr lang="en-US" dirty="0" smtClean="0"/>
              <a:t> strains isolated in hospitals ere </a:t>
            </a:r>
            <a:r>
              <a:rPr lang="en-US" dirty="0" smtClean="0">
                <a:solidFill>
                  <a:srgbClr val="FF0000"/>
                </a:solidFill>
              </a:rPr>
              <a:t>resistant </a:t>
            </a:r>
            <a:r>
              <a:rPr lang="en-US" dirty="0" smtClean="0"/>
              <a:t>to this antibiotics.</a:t>
            </a:r>
          </a:p>
          <a:p>
            <a:pPr>
              <a:buNone/>
            </a:pPr>
            <a:endParaRPr/>
          </a:p>
          <a:p>
            <a:r>
              <a:rPr lang="en-US" dirty="0" smtClean="0"/>
              <a:t>In </a:t>
            </a:r>
            <a:r>
              <a:rPr lang="en-US" dirty="0" smtClean="0">
                <a:solidFill>
                  <a:srgbClr val="FF0000"/>
                </a:solidFill>
              </a:rPr>
              <a:t>2002 </a:t>
            </a:r>
            <a:r>
              <a:rPr lang="en-US" dirty="0" smtClean="0"/>
              <a:t>the situations became more worrisome, when a </a:t>
            </a:r>
            <a:r>
              <a:rPr lang="en-US" i="1" dirty="0" err="1" smtClean="0"/>
              <a:t>S.aureus</a:t>
            </a:r>
            <a:r>
              <a:rPr lang="en-US" dirty="0" smtClean="0"/>
              <a:t> isolated from foot ulcers on a diabetes patient in Detroit was </a:t>
            </a:r>
            <a:r>
              <a:rPr lang="en-US" dirty="0" smtClean="0">
                <a:solidFill>
                  <a:srgbClr val="FF0000"/>
                </a:solidFill>
              </a:rPr>
              <a:t>vancomycin-resistant. 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smtClean="0"/>
              <a:t>FACTS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>
                <a:solidFill>
                  <a:srgbClr val="FF6600"/>
                </a:solidFill>
              </a:rPr>
              <a:t>Every 24 hours , the DNA in every cell in the human body is damaged spontaneously more than 10,000 times.</a:t>
            </a:r>
          </a:p>
          <a:p>
            <a:pPr algn="ctr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Repair of Damaged DNA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The cells can produce different enzymes to repair any damage of DNA.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The </a:t>
            </a:r>
            <a:r>
              <a:rPr lang="en-US" sz="5400" dirty="0" err="1" smtClean="0"/>
              <a:t>Challange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8177"/>
            <a:ext cx="8229600" cy="499262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>
                <a:solidFill>
                  <a:srgbClr val="000000"/>
                </a:solidFill>
              </a:rPr>
              <a:t>Even though mutagens are used to induce mutations the major challenge to the investigator is how to isolate the desired mutant.</a:t>
            </a:r>
          </a:p>
          <a:p>
            <a:pPr algn="ctr">
              <a:buNone/>
            </a:pPr>
            <a:endParaRPr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3892" b="1" dirty="0" smtClean="0">
                <a:solidFill>
                  <a:schemeClr val="accent3">
                    <a:lumMod val="75000"/>
                  </a:schemeClr>
                </a:solidFill>
              </a:rPr>
              <a:t>How to find and identify the rare cells containing the desired mutation. </a:t>
            </a:r>
            <a:endParaRPr lang="en-US" sz="3892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Mutant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</a:pP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Direct Selection: </a:t>
            </a:r>
          </a:p>
          <a:p>
            <a:pPr lvl="1"/>
            <a:r>
              <a:rPr lang="en-US" sz="3600" dirty="0" smtClean="0"/>
              <a:t>We inoculate cells onto a medium on which the mutant, but not the parent , can grow.</a:t>
            </a:r>
          </a:p>
          <a:p>
            <a:pPr lvl="1"/>
            <a:endParaRPr lang="en-US" sz="3600" dirty="0" smtClean="0"/>
          </a:p>
          <a:p>
            <a:pPr lvl="1"/>
            <a:r>
              <a:rPr lang="en-US" sz="3600" dirty="0" smtClean="0"/>
              <a:t>To select mutants that are resistant to certain antibiotic. 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Direct Selection: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523" y="1408176"/>
            <a:ext cx="6189902" cy="5274236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Mutant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</a:pP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Indirect Selection:</a:t>
            </a:r>
          </a:p>
          <a:p>
            <a:pPr>
              <a:buClr>
                <a:schemeClr val="accent2"/>
              </a:buClr>
            </a:pPr>
            <a:r>
              <a:rPr lang="en-US" dirty="0" smtClean="0"/>
              <a:t>Is required when no medium supports the growth of only the desired mutant. </a:t>
            </a:r>
          </a:p>
          <a:p>
            <a:pPr>
              <a:buClr>
                <a:schemeClr val="accent2"/>
              </a:buClr>
              <a:buNone/>
            </a:pPr>
            <a:endParaRPr lang="en-US" dirty="0" smtClean="0"/>
          </a:p>
          <a:p>
            <a:pPr>
              <a:buClr>
                <a:schemeClr val="accent2"/>
              </a:buClr>
            </a:pPr>
            <a:r>
              <a:rPr lang="en-US" dirty="0" smtClean="0"/>
              <a:t>We use the </a:t>
            </a:r>
            <a:r>
              <a:rPr lang="en-US" b="1" dirty="0" smtClean="0">
                <a:solidFill>
                  <a:srgbClr val="32AB3C"/>
                </a:solidFill>
              </a:rPr>
              <a:t>Replica plating </a:t>
            </a:r>
            <a:r>
              <a:rPr lang="en-US" dirty="0" smtClean="0"/>
              <a:t>, which involves the simultaneous transfer of all colonies on one plate to two other plates and the comparison of the growth of individual colonies on both plates. 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32AB3C"/>
                </a:solidFill>
              </a:rPr>
              <a:t>Replica Plating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150" y="1485900"/>
            <a:ext cx="4457700" cy="53721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Testing for Chemicals for their Cancer-Causing Ability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Tx/>
            </a:pP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Ames Test: </a:t>
            </a:r>
          </a:p>
          <a:p>
            <a:pPr>
              <a:buClrTx/>
              <a:buNone/>
            </a:pPr>
            <a:endParaRPr lang="en-US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en-US" dirty="0" smtClean="0"/>
              <a:t>Developed by </a:t>
            </a:r>
            <a:r>
              <a:rPr lang="en-US" b="1" dirty="0" smtClean="0"/>
              <a:t>Bruce Ames</a:t>
            </a:r>
            <a:r>
              <a:rPr lang="en-US" dirty="0" smtClean="0"/>
              <a:t> in the 1970s,</a:t>
            </a:r>
          </a:p>
          <a:p>
            <a:pPr>
              <a:lnSpc>
                <a:spcPct val="80000"/>
              </a:lnSpc>
            </a:pP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used to test for carcinogens.</a:t>
            </a:r>
          </a:p>
          <a:p>
            <a:pPr>
              <a:lnSpc>
                <a:spcPct val="80000"/>
              </a:lnSpc>
            </a:pPr>
            <a:endParaRPr lang="en-US" dirty="0" smtClean="0"/>
          </a:p>
          <a:p>
            <a:pPr>
              <a:lnSpc>
                <a:spcPct val="80000"/>
              </a:lnSpc>
              <a:buNone/>
            </a:pPr>
            <a:endParaRPr/>
          </a:p>
          <a:p>
            <a:pPr>
              <a:lnSpc>
                <a:spcPct val="80000"/>
              </a:lnSpc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044" y="285689"/>
            <a:ext cx="7586756" cy="6572311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 Exchange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686800" cy="508280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sharing of genetic information within and between related species occur by:</a:t>
            </a:r>
          </a:p>
          <a:p>
            <a:pPr lvl="2">
              <a:buClr>
                <a:schemeClr val="accent3">
                  <a:lumMod val="75000"/>
                </a:schemeClr>
              </a:buClr>
              <a:buFont typeface="Wingdings" charset="2"/>
              <a:buChar char="ü"/>
            </a:pPr>
            <a:r>
              <a:rPr lang="en-US" sz="3027" dirty="0" smtClean="0">
                <a:solidFill>
                  <a:srgbClr val="0000FF"/>
                </a:solidFill>
              </a:rPr>
              <a:t>Transformation.</a:t>
            </a:r>
          </a:p>
          <a:p>
            <a:pPr lvl="2">
              <a:buClr>
                <a:schemeClr val="accent3">
                  <a:lumMod val="75000"/>
                </a:schemeClr>
              </a:buClr>
              <a:buFont typeface="Wingdings" charset="2"/>
              <a:buChar char="ü"/>
            </a:pPr>
            <a:r>
              <a:rPr lang="en-US" sz="3027" dirty="0" smtClean="0">
                <a:solidFill>
                  <a:srgbClr val="0000FF"/>
                </a:solidFill>
              </a:rPr>
              <a:t>Transduction.</a:t>
            </a:r>
          </a:p>
          <a:p>
            <a:pPr lvl="2">
              <a:buClr>
                <a:schemeClr val="accent3">
                  <a:lumMod val="75000"/>
                </a:schemeClr>
              </a:buClr>
              <a:buFont typeface="Wingdings" charset="2"/>
              <a:buChar char="ü"/>
            </a:pPr>
            <a:r>
              <a:rPr lang="en-US" sz="3027" dirty="0" smtClean="0">
                <a:solidFill>
                  <a:srgbClr val="0000FF"/>
                </a:solidFill>
              </a:rPr>
              <a:t>Conjugation.</a:t>
            </a:r>
          </a:p>
          <a:p>
            <a:pPr lvl="2">
              <a:buClr>
                <a:schemeClr val="accent3">
                  <a:lumMod val="75000"/>
                </a:schemeClr>
              </a:buClr>
              <a:buFont typeface="Wingdings" charset="2"/>
              <a:buChar char="ü"/>
            </a:pPr>
            <a:endParaRPr lang="en-US" sz="3600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All three processes involve a one-way transfer of DNA from a donor cell to a recipient cell.</a:t>
            </a:r>
          </a:p>
          <a:p>
            <a:pPr>
              <a:lnSpc>
                <a:spcPct val="90000"/>
              </a:lnSpc>
            </a:pPr>
            <a:endParaRPr lang="en-US" b="1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The molecule of DNA introduced into the recipient is called the </a:t>
            </a:r>
            <a:r>
              <a:rPr lang="en-US" b="1" dirty="0" err="1" smtClean="0">
                <a:solidFill>
                  <a:srgbClr val="32AB3C"/>
                </a:solidFill>
              </a:rPr>
              <a:t>exogenote</a:t>
            </a:r>
            <a:r>
              <a:rPr lang="en-US" dirty="0" smtClean="0"/>
              <a:t>and  the cell’s own original chromosome, called the </a:t>
            </a:r>
            <a:r>
              <a:rPr lang="en-US" b="1" dirty="0" err="1" smtClean="0">
                <a:solidFill>
                  <a:srgbClr val="32AB3C"/>
                </a:solidFill>
              </a:rPr>
              <a:t>endogenote</a:t>
            </a:r>
            <a:r>
              <a:rPr lang="en-US" b="1" dirty="0" smtClean="0"/>
              <a:t>.</a:t>
            </a:r>
            <a:endParaRPr lang="en-US" dirty="0" smtClean="0"/>
          </a:p>
          <a:p>
            <a:pPr lvl="2">
              <a:buClr>
                <a:schemeClr val="accent3">
                  <a:lumMod val="75000"/>
                </a:schemeClr>
              </a:buClr>
              <a:buFont typeface="Wingdings" charset="2"/>
              <a:buChar char="ü"/>
            </a:pPr>
            <a:endParaRPr lang="en-US" sz="3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97412"/>
            <a:ext cx="7999506" cy="3203388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How do multiple resistant strains arise and evolve??</a:t>
            </a:r>
          </a:p>
          <a:p>
            <a:pPr algn="ctr">
              <a:buNone/>
            </a:pPr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How are these resistance traits transferred so readily to other bacteria. 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2234" y="155448"/>
            <a:ext cx="2904565" cy="272621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Transformation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Involves the release of DNA into the environment by the lyses  of some cells, followed by the direct uptake of that DNA by the recipient cells.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923" y="155448"/>
            <a:ext cx="6849783" cy="6585548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D9253E"/>
                </a:solidFill>
              </a:rPr>
              <a:t>Transduction</a:t>
            </a:r>
            <a:endParaRPr lang="en-US" dirty="0">
              <a:solidFill>
                <a:srgbClr val="D9253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DNA is introduced into the recipient cell by a non lethal virus that has grown on the donor cell.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D9253E"/>
                </a:solidFill>
              </a:rPr>
              <a:t>Transduction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0" y="2158625"/>
            <a:ext cx="8586800" cy="3578786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Conjugation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5411"/>
            <a:ext cx="8229600" cy="3965389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 dirty="0" smtClean="0"/>
              <a:t>This involves actual contact between donor and recipient cell during which DNA is transferred as part of a plasmid.</a:t>
            </a:r>
          </a:p>
          <a:p>
            <a:pPr>
              <a:buFont typeface="Wingdings" charset="2"/>
              <a:buChar char="§"/>
              <a:defRPr/>
            </a:pPr>
            <a:endParaRPr lang="en-US" dirty="0" smtClean="0"/>
          </a:p>
          <a:p>
            <a:pPr>
              <a:buFont typeface="Wingdings" charset="2"/>
              <a:buChar char="§"/>
              <a:defRPr/>
            </a:pPr>
            <a:r>
              <a:rPr lang="en-US" dirty="0" smtClean="0"/>
              <a:t> In conjugation ,</a:t>
            </a:r>
            <a:r>
              <a:rPr lang="en-US" b="1" dirty="0" smtClean="0">
                <a:solidFill>
                  <a:srgbClr val="0000FF"/>
                </a:solidFill>
              </a:rPr>
              <a:t>donor</a:t>
            </a:r>
            <a:r>
              <a:rPr lang="en-US" dirty="0" smtClean="0"/>
              <a:t> and</a:t>
            </a:r>
            <a:r>
              <a:rPr lang="en-US" b="1" dirty="0" smtClean="0">
                <a:solidFill>
                  <a:srgbClr val="FF6600"/>
                </a:solidFill>
              </a:rPr>
              <a:t> recipient </a:t>
            </a:r>
            <a:r>
              <a:rPr lang="en-US" dirty="0" smtClean="0"/>
              <a:t>cells are referred to as </a:t>
            </a:r>
            <a:r>
              <a:rPr lang="en-US" b="1" dirty="0" smtClean="0">
                <a:solidFill>
                  <a:srgbClr val="0000FF"/>
                </a:solidFill>
              </a:rPr>
              <a:t>F</a:t>
            </a:r>
            <a:r>
              <a:rPr lang="en-US" b="1" baseline="30000" dirty="0" smtClean="0">
                <a:solidFill>
                  <a:srgbClr val="0000FF"/>
                </a:solidFill>
              </a:rPr>
              <a:t>+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FF6600"/>
                </a:solidFill>
              </a:rPr>
              <a:t>F</a:t>
            </a:r>
            <a:r>
              <a:rPr lang="en-US" b="1" baseline="30000" dirty="0" smtClean="0">
                <a:solidFill>
                  <a:srgbClr val="FF6600"/>
                </a:solidFill>
              </a:rPr>
              <a:t>-</a:t>
            </a:r>
            <a:r>
              <a:rPr lang="en-US" dirty="0" smtClean="0"/>
              <a:t>cells, respectively.</a:t>
            </a:r>
          </a:p>
          <a:p>
            <a:pPr>
              <a:buFont typeface="Wingdings" charset="2"/>
              <a:buChar char="§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5120" y="0"/>
            <a:ext cx="4118880" cy="2313437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415" y="155448"/>
            <a:ext cx="4615703" cy="6228755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797" y="315894"/>
            <a:ext cx="6763497" cy="654210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DIFINITIONS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D9253E"/>
                </a:solidFill>
              </a:rPr>
              <a:t>GENOTYPE: </a:t>
            </a:r>
          </a:p>
          <a:p>
            <a:pPr>
              <a:buNone/>
            </a:pPr>
            <a:r>
              <a:rPr lang="en-US" dirty="0" smtClean="0"/>
              <a:t>The sequence of nucleotides in the DNA of an organism.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D9253E"/>
                </a:solidFill>
              </a:rPr>
              <a:t>PHENOTYPE: </a:t>
            </a:r>
          </a:p>
          <a:p>
            <a:pPr>
              <a:buNone/>
            </a:pPr>
            <a:r>
              <a:rPr lang="en-US" dirty="0" smtClean="0"/>
              <a:t>Observable characteristics of a cell resulting from expression of the genotype. </a:t>
            </a:r>
            <a:r>
              <a:rPr lang="en-US" dirty="0" smtClean="0">
                <a:solidFill>
                  <a:srgbClr val="32AB3C"/>
                </a:solidFill>
              </a:rPr>
              <a:t>(also influenced by environmental conditions)</a:t>
            </a:r>
          </a:p>
          <a:p>
            <a:pPr>
              <a:buNone/>
            </a:pPr>
            <a:endParaRPr/>
          </a:p>
          <a:p>
            <a:r>
              <a:rPr lang="en-US" dirty="0" smtClean="0">
                <a:solidFill>
                  <a:srgbClr val="D9253E"/>
                </a:solidFill>
              </a:rPr>
              <a:t>HAPLOID: </a:t>
            </a:r>
          </a:p>
          <a:p>
            <a:pPr>
              <a:buNone/>
            </a:pPr>
            <a:r>
              <a:rPr lang="en-US" dirty="0" smtClean="0"/>
              <a:t>Containing only a single set of genes. </a:t>
            </a:r>
            <a:r>
              <a:rPr lang="en-US" sz="3243" dirty="0" smtClean="0">
                <a:solidFill>
                  <a:srgbClr val="32AB3C"/>
                </a:solidFill>
              </a:rPr>
              <a:t>(there is no “backup copy” of the gene. 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Genetic Change Occur by 2 Mechanisms: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MUTATION (vertical gene transfer): </a:t>
            </a:r>
          </a:p>
          <a:p>
            <a:pPr>
              <a:buNone/>
            </a:pPr>
            <a:r>
              <a:rPr lang="en-US" dirty="0" smtClean="0"/>
              <a:t>Change in the existing nucleotide sequence of a cell’s DNA which is then passed on to daughter cells.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D9253E"/>
                </a:solidFill>
              </a:rPr>
              <a:t>GENE TRANSFER (horizontal gene transfer):</a:t>
            </a:r>
          </a:p>
          <a:p>
            <a:pPr>
              <a:buNone/>
            </a:pPr>
            <a:r>
              <a:rPr lang="en-US" dirty="0" smtClean="0"/>
              <a:t>The acquisition of genes from another organism. </a:t>
            </a:r>
          </a:p>
          <a:p>
            <a:pPr>
              <a:buNone/>
            </a:pPr>
            <a:r>
              <a:rPr lang="en-US" dirty="0" smtClean="0">
                <a:solidFill>
                  <a:srgbClr val="32AB3C"/>
                </a:solidFill>
              </a:rPr>
              <a:t>(the cell acquires DNA from different source)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2"/>
            <a:ext cx="7999506" cy="3170338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en-US" sz="3600" dirty="0" smtClean="0">
                <a:solidFill>
                  <a:srgbClr val="0000FF"/>
                </a:solidFill>
              </a:rPr>
              <a:t>In both mutation and gene transfer the changes in DNA are passed to the progeny of the altered organism. </a:t>
            </a:r>
            <a:endParaRPr lang="en-US" sz="36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acterium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467058" y="0"/>
            <a:ext cx="5715000" cy="2752725"/>
          </a:xfrm>
        </p:spPr>
      </p:pic>
      <p:pic>
        <p:nvPicPr>
          <p:cNvPr id="5" name="Picture 4" descr="dna.jpg"/>
          <p:cNvPicPr>
            <a:picLocks noChangeAspect="1"/>
          </p:cNvPicPr>
          <p:nvPr/>
        </p:nvPicPr>
        <p:blipFill>
          <a:blip r:embed="rId3"/>
          <a:srcRect t="6818"/>
          <a:stretch>
            <a:fillRect/>
          </a:stretch>
        </p:blipFill>
        <p:spPr>
          <a:xfrm>
            <a:off x="0" y="2944167"/>
            <a:ext cx="4200211" cy="39138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4806" y="3074796"/>
            <a:ext cx="3693299" cy="36480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understand mutation we will discuss the following: 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Spontaneous mutations: 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Induced mutations: 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Repair of damaged DNA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Mutant selection.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Module.thmx</Template>
  <TotalTime>1638</TotalTime>
  <Words>1441</Words>
  <Application>Microsoft Office PowerPoint</Application>
  <PresentationFormat>On-screen Show (4:3)</PresentationFormat>
  <Paragraphs>191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4" baseType="lpstr">
      <vt:lpstr>Arial</vt:lpstr>
      <vt:lpstr>Corbel</vt:lpstr>
      <vt:lpstr>Courier New</vt:lpstr>
      <vt:lpstr>Tahoma</vt:lpstr>
      <vt:lpstr>Wingdings</vt:lpstr>
      <vt:lpstr>Wingdings 2</vt:lpstr>
      <vt:lpstr>Wingdings 3</vt:lpstr>
      <vt:lpstr>Module</vt:lpstr>
      <vt:lpstr>CLS 311 Basic Microbiology Lect 9: Bacterial Genatics </vt:lpstr>
      <vt:lpstr>History</vt:lpstr>
      <vt:lpstr>Facts</vt:lpstr>
      <vt:lpstr>The Question</vt:lpstr>
      <vt:lpstr>DIFINITIONS </vt:lpstr>
      <vt:lpstr>Genetic Change Occur by 2 Mechanisms: </vt:lpstr>
      <vt:lpstr>PowerPoint Presentation</vt:lpstr>
      <vt:lpstr>PowerPoint Presentation</vt:lpstr>
      <vt:lpstr>MUTATION</vt:lpstr>
      <vt:lpstr>Spontaneous Mutations</vt:lpstr>
      <vt:lpstr>Spontaneous Mutations</vt:lpstr>
      <vt:lpstr>PowerPoint Presentation</vt:lpstr>
      <vt:lpstr>Spontaneous Mutations</vt:lpstr>
      <vt:lpstr>Spontaneous Mutations</vt:lpstr>
      <vt:lpstr>Base Substitution.</vt:lpstr>
      <vt:lpstr>Base Substitution.</vt:lpstr>
      <vt:lpstr>Spontaneous Mutations</vt:lpstr>
      <vt:lpstr>Removal or Addition of Nucleotides</vt:lpstr>
      <vt:lpstr>PowerPoint Presentation</vt:lpstr>
      <vt:lpstr>Spontaneous Mutations</vt:lpstr>
      <vt:lpstr>Transposable Elements (Jumping Genes = transposons):</vt:lpstr>
      <vt:lpstr>Why do we study genetics in bacteria???</vt:lpstr>
      <vt:lpstr>Induced Mutations</vt:lpstr>
      <vt:lpstr>Induced Mutations</vt:lpstr>
      <vt:lpstr>Induced Mutations</vt:lpstr>
      <vt:lpstr>Induced Mutations</vt:lpstr>
      <vt:lpstr>Induced Mutations</vt:lpstr>
      <vt:lpstr>Induced Mutations</vt:lpstr>
      <vt:lpstr>Repair of Damaged DNA</vt:lpstr>
      <vt:lpstr>FACTS</vt:lpstr>
      <vt:lpstr>Repair of Damaged DNA</vt:lpstr>
      <vt:lpstr>The Challange</vt:lpstr>
      <vt:lpstr>Mutant Selection</vt:lpstr>
      <vt:lpstr>Direct Selection:</vt:lpstr>
      <vt:lpstr>Mutant Selection</vt:lpstr>
      <vt:lpstr>Replica Plating </vt:lpstr>
      <vt:lpstr>Testing for Chemicals for their Cancer-Causing Ability</vt:lpstr>
      <vt:lpstr>PowerPoint Presentation</vt:lpstr>
      <vt:lpstr>Genetic Exchange </vt:lpstr>
      <vt:lpstr>Transformation</vt:lpstr>
      <vt:lpstr>PowerPoint Presentation</vt:lpstr>
      <vt:lpstr>Transduction</vt:lpstr>
      <vt:lpstr>Transduction</vt:lpstr>
      <vt:lpstr>Conjugation</vt:lpstr>
      <vt:lpstr>PowerPoint Presentation</vt:lpstr>
      <vt:lpstr>PowerPoint Presentation</vt:lpstr>
    </vt:vector>
  </TitlesOfParts>
  <Company>LORD OF RAYS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NIZAR NAKSHABANDI</dc:creator>
  <cp:lastModifiedBy>abdullah alhokail</cp:lastModifiedBy>
  <cp:revision>68</cp:revision>
  <dcterms:created xsi:type="dcterms:W3CDTF">2013-03-27T07:24:41Z</dcterms:created>
  <dcterms:modified xsi:type="dcterms:W3CDTF">2015-04-19T21:42:19Z</dcterms:modified>
</cp:coreProperties>
</file>