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5" r:id="rId13"/>
    <p:sldId id="266" r:id="rId14"/>
    <p:sldId id="273" r:id="rId15"/>
    <p:sldId id="274" r:id="rId16"/>
    <p:sldId id="267" r:id="rId17"/>
    <p:sldId id="268" r:id="rId18"/>
    <p:sldId id="276" r:id="rId19"/>
    <p:sldId id="269" r:id="rId20"/>
    <p:sldId id="279" r:id="rId21"/>
    <p:sldId id="278" r:id="rId22"/>
    <p:sldId id="270" r:id="rId23"/>
    <p:sldId id="277" r:id="rId24"/>
    <p:sldId id="280" r:id="rId25"/>
    <p:sldId id="285" r:id="rId26"/>
    <p:sldId id="286" r:id="rId27"/>
    <p:sldId id="287" r:id="rId28"/>
    <p:sldId id="282" r:id="rId29"/>
    <p:sldId id="283" r:id="rId30"/>
    <p:sldId id="284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3A1A40D-7B13-C94E-9BB6-BCCB0CDAB326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0A9EA04-C4EB-8A49-94CF-3946F34A5D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21544"/>
            <a:ext cx="7846291" cy="1207655"/>
          </a:xfrm>
        </p:spPr>
        <p:txBody>
          <a:bodyPr/>
          <a:lstStyle/>
          <a:p>
            <a:pPr algn="ctr"/>
            <a:r>
              <a:rPr lang="en-US" dirty="0" smtClean="0">
                <a:ea typeface="+mj-ea"/>
                <a:cs typeface="+mj-cs"/>
              </a:rPr>
              <a:t>Genetic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473225"/>
            <a:ext cx="88265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Used in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31C824"/>
                </a:solidFill>
              </a:rPr>
              <a:t>Obtaining DNA: </a:t>
            </a:r>
          </a:p>
          <a:p>
            <a:pPr>
              <a:buNone/>
            </a:pPr>
            <a:r>
              <a:rPr lang="en-US" dirty="0" smtClean="0"/>
              <a:t>To isolate DNA , cells are </a:t>
            </a:r>
            <a:r>
              <a:rPr lang="en-US" dirty="0" err="1" smtClean="0"/>
              <a:t>lysed</a:t>
            </a:r>
            <a:r>
              <a:rPr lang="en-US" dirty="0" smtClean="0"/>
              <a:t> by adding a detergent. The relatively DNA is sheared into many pieces of varying lengths.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31C824"/>
                </a:solidFill>
              </a:rPr>
              <a:t>DNA </a:t>
            </a:r>
            <a:r>
              <a:rPr lang="en-US" b="1" dirty="0" err="1" smtClean="0">
                <a:solidFill>
                  <a:srgbClr val="31C824"/>
                </a:solidFill>
              </a:rPr>
              <a:t>ligase</a:t>
            </a:r>
            <a:r>
              <a:rPr lang="en-US" b="1" dirty="0" smtClean="0">
                <a:solidFill>
                  <a:srgbClr val="31C824"/>
                </a:solidFill>
              </a:rPr>
              <a:t>: </a:t>
            </a:r>
          </a:p>
          <a:p>
            <a:pPr>
              <a:buNone/>
            </a:pPr>
            <a:r>
              <a:rPr lang="en-US" dirty="0" smtClean="0"/>
              <a:t>The DNA ligase enzyme is used to join the vector (plasmid or a bacteriophage) and the insert (the DNA of interest that need to be coloned) 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Used in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1C824"/>
                </a:solidFill>
              </a:rPr>
              <a:t>Introducing the recombinant DNA into a new host:</a:t>
            </a:r>
          </a:p>
          <a:p>
            <a:pPr>
              <a:buNone/>
            </a:pPr>
            <a:r>
              <a:rPr lang="en-US" dirty="0" smtClean="0"/>
              <a:t>The recombinant molecule is introduced into the new host, usually </a:t>
            </a:r>
            <a:r>
              <a:rPr lang="en-US" i="1" dirty="0" smtClean="0"/>
              <a:t>E.coli</a:t>
            </a:r>
            <a:r>
              <a:rPr lang="en-US" dirty="0" smtClean="0"/>
              <a:t>, using transformation.</a:t>
            </a:r>
          </a:p>
          <a:p>
            <a:pPr>
              <a:buNone/>
            </a:pPr>
            <a:r>
              <a:rPr lang="en-US" dirty="0" smtClean="0"/>
              <a:t>Then this new DNA molecule is allowed to replicate with the host.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406400"/>
            <a:ext cx="80899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most widely used technique is the </a:t>
            </a:r>
            <a:r>
              <a:rPr lang="en-US" b="1" dirty="0" err="1" smtClean="0">
                <a:solidFill>
                  <a:srgbClr val="31C824"/>
                </a:solidFill>
              </a:rPr>
              <a:t>dideoxy</a:t>
            </a:r>
            <a:r>
              <a:rPr lang="en-US" b="1" dirty="0" smtClean="0">
                <a:solidFill>
                  <a:srgbClr val="31C824"/>
                </a:solidFill>
              </a:rPr>
              <a:t> chain termination method. </a:t>
            </a:r>
          </a:p>
          <a:p>
            <a:pPr>
              <a:buNone/>
            </a:pPr>
            <a:endParaRPr lang="en-US" b="1" dirty="0" smtClean="0">
              <a:solidFill>
                <a:srgbClr val="31C824"/>
              </a:solidFill>
            </a:endParaRPr>
          </a:p>
          <a:p>
            <a:r>
              <a:rPr lang="en-US" dirty="0" smtClean="0"/>
              <a:t>A key ingredient in a sequencing reaction is a </a:t>
            </a:r>
            <a:r>
              <a:rPr lang="en-US" b="1" dirty="0" err="1" smtClean="0">
                <a:solidFill>
                  <a:srgbClr val="31C824"/>
                </a:solidFill>
              </a:rPr>
              <a:t>dideoxynucleotide</a:t>
            </a:r>
            <a:r>
              <a:rPr lang="en-US" dirty="0" smtClean="0"/>
              <a:t>, a </a:t>
            </a:r>
            <a:r>
              <a:rPr lang="en-US" dirty="0" err="1" smtClean="0"/>
              <a:t>nuclotide</a:t>
            </a:r>
            <a:r>
              <a:rPr lang="en-US" dirty="0" smtClean="0"/>
              <a:t> that lacks the 3’OH and therefore functions as a chain terminator.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flourescent</a:t>
            </a:r>
            <a:r>
              <a:rPr lang="en-US" dirty="0" smtClean="0"/>
              <a:t> marker used on the </a:t>
            </a:r>
            <a:r>
              <a:rPr lang="en-US" b="1" dirty="0" err="1" smtClean="0">
                <a:solidFill>
                  <a:srgbClr val="31C824"/>
                </a:solidFill>
              </a:rPr>
              <a:t>ddNTPs</a:t>
            </a:r>
            <a:r>
              <a:rPr lang="en-US" dirty="0" smtClean="0"/>
              <a:t> indicates which nucleotide was incorporated at the terminating position.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69850"/>
            <a:ext cx="5778500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Polymerase Chain Reaction (PCR)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371"/>
            <a:ext cx="8229600" cy="515443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 1985,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Kary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Mullis developed a new technique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 smtClean="0"/>
              <a:t>that made it possible to synthesize large quantities of a DNA fragment .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 smtClean="0"/>
              <a:t>PCR is used to make large quantities of a particular DNA sequence . The machine used is called a </a:t>
            </a:r>
            <a:r>
              <a:rPr lang="en-US" dirty="0" smtClean="0">
                <a:solidFill>
                  <a:srgbClr val="0000FF"/>
                </a:solidFill>
              </a:rPr>
              <a:t>thermal cycler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3946" t="10776" r="5586" b="11949"/>
          <a:stretch/>
        </p:blipFill>
        <p:spPr>
          <a:xfrm>
            <a:off x="6152781" y="4486930"/>
            <a:ext cx="2534019" cy="23710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 is used to rapidly increase the amount of a specific DNA segment in a sample.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It can create millions of copies of a given region of DNA in a matter of hours.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machine used is called “thermal cycler”.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Specific primers are used to selectively replicate only chosen regions of DNA that is called “target DNA”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PCR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Step 1 ( heating to 95°C): </a:t>
            </a:r>
          </a:p>
          <a:p>
            <a:pPr>
              <a:buNone/>
            </a:pPr>
            <a:r>
              <a:rPr lang="en-US" dirty="0" smtClean="0"/>
              <a:t>the target DNA containing the sequence to be amplified is heat denatured to separate its complementary strands.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3139"/>
          <a:stretch>
            <a:fillRect/>
          </a:stretch>
        </p:blipFill>
        <p:spPr>
          <a:xfrm>
            <a:off x="749300" y="3978238"/>
            <a:ext cx="6954034" cy="2648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charset="2"/>
              <a:buChar char="§"/>
            </a:pPr>
            <a:r>
              <a:rPr lang="en-US" b="1" u="sng" dirty="0" smtClean="0">
                <a:solidFill>
                  <a:srgbClr val="D9253E"/>
                </a:solidFill>
              </a:rPr>
              <a:t>Step2 (lowered to 50°C): </a:t>
            </a:r>
          </a:p>
          <a:p>
            <a:pPr>
              <a:buClrTx/>
              <a:buNone/>
            </a:pPr>
            <a:r>
              <a:rPr lang="en-US" dirty="0" smtClean="0"/>
              <a:t>the temperature is lowered so that the primers can anneal ( attach) to the complimentary DNA.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022" t="41432" r="4217" b="32388"/>
          <a:stretch>
            <a:fillRect/>
          </a:stretch>
        </p:blipFill>
        <p:spPr>
          <a:xfrm>
            <a:off x="884255" y="4200211"/>
            <a:ext cx="7267682" cy="1426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PCR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b="1" u="sng" dirty="0" smtClean="0">
                <a:solidFill>
                  <a:srgbClr val="D9253E"/>
                </a:solidFill>
              </a:rPr>
              <a:t>Step3 (higher up to 70°C): </a:t>
            </a:r>
          </a:p>
          <a:p>
            <a:pPr>
              <a:buClrTx/>
              <a:buNone/>
            </a:pPr>
            <a:r>
              <a:rPr lang="en-US" i="1" dirty="0" err="1" smtClean="0"/>
              <a:t>Taq</a:t>
            </a:r>
            <a:r>
              <a:rPr lang="en-US" dirty="0" smtClean="0"/>
              <a:t> DNA polymerase extends the primers and synthesizes copies of the target DNA sequence by adding  the </a:t>
            </a:r>
            <a:r>
              <a:rPr lang="en-US" dirty="0" err="1" smtClean="0"/>
              <a:t>corrosponding</a:t>
            </a:r>
            <a:r>
              <a:rPr lang="en-US" dirty="0" smtClean="0"/>
              <a:t> nucleotides.</a:t>
            </a:r>
          </a:p>
          <a:p>
            <a:pPr>
              <a:buClrTx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BIOTECHNOLOGY &amp; RECOMBINANT DNA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methods scientist use to study and manipulate DNA.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made it possible for researchers to genetically alter organisms to give them more useful traits.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38" y="1775191"/>
            <a:ext cx="6460961" cy="41068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22334" cy="2177581"/>
          </a:xfrm>
        </p:spPr>
        <p:txBody>
          <a:bodyPr/>
          <a:lstStyle/>
          <a:p>
            <a:pPr algn="ctr">
              <a:buClrTx/>
              <a:buNone/>
            </a:pPr>
            <a:r>
              <a:rPr lang="en-US" dirty="0" smtClean="0">
                <a:solidFill>
                  <a:srgbClr val="0000FF"/>
                </a:solidFill>
              </a:rPr>
              <a:t>The heat stable DNA polymerase of a </a:t>
            </a:r>
            <a:r>
              <a:rPr lang="en-US" dirty="0" err="1" smtClean="0">
                <a:solidFill>
                  <a:srgbClr val="0000FF"/>
                </a:solidFill>
              </a:rPr>
              <a:t>thermophilic</a:t>
            </a:r>
            <a:r>
              <a:rPr lang="en-US" dirty="0" smtClean="0">
                <a:solidFill>
                  <a:srgbClr val="0000FF"/>
                </a:solidFill>
              </a:rPr>
              <a:t> bacterium </a:t>
            </a:r>
          </a:p>
          <a:p>
            <a:pPr algn="ctr">
              <a:buClrTx/>
              <a:buNone/>
            </a:pPr>
            <a:r>
              <a:rPr lang="en-US" b="1" i="1" dirty="0" err="1" smtClean="0">
                <a:solidFill>
                  <a:srgbClr val="31C824"/>
                </a:solidFill>
              </a:rPr>
              <a:t>Thermus</a:t>
            </a:r>
            <a:r>
              <a:rPr lang="en-US" b="1" i="1" dirty="0" smtClean="0">
                <a:solidFill>
                  <a:srgbClr val="31C824"/>
                </a:solidFill>
              </a:rPr>
              <a:t>  </a:t>
            </a:r>
            <a:r>
              <a:rPr lang="en-US" b="1" i="1" dirty="0" err="1" smtClean="0">
                <a:solidFill>
                  <a:srgbClr val="31C824"/>
                </a:solidFill>
              </a:rPr>
              <a:t>aquaticus</a:t>
            </a:r>
            <a:r>
              <a:rPr lang="en-US" b="1" i="1" dirty="0" smtClean="0">
                <a:solidFill>
                  <a:srgbClr val="31C824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884" t="11424" r="9729" b="12821"/>
          <a:stretch>
            <a:fillRect/>
          </a:stretch>
        </p:blipFill>
        <p:spPr>
          <a:xfrm>
            <a:off x="2100909" y="3952772"/>
            <a:ext cx="5281947" cy="2611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three-step cycle results in the duplication of the original target DNA.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After the first cycle there will be two </a:t>
            </a:r>
            <a:r>
              <a:rPr lang="en-US" dirty="0" err="1" smtClean="0">
                <a:solidFill>
                  <a:srgbClr val="0000FF"/>
                </a:solidFill>
              </a:rPr>
              <a:t>ds</a:t>
            </a:r>
            <a:r>
              <a:rPr lang="en-US" dirty="0" smtClean="0">
                <a:solidFill>
                  <a:srgbClr val="0000FF"/>
                </a:solidFill>
              </a:rPr>
              <a:t>-DNA molecules for every original </a:t>
            </a:r>
            <a:r>
              <a:rPr lang="en-US" dirty="0" err="1" smtClean="0">
                <a:solidFill>
                  <a:srgbClr val="0000FF"/>
                </a:solidFill>
              </a:rPr>
              <a:t>ds</a:t>
            </a:r>
            <a:r>
              <a:rPr lang="en-US" dirty="0" smtClean="0">
                <a:solidFill>
                  <a:srgbClr val="0000FF"/>
                </a:solidFill>
              </a:rPr>
              <a:t>-DNA target; after the next cycle, there will be four; after the next cycle there will be eight , and so on.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PCR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Font typeface="+mj-lt"/>
              <a:buAutoNum type="arabicPeriod"/>
            </a:pPr>
            <a:r>
              <a:rPr lang="en-US" dirty="0" smtClean="0"/>
              <a:t>PCR-based diagnostic tests for AIDS, Lyme disease, </a:t>
            </a:r>
            <a:r>
              <a:rPr lang="en-US" dirty="0" err="1" smtClean="0"/>
              <a:t>chlamydia</a:t>
            </a:r>
            <a:r>
              <a:rPr lang="en-US" dirty="0" smtClean="0"/>
              <a:t>, tuberculosis, hepatitis, the human </a:t>
            </a:r>
            <a:r>
              <a:rPr lang="en-US" dirty="0" err="1" smtClean="0"/>
              <a:t>papilloma</a:t>
            </a:r>
            <a:r>
              <a:rPr lang="en-US" dirty="0" smtClean="0"/>
              <a:t> virus, and other infectious agents  are being developed. </a:t>
            </a:r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None/>
            </a:pPr>
            <a:endParaRPr lang="en-US" dirty="0" smtClean="0"/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Font typeface="+mj-lt"/>
              <a:buAutoNum type="arabicPeriod" startAt="2"/>
            </a:pPr>
            <a:r>
              <a:rPr lang="en-US" dirty="0" smtClean="0"/>
              <a:t> Diagnosis using PCR tests are rapid, sensitive, and specific.</a:t>
            </a:r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None/>
            </a:pPr>
            <a:endParaRPr lang="en-US" dirty="0" smtClean="0"/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Font typeface="+mj-lt"/>
              <a:buAutoNum type="arabicPeriod" startAt="3"/>
            </a:pPr>
            <a:r>
              <a:rPr lang="en-US" dirty="0" smtClean="0"/>
              <a:t>Detection of genetic diseases such as sickle</a:t>
            </a:r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None/>
            </a:pPr>
            <a:r>
              <a:rPr lang="en-US" dirty="0" smtClean="0"/>
              <a:t>      cell anemia, </a:t>
            </a:r>
            <a:r>
              <a:rPr lang="en-US" dirty="0" err="1" smtClean="0"/>
              <a:t>phenylketonuria</a:t>
            </a:r>
            <a:r>
              <a:rPr lang="en-US" dirty="0" smtClean="0"/>
              <a:t>, and muscular dystrophy.</a:t>
            </a:r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None/>
            </a:pPr>
            <a:endParaRPr lang="en-US" dirty="0" smtClean="0"/>
          </a:p>
          <a:p>
            <a:pPr marL="633222" indent="-514350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02000"/>
              <a:buFont typeface="+mj-lt"/>
              <a:buAutoNum type="arabicPeriod" startAt="4"/>
            </a:pPr>
            <a:r>
              <a:rPr lang="en-US" dirty="0" smtClean="0"/>
              <a:t> In forensic science, it is used in criminal cases for DNA fingerprinting.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method is used to locate specific nucleotide sequences in DNA or RNA samples that have been affixed to a solid surface.</a:t>
            </a:r>
          </a:p>
          <a:p>
            <a:endParaRPr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9" y="270328"/>
            <a:ext cx="7391401" cy="1143000"/>
          </a:xfrm>
        </p:spPr>
        <p:txBody>
          <a:bodyPr/>
          <a:lstStyle/>
          <a:p>
            <a:r>
              <a:rPr lang="en-US" dirty="0" smtClean="0"/>
              <a:t>Probe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Isolate cells on a solid support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Disrupt cells to obtain </a:t>
            </a:r>
            <a:r>
              <a:rPr lang="en-US" dirty="0" err="1"/>
              <a:t>dsDNA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" y="4423230"/>
            <a:ext cx="2564393" cy="1255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72" y="3746500"/>
            <a:ext cx="2261101" cy="19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9" y="252186"/>
            <a:ext cx="7391401" cy="1143000"/>
          </a:xfrm>
        </p:spPr>
        <p:txBody>
          <a:bodyPr/>
          <a:lstStyle/>
          <a:p>
            <a:r>
              <a:rPr lang="en-US" dirty="0" smtClean="0"/>
              <a:t>Probe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Convert </a:t>
            </a:r>
            <a:r>
              <a:rPr lang="en-US" dirty="0" err="1"/>
              <a:t>dsDNA</a:t>
            </a:r>
            <a:r>
              <a:rPr lang="en-US" dirty="0"/>
              <a:t> to </a:t>
            </a:r>
            <a:r>
              <a:rPr lang="en-US" dirty="0" err="1"/>
              <a:t>ssDNA</a:t>
            </a:r>
            <a:r>
              <a:rPr lang="en-US" dirty="0"/>
              <a:t>&amp; bind to solid support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Add labeled probe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655786"/>
            <a:ext cx="2744334" cy="272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81" y="3251237"/>
            <a:ext cx="2820489" cy="29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9" y="342900"/>
            <a:ext cx="7391401" cy="1143000"/>
          </a:xfrm>
        </p:spPr>
        <p:txBody>
          <a:bodyPr/>
          <a:lstStyle/>
          <a:p>
            <a:r>
              <a:rPr lang="en-US" dirty="0" smtClean="0"/>
              <a:t>Probe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Hybridize probe to target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Detect probe’s signal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" y="3667806"/>
            <a:ext cx="2742534" cy="2458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14" y="3359377"/>
            <a:ext cx="3112066" cy="27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 Technology - </a:t>
            </a:r>
            <a:r>
              <a:rPr lang="en-US" dirty="0" smtClean="0">
                <a:solidFill>
                  <a:srgbClr val="FF0000"/>
                </a:solidFill>
              </a:rPr>
              <a:t>Colony Blotting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26303" cy="4812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Colony blotting uses probes to detect specific DNA sequences in colonies grown on agar plates.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method is commonly used to determine which of a collection of clones contain the DNA of interest.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355" t="4571" r="4559" b="6830"/>
          <a:stretch>
            <a:fillRect/>
          </a:stretch>
        </p:blipFill>
        <p:spPr>
          <a:xfrm>
            <a:off x="4983503" y="2362167"/>
            <a:ext cx="3703297" cy="29912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Technology - </a:t>
            </a:r>
            <a:r>
              <a:rPr lang="en-US" dirty="0" smtClean="0">
                <a:solidFill>
                  <a:srgbClr val="FF0000"/>
                </a:solidFill>
              </a:rPr>
              <a:t>FISH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FISH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flourescence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in situ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Hybridization</a:t>
            </a:r>
          </a:p>
          <a:p>
            <a:pPr>
              <a:buClrTx/>
            </a:pP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algn="ctr">
              <a:buClrTx/>
              <a:buNone/>
            </a:pPr>
            <a:r>
              <a:rPr lang="en-US" dirty="0" smtClean="0">
                <a:solidFill>
                  <a:srgbClr val="008000"/>
                </a:solidFill>
                <a:sym typeface="Wingdings"/>
              </a:rPr>
              <a:t>Used to identify cells directly in a specimen. </a:t>
            </a:r>
          </a:p>
          <a:p>
            <a:pPr>
              <a:buClrTx/>
              <a:buNone/>
            </a:pPr>
            <a:endParaRPr lang="en-US" dirty="0" smtClean="0">
              <a:sym typeface="Wingdings"/>
            </a:endParaRPr>
          </a:p>
          <a:p>
            <a:pPr>
              <a:buClrTx/>
              <a:buNone/>
            </a:pPr>
            <a:r>
              <a:rPr lang="en-US" dirty="0" smtClean="0">
                <a:sym typeface="Wingdings"/>
              </a:rPr>
              <a:t>This method uses a </a:t>
            </a:r>
            <a:r>
              <a:rPr lang="en-US" dirty="0" err="1" smtClean="0">
                <a:sym typeface="Wingdings"/>
              </a:rPr>
              <a:t>flourescently</a:t>
            </a:r>
            <a:r>
              <a:rPr lang="en-US" dirty="0" smtClean="0">
                <a:sym typeface="Wingdings"/>
              </a:rPr>
              <a:t> labeled probe to detect specific nucleotide sequences within intact cells affixed to a microscope slide.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 &amp; RECOMBINANT DNA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Researchers isolate genes from one organism, manipulate  the purified DNA </a:t>
            </a:r>
            <a:r>
              <a:rPr lang="en-US" i="1" dirty="0" smtClean="0"/>
              <a:t>in vitro</a:t>
            </a:r>
            <a:r>
              <a:rPr lang="en-US" dirty="0" smtClean="0"/>
              <a:t>, and then transfer the genes into another organism.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6" y="155448"/>
            <a:ext cx="2108200" cy="622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496" y="1408176"/>
            <a:ext cx="4216400" cy="173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408176"/>
            <a:ext cx="2781300" cy="4292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17822" y="6067791"/>
            <a:ext cx="1151346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708120" y="4608331"/>
            <a:ext cx="2920510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99" y="5966469"/>
            <a:ext cx="1492101" cy="8915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 Technology – </a:t>
            </a:r>
            <a:r>
              <a:rPr lang="en-US" dirty="0" smtClean="0">
                <a:solidFill>
                  <a:srgbClr val="FF0000"/>
                </a:solidFill>
              </a:rPr>
              <a:t>DNA Microarray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done on a glass slide where hundreds of short DNA fragments are fixed.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Then the DNA of the sample of interest is digested into small fragments , then labeled and then added to the appropriate microarray slide.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Used in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ClrTx/>
              <a:buFont typeface="+mj-lt"/>
              <a:buAutoNum type="arabicPeriod"/>
            </a:pPr>
            <a:r>
              <a:rPr lang="en-US" b="1" dirty="0" smtClean="0">
                <a:solidFill>
                  <a:srgbClr val="D9253E"/>
                </a:solidFill>
              </a:rPr>
              <a:t>Restriction Enzymes (scissors): </a:t>
            </a:r>
          </a:p>
          <a:p>
            <a:pPr>
              <a:buNone/>
            </a:pPr>
            <a:r>
              <a:rPr lang="en-US" dirty="0" smtClean="0"/>
              <a:t>Are naturally occurring enzymes that cut DNA into fragments in a predictable and controllable manner creating sticky ends. </a:t>
            </a:r>
          </a:p>
          <a:p>
            <a:pPr>
              <a:buNone/>
            </a:pPr>
            <a:endParaRPr lang="en-US" dirty="0" smtClean="0"/>
          </a:p>
          <a:p>
            <a:pPr marL="633222" indent="-514350">
              <a:buClrTx/>
              <a:buFont typeface="+mj-lt"/>
              <a:buAutoNum type="arabicPeriod" startAt="2"/>
            </a:pPr>
            <a:r>
              <a:rPr lang="en-US" b="1" dirty="0" err="1" smtClean="0">
                <a:solidFill>
                  <a:srgbClr val="D9253E"/>
                </a:solidFill>
              </a:rPr>
              <a:t>Ligase</a:t>
            </a:r>
            <a:r>
              <a:rPr lang="en-US" b="1" dirty="0" smtClean="0">
                <a:solidFill>
                  <a:srgbClr val="D9253E"/>
                </a:solidFill>
              </a:rPr>
              <a:t> Enzymes (glue): </a:t>
            </a:r>
          </a:p>
          <a:p>
            <a:pPr>
              <a:buNone/>
            </a:pPr>
            <a:r>
              <a:rPr lang="en-US" dirty="0" smtClean="0"/>
              <a:t>These fragments of DNA can then be easily joined to fragments from an entirely different DNA using DNA </a:t>
            </a:r>
            <a:r>
              <a:rPr lang="en-US" dirty="0" err="1" smtClean="0"/>
              <a:t>ligase</a:t>
            </a:r>
            <a:r>
              <a:rPr lang="en-US" dirty="0" smtClean="0"/>
              <a:t> Enzymes.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7"/>
            <a:ext cx="8229600" cy="4992624"/>
          </a:xfrm>
        </p:spPr>
        <p:txBody>
          <a:bodyPr/>
          <a:lstStyle/>
          <a:p>
            <a:r>
              <a:rPr lang="en-US" dirty="0" smtClean="0"/>
              <a:t>The combined actions of restriction enzymes, and DNA </a:t>
            </a:r>
            <a:r>
              <a:rPr lang="en-US" dirty="0" err="1" smtClean="0"/>
              <a:t>ligase</a:t>
            </a:r>
            <a:r>
              <a:rPr lang="en-US" dirty="0" smtClean="0"/>
              <a:t> enable researchers to join fragments of DNA from diverse sources, creating </a:t>
            </a:r>
            <a:r>
              <a:rPr lang="en-US" b="1" dirty="0" smtClean="0">
                <a:solidFill>
                  <a:srgbClr val="31C824"/>
                </a:solidFill>
              </a:rPr>
              <a:t>recombinant DNA molecules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3643208"/>
            <a:ext cx="7782540" cy="2757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170257"/>
            <a:ext cx="52324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ClrTx/>
              <a:buFont typeface="+mj-lt"/>
              <a:buAutoNum type="arabicPeriod" startAt="3"/>
            </a:pPr>
            <a:r>
              <a:rPr lang="en-US" b="1" dirty="0" smtClean="0">
                <a:solidFill>
                  <a:srgbClr val="D9253E"/>
                </a:solidFill>
              </a:rPr>
              <a:t>Gel Electrophoresis: </a:t>
            </a:r>
          </a:p>
          <a:p>
            <a:r>
              <a:rPr lang="en-US" dirty="0" smtClean="0"/>
              <a:t>This is used to separate DNA fragments according to size.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 err="1" smtClean="0"/>
              <a:t>agarose</a:t>
            </a:r>
            <a:r>
              <a:rPr lang="en-US" dirty="0" smtClean="0"/>
              <a:t> or </a:t>
            </a:r>
            <a:r>
              <a:rPr lang="en-US" dirty="0" err="1" smtClean="0"/>
              <a:t>polyacrylamide</a:t>
            </a:r>
            <a:r>
              <a:rPr lang="en-US" dirty="0" smtClean="0"/>
              <a:t> gel is used.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Then the gel is stained by </a:t>
            </a:r>
            <a:r>
              <a:rPr lang="en-US" dirty="0" err="1" smtClean="0"/>
              <a:t>ethidium</a:t>
            </a:r>
            <a:r>
              <a:rPr lang="en-US" dirty="0" smtClean="0"/>
              <a:t> bromide that binds to DNA and </a:t>
            </a:r>
            <a:r>
              <a:rPr lang="en-US" dirty="0" err="1" smtClean="0"/>
              <a:t>flouresces</a:t>
            </a:r>
            <a:r>
              <a:rPr lang="en-US" dirty="0" smtClean="0"/>
              <a:t> when viewed with UV light.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21" y="155448"/>
            <a:ext cx="6593065" cy="64918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01" y="529353"/>
            <a:ext cx="4949599" cy="58750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1497</TotalTime>
  <Words>860</Words>
  <Application>Microsoft Office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Corbel</vt:lpstr>
      <vt:lpstr>Wingdings</vt:lpstr>
      <vt:lpstr>Wingdings 2</vt:lpstr>
      <vt:lpstr>Wingdings 3</vt:lpstr>
      <vt:lpstr>Module</vt:lpstr>
      <vt:lpstr>Genetic Engineering</vt:lpstr>
      <vt:lpstr>BIOTECHNOLOGY &amp; RECOMBINANT DNA TECHNIQUE</vt:lpstr>
      <vt:lpstr>BIOTECHNOLOGY &amp; RECOMBINANT DNA TECHNIQUE</vt:lpstr>
      <vt:lpstr>Tools Used in Biotechnology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Techniques Used in Genetic Engineering</vt:lpstr>
      <vt:lpstr>Techniques Used in Genetic Engineering</vt:lpstr>
      <vt:lpstr>PowerPoint Presentation</vt:lpstr>
      <vt:lpstr>DNA SEQUENCING</vt:lpstr>
      <vt:lpstr>PowerPoint Presentation</vt:lpstr>
      <vt:lpstr>Polymerase Chain Reaction (PCR)</vt:lpstr>
      <vt:lpstr>PCR</vt:lpstr>
      <vt:lpstr>Steps of PCR technique</vt:lpstr>
      <vt:lpstr>PowerPoint Presentation</vt:lpstr>
      <vt:lpstr>Steps of PCR technique</vt:lpstr>
      <vt:lpstr>PowerPoint Presentation</vt:lpstr>
      <vt:lpstr>PCR</vt:lpstr>
      <vt:lpstr>PCR</vt:lpstr>
      <vt:lpstr>Application of PCR in medicine</vt:lpstr>
      <vt:lpstr>Probe Technology</vt:lpstr>
      <vt:lpstr>Probe Technology</vt:lpstr>
      <vt:lpstr>Probe Technology</vt:lpstr>
      <vt:lpstr>Probe Technology</vt:lpstr>
      <vt:lpstr>Probe Technology - Colony Blotting</vt:lpstr>
      <vt:lpstr>Probe Technology - FISH</vt:lpstr>
      <vt:lpstr>PowerPoint Presentation</vt:lpstr>
      <vt:lpstr>Probe Technology – DNA Microarray</vt:lpstr>
    </vt:vector>
  </TitlesOfParts>
  <Company>LORD OF RAYS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NIZAR NAKSHABANDI</dc:creator>
  <cp:lastModifiedBy>abdullah alhokail</cp:lastModifiedBy>
  <cp:revision>40</cp:revision>
  <dcterms:created xsi:type="dcterms:W3CDTF">2013-03-28T09:19:34Z</dcterms:created>
  <dcterms:modified xsi:type="dcterms:W3CDTF">2015-04-19T21:38:56Z</dcterms:modified>
</cp:coreProperties>
</file>