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318" r:id="rId3"/>
    <p:sldId id="31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4" r:id="rId32"/>
    <p:sldId id="285" r:id="rId33"/>
    <p:sldId id="286" r:id="rId34"/>
    <p:sldId id="287" r:id="rId35"/>
    <p:sldId id="288" r:id="rId36"/>
    <p:sldId id="292" r:id="rId37"/>
    <p:sldId id="293" r:id="rId38"/>
    <p:sldId id="289" r:id="rId39"/>
    <p:sldId id="290" r:id="rId40"/>
    <p:sldId id="291" r:id="rId41"/>
    <p:sldId id="295" r:id="rId42"/>
    <p:sldId id="297" r:id="rId43"/>
    <p:sldId id="299" r:id="rId44"/>
    <p:sldId id="301" r:id="rId45"/>
    <p:sldId id="303" r:id="rId46"/>
    <p:sldId id="305" r:id="rId47"/>
    <p:sldId id="307" r:id="rId48"/>
    <p:sldId id="309" r:id="rId49"/>
    <p:sldId id="311" r:id="rId50"/>
    <p:sldId id="313" r:id="rId51"/>
    <p:sldId id="315" r:id="rId52"/>
    <p:sldId id="31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8213CFB-BFE5-4860-BDF0-D4382CB1831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535FF40-8AF2-487C-B949-FA825827EFD1}" type="datetimeFigureOut">
              <a:rPr lang="en-US" smtClean="0"/>
              <a:pPr/>
              <a:t>8/30/2015</a:t>
            </a:fld>
            <a:endParaRPr lang="en-US"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8213CFB-BFE5-4860-BDF0-D4382CB1831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98213CFB-BFE5-4860-BDF0-D4382CB1831D}" type="slidenum">
              <a:rPr lang="en-US" smtClean="0"/>
              <a:pPr/>
              <a:t>‹#›</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GB"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GB"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GB"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213CFB-BFE5-4860-BDF0-D4382CB1831D}" type="slidenum">
              <a:rPr lang="en-US" smtClean="0"/>
              <a:pPr/>
              <a:t>‹#›</a:t>
            </a:fld>
            <a:endParaRPr lang="en-US" dirty="0"/>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5FF40-8AF2-487C-B949-FA825827EFD1}" type="datetimeFigureOut">
              <a:rPr lang="en-US" smtClean="0"/>
              <a:pPr/>
              <a:t>8/30/2015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8535FF40-8AF2-487C-B949-FA825827EFD1}" type="datetimeFigureOut">
              <a:rPr lang="en-US" smtClean="0"/>
              <a:pPr/>
              <a:t>8/30/2015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98213CFB-BFE5-4860-BDF0-D4382CB183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Ground_glas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gif"/><Relationship Id="rId4" Type="http://schemas.openxmlformats.org/officeDocument/2006/relationships/image" Target="../media/image38.gif"/></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5.xml"/><Relationship Id="rId5" Type="http://schemas.openxmlformats.org/officeDocument/2006/relationships/image" Target="../media/image43.gif"/><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936103"/>
          </a:xfrm>
        </p:spPr>
        <p:txBody>
          <a:bodyPr>
            <a:normAutofit fontScale="90000"/>
          </a:bodyPr>
          <a:lstStyle/>
          <a:p>
            <a:r>
              <a:rPr lang="en-US" dirty="0" smtClean="0"/>
              <a:t>CLS 231 Practical part</a:t>
            </a:r>
            <a:br>
              <a:rPr lang="en-US" dirty="0" smtClean="0"/>
            </a:br>
            <a:r>
              <a:rPr lang="en-US" dirty="0"/>
              <a:t/>
            </a:r>
            <a:br>
              <a:rPr lang="en-US" dirty="0"/>
            </a:br>
            <a:r>
              <a:rPr lang="en-US" dirty="0" smtClean="0"/>
              <a:t>Introduction</a:t>
            </a:r>
            <a:endParaRPr lang="en-US" dirty="0"/>
          </a:p>
        </p:txBody>
      </p:sp>
      <p:sp>
        <p:nvSpPr>
          <p:cNvPr id="3" name="Subtitle 2"/>
          <p:cNvSpPr>
            <a:spLocks noGrp="1"/>
          </p:cNvSpPr>
          <p:nvPr>
            <p:ph type="subTitle" idx="1"/>
          </p:nvPr>
        </p:nvSpPr>
        <p:spPr>
          <a:xfrm>
            <a:off x="1259632" y="4437112"/>
            <a:ext cx="6400800" cy="1296144"/>
          </a:xfrm>
        </p:spPr>
        <p:txBody>
          <a:bodyPr/>
          <a:lstStyle/>
          <a:p>
            <a:r>
              <a:rPr lang="en-US" dirty="0" smtClean="0"/>
              <a:t>Lecture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6- No practical jocks.</a:t>
            </a:r>
          </a:p>
          <a:p>
            <a:pPr algn="just"/>
            <a:r>
              <a:rPr lang="en-US" dirty="0" smtClean="0"/>
              <a:t>7- Never dip pipets or spatulas into reagent bottles and don’t return unused portion to the stock bottles. </a:t>
            </a:r>
          </a:p>
          <a:p>
            <a:pPr algn="just"/>
            <a:r>
              <a:rPr lang="en-US" dirty="0" smtClean="0"/>
              <a:t>8- Be familiar with emergency exit.</a:t>
            </a:r>
          </a:p>
          <a:p>
            <a:pPr algn="just"/>
            <a:r>
              <a:rPr lang="en-US" dirty="0" smtClean="0"/>
              <a:t>9- Be prepared to administer first aid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t>Lab tools</a:t>
            </a:r>
            <a:endParaRPr lang="en-US" dirty="0"/>
          </a:p>
        </p:txBody>
      </p:sp>
      <p:sp>
        <p:nvSpPr>
          <p:cNvPr id="3" name="Content Placeholder 2"/>
          <p:cNvSpPr>
            <a:spLocks noGrp="1"/>
          </p:cNvSpPr>
          <p:nvPr>
            <p:ph idx="1"/>
          </p:nvPr>
        </p:nvSpPr>
        <p:spPr>
          <a:xfrm>
            <a:off x="395536" y="1340768"/>
            <a:ext cx="8229600" cy="4641379"/>
          </a:xfrm>
        </p:spPr>
        <p:txBody>
          <a:bodyPr/>
          <a:lstStyle/>
          <a:p>
            <a:pPr algn="just">
              <a:buNone/>
            </a:pPr>
            <a:r>
              <a:rPr lang="en-US" dirty="0" smtClean="0"/>
              <a:t>1- Florence flask:- </a:t>
            </a:r>
          </a:p>
          <a:p>
            <a:pPr algn="just">
              <a:buNone/>
            </a:pPr>
            <a:r>
              <a:rPr lang="en-US" dirty="0"/>
              <a:t> </a:t>
            </a:r>
            <a:r>
              <a:rPr lang="en-US" dirty="0" smtClean="0"/>
              <a:t>   It is also </a:t>
            </a:r>
            <a:r>
              <a:rPr lang="en-US" dirty="0"/>
              <a:t>known as a boiling </a:t>
            </a:r>
            <a:r>
              <a:rPr lang="en-US" dirty="0" smtClean="0"/>
              <a:t>flask. It is designed to be used for uniform </a:t>
            </a:r>
            <a:r>
              <a:rPr lang="en-US" dirty="0"/>
              <a:t>heating and ease of swirling; it is produced in a number of different glass thicknesses to stand different types of use. </a:t>
            </a:r>
            <a:endParaRPr lang="en-US" dirty="0" smtClean="0"/>
          </a:p>
          <a:p>
            <a:pPr>
              <a:buNone/>
            </a:pPr>
            <a:endParaRPr lang="en-US" dirty="0"/>
          </a:p>
        </p:txBody>
      </p:sp>
      <p:pic>
        <p:nvPicPr>
          <p:cNvPr id="4" name="Picture 3" descr="florenceflask.gif"/>
          <p:cNvPicPr>
            <a:picLocks noChangeAspect="1"/>
          </p:cNvPicPr>
          <p:nvPr/>
        </p:nvPicPr>
        <p:blipFill>
          <a:blip r:embed="rId2" cstate="print"/>
          <a:stretch>
            <a:fillRect/>
          </a:stretch>
        </p:blipFill>
        <p:spPr>
          <a:xfrm>
            <a:off x="6012160" y="4149080"/>
            <a:ext cx="2880320" cy="21328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00808"/>
            <a:ext cx="8229600" cy="4425355"/>
          </a:xfrm>
        </p:spPr>
        <p:txBody>
          <a:bodyPr/>
          <a:lstStyle/>
          <a:p>
            <a:pPr algn="just"/>
            <a:r>
              <a:rPr lang="en-US" dirty="0" smtClean="0"/>
              <a:t>2- Beaker :</a:t>
            </a:r>
          </a:p>
          <a:p>
            <a:pPr algn="just"/>
            <a:r>
              <a:rPr lang="en-US" dirty="0" smtClean="0"/>
              <a:t>It is </a:t>
            </a:r>
            <a:r>
              <a:rPr lang="en-US" dirty="0"/>
              <a:t>a simple container for stirring, mixing and heating liquids </a:t>
            </a:r>
            <a:r>
              <a:rPr lang="en-US" dirty="0" smtClean="0"/>
              <a:t>. They </a:t>
            </a:r>
            <a:r>
              <a:rPr lang="en-US" dirty="0"/>
              <a:t>are generally </a:t>
            </a:r>
            <a:r>
              <a:rPr lang="en-US" dirty="0" smtClean="0"/>
              <a:t>cylindrical</a:t>
            </a:r>
            <a:r>
              <a:rPr lang="en-US" u="sng" dirty="0" smtClean="0"/>
              <a:t> </a:t>
            </a:r>
            <a:r>
              <a:rPr lang="en-US" dirty="0" smtClean="0"/>
              <a:t>in </a:t>
            </a:r>
            <a:r>
              <a:rPr lang="en-US" dirty="0"/>
              <a:t>shape, with a flat </a:t>
            </a:r>
            <a:r>
              <a:rPr lang="en-US" dirty="0" smtClean="0"/>
              <a:t>bottom.</a:t>
            </a:r>
          </a:p>
          <a:p>
            <a:endParaRPr lang="en-US" dirty="0"/>
          </a:p>
        </p:txBody>
      </p:sp>
      <p:pic>
        <p:nvPicPr>
          <p:cNvPr id="4" name="Picture 3" descr="beaker.jpg"/>
          <p:cNvPicPr>
            <a:picLocks noChangeAspect="1"/>
          </p:cNvPicPr>
          <p:nvPr/>
        </p:nvPicPr>
        <p:blipFill>
          <a:blip r:embed="rId2" cstate="print"/>
          <a:stretch>
            <a:fillRect/>
          </a:stretch>
        </p:blipFill>
        <p:spPr>
          <a:xfrm>
            <a:off x="5724128" y="4149080"/>
            <a:ext cx="2987030" cy="20359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09120"/>
          </a:xfrm>
        </p:spPr>
        <p:txBody>
          <a:bodyPr/>
          <a:lstStyle/>
          <a:p>
            <a:pPr algn="just"/>
            <a:r>
              <a:rPr lang="en-US" dirty="0" smtClean="0"/>
              <a:t>3- Funnel:</a:t>
            </a:r>
          </a:p>
          <a:p>
            <a:pPr algn="just"/>
            <a:r>
              <a:rPr lang="en-US" dirty="0" smtClean="0"/>
              <a:t>Different </a:t>
            </a:r>
            <a:r>
              <a:rPr lang="en-US" dirty="0"/>
              <a:t>kinds of funnels that have been adapted for these specialized </a:t>
            </a:r>
            <a:r>
              <a:rPr lang="en-US" dirty="0" smtClean="0"/>
              <a:t>applications in laboratory. Main usage is transferring liquids to other containers through filtration. </a:t>
            </a:r>
          </a:p>
          <a:p>
            <a:endParaRPr lang="en-US" dirty="0" smtClean="0"/>
          </a:p>
          <a:p>
            <a:endParaRPr lang="en-US" dirty="0" smtClean="0"/>
          </a:p>
          <a:p>
            <a:endParaRPr lang="en-US" dirty="0"/>
          </a:p>
        </p:txBody>
      </p:sp>
      <p:pic>
        <p:nvPicPr>
          <p:cNvPr id="4" name="Picture 3" descr="Funnel.jpg"/>
          <p:cNvPicPr>
            <a:picLocks noChangeAspect="1"/>
          </p:cNvPicPr>
          <p:nvPr/>
        </p:nvPicPr>
        <p:blipFill>
          <a:blip r:embed="rId2" cstate="print"/>
          <a:stretch>
            <a:fillRect/>
          </a:stretch>
        </p:blipFill>
        <p:spPr>
          <a:xfrm>
            <a:off x="5952356" y="4293096"/>
            <a:ext cx="3191644" cy="22368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4- filter flask:</a:t>
            </a:r>
          </a:p>
          <a:p>
            <a:pPr algn="just"/>
            <a:r>
              <a:rPr lang="en-US" dirty="0"/>
              <a:t>A filter flask is a flask fitted with a side arm for connecting to a vacuum </a:t>
            </a:r>
            <a:r>
              <a:rPr lang="en-US" dirty="0" smtClean="0"/>
              <a:t>source for fast filtering. </a:t>
            </a:r>
          </a:p>
          <a:p>
            <a:endParaRPr lang="en-US" dirty="0" smtClean="0"/>
          </a:p>
          <a:p>
            <a:endParaRPr lang="en-US" dirty="0"/>
          </a:p>
        </p:txBody>
      </p:sp>
      <p:pic>
        <p:nvPicPr>
          <p:cNvPr id="4" name="Picture 3" descr="filter flask.jpg"/>
          <p:cNvPicPr>
            <a:picLocks noChangeAspect="1"/>
          </p:cNvPicPr>
          <p:nvPr/>
        </p:nvPicPr>
        <p:blipFill>
          <a:blip r:embed="rId2" cstate="print"/>
          <a:stretch>
            <a:fillRect/>
          </a:stretch>
        </p:blipFill>
        <p:spPr>
          <a:xfrm>
            <a:off x="6012160" y="3645024"/>
            <a:ext cx="2857500" cy="2857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44824"/>
            <a:ext cx="8229600" cy="4281339"/>
          </a:xfrm>
        </p:spPr>
        <p:txBody>
          <a:bodyPr/>
          <a:lstStyle/>
          <a:p>
            <a:pPr algn="just"/>
            <a:r>
              <a:rPr lang="en-US" dirty="0" smtClean="0"/>
              <a:t>5- Mortar and pestle: </a:t>
            </a:r>
          </a:p>
          <a:p>
            <a:pPr algn="just"/>
            <a:r>
              <a:rPr lang="en-US" dirty="0" smtClean="0"/>
              <a:t>It is </a:t>
            </a:r>
            <a:r>
              <a:rPr lang="en-US" dirty="0"/>
              <a:t>a tool used to grind and mix </a:t>
            </a:r>
            <a:r>
              <a:rPr lang="en-US" dirty="0" smtClean="0"/>
              <a:t>substances. </a:t>
            </a:r>
          </a:p>
          <a:p>
            <a:endParaRPr lang="en-US" dirty="0"/>
          </a:p>
        </p:txBody>
      </p:sp>
      <p:pic>
        <p:nvPicPr>
          <p:cNvPr id="4" name="Picture 3" descr="mortar-and-pestle-L.gif"/>
          <p:cNvPicPr>
            <a:picLocks noChangeAspect="1"/>
          </p:cNvPicPr>
          <p:nvPr/>
        </p:nvPicPr>
        <p:blipFill>
          <a:blip r:embed="rId2" cstate="print"/>
          <a:stretch>
            <a:fillRect/>
          </a:stretch>
        </p:blipFill>
        <p:spPr>
          <a:xfrm>
            <a:off x="5508104" y="3284984"/>
            <a:ext cx="3095625" cy="26479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Graduated cylinder </a:t>
            </a:r>
            <a:endParaRPr lang="en-US" dirty="0"/>
          </a:p>
        </p:txBody>
      </p:sp>
      <p:sp>
        <p:nvSpPr>
          <p:cNvPr id="3" name="Content Placeholder 2"/>
          <p:cNvSpPr>
            <a:spLocks noGrp="1"/>
          </p:cNvSpPr>
          <p:nvPr>
            <p:ph idx="1"/>
          </p:nvPr>
        </p:nvSpPr>
        <p:spPr>
          <a:xfrm>
            <a:off x="467544" y="1556792"/>
            <a:ext cx="8229600" cy="4353347"/>
          </a:xfrm>
        </p:spPr>
        <p:txBody>
          <a:bodyPr/>
          <a:lstStyle/>
          <a:p>
            <a:pPr algn="just"/>
            <a:r>
              <a:rPr lang="en-US" dirty="0" smtClean="0"/>
              <a:t>5- Graduated cylinder :</a:t>
            </a:r>
          </a:p>
          <a:p>
            <a:pPr algn="just"/>
            <a:r>
              <a:rPr lang="en-US" dirty="0" smtClean="0"/>
              <a:t>used </a:t>
            </a:r>
            <a:r>
              <a:rPr lang="en-US" dirty="0"/>
              <a:t>to measure the volume of a liquid. Graduated cylinders are generally more accurate and precise </a:t>
            </a:r>
            <a:r>
              <a:rPr lang="en-US" dirty="0" smtClean="0"/>
              <a:t>than laboratory flasks and beakers. </a:t>
            </a:r>
          </a:p>
          <a:p>
            <a:endParaRPr lang="en-US" u="sng" dirty="0"/>
          </a:p>
        </p:txBody>
      </p:sp>
      <p:pic>
        <p:nvPicPr>
          <p:cNvPr id="4" name="Picture 3" descr="gcylinder.jpg"/>
          <p:cNvPicPr>
            <a:picLocks noChangeAspect="1"/>
          </p:cNvPicPr>
          <p:nvPr/>
        </p:nvPicPr>
        <p:blipFill>
          <a:blip r:embed="rId2" cstate="print"/>
          <a:stretch>
            <a:fillRect/>
          </a:stretch>
        </p:blipFill>
        <p:spPr>
          <a:xfrm>
            <a:off x="5724128" y="3717032"/>
            <a:ext cx="2900040" cy="20882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US" dirty="0" smtClean="0"/>
              <a:t>Powder funnel </a:t>
            </a:r>
            <a:endParaRPr lang="en-US" dirty="0"/>
          </a:p>
        </p:txBody>
      </p:sp>
      <p:sp>
        <p:nvSpPr>
          <p:cNvPr id="3" name="Content Placeholder 2"/>
          <p:cNvSpPr>
            <a:spLocks noGrp="1"/>
          </p:cNvSpPr>
          <p:nvPr>
            <p:ph idx="1"/>
          </p:nvPr>
        </p:nvSpPr>
        <p:spPr>
          <a:xfrm>
            <a:off x="457200" y="2132856"/>
            <a:ext cx="8229600" cy="3993307"/>
          </a:xfrm>
        </p:spPr>
        <p:txBody>
          <a:bodyPr/>
          <a:lstStyle/>
          <a:p>
            <a:pPr algn="just"/>
            <a:r>
              <a:rPr lang="en-US" dirty="0" smtClean="0"/>
              <a:t>6- Powder funnel :</a:t>
            </a:r>
          </a:p>
          <a:p>
            <a:pPr algn="just"/>
            <a:r>
              <a:rPr lang="en-US" dirty="0" smtClean="0"/>
              <a:t>It has </a:t>
            </a:r>
            <a:r>
              <a:rPr lang="en-US" dirty="0"/>
              <a:t>a small and wide neck for fast pouring of </a:t>
            </a:r>
            <a:r>
              <a:rPr lang="en-US" dirty="0" smtClean="0"/>
              <a:t>powders.</a:t>
            </a:r>
          </a:p>
          <a:p>
            <a:endParaRPr lang="en-US" dirty="0" smtClean="0"/>
          </a:p>
          <a:p>
            <a:pPr>
              <a:buNone/>
            </a:pPr>
            <a:endParaRPr lang="en-US" dirty="0"/>
          </a:p>
        </p:txBody>
      </p:sp>
      <p:pic>
        <p:nvPicPr>
          <p:cNvPr id="4" name="Picture 3" descr="images.jpg"/>
          <p:cNvPicPr>
            <a:picLocks noChangeAspect="1"/>
          </p:cNvPicPr>
          <p:nvPr/>
        </p:nvPicPr>
        <p:blipFill>
          <a:blip r:embed="rId2" cstate="print"/>
          <a:stretch>
            <a:fillRect/>
          </a:stretch>
        </p:blipFill>
        <p:spPr>
          <a:xfrm>
            <a:off x="6372200" y="3789040"/>
            <a:ext cx="1943100" cy="23526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6950"/>
          </a:xfrm>
        </p:spPr>
        <p:txBody>
          <a:bodyPr/>
          <a:lstStyle/>
          <a:p>
            <a:r>
              <a:rPr lang="en-US" dirty="0" smtClean="0"/>
              <a:t>Erlenmeyer flask</a:t>
            </a:r>
            <a:endParaRPr lang="en-US" dirty="0"/>
          </a:p>
        </p:txBody>
      </p:sp>
      <p:sp>
        <p:nvSpPr>
          <p:cNvPr id="3" name="Content Placeholder 2"/>
          <p:cNvSpPr>
            <a:spLocks noGrp="1"/>
          </p:cNvSpPr>
          <p:nvPr>
            <p:ph idx="1"/>
          </p:nvPr>
        </p:nvSpPr>
        <p:spPr>
          <a:xfrm>
            <a:off x="395536" y="1412776"/>
            <a:ext cx="8229600" cy="5256584"/>
          </a:xfrm>
        </p:spPr>
        <p:txBody>
          <a:bodyPr>
            <a:normAutofit/>
          </a:bodyPr>
          <a:lstStyle/>
          <a:p>
            <a:pPr algn="just">
              <a:buNone/>
            </a:pPr>
            <a:r>
              <a:rPr lang="en-US" dirty="0"/>
              <a:t> </a:t>
            </a:r>
            <a:r>
              <a:rPr lang="en-US" dirty="0" smtClean="0"/>
              <a:t>   7- Erlenmeyer flask:</a:t>
            </a:r>
            <a:endParaRPr lang="en-US" dirty="0"/>
          </a:p>
          <a:p>
            <a:pPr algn="just"/>
            <a:r>
              <a:rPr lang="en-US" dirty="0" smtClean="0"/>
              <a:t>The </a:t>
            </a:r>
            <a:r>
              <a:rPr lang="en-US" dirty="0"/>
              <a:t>Erlenmeyer is usually marked on the side (graduated) to indicate the approximate volume of contents, and has a spot of </a:t>
            </a:r>
            <a:r>
              <a:rPr lang="en-US" dirty="0" smtClean="0"/>
              <a:t>ground</a:t>
            </a:r>
            <a:r>
              <a:rPr lang="en-US" dirty="0" smtClean="0">
                <a:hlinkClick r:id="rId2" tooltip="Ground glass"/>
              </a:rPr>
              <a:t> </a:t>
            </a:r>
            <a:r>
              <a:rPr lang="en-US" dirty="0" smtClean="0"/>
              <a:t>glass</a:t>
            </a:r>
            <a:r>
              <a:rPr lang="en-US" dirty="0"/>
              <a:t> or </a:t>
            </a:r>
            <a:r>
              <a:rPr lang="en-US" dirty="0" smtClean="0"/>
              <a:t>enamel where </a:t>
            </a:r>
            <a:r>
              <a:rPr lang="en-US" dirty="0"/>
              <a:t>it can be labeled with a </a:t>
            </a:r>
            <a:r>
              <a:rPr lang="en-US" dirty="0" smtClean="0"/>
              <a:t>pencil. </a:t>
            </a:r>
            <a:r>
              <a:rPr lang="en-US" dirty="0"/>
              <a:t>It differs from the </a:t>
            </a:r>
            <a:r>
              <a:rPr lang="en-US" dirty="0" smtClean="0"/>
              <a:t>beaker in </a:t>
            </a:r>
            <a:r>
              <a:rPr lang="en-US" dirty="0"/>
              <a:t>its tapered body and narrow </a:t>
            </a:r>
            <a:r>
              <a:rPr lang="en-US" dirty="0" smtClean="0"/>
              <a:t>neck.</a:t>
            </a:r>
          </a:p>
          <a:p>
            <a:endParaRPr lang="en-US" dirty="0" smtClean="0"/>
          </a:p>
          <a:p>
            <a:endParaRPr lang="en-US" dirty="0"/>
          </a:p>
        </p:txBody>
      </p:sp>
      <p:pic>
        <p:nvPicPr>
          <p:cNvPr id="4" name="Picture 3" descr="170px-Duran_erlenmeyer_flask_narrow_neck_50ml.jpg"/>
          <p:cNvPicPr>
            <a:picLocks noChangeAspect="1"/>
          </p:cNvPicPr>
          <p:nvPr/>
        </p:nvPicPr>
        <p:blipFill>
          <a:blip r:embed="rId3" cstate="print"/>
          <a:stretch>
            <a:fillRect/>
          </a:stretch>
        </p:blipFill>
        <p:spPr>
          <a:xfrm>
            <a:off x="5940152" y="4437112"/>
            <a:ext cx="2376264" cy="20162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Mohr pipette </a:t>
            </a:r>
            <a:endParaRPr lang="en-US" dirty="0"/>
          </a:p>
        </p:txBody>
      </p:sp>
      <p:sp>
        <p:nvSpPr>
          <p:cNvPr id="3" name="Content Placeholder 2"/>
          <p:cNvSpPr>
            <a:spLocks noGrp="1"/>
          </p:cNvSpPr>
          <p:nvPr>
            <p:ph idx="1"/>
          </p:nvPr>
        </p:nvSpPr>
        <p:spPr/>
        <p:txBody>
          <a:bodyPr/>
          <a:lstStyle/>
          <a:p>
            <a:pPr algn="just"/>
            <a:r>
              <a:rPr lang="en-US" dirty="0" smtClean="0"/>
              <a:t>8- Mohr pipette :</a:t>
            </a:r>
          </a:p>
          <a:p>
            <a:pPr algn="just"/>
            <a:r>
              <a:rPr lang="en-US" dirty="0" smtClean="0"/>
              <a:t>Also </a:t>
            </a:r>
            <a:r>
              <a:rPr lang="en-US" dirty="0"/>
              <a:t>known as a Graduated pipette</a:t>
            </a:r>
            <a:r>
              <a:rPr lang="en-US" dirty="0" smtClean="0"/>
              <a:t>, it is </a:t>
            </a:r>
            <a:r>
              <a:rPr lang="en-US" dirty="0"/>
              <a:t> used to measure the volume of the liquid dispensed, although not as accurately as a </a:t>
            </a:r>
            <a:r>
              <a:rPr lang="en-US" dirty="0" smtClean="0"/>
              <a:t>volumetric pipette. </a:t>
            </a:r>
          </a:p>
          <a:p>
            <a:endParaRPr lang="en-US" dirty="0"/>
          </a:p>
        </p:txBody>
      </p:sp>
      <p:pic>
        <p:nvPicPr>
          <p:cNvPr id="4" name="Picture 3" descr="pipette.gif"/>
          <p:cNvPicPr>
            <a:picLocks noChangeAspect="1"/>
          </p:cNvPicPr>
          <p:nvPr/>
        </p:nvPicPr>
        <p:blipFill>
          <a:blip r:embed="rId2" cstate="print"/>
          <a:stretch>
            <a:fillRect/>
          </a:stretch>
        </p:blipFill>
        <p:spPr>
          <a:xfrm>
            <a:off x="5220072" y="4149080"/>
            <a:ext cx="3096344" cy="21957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syllabus </a:t>
            </a:r>
            <a:endParaRPr lang="en-GB" dirty="0"/>
          </a:p>
        </p:txBody>
      </p:sp>
      <p:sp>
        <p:nvSpPr>
          <p:cNvPr id="3" name="Content Placeholder 2"/>
          <p:cNvSpPr>
            <a:spLocks noGrp="1"/>
          </p:cNvSpPr>
          <p:nvPr>
            <p:ph idx="1"/>
          </p:nvPr>
        </p:nvSpPr>
        <p:spPr>
          <a:xfrm>
            <a:off x="539552" y="1916832"/>
            <a:ext cx="8147051" cy="4364598"/>
          </a:xfrm>
        </p:spPr>
        <p:txBody>
          <a:bodyPr>
            <a:normAutofit fontScale="77500" lnSpcReduction="20000"/>
          </a:bodyPr>
          <a:lstStyle/>
          <a:p>
            <a:pPr algn="just"/>
            <a:r>
              <a:rPr lang="en-GB" dirty="0" smtClean="0"/>
              <a:t>1- Basic laboratory equipment and procedures safety rules  .</a:t>
            </a:r>
          </a:p>
          <a:p>
            <a:pPr algn="just"/>
            <a:r>
              <a:rPr lang="en-GB" dirty="0" smtClean="0"/>
              <a:t>2-  Standardization of sodium hydroxide and hydrochloric   acid solutions (2 lectures).</a:t>
            </a:r>
          </a:p>
          <a:p>
            <a:pPr algn="just"/>
            <a:r>
              <a:rPr lang="en-GB" dirty="0" smtClean="0"/>
              <a:t>3- Determination of bicarbonate in blood .</a:t>
            </a:r>
          </a:p>
          <a:p>
            <a:pPr algn="just"/>
            <a:r>
              <a:rPr lang="en-GB" dirty="0" smtClean="0"/>
              <a:t>4- </a:t>
            </a:r>
            <a:r>
              <a:rPr lang="en-GB" dirty="0" err="1" smtClean="0"/>
              <a:t>Mercurimetric</a:t>
            </a:r>
            <a:r>
              <a:rPr lang="en-GB" dirty="0" smtClean="0"/>
              <a:t> determination of blood and urine chloride .</a:t>
            </a:r>
          </a:p>
          <a:p>
            <a:pPr algn="just"/>
            <a:r>
              <a:rPr lang="en-GB" dirty="0" smtClean="0"/>
              <a:t> 5. </a:t>
            </a:r>
            <a:r>
              <a:rPr lang="en-GB" dirty="0" err="1" smtClean="0"/>
              <a:t>Complexometric</a:t>
            </a:r>
            <a:r>
              <a:rPr lang="en-GB" dirty="0" smtClean="0"/>
              <a:t> determination of calcium in milk.</a:t>
            </a:r>
          </a:p>
          <a:p>
            <a:pPr algn="just"/>
            <a:r>
              <a:rPr lang="en-GB" dirty="0" smtClean="0"/>
              <a:t>6- Determination of blood glucose by a </a:t>
            </a:r>
            <a:r>
              <a:rPr lang="en-GB" dirty="0" err="1" smtClean="0"/>
              <a:t>Redox</a:t>
            </a:r>
            <a:r>
              <a:rPr lang="en-GB" dirty="0" smtClean="0"/>
              <a:t> titration method  .  </a:t>
            </a:r>
          </a:p>
          <a:p>
            <a:pPr algn="just"/>
            <a:r>
              <a:rPr lang="en-GB" dirty="0" smtClean="0"/>
              <a:t>7- Determination of chloride by the </a:t>
            </a:r>
            <a:r>
              <a:rPr lang="en-GB" dirty="0" err="1" smtClean="0"/>
              <a:t>Vohlard</a:t>
            </a:r>
            <a:r>
              <a:rPr lang="en-GB" dirty="0" smtClean="0"/>
              <a:t> method .</a:t>
            </a:r>
          </a:p>
          <a:p>
            <a:pPr algn="just"/>
            <a:r>
              <a:rPr lang="en-GB" dirty="0" smtClean="0"/>
              <a:t>8- Gravimetric determination of chloride .   </a:t>
            </a:r>
          </a:p>
          <a:p>
            <a:pPr algn="just"/>
            <a:r>
              <a:rPr lang="en-GB" dirty="0" smtClean="0"/>
              <a:t>9- Revision  </a:t>
            </a:r>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xmlns="" val="387916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tubes</a:t>
            </a:r>
            <a:endParaRPr lang="en-US" dirty="0"/>
          </a:p>
        </p:txBody>
      </p:sp>
      <p:sp>
        <p:nvSpPr>
          <p:cNvPr id="3" name="Content Placeholder 2"/>
          <p:cNvSpPr>
            <a:spLocks noGrp="1"/>
          </p:cNvSpPr>
          <p:nvPr>
            <p:ph idx="1"/>
          </p:nvPr>
        </p:nvSpPr>
        <p:spPr/>
        <p:txBody>
          <a:bodyPr/>
          <a:lstStyle/>
          <a:p>
            <a:pPr algn="just"/>
            <a:r>
              <a:rPr lang="en-US" dirty="0" smtClean="0"/>
              <a:t>9- Test tubes:</a:t>
            </a:r>
          </a:p>
          <a:p>
            <a:pPr algn="just"/>
            <a:r>
              <a:rPr lang="en-US" dirty="0"/>
              <a:t>Test tubes are widely used by </a:t>
            </a:r>
            <a:r>
              <a:rPr lang="en-US" dirty="0" smtClean="0"/>
              <a:t>chemist</a:t>
            </a:r>
            <a:r>
              <a:rPr lang="en-US" dirty="0"/>
              <a:t> to hold, mix, or heat small quantities of solid or liquid chemicals, especially for qualitative experiments and </a:t>
            </a:r>
            <a:r>
              <a:rPr lang="en-US" dirty="0" smtClean="0"/>
              <a:t>assays.</a:t>
            </a:r>
          </a:p>
          <a:p>
            <a:endParaRPr lang="en-US" dirty="0" smtClean="0"/>
          </a:p>
          <a:p>
            <a:endParaRPr lang="en-US" dirty="0"/>
          </a:p>
        </p:txBody>
      </p:sp>
      <p:pic>
        <p:nvPicPr>
          <p:cNvPr id="4" name="Picture 3" descr="Test_Tube.jpg"/>
          <p:cNvPicPr>
            <a:picLocks noChangeAspect="1"/>
          </p:cNvPicPr>
          <p:nvPr/>
        </p:nvPicPr>
        <p:blipFill>
          <a:blip r:embed="rId2" cstate="print"/>
          <a:stretch>
            <a:fillRect/>
          </a:stretch>
        </p:blipFill>
        <p:spPr>
          <a:xfrm>
            <a:off x="5364088" y="4149080"/>
            <a:ext cx="3429000" cy="20162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Crucible and cover</a:t>
            </a:r>
            <a:endParaRPr lang="en-US" dirty="0"/>
          </a:p>
        </p:txBody>
      </p:sp>
      <p:sp>
        <p:nvSpPr>
          <p:cNvPr id="3" name="Content Placeholder 2"/>
          <p:cNvSpPr>
            <a:spLocks noGrp="1"/>
          </p:cNvSpPr>
          <p:nvPr>
            <p:ph idx="1"/>
          </p:nvPr>
        </p:nvSpPr>
        <p:spPr/>
        <p:txBody>
          <a:bodyPr/>
          <a:lstStyle/>
          <a:p>
            <a:pPr algn="just"/>
            <a:r>
              <a:rPr lang="en-US" dirty="0" smtClean="0"/>
              <a:t>10- Crucible and cover:</a:t>
            </a:r>
          </a:p>
          <a:p>
            <a:pPr algn="just"/>
            <a:r>
              <a:rPr lang="en-US" dirty="0"/>
              <a:t>A crucible is a ceramic container capable of withstanding extreme temperatures, whilst the cover is designed to prevent heat escaping from the crucible itself</a:t>
            </a:r>
            <a:r>
              <a:rPr lang="en-US" dirty="0" smtClean="0"/>
              <a:t>.</a:t>
            </a:r>
          </a:p>
          <a:p>
            <a:endParaRPr lang="en-US" dirty="0"/>
          </a:p>
        </p:txBody>
      </p:sp>
      <p:pic>
        <p:nvPicPr>
          <p:cNvPr id="4" name="Picture 3" descr="laboratory-crucibles-250x250.jpg"/>
          <p:cNvPicPr>
            <a:picLocks noChangeAspect="1"/>
          </p:cNvPicPr>
          <p:nvPr/>
        </p:nvPicPr>
        <p:blipFill>
          <a:blip r:embed="rId2" cstate="print"/>
          <a:stretch>
            <a:fillRect/>
          </a:stretch>
        </p:blipFill>
        <p:spPr>
          <a:xfrm>
            <a:off x="6156176" y="4005064"/>
            <a:ext cx="2286000" cy="228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holder</a:t>
            </a:r>
            <a:endParaRPr lang="en-US" dirty="0"/>
          </a:p>
        </p:txBody>
      </p:sp>
      <p:sp>
        <p:nvSpPr>
          <p:cNvPr id="3" name="Content Placeholder 2"/>
          <p:cNvSpPr>
            <a:spLocks noGrp="1"/>
          </p:cNvSpPr>
          <p:nvPr>
            <p:ph idx="1"/>
          </p:nvPr>
        </p:nvSpPr>
        <p:spPr/>
        <p:txBody>
          <a:bodyPr>
            <a:normAutofit/>
          </a:bodyPr>
          <a:lstStyle/>
          <a:p>
            <a:pPr algn="just"/>
            <a:r>
              <a:rPr lang="en-US" dirty="0" smtClean="0"/>
              <a:t>11- Test tube holder: </a:t>
            </a:r>
          </a:p>
          <a:p>
            <a:pPr algn="just"/>
            <a:r>
              <a:rPr lang="en-US" sz="2400" dirty="0"/>
              <a:t>The test tube holder is </a:t>
            </a:r>
            <a:r>
              <a:rPr lang="en-US" sz="2400" dirty="0" smtClean="0"/>
              <a:t>used </a:t>
            </a:r>
            <a:r>
              <a:rPr lang="en-US" sz="2400" dirty="0"/>
              <a:t>to hold test tubes. They </a:t>
            </a:r>
            <a:r>
              <a:rPr lang="en-US" sz="2400" dirty="0" smtClean="0"/>
              <a:t>are </a:t>
            </a:r>
            <a:r>
              <a:rPr lang="en-US" sz="2400" dirty="0"/>
              <a:t>used by squeezing the handles to open the other end, and inserting the test tube. Test tube holders are typically used when heating the test tube is necessary, or for when caustic materials are being </a:t>
            </a:r>
            <a:r>
              <a:rPr lang="en-US" sz="2400" dirty="0" smtClean="0"/>
              <a:t>handled.</a:t>
            </a:r>
          </a:p>
          <a:p>
            <a:endParaRPr lang="en-US" sz="2400" dirty="0"/>
          </a:p>
        </p:txBody>
      </p:sp>
      <p:pic>
        <p:nvPicPr>
          <p:cNvPr id="4" name="Picture 3" descr="test tube holder.jpg"/>
          <p:cNvPicPr>
            <a:picLocks noChangeAspect="1"/>
          </p:cNvPicPr>
          <p:nvPr/>
        </p:nvPicPr>
        <p:blipFill>
          <a:blip r:embed="rId2" cstate="print"/>
          <a:stretch>
            <a:fillRect/>
          </a:stretch>
        </p:blipFill>
        <p:spPr>
          <a:xfrm>
            <a:off x="5580112" y="4293096"/>
            <a:ext cx="2857500" cy="15121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Evaporating dish </a:t>
            </a:r>
            <a:endParaRPr lang="en-US" dirty="0"/>
          </a:p>
        </p:txBody>
      </p:sp>
      <p:sp>
        <p:nvSpPr>
          <p:cNvPr id="3" name="Content Placeholder 2"/>
          <p:cNvSpPr>
            <a:spLocks noGrp="1"/>
          </p:cNvSpPr>
          <p:nvPr>
            <p:ph idx="1"/>
          </p:nvPr>
        </p:nvSpPr>
        <p:spPr/>
        <p:txBody>
          <a:bodyPr/>
          <a:lstStyle/>
          <a:p>
            <a:pPr algn="just"/>
            <a:r>
              <a:rPr lang="en-US" dirty="0" smtClean="0"/>
              <a:t>12- Evaporating dishes :</a:t>
            </a:r>
          </a:p>
          <a:p>
            <a:pPr algn="just"/>
            <a:r>
              <a:rPr lang="en-US" dirty="0" smtClean="0"/>
              <a:t>Are </a:t>
            </a:r>
            <a:r>
              <a:rPr lang="en-US" dirty="0"/>
              <a:t>used to evaporate excess solvents, most commonly water - to produce a concentrated solution or a solid precipitate of the dissolved substance</a:t>
            </a:r>
            <a:r>
              <a:rPr lang="en-US" dirty="0" smtClean="0"/>
              <a:t>.</a:t>
            </a:r>
          </a:p>
          <a:p>
            <a:endParaRPr lang="en-US" dirty="0" smtClean="0"/>
          </a:p>
          <a:p>
            <a:endParaRPr lang="en-US" dirty="0"/>
          </a:p>
        </p:txBody>
      </p:sp>
      <p:pic>
        <p:nvPicPr>
          <p:cNvPr id="4" name="Picture 3" descr="evaporating dish.jpg"/>
          <p:cNvPicPr>
            <a:picLocks noChangeAspect="1"/>
          </p:cNvPicPr>
          <p:nvPr/>
        </p:nvPicPr>
        <p:blipFill>
          <a:blip r:embed="rId2" cstate="print"/>
          <a:stretch>
            <a:fillRect/>
          </a:stretch>
        </p:blipFill>
        <p:spPr>
          <a:xfrm>
            <a:off x="5796136" y="4293096"/>
            <a:ext cx="2794000" cy="1612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brush</a:t>
            </a:r>
            <a:endParaRPr lang="en-US" dirty="0"/>
          </a:p>
        </p:txBody>
      </p:sp>
      <p:sp>
        <p:nvSpPr>
          <p:cNvPr id="3" name="Content Placeholder 2"/>
          <p:cNvSpPr>
            <a:spLocks noGrp="1"/>
          </p:cNvSpPr>
          <p:nvPr>
            <p:ph idx="1"/>
          </p:nvPr>
        </p:nvSpPr>
        <p:spPr/>
        <p:txBody>
          <a:bodyPr/>
          <a:lstStyle/>
          <a:p>
            <a:r>
              <a:rPr lang="en-US" dirty="0" smtClean="0"/>
              <a:t>13- Test tube brush:</a:t>
            </a:r>
          </a:p>
          <a:p>
            <a:r>
              <a:rPr lang="en-US" dirty="0" smtClean="0"/>
              <a:t>Designed to clean test tubes.</a:t>
            </a:r>
          </a:p>
          <a:p>
            <a:endParaRPr lang="en-US" dirty="0" smtClean="0"/>
          </a:p>
        </p:txBody>
      </p:sp>
      <p:pic>
        <p:nvPicPr>
          <p:cNvPr id="4" name="Picture 3" descr="CE-TTBRUSH.jpg"/>
          <p:cNvPicPr>
            <a:picLocks noChangeAspect="1"/>
          </p:cNvPicPr>
          <p:nvPr/>
        </p:nvPicPr>
        <p:blipFill>
          <a:blip r:embed="rId2" cstate="print"/>
          <a:stretch>
            <a:fillRect/>
          </a:stretch>
        </p:blipFill>
        <p:spPr>
          <a:xfrm>
            <a:off x="5508104" y="2924944"/>
            <a:ext cx="2524125" cy="36724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a:t>
            </a:r>
            <a:endParaRPr lang="en-US" dirty="0"/>
          </a:p>
        </p:txBody>
      </p:sp>
      <p:sp>
        <p:nvSpPr>
          <p:cNvPr id="3" name="Content Placeholder 2"/>
          <p:cNvSpPr>
            <a:spLocks noGrp="1"/>
          </p:cNvSpPr>
          <p:nvPr>
            <p:ph idx="1"/>
          </p:nvPr>
        </p:nvSpPr>
        <p:spPr/>
        <p:txBody>
          <a:bodyPr/>
          <a:lstStyle/>
          <a:p>
            <a:pPr algn="just"/>
            <a:r>
              <a:rPr lang="en-US" dirty="0" smtClean="0"/>
              <a:t>14- Thermometer:</a:t>
            </a:r>
          </a:p>
          <a:p>
            <a:pPr algn="just"/>
            <a:r>
              <a:rPr lang="en-US" dirty="0" smtClean="0"/>
              <a:t>It is a device that is used to measure temperature in different principles.</a:t>
            </a:r>
          </a:p>
          <a:p>
            <a:endParaRPr lang="en-US" dirty="0"/>
          </a:p>
        </p:txBody>
      </p:sp>
      <p:pic>
        <p:nvPicPr>
          <p:cNvPr id="4" name="Picture 3" descr="Thermco SPRIT FILLED Thermometer.jpg"/>
          <p:cNvPicPr>
            <a:picLocks noChangeAspect="1"/>
          </p:cNvPicPr>
          <p:nvPr/>
        </p:nvPicPr>
        <p:blipFill>
          <a:blip r:embed="rId2" cstate="print"/>
          <a:stretch>
            <a:fillRect/>
          </a:stretch>
        </p:blipFill>
        <p:spPr>
          <a:xfrm>
            <a:off x="5220072" y="3861048"/>
            <a:ext cx="3384376" cy="20162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rack</a:t>
            </a:r>
            <a:endParaRPr lang="en-US" dirty="0"/>
          </a:p>
        </p:txBody>
      </p:sp>
      <p:sp>
        <p:nvSpPr>
          <p:cNvPr id="3" name="Content Placeholder 2"/>
          <p:cNvSpPr>
            <a:spLocks noGrp="1"/>
          </p:cNvSpPr>
          <p:nvPr>
            <p:ph idx="1"/>
          </p:nvPr>
        </p:nvSpPr>
        <p:spPr/>
        <p:txBody>
          <a:bodyPr/>
          <a:lstStyle/>
          <a:p>
            <a:pPr algn="just"/>
            <a:r>
              <a:rPr lang="en-US" dirty="0" smtClean="0"/>
              <a:t>15- Test tube rack:</a:t>
            </a:r>
          </a:p>
          <a:p>
            <a:pPr algn="just"/>
            <a:r>
              <a:rPr lang="en-US" dirty="0"/>
              <a:t>it is used to hold/support test tubes containing chemicals waiting for further </a:t>
            </a:r>
            <a:r>
              <a:rPr lang="en-US" dirty="0" smtClean="0"/>
              <a:t>operations.</a:t>
            </a:r>
          </a:p>
          <a:p>
            <a:endParaRPr lang="en-US" dirty="0" smtClean="0"/>
          </a:p>
          <a:p>
            <a:endParaRPr lang="en-US" dirty="0" smtClean="0"/>
          </a:p>
          <a:p>
            <a:endParaRPr lang="en-US" dirty="0" smtClean="0"/>
          </a:p>
          <a:p>
            <a:endParaRPr lang="en-US" dirty="0" smtClean="0"/>
          </a:p>
          <a:p>
            <a:endParaRPr lang="en-US" dirty="0"/>
          </a:p>
        </p:txBody>
      </p:sp>
      <p:pic>
        <p:nvPicPr>
          <p:cNvPr id="4" name="Picture 3" descr="Snap-Together-Test-Tube-Racks-RunLab-Cat-No-914-series-e-g-91440W-.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7984" y="3573017"/>
            <a:ext cx="3528392" cy="24482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Buchner funnel</a:t>
            </a:r>
            <a:endParaRPr lang="en-GB" dirty="0"/>
          </a:p>
        </p:txBody>
      </p:sp>
      <p:sp>
        <p:nvSpPr>
          <p:cNvPr id="3" name="Content Placeholder 2"/>
          <p:cNvSpPr>
            <a:spLocks noGrp="1"/>
          </p:cNvSpPr>
          <p:nvPr>
            <p:ph idx="1"/>
          </p:nvPr>
        </p:nvSpPr>
        <p:spPr/>
        <p:txBody>
          <a:bodyPr/>
          <a:lstStyle/>
          <a:p>
            <a:pPr algn="just"/>
            <a:r>
              <a:rPr lang="en-GB" dirty="0" smtClean="0"/>
              <a:t>16-</a:t>
            </a:r>
            <a:r>
              <a:rPr lang="en-GB" dirty="0"/>
              <a:t>Buchner</a:t>
            </a:r>
            <a:r>
              <a:rPr lang="en-GB" dirty="0" smtClean="0"/>
              <a:t> funnel: </a:t>
            </a:r>
          </a:p>
          <a:p>
            <a:pPr algn="just"/>
            <a:r>
              <a:rPr lang="en-US" dirty="0" smtClean="0"/>
              <a:t>It is used in filtrations .</a:t>
            </a:r>
          </a:p>
          <a:p>
            <a:endParaRPr lang="en-US" dirty="0" smtClean="0"/>
          </a:p>
          <a:p>
            <a:endParaRPr lang="en-GB" dirty="0" smtClean="0"/>
          </a:p>
          <a:p>
            <a:endParaRPr lang="en-GB" dirty="0" smtClean="0"/>
          </a:p>
          <a:p>
            <a:endParaRPr lang="en-GB" dirty="0"/>
          </a:p>
        </p:txBody>
      </p:sp>
      <p:pic>
        <p:nvPicPr>
          <p:cNvPr id="4" name="Picture 3" descr="Embudo_Büchn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3284984"/>
            <a:ext cx="3048000" cy="2160240"/>
          </a:xfrm>
          <a:prstGeom prst="rect">
            <a:avLst/>
          </a:prstGeom>
        </p:spPr>
      </p:pic>
    </p:spTree>
    <p:extLst>
      <p:ext uri="{BB962C8B-B14F-4D97-AF65-F5344CB8AC3E}">
        <p14:creationId xmlns:p14="http://schemas.microsoft.com/office/powerpoint/2010/main" xmlns="" val="272315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Distilling </a:t>
            </a:r>
            <a:r>
              <a:rPr lang="en-US" dirty="0"/>
              <a:t>flask </a:t>
            </a:r>
            <a:endParaRPr lang="en-GB" dirty="0"/>
          </a:p>
        </p:txBody>
      </p:sp>
      <p:sp>
        <p:nvSpPr>
          <p:cNvPr id="3" name="Content Placeholder 2"/>
          <p:cNvSpPr>
            <a:spLocks noGrp="1"/>
          </p:cNvSpPr>
          <p:nvPr>
            <p:ph idx="1"/>
          </p:nvPr>
        </p:nvSpPr>
        <p:spPr/>
        <p:txBody>
          <a:bodyPr>
            <a:normAutofit/>
          </a:bodyPr>
          <a:lstStyle/>
          <a:p>
            <a:r>
              <a:rPr lang="en-US" sz="2400" dirty="0" smtClean="0"/>
              <a:t>17- A </a:t>
            </a:r>
            <a:r>
              <a:rPr lang="en-US" sz="2400" dirty="0"/>
              <a:t>distilling </a:t>
            </a:r>
            <a:r>
              <a:rPr lang="en-US" sz="2400" dirty="0" smtClean="0"/>
              <a:t>flask: </a:t>
            </a:r>
          </a:p>
          <a:p>
            <a:pPr algn="just"/>
            <a:r>
              <a:rPr lang="en-US" sz="2400" dirty="0" smtClean="0"/>
              <a:t>Is </a:t>
            </a:r>
            <a:r>
              <a:rPr lang="en-US" sz="2400" dirty="0"/>
              <a:t>used to separate mixtures of two liquids with different boiling points. Distillation occurs when the flask is heated and the components of the mixture change from liquid to gas, with the lowest boiling point liquids changing first and liquids with the highest boiling points changing </a:t>
            </a:r>
            <a:r>
              <a:rPr lang="en-US" sz="2400" dirty="0" smtClean="0"/>
              <a:t>last.</a:t>
            </a:r>
          </a:p>
          <a:p>
            <a:endParaRPr lang="en-US" sz="2400" dirty="0" smtClean="0"/>
          </a:p>
          <a:p>
            <a:endParaRPr lang="en-US" sz="2400" dirty="0"/>
          </a:p>
          <a:p>
            <a:endParaRPr lang="en-US" dirty="0"/>
          </a:p>
        </p:txBody>
      </p:sp>
      <p:pic>
        <p:nvPicPr>
          <p:cNvPr id="4" name="Picture 3" descr="Glass_Engler_Distilling_Flask.mai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4149080"/>
            <a:ext cx="2376264" cy="1872208"/>
          </a:xfrm>
          <a:prstGeom prst="rect">
            <a:avLst/>
          </a:prstGeom>
        </p:spPr>
      </p:pic>
    </p:spTree>
    <p:extLst>
      <p:ext uri="{BB962C8B-B14F-4D97-AF65-F5344CB8AC3E}">
        <p14:creationId xmlns:p14="http://schemas.microsoft.com/office/powerpoint/2010/main" xmlns="" val="2509856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 stand, with rings</a:t>
            </a:r>
            <a:endParaRPr lang="en-GB" dirty="0"/>
          </a:p>
        </p:txBody>
      </p:sp>
      <p:sp>
        <p:nvSpPr>
          <p:cNvPr id="3" name="Content Placeholder 2"/>
          <p:cNvSpPr>
            <a:spLocks noGrp="1"/>
          </p:cNvSpPr>
          <p:nvPr>
            <p:ph idx="1"/>
          </p:nvPr>
        </p:nvSpPr>
        <p:spPr/>
        <p:txBody>
          <a:bodyPr/>
          <a:lstStyle/>
          <a:p>
            <a:r>
              <a:rPr lang="en-US" dirty="0" smtClean="0"/>
              <a:t>18- The </a:t>
            </a:r>
            <a:r>
              <a:rPr lang="en-US" dirty="0"/>
              <a:t>ring stand </a:t>
            </a:r>
            <a:r>
              <a:rPr lang="en-US" dirty="0" smtClean="0"/>
              <a:t>:</a:t>
            </a:r>
          </a:p>
          <a:p>
            <a:r>
              <a:rPr lang="en-US" dirty="0" smtClean="0"/>
              <a:t>Used to support laboratory apparatus. </a:t>
            </a:r>
          </a:p>
          <a:p>
            <a:endParaRPr lang="en-GB" dirty="0"/>
          </a:p>
        </p:txBody>
      </p:sp>
      <p:pic>
        <p:nvPicPr>
          <p:cNvPr id="4" name="Picture 3" descr="31foASOmYQL._SL500_AA300_.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3789040"/>
            <a:ext cx="3240360" cy="2160240"/>
          </a:xfrm>
          <a:prstGeom prst="rect">
            <a:avLst/>
          </a:prstGeom>
        </p:spPr>
      </p:pic>
    </p:spTree>
    <p:extLst>
      <p:ext uri="{BB962C8B-B14F-4D97-AF65-F5344CB8AC3E}">
        <p14:creationId xmlns:p14="http://schemas.microsoft.com/office/powerpoint/2010/main" xmlns="" val="234863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Marking criteria </a:t>
            </a:r>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1- Quiz ( 3 marks).</a:t>
            </a:r>
          </a:p>
          <a:p>
            <a:r>
              <a:rPr lang="en-GB" dirty="0" smtClean="0"/>
              <a:t>2- Final lab exam ( 15 marks).</a:t>
            </a:r>
          </a:p>
          <a:p>
            <a:r>
              <a:rPr lang="en-GB" dirty="0" smtClean="0"/>
              <a:t>3- Attendance and behaviour ( 2 marks ).</a:t>
            </a:r>
          </a:p>
          <a:p>
            <a:r>
              <a:rPr lang="en-GB" dirty="0" smtClean="0"/>
              <a:t>4- lab report ( 5 </a:t>
            </a:r>
            <a:r>
              <a:rPr lang="en-GB" smtClean="0"/>
              <a:t>marks).. </a:t>
            </a:r>
            <a:endParaRPr lang="en-GB" dirty="0"/>
          </a:p>
        </p:txBody>
      </p:sp>
    </p:spTree>
    <p:extLst>
      <p:ext uri="{BB962C8B-B14F-4D97-AF65-F5344CB8AC3E}">
        <p14:creationId xmlns:p14="http://schemas.microsoft.com/office/powerpoint/2010/main" xmlns="" val="1267299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Burette clamp</a:t>
            </a:r>
            <a:endParaRPr lang="en-GB" dirty="0"/>
          </a:p>
        </p:txBody>
      </p:sp>
      <p:sp>
        <p:nvSpPr>
          <p:cNvPr id="3" name="Content Placeholder 2"/>
          <p:cNvSpPr>
            <a:spLocks noGrp="1"/>
          </p:cNvSpPr>
          <p:nvPr>
            <p:ph idx="1"/>
          </p:nvPr>
        </p:nvSpPr>
        <p:spPr/>
        <p:txBody>
          <a:bodyPr/>
          <a:lstStyle/>
          <a:p>
            <a:pPr algn="just"/>
            <a:r>
              <a:rPr lang="en-US" dirty="0" smtClean="0"/>
              <a:t>19- A burette clamp </a:t>
            </a:r>
            <a:r>
              <a:rPr lang="en-US" dirty="0"/>
              <a:t>is used to fasten glassware into place on a ring </a:t>
            </a:r>
            <a:r>
              <a:rPr lang="en-US" dirty="0" smtClean="0"/>
              <a:t>stand.</a:t>
            </a:r>
          </a:p>
          <a:p>
            <a:pPr algn="just"/>
            <a:r>
              <a:rPr lang="en-US" dirty="0" smtClean="0"/>
              <a:t>Other clamps are condenser and pinchcock clamps. </a:t>
            </a:r>
          </a:p>
          <a:p>
            <a:endParaRPr lang="en-GB" dirty="0"/>
          </a:p>
        </p:txBody>
      </p:sp>
      <p:pic>
        <p:nvPicPr>
          <p:cNvPr id="4" name="Picture 3" descr="standardClamp.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3501008"/>
            <a:ext cx="2808312" cy="2615952"/>
          </a:xfrm>
          <a:prstGeom prst="rect">
            <a:avLst/>
          </a:prstGeom>
        </p:spPr>
      </p:pic>
    </p:spTree>
    <p:extLst>
      <p:ext uri="{BB962C8B-B14F-4D97-AF65-F5344CB8AC3E}">
        <p14:creationId xmlns:p14="http://schemas.microsoft.com/office/powerpoint/2010/main" xmlns="" val="1731840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a:t>
            </a:r>
            <a:endParaRPr lang="en-GB" dirty="0"/>
          </a:p>
        </p:txBody>
      </p:sp>
      <p:sp>
        <p:nvSpPr>
          <p:cNvPr id="3" name="Content Placeholder 2"/>
          <p:cNvSpPr>
            <a:spLocks noGrp="1"/>
          </p:cNvSpPr>
          <p:nvPr>
            <p:ph idx="1"/>
          </p:nvPr>
        </p:nvSpPr>
        <p:spPr/>
        <p:txBody>
          <a:bodyPr/>
          <a:lstStyle/>
          <a:p>
            <a:pPr algn="just"/>
            <a:r>
              <a:rPr lang="en-GB" dirty="0" smtClean="0"/>
              <a:t>20- Bunsen burner:</a:t>
            </a:r>
          </a:p>
          <a:p>
            <a:pPr algn="just"/>
            <a:r>
              <a:rPr lang="en-US" dirty="0"/>
              <a:t>is used for heating, </a:t>
            </a:r>
            <a:r>
              <a:rPr lang="en-US" dirty="0" smtClean="0"/>
              <a:t>sterilization.</a:t>
            </a:r>
          </a:p>
          <a:p>
            <a:pPr algn="just"/>
            <a:r>
              <a:rPr lang="en-US" dirty="0"/>
              <a:t>21- wire gauze with asbestos </a:t>
            </a:r>
            <a:r>
              <a:rPr lang="en-US" dirty="0" smtClean="0"/>
              <a:t>center:</a:t>
            </a:r>
          </a:p>
          <a:p>
            <a:pPr algn="just"/>
            <a:r>
              <a:rPr lang="en-US" dirty="0" smtClean="0"/>
              <a:t> It can </a:t>
            </a:r>
            <a:r>
              <a:rPr lang="en-US" dirty="0"/>
              <a:t>be used to support a container (such as a beaker or flask) during </a:t>
            </a:r>
            <a:r>
              <a:rPr lang="en-US" dirty="0" smtClean="0"/>
              <a:t>heating as it  </a:t>
            </a:r>
            <a:r>
              <a:rPr lang="en-US" dirty="0"/>
              <a:t>helps to spread the </a:t>
            </a:r>
            <a:r>
              <a:rPr lang="en-US" dirty="0" smtClean="0"/>
              <a:t>heat evenly </a:t>
            </a:r>
            <a:r>
              <a:rPr lang="en-US" dirty="0"/>
              <a:t>over the container</a:t>
            </a:r>
            <a:r>
              <a:rPr lang="en-US" dirty="0" smtClean="0"/>
              <a:t>.</a:t>
            </a:r>
          </a:p>
          <a:p>
            <a:endParaRPr lang="en-US" dirty="0" smtClean="0"/>
          </a:p>
          <a:p>
            <a:endParaRPr lang="en-US" dirty="0" smtClean="0"/>
          </a:p>
          <a:p>
            <a:endParaRPr lang="en-GB" dirty="0" smtClean="0"/>
          </a:p>
          <a:p>
            <a:endParaRPr lang="en-GB" dirty="0"/>
          </a:p>
        </p:txBody>
      </p:sp>
      <p:pic>
        <p:nvPicPr>
          <p:cNvPr id="4" name="Picture 3" descr="220px-Bunsen_burn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1196752"/>
            <a:ext cx="1440160" cy="1512168"/>
          </a:xfrm>
          <a:prstGeom prst="rect">
            <a:avLst/>
          </a:prstGeom>
        </p:spPr>
      </p:pic>
      <p:pic>
        <p:nvPicPr>
          <p:cNvPr id="5" name="Picture 4" descr="001546_1_me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6216" y="4869160"/>
            <a:ext cx="2219325" cy="1715269"/>
          </a:xfrm>
          <a:prstGeom prst="rect">
            <a:avLst/>
          </a:prstGeom>
        </p:spPr>
      </p:pic>
    </p:spTree>
    <p:extLst>
      <p:ext uri="{BB962C8B-B14F-4D97-AF65-F5344CB8AC3E}">
        <p14:creationId xmlns:p14="http://schemas.microsoft.com/office/powerpoint/2010/main" xmlns="" val="759493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 </a:t>
            </a:r>
            <a:r>
              <a:rPr lang="en-US" dirty="0"/>
              <a:t>top </a:t>
            </a:r>
            <a:endParaRPr lang="en-GB" dirty="0"/>
          </a:p>
        </p:txBody>
      </p:sp>
      <p:sp>
        <p:nvSpPr>
          <p:cNvPr id="3" name="Content Placeholder 2"/>
          <p:cNvSpPr>
            <a:spLocks noGrp="1"/>
          </p:cNvSpPr>
          <p:nvPr>
            <p:ph idx="1"/>
          </p:nvPr>
        </p:nvSpPr>
        <p:spPr/>
        <p:txBody>
          <a:bodyPr/>
          <a:lstStyle/>
          <a:p>
            <a:r>
              <a:rPr lang="en-GB" dirty="0" smtClean="0"/>
              <a:t>22- </a:t>
            </a:r>
            <a:r>
              <a:rPr lang="en-US" dirty="0"/>
              <a:t>A wing top </a:t>
            </a:r>
            <a:r>
              <a:rPr lang="en-US" dirty="0" smtClean="0"/>
              <a:t>:</a:t>
            </a:r>
          </a:p>
          <a:p>
            <a:r>
              <a:rPr lang="en-US" dirty="0" smtClean="0"/>
              <a:t>is </a:t>
            </a:r>
            <a:r>
              <a:rPr lang="en-US" dirty="0"/>
              <a:t>an accessory that can be used with a Bunsen burner to provide </a:t>
            </a:r>
            <a:r>
              <a:rPr lang="en-US" dirty="0" smtClean="0"/>
              <a:t>more uniform flame.</a:t>
            </a:r>
          </a:p>
          <a:p>
            <a:endParaRPr lang="en-US" dirty="0" smtClean="0"/>
          </a:p>
          <a:p>
            <a:endParaRPr lang="en-GB" dirty="0"/>
          </a:p>
        </p:txBody>
      </p:sp>
      <p:pic>
        <p:nvPicPr>
          <p:cNvPr id="4" name="Picture 3" descr="flame-sprea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3501008"/>
            <a:ext cx="2880320" cy="2569716"/>
          </a:xfrm>
          <a:prstGeom prst="rect">
            <a:avLst/>
          </a:prstGeom>
        </p:spPr>
      </p:pic>
    </p:spTree>
    <p:extLst>
      <p:ext uri="{BB962C8B-B14F-4D97-AF65-F5344CB8AC3E}">
        <p14:creationId xmlns:p14="http://schemas.microsoft.com/office/powerpoint/2010/main" xmlns="" val="3982310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Wire </a:t>
            </a:r>
            <a:r>
              <a:rPr lang="en-GB" dirty="0"/>
              <a:t>triangle</a:t>
            </a:r>
          </a:p>
        </p:txBody>
      </p:sp>
      <p:sp>
        <p:nvSpPr>
          <p:cNvPr id="3" name="Content Placeholder 2"/>
          <p:cNvSpPr>
            <a:spLocks noGrp="1"/>
          </p:cNvSpPr>
          <p:nvPr>
            <p:ph idx="1"/>
          </p:nvPr>
        </p:nvSpPr>
        <p:spPr/>
        <p:txBody>
          <a:bodyPr/>
          <a:lstStyle/>
          <a:p>
            <a:r>
              <a:rPr lang="en-GB" dirty="0" smtClean="0"/>
              <a:t>23- wire triangle:</a:t>
            </a:r>
          </a:p>
          <a:p>
            <a:r>
              <a:rPr lang="en-US" dirty="0"/>
              <a:t>It's composed of twisted wire running through three clay pipes in the shape of an equilateral </a:t>
            </a:r>
            <a:r>
              <a:rPr lang="en-US" dirty="0" smtClean="0"/>
              <a:t>triangle and is used </a:t>
            </a:r>
            <a:r>
              <a:rPr lang="en-US" dirty="0"/>
              <a:t>to hold a crucible over the flame of a Bunsen burner</a:t>
            </a:r>
            <a:r>
              <a:rPr lang="en-US" dirty="0" smtClean="0"/>
              <a:t>.</a:t>
            </a:r>
          </a:p>
          <a:p>
            <a:endParaRPr lang="en-GB" dirty="0" smtClean="0"/>
          </a:p>
          <a:p>
            <a:endParaRPr lang="en-GB" dirty="0"/>
          </a:p>
        </p:txBody>
      </p:sp>
      <p:pic>
        <p:nvPicPr>
          <p:cNvPr id="4" name="Picture 3" descr="n184-wt-20_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4293096"/>
            <a:ext cx="3600400" cy="1899530"/>
          </a:xfrm>
          <a:prstGeom prst="rect">
            <a:avLst/>
          </a:prstGeom>
        </p:spPr>
      </p:pic>
    </p:spTree>
    <p:extLst>
      <p:ext uri="{BB962C8B-B14F-4D97-AF65-F5344CB8AC3E}">
        <p14:creationId xmlns:p14="http://schemas.microsoft.com/office/powerpoint/2010/main" xmlns="" val="2438033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Watch glass</a:t>
            </a:r>
          </a:p>
        </p:txBody>
      </p:sp>
      <p:sp>
        <p:nvSpPr>
          <p:cNvPr id="3" name="Content Placeholder 2"/>
          <p:cNvSpPr>
            <a:spLocks noGrp="1"/>
          </p:cNvSpPr>
          <p:nvPr>
            <p:ph idx="1"/>
          </p:nvPr>
        </p:nvSpPr>
        <p:spPr/>
        <p:txBody>
          <a:bodyPr>
            <a:normAutofit lnSpcReduction="10000"/>
          </a:bodyPr>
          <a:lstStyle/>
          <a:p>
            <a:pPr algn="just"/>
            <a:r>
              <a:rPr lang="en-GB" dirty="0" smtClean="0"/>
              <a:t>24- Watch glass:</a:t>
            </a:r>
          </a:p>
          <a:p>
            <a:pPr algn="just"/>
            <a:r>
              <a:rPr lang="en-US" dirty="0"/>
              <a:t>used in chemistry as a surface to evaporate a liquid, to hold solids while being weighed, or as a cover for a </a:t>
            </a:r>
            <a:r>
              <a:rPr lang="en-GB" dirty="0" smtClean="0"/>
              <a:t>beaker. </a:t>
            </a:r>
          </a:p>
          <a:p>
            <a:endParaRPr lang="en-GB" dirty="0" smtClean="0"/>
          </a:p>
          <a:p>
            <a:endParaRPr lang="en-GB" dirty="0" smtClean="0"/>
          </a:p>
          <a:p>
            <a:endParaRPr lang="en-GB" dirty="0" smtClean="0"/>
          </a:p>
          <a:p>
            <a:pPr algn="just"/>
            <a:r>
              <a:rPr lang="en-GB" dirty="0" smtClean="0"/>
              <a:t>25- laboratory balance:</a:t>
            </a:r>
          </a:p>
          <a:p>
            <a:pPr algn="just"/>
            <a:r>
              <a:rPr lang="en-GB" dirty="0" smtClean="0"/>
              <a:t>Is an instrument that can be used to determine the weight and mass of an object. </a:t>
            </a:r>
          </a:p>
          <a:p>
            <a:endParaRPr lang="en-GB" dirty="0" smtClean="0"/>
          </a:p>
        </p:txBody>
      </p:sp>
      <p:pic>
        <p:nvPicPr>
          <p:cNvPr id="4" name="Picture 3" descr="WatchGlass 3590_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3068960"/>
            <a:ext cx="2155304" cy="936104"/>
          </a:xfrm>
          <a:prstGeom prst="rect">
            <a:avLst/>
          </a:prstGeom>
        </p:spPr>
      </p:pic>
      <p:pic>
        <p:nvPicPr>
          <p:cNvPr id="5" name="Picture 4" descr="physical-balance-250x25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0152" y="4077072"/>
            <a:ext cx="2286000" cy="1080120"/>
          </a:xfrm>
          <a:prstGeom prst="rect">
            <a:avLst/>
          </a:prstGeom>
        </p:spPr>
      </p:pic>
    </p:spTree>
    <p:extLst>
      <p:ext uri="{BB962C8B-B14F-4D97-AF65-F5344CB8AC3E}">
        <p14:creationId xmlns:p14="http://schemas.microsoft.com/office/powerpoint/2010/main" xmlns="" val="1175789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US" dirty="0" smtClean="0"/>
              <a:t>26- A burette </a:t>
            </a:r>
            <a:r>
              <a:rPr lang="en-US" dirty="0"/>
              <a:t>is used to deliver solution in precisely-measured, variable </a:t>
            </a:r>
            <a:r>
              <a:rPr lang="en-US" dirty="0" smtClean="0"/>
              <a:t>volumes.</a:t>
            </a:r>
          </a:p>
          <a:p>
            <a:pPr algn="just"/>
            <a:endParaRPr lang="en-US" dirty="0" smtClean="0"/>
          </a:p>
          <a:p>
            <a:pPr algn="just"/>
            <a:endParaRPr lang="en-GB" dirty="0"/>
          </a:p>
          <a:p>
            <a:pPr algn="just"/>
            <a:r>
              <a:rPr lang="en-GB" dirty="0" smtClean="0"/>
              <a:t>27- </a:t>
            </a:r>
            <a:r>
              <a:rPr lang="en-US" dirty="0" smtClean="0"/>
              <a:t>Pneumatic trough:</a:t>
            </a:r>
            <a:endParaRPr lang="en-GB" dirty="0" smtClean="0"/>
          </a:p>
          <a:p>
            <a:pPr algn="just"/>
            <a:r>
              <a:rPr lang="en-US" dirty="0"/>
              <a:t>used for collecting gases, such </a:t>
            </a:r>
            <a:r>
              <a:rPr lang="en-US" dirty="0" smtClean="0"/>
              <a:t>as hydrogen, oxygen and nitrogen.  </a:t>
            </a:r>
            <a:endParaRPr lang="en-GB" dirty="0"/>
          </a:p>
        </p:txBody>
      </p:sp>
      <p:pic>
        <p:nvPicPr>
          <p:cNvPr id="4" name="Picture 3" descr="Bure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6176" y="2708920"/>
            <a:ext cx="2232248" cy="1728192"/>
          </a:xfrm>
          <a:prstGeom prst="rect">
            <a:avLst/>
          </a:prstGeom>
        </p:spPr>
      </p:pic>
      <p:pic>
        <p:nvPicPr>
          <p:cNvPr id="6" name="Picture 5" descr="214su0Skz4L._SL500_AA300_.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76" y="4941168"/>
            <a:ext cx="2225824" cy="1800200"/>
          </a:xfrm>
          <a:prstGeom prst="rect">
            <a:avLst/>
          </a:prstGeom>
        </p:spPr>
      </p:pic>
    </p:spTree>
    <p:extLst>
      <p:ext uri="{BB962C8B-B14F-4D97-AF65-F5344CB8AC3E}">
        <p14:creationId xmlns:p14="http://schemas.microsoft.com/office/powerpoint/2010/main" xmlns="" val="331048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Pipettes</a:t>
            </a:r>
            <a:endParaRPr lang="en-GB" dirty="0"/>
          </a:p>
        </p:txBody>
      </p:sp>
      <p:sp>
        <p:nvSpPr>
          <p:cNvPr id="3" name="Content Placeholder 2"/>
          <p:cNvSpPr>
            <a:spLocks noGrp="1"/>
          </p:cNvSpPr>
          <p:nvPr>
            <p:ph idx="1"/>
          </p:nvPr>
        </p:nvSpPr>
        <p:spPr/>
        <p:txBody>
          <a:bodyPr/>
          <a:lstStyle/>
          <a:p>
            <a:r>
              <a:rPr lang="en-GB" dirty="0" smtClean="0"/>
              <a:t>1- Transfer pipettes</a:t>
            </a:r>
          </a:p>
          <a:p>
            <a:r>
              <a:rPr lang="en-GB" dirty="0" smtClean="0"/>
              <a:t>2- Graduated pipettes</a:t>
            </a:r>
            <a:endParaRPr lang="ar-SA" dirty="0" smtClean="0"/>
          </a:p>
          <a:p>
            <a:endParaRPr lang="ar-SA" dirty="0" smtClean="0"/>
          </a:p>
          <a:p>
            <a:endParaRPr lang="en-GB" dirty="0" smtClean="0"/>
          </a:p>
          <a:p>
            <a:endParaRPr lang="en-GB" dirty="0"/>
          </a:p>
        </p:txBody>
      </p:sp>
      <p:pic>
        <p:nvPicPr>
          <p:cNvPr id="4" name="Picture 3" descr="transfer piptte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3429000"/>
            <a:ext cx="2520280" cy="2448272"/>
          </a:xfrm>
          <a:prstGeom prst="rect">
            <a:avLst/>
          </a:prstGeom>
        </p:spPr>
      </p:pic>
      <p:pic>
        <p:nvPicPr>
          <p:cNvPr id="5" name="Picture 4" descr="graduated piptte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7944" y="3429000"/>
            <a:ext cx="2376264" cy="2448272"/>
          </a:xfrm>
          <a:prstGeom prst="rect">
            <a:avLst/>
          </a:prstGeom>
        </p:spPr>
      </p:pic>
    </p:spTree>
    <p:extLst>
      <p:ext uri="{BB962C8B-B14F-4D97-AF65-F5344CB8AC3E}">
        <p14:creationId xmlns:p14="http://schemas.microsoft.com/office/powerpoint/2010/main" xmlns="" val="2312687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Analytical balances</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3" descr="Mettler_AC_100_006.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2276872"/>
            <a:ext cx="3168352" cy="3501008"/>
          </a:xfrm>
          <a:prstGeom prst="rect">
            <a:avLst/>
          </a:prstGeom>
        </p:spPr>
      </p:pic>
      <p:pic>
        <p:nvPicPr>
          <p:cNvPr id="5" name="Picture 4" descr="triplebeam.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2348880"/>
            <a:ext cx="3240360" cy="3312368"/>
          </a:xfrm>
          <a:prstGeom prst="rect">
            <a:avLst/>
          </a:prstGeom>
        </p:spPr>
      </p:pic>
    </p:spTree>
    <p:extLst>
      <p:ext uri="{BB962C8B-B14F-4D97-AF65-F5344CB8AC3E}">
        <p14:creationId xmlns:p14="http://schemas.microsoft.com/office/powerpoint/2010/main" xmlns="" val="387245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0"/>
            <a:ext cx="8229600" cy="1143000"/>
          </a:xfrm>
        </p:spPr>
        <p:txBody>
          <a:bodyPr>
            <a:noAutofit/>
          </a:bodyPr>
          <a:lstStyle/>
          <a:p>
            <a:r>
              <a:rPr lang="en-US" sz="4000" dirty="0" smtClean="0">
                <a:latin typeface="Calibri" pitchFamily="34" charset="0"/>
              </a:rPr>
              <a:t>Laboratory Signs and Symbols</a:t>
            </a:r>
            <a:endParaRPr lang="en-US" sz="4000" dirty="0">
              <a:latin typeface="Calibri" pitchFamily="34" charset="0"/>
            </a:endParaRPr>
          </a:p>
        </p:txBody>
      </p:sp>
      <p:sp>
        <p:nvSpPr>
          <p:cNvPr id="3" name="عنصر نائب للمحتوى 2"/>
          <p:cNvSpPr>
            <a:spLocks noGrp="1"/>
          </p:cNvSpPr>
          <p:nvPr>
            <p:ph sz="half" idx="1"/>
          </p:nvPr>
        </p:nvSpPr>
        <p:spPr>
          <a:xfrm>
            <a:off x="457200" y="1857364"/>
            <a:ext cx="4038600" cy="4268799"/>
          </a:xfrm>
        </p:spPr>
        <p:txBody>
          <a:bodyPr>
            <a:normAutofit fontScale="625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Biohazard</a:t>
            </a:r>
            <a:endParaRPr lang="x-none"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Radioactive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4648200" y="1785926"/>
            <a:ext cx="4038600" cy="4340237"/>
          </a:xfrm>
        </p:spPr>
        <p:txBody>
          <a:bodyPr>
            <a:normAutofit fontScale="625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Toxic </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Oxidizing</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بايو.png"/>
          <p:cNvPicPr>
            <a:picLocks noChangeAspect="1"/>
          </p:cNvPicPr>
          <p:nvPr/>
        </p:nvPicPr>
        <p:blipFill>
          <a:blip r:embed="rId2" cstate="print"/>
          <a:stretch>
            <a:fillRect/>
          </a:stretch>
        </p:blipFill>
        <p:spPr>
          <a:xfrm>
            <a:off x="1428728" y="2000240"/>
            <a:ext cx="1908396" cy="1571636"/>
          </a:xfrm>
          <a:prstGeom prst="rect">
            <a:avLst/>
          </a:prstGeom>
        </p:spPr>
      </p:pic>
      <p:pic>
        <p:nvPicPr>
          <p:cNvPr id="6" name="صورة 5" descr="راديو.png"/>
          <p:cNvPicPr>
            <a:picLocks noChangeAspect="1"/>
          </p:cNvPicPr>
          <p:nvPr/>
        </p:nvPicPr>
        <p:blipFill>
          <a:blip r:embed="rId3" cstate="print"/>
          <a:stretch>
            <a:fillRect/>
          </a:stretch>
        </p:blipFill>
        <p:spPr>
          <a:xfrm>
            <a:off x="1500166" y="3929066"/>
            <a:ext cx="1785929" cy="1562688"/>
          </a:xfrm>
          <a:prstGeom prst="rect">
            <a:avLst/>
          </a:prstGeom>
        </p:spPr>
      </p:pic>
      <p:pic>
        <p:nvPicPr>
          <p:cNvPr id="7" name="صورة 6" descr="توكسيك.gif"/>
          <p:cNvPicPr>
            <a:picLocks noChangeAspect="1"/>
          </p:cNvPicPr>
          <p:nvPr/>
        </p:nvPicPr>
        <p:blipFill>
          <a:blip r:embed="rId4" cstate="print"/>
          <a:stretch>
            <a:fillRect/>
          </a:stretch>
        </p:blipFill>
        <p:spPr>
          <a:xfrm>
            <a:off x="5857884" y="2071678"/>
            <a:ext cx="1557635" cy="1374236"/>
          </a:xfrm>
          <a:prstGeom prst="rect">
            <a:avLst/>
          </a:prstGeom>
        </p:spPr>
      </p:pic>
      <p:pic>
        <p:nvPicPr>
          <p:cNvPr id="8" name="صورة 7" descr="اوكسد.gif"/>
          <p:cNvPicPr>
            <a:picLocks noChangeAspect="1"/>
          </p:cNvPicPr>
          <p:nvPr/>
        </p:nvPicPr>
        <p:blipFill>
          <a:blip r:embed="rId5" cstate="print"/>
          <a:stretch>
            <a:fillRect/>
          </a:stretch>
        </p:blipFill>
        <p:spPr>
          <a:xfrm>
            <a:off x="5786446" y="3929066"/>
            <a:ext cx="1500198" cy="150019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714356"/>
            <a:ext cx="4329114" cy="5411807"/>
          </a:xfrm>
        </p:spPr>
        <p:txBody>
          <a:bodyPr>
            <a:normAutofit fontScale="700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General danger</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Explosive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4648200" y="714356"/>
            <a:ext cx="4038600" cy="5411807"/>
          </a:xfrm>
        </p:spPr>
        <p:txBody>
          <a:bodyPr>
            <a:normAutofit fontScale="700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Electrical hazard</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Flammable</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جينيرال.gif"/>
          <p:cNvPicPr>
            <a:picLocks noChangeAspect="1"/>
          </p:cNvPicPr>
          <p:nvPr/>
        </p:nvPicPr>
        <p:blipFill>
          <a:blip r:embed="rId2" cstate="print"/>
          <a:stretch>
            <a:fillRect/>
          </a:stretch>
        </p:blipFill>
        <p:spPr>
          <a:xfrm>
            <a:off x="1071538" y="928670"/>
            <a:ext cx="2396406" cy="2000264"/>
          </a:xfrm>
          <a:prstGeom prst="rect">
            <a:avLst/>
          </a:prstGeom>
        </p:spPr>
      </p:pic>
      <p:pic>
        <p:nvPicPr>
          <p:cNvPr id="6" name="صورة 5" descr="اكسبلوزيف.gif"/>
          <p:cNvPicPr>
            <a:picLocks noChangeAspect="1"/>
          </p:cNvPicPr>
          <p:nvPr/>
        </p:nvPicPr>
        <p:blipFill>
          <a:blip r:embed="rId3" cstate="print"/>
          <a:stretch>
            <a:fillRect/>
          </a:stretch>
        </p:blipFill>
        <p:spPr>
          <a:xfrm>
            <a:off x="1071538" y="3500438"/>
            <a:ext cx="2404932" cy="1979384"/>
          </a:xfrm>
          <a:prstGeom prst="rect">
            <a:avLst/>
          </a:prstGeom>
        </p:spPr>
      </p:pic>
      <p:pic>
        <p:nvPicPr>
          <p:cNvPr id="7" name="صورة 6" descr="اليكتريك.jpg"/>
          <p:cNvPicPr>
            <a:picLocks noChangeAspect="1"/>
          </p:cNvPicPr>
          <p:nvPr/>
        </p:nvPicPr>
        <p:blipFill>
          <a:blip r:embed="rId4" cstate="print"/>
          <a:stretch>
            <a:fillRect/>
          </a:stretch>
        </p:blipFill>
        <p:spPr>
          <a:xfrm>
            <a:off x="5500694" y="1000108"/>
            <a:ext cx="2315894" cy="1857388"/>
          </a:xfrm>
          <a:prstGeom prst="rect">
            <a:avLst/>
          </a:prstGeom>
        </p:spPr>
      </p:pic>
      <p:pic>
        <p:nvPicPr>
          <p:cNvPr id="8" name="صورة 7" descr="فلمبل.gif"/>
          <p:cNvPicPr>
            <a:picLocks noChangeAspect="1"/>
          </p:cNvPicPr>
          <p:nvPr/>
        </p:nvPicPr>
        <p:blipFill>
          <a:blip r:embed="rId5" cstate="print"/>
          <a:stretch>
            <a:fillRect/>
          </a:stretch>
        </p:blipFill>
        <p:spPr>
          <a:xfrm>
            <a:off x="5500694" y="3500438"/>
            <a:ext cx="2404932" cy="19793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smtClean="0"/>
              <a:t> </a:t>
            </a:r>
            <a:r>
              <a:rPr lang="en-US" dirty="0"/>
              <a:t>O</a:t>
            </a:r>
            <a:r>
              <a:rPr lang="en-US" dirty="0" smtClean="0"/>
              <a:t>utline</a:t>
            </a:r>
            <a:endParaRPr lang="en-US" dirty="0"/>
          </a:p>
        </p:txBody>
      </p:sp>
      <p:sp>
        <p:nvSpPr>
          <p:cNvPr id="3" name="Content Placeholder 2"/>
          <p:cNvSpPr>
            <a:spLocks noGrp="1"/>
          </p:cNvSpPr>
          <p:nvPr>
            <p:ph idx="1"/>
          </p:nvPr>
        </p:nvSpPr>
        <p:spPr>
          <a:xfrm>
            <a:off x="467544" y="1772816"/>
            <a:ext cx="8229600" cy="4525963"/>
          </a:xfrm>
        </p:spPr>
        <p:txBody>
          <a:bodyPr/>
          <a:lstStyle/>
          <a:p>
            <a:r>
              <a:rPr lang="en-US" dirty="0" smtClean="0"/>
              <a:t>1- laboratory regulations</a:t>
            </a:r>
          </a:p>
          <a:p>
            <a:r>
              <a:rPr lang="en-US" dirty="0" smtClean="0"/>
              <a:t>2- Emergency procedure.</a:t>
            </a:r>
          </a:p>
          <a:p>
            <a:r>
              <a:rPr lang="en-US" dirty="0" smtClean="0"/>
              <a:t>3- Safety rules and first aid procedures.</a:t>
            </a:r>
          </a:p>
          <a:p>
            <a:r>
              <a:rPr lang="en-US" dirty="0" smtClean="0"/>
              <a:t>4- Lab tools and signs.</a:t>
            </a:r>
          </a:p>
          <a:p>
            <a:r>
              <a:rPr lang="en-US" dirty="0" smtClean="0"/>
              <a:t>5- Units of concentration.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p:txBody>
          <a:bodyPr>
            <a:normAutofit fontScale="92500" lnSpcReduction="1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Corrosive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p:txBody>
          <a:bodyPr>
            <a:normAutofit fontScale="92500" lnSpcReduction="1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Harmful</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كوروسيف.gif"/>
          <p:cNvPicPr>
            <a:picLocks noChangeAspect="1"/>
          </p:cNvPicPr>
          <p:nvPr/>
        </p:nvPicPr>
        <p:blipFill>
          <a:blip r:embed="rId2" cstate="print"/>
          <a:stretch>
            <a:fillRect/>
          </a:stretch>
        </p:blipFill>
        <p:spPr>
          <a:xfrm>
            <a:off x="1214414" y="2357430"/>
            <a:ext cx="2429154" cy="2143140"/>
          </a:xfrm>
          <a:prstGeom prst="rect">
            <a:avLst/>
          </a:prstGeom>
        </p:spPr>
      </p:pic>
      <p:pic>
        <p:nvPicPr>
          <p:cNvPr id="6" name="صورة 5" descr="هرام.gif"/>
          <p:cNvPicPr>
            <a:picLocks noChangeAspect="1"/>
          </p:cNvPicPr>
          <p:nvPr/>
        </p:nvPicPr>
        <p:blipFill>
          <a:blip r:embed="rId3" cstate="print"/>
          <a:stretch>
            <a:fillRect/>
          </a:stretch>
        </p:blipFill>
        <p:spPr>
          <a:xfrm>
            <a:off x="5286380" y="2285992"/>
            <a:ext cx="2428892" cy="285222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Concentration</a:t>
            </a:r>
            <a:endParaRPr lang="en-GB" dirty="0"/>
          </a:p>
        </p:txBody>
      </p:sp>
      <p:sp>
        <p:nvSpPr>
          <p:cNvPr id="3" name="Content Placeholder 2"/>
          <p:cNvSpPr>
            <a:spLocks noGrp="1"/>
          </p:cNvSpPr>
          <p:nvPr>
            <p:ph idx="1"/>
          </p:nvPr>
        </p:nvSpPr>
        <p:spPr/>
        <p:txBody>
          <a:bodyPr>
            <a:normAutofit/>
          </a:bodyPr>
          <a:lstStyle/>
          <a:p>
            <a:pPr algn="just"/>
            <a:r>
              <a:rPr lang="en-US" dirty="0"/>
              <a:t>The </a:t>
            </a:r>
            <a:r>
              <a:rPr lang="en-US" dirty="0">
                <a:solidFill>
                  <a:srgbClr val="FF0000"/>
                </a:solidFill>
              </a:rPr>
              <a:t>concentration of a chemical solution </a:t>
            </a:r>
            <a:r>
              <a:rPr lang="en-US" dirty="0"/>
              <a:t>refers to the </a:t>
            </a:r>
            <a:r>
              <a:rPr lang="en-US" dirty="0">
                <a:solidFill>
                  <a:srgbClr val="FF0000"/>
                </a:solidFill>
              </a:rPr>
              <a:t>amount of solute </a:t>
            </a:r>
            <a:r>
              <a:rPr lang="en-US" dirty="0"/>
              <a:t>that is </a:t>
            </a:r>
            <a:r>
              <a:rPr lang="en-US" dirty="0">
                <a:solidFill>
                  <a:srgbClr val="FF0000"/>
                </a:solidFill>
              </a:rPr>
              <a:t>dissolved in a solvent</a:t>
            </a:r>
            <a:r>
              <a:rPr lang="en-US" dirty="0"/>
              <a:t>. We normally think of a solute as a solid that is added to a solvent (e.g., adding table salt to water), but the solute could just as easily exist in another phase. For example, if we add a small amount of ethanol to water, then the ethanol is the solute and the water is the solvent. If we add a smaller amount of water to a larger amount of ethanol, then the water could be the solute!</a:t>
            </a:r>
            <a:endParaRPr lang="en-GB" dirty="0"/>
          </a:p>
        </p:txBody>
      </p:sp>
    </p:spTree>
    <p:extLst>
      <p:ext uri="{BB962C8B-B14F-4D97-AF65-F5344CB8AC3E}">
        <p14:creationId xmlns:p14="http://schemas.microsoft.com/office/powerpoint/2010/main" xmlns="" val="3987423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Concentration</a:t>
            </a:r>
            <a:endParaRPr lang="en-GB" dirty="0"/>
          </a:p>
        </p:txBody>
      </p:sp>
      <p:sp>
        <p:nvSpPr>
          <p:cNvPr id="3" name="Content Placeholder 2"/>
          <p:cNvSpPr>
            <a:spLocks noGrp="1"/>
          </p:cNvSpPr>
          <p:nvPr>
            <p:ph idx="1"/>
          </p:nvPr>
        </p:nvSpPr>
        <p:spPr/>
        <p:txBody>
          <a:bodyPr>
            <a:normAutofit/>
          </a:bodyPr>
          <a:lstStyle/>
          <a:p>
            <a:r>
              <a:rPr lang="en-US" u="sng" dirty="0"/>
              <a:t>Concentration may be expressed several different </a:t>
            </a:r>
            <a:r>
              <a:rPr lang="en-US" u="sng" dirty="0" smtClean="0"/>
              <a:t>ways</a:t>
            </a:r>
            <a:r>
              <a:rPr lang="en-US" dirty="0" smtClean="0"/>
              <a:t>:</a:t>
            </a:r>
          </a:p>
          <a:p>
            <a:r>
              <a:rPr lang="en-US" dirty="0" smtClean="0"/>
              <a:t>1- percent </a:t>
            </a:r>
            <a:r>
              <a:rPr lang="en-US" dirty="0"/>
              <a:t>composition by </a:t>
            </a:r>
            <a:r>
              <a:rPr lang="en-US" dirty="0" smtClean="0"/>
              <a:t>mass.</a:t>
            </a:r>
          </a:p>
          <a:p>
            <a:r>
              <a:rPr lang="en-US" dirty="0" smtClean="0"/>
              <a:t>2- </a:t>
            </a:r>
            <a:r>
              <a:rPr lang="en-US" dirty="0"/>
              <a:t>volume </a:t>
            </a:r>
            <a:r>
              <a:rPr lang="en-US" dirty="0" smtClean="0"/>
              <a:t>percent.</a:t>
            </a:r>
          </a:p>
          <a:p>
            <a:r>
              <a:rPr lang="en-US" dirty="0" smtClean="0"/>
              <a:t>3- </a:t>
            </a:r>
            <a:r>
              <a:rPr lang="en-US" dirty="0"/>
              <a:t>mole </a:t>
            </a:r>
            <a:r>
              <a:rPr lang="en-US" dirty="0" smtClean="0"/>
              <a:t>fraction.</a:t>
            </a:r>
          </a:p>
          <a:p>
            <a:r>
              <a:rPr lang="en-US" dirty="0" smtClean="0"/>
              <a:t>4- molarity.</a:t>
            </a:r>
          </a:p>
          <a:p>
            <a:r>
              <a:rPr lang="en-US" dirty="0" smtClean="0"/>
              <a:t>5- molality.</a:t>
            </a:r>
          </a:p>
          <a:p>
            <a:r>
              <a:rPr lang="en-US" dirty="0" smtClean="0"/>
              <a:t>6- </a:t>
            </a:r>
            <a:r>
              <a:rPr lang="en-US" dirty="0"/>
              <a:t>normality.</a:t>
            </a:r>
            <a:endParaRPr lang="en-GB" dirty="0"/>
          </a:p>
        </p:txBody>
      </p:sp>
    </p:spTree>
    <p:extLst>
      <p:ext uri="{BB962C8B-B14F-4D97-AF65-F5344CB8AC3E}">
        <p14:creationId xmlns:p14="http://schemas.microsoft.com/office/powerpoint/2010/main" xmlns="" val="2145677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04664"/>
            <a:ext cx="8147051" cy="1512168"/>
          </a:xfrm>
        </p:spPr>
        <p:txBody>
          <a:bodyPr/>
          <a:lstStyle/>
          <a:p>
            <a:r>
              <a:rPr lang="en-US" dirty="0"/>
              <a:t>Percent Composition by Mass (%)</a:t>
            </a:r>
            <a:endParaRPr lang="en-GB" dirty="0"/>
          </a:p>
        </p:txBody>
      </p:sp>
      <p:sp>
        <p:nvSpPr>
          <p:cNvPr id="3" name="Content Placeholder 2"/>
          <p:cNvSpPr>
            <a:spLocks noGrp="1"/>
          </p:cNvSpPr>
          <p:nvPr>
            <p:ph idx="1"/>
          </p:nvPr>
        </p:nvSpPr>
        <p:spPr>
          <a:xfrm>
            <a:off x="467544" y="1988840"/>
            <a:ext cx="8147051" cy="4364598"/>
          </a:xfrm>
        </p:spPr>
        <p:txBody>
          <a:bodyPr>
            <a:normAutofit/>
          </a:bodyPr>
          <a:lstStyle/>
          <a:p>
            <a:pPr algn="just"/>
            <a:r>
              <a:rPr lang="en-US" dirty="0"/>
              <a:t>This is the mass of the solute divided by the mass of the solution (mass of solute plus mass of solvent), multiplied by 100.</a:t>
            </a:r>
          </a:p>
          <a:p>
            <a:pPr algn="just"/>
            <a:r>
              <a:rPr lang="en-US" b="1" dirty="0"/>
              <a:t>Example:</a:t>
            </a:r>
            <a:r>
              <a:rPr lang="en-US" dirty="0"/>
              <a:t> Determine the percent composition by mass of a 100 g salt solution which contains 20 g salt.</a:t>
            </a:r>
          </a:p>
          <a:p>
            <a:pPr algn="just"/>
            <a:r>
              <a:rPr lang="fr-FR" b="1" dirty="0"/>
              <a:t>Solution:</a:t>
            </a:r>
            <a:r>
              <a:rPr lang="fr-FR" dirty="0"/>
              <a:t> 20 g </a:t>
            </a:r>
            <a:r>
              <a:rPr lang="fr-FR" dirty="0" err="1"/>
              <a:t>NaCl</a:t>
            </a:r>
            <a:r>
              <a:rPr lang="fr-FR" dirty="0"/>
              <a:t> / 100 g solution x 100 = 20% </a:t>
            </a:r>
            <a:r>
              <a:rPr lang="fr-FR" dirty="0" err="1"/>
              <a:t>NaCl</a:t>
            </a:r>
            <a:r>
              <a:rPr lang="fr-FR" dirty="0"/>
              <a:t> solution</a:t>
            </a:r>
            <a:endParaRPr lang="en-GB" dirty="0"/>
          </a:p>
        </p:txBody>
      </p:sp>
    </p:spTree>
    <p:extLst>
      <p:ext uri="{BB962C8B-B14F-4D97-AF65-F5344CB8AC3E}">
        <p14:creationId xmlns:p14="http://schemas.microsoft.com/office/powerpoint/2010/main" xmlns="" val="3302785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Percent (% v/v)</a:t>
            </a:r>
            <a:endParaRPr lang="en-GB" dirty="0"/>
          </a:p>
        </p:txBody>
      </p:sp>
      <p:sp>
        <p:nvSpPr>
          <p:cNvPr id="3" name="Content Placeholder 2"/>
          <p:cNvSpPr>
            <a:spLocks noGrp="1"/>
          </p:cNvSpPr>
          <p:nvPr>
            <p:ph idx="1"/>
          </p:nvPr>
        </p:nvSpPr>
        <p:spPr/>
        <p:txBody>
          <a:bodyPr>
            <a:normAutofit/>
          </a:bodyPr>
          <a:lstStyle/>
          <a:p>
            <a:pPr algn="just"/>
            <a:r>
              <a:rPr lang="en-US" dirty="0"/>
              <a:t>Volume percent or volume/volume percent most often is used when preparing solutions of liquids. Volume percent is defined as:</a:t>
            </a:r>
          </a:p>
          <a:p>
            <a:pPr algn="just"/>
            <a:r>
              <a:rPr lang="en-US" dirty="0"/>
              <a:t>v/v % = [(volume of solute)/(volume of solution)] x 100</a:t>
            </a:r>
            <a:r>
              <a:rPr lang="en-US" dirty="0" smtClean="0"/>
              <a:t>%.</a:t>
            </a:r>
          </a:p>
          <a:p>
            <a:pPr algn="just"/>
            <a:r>
              <a:rPr lang="en-US" b="1" dirty="0" smtClean="0"/>
              <a:t>Example:</a:t>
            </a:r>
          </a:p>
          <a:p>
            <a:pPr algn="just"/>
            <a:r>
              <a:rPr lang="en-US" dirty="0"/>
              <a:t>wine is about 12% v/v ethanol. This means there are 12 ml ethanol for every 100 ml of wine.</a:t>
            </a:r>
            <a:endParaRPr lang="en-GB" dirty="0"/>
          </a:p>
        </p:txBody>
      </p:sp>
    </p:spTree>
    <p:extLst>
      <p:ext uri="{BB962C8B-B14F-4D97-AF65-F5344CB8AC3E}">
        <p14:creationId xmlns:p14="http://schemas.microsoft.com/office/powerpoint/2010/main" xmlns="" val="816508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Mole Fraction (X)</a:t>
            </a:r>
            <a:endParaRPr lang="en-GB" dirty="0"/>
          </a:p>
        </p:txBody>
      </p:sp>
      <p:sp>
        <p:nvSpPr>
          <p:cNvPr id="3" name="Content Placeholder 2"/>
          <p:cNvSpPr>
            <a:spLocks noGrp="1"/>
          </p:cNvSpPr>
          <p:nvPr>
            <p:ph idx="1"/>
          </p:nvPr>
        </p:nvSpPr>
        <p:spPr/>
        <p:txBody>
          <a:bodyPr>
            <a:normAutofit/>
          </a:bodyPr>
          <a:lstStyle/>
          <a:p>
            <a:pPr algn="just"/>
            <a:r>
              <a:rPr lang="en-US" dirty="0"/>
              <a:t>This is the number of moles of a compound divided by the total number of moles of all chemical species in the solution. Keep in mind, the sum of all mole fractions in a solution always equals 1</a:t>
            </a:r>
            <a:r>
              <a:rPr lang="en-US" dirty="0" smtClean="0"/>
              <a:t>.</a:t>
            </a:r>
          </a:p>
          <a:p>
            <a:pPr algn="just"/>
            <a:r>
              <a:rPr lang="en-US" b="1" dirty="0"/>
              <a:t>Example:</a:t>
            </a:r>
            <a:r>
              <a:rPr lang="en-US" dirty="0"/>
              <a:t> What are the mole fractions of the components of the solution formed when 92 g glycerol is mixed with 90 g water? (molecular weight water = 18; molecular weight of glycerol = 92)</a:t>
            </a:r>
          </a:p>
          <a:p>
            <a:endParaRPr lang="en-US" dirty="0" smtClean="0"/>
          </a:p>
          <a:p>
            <a:endParaRPr lang="en-GB" dirty="0"/>
          </a:p>
        </p:txBody>
      </p:sp>
    </p:spTree>
    <p:extLst>
      <p:ext uri="{BB962C8B-B14F-4D97-AF65-F5344CB8AC3E}">
        <p14:creationId xmlns:p14="http://schemas.microsoft.com/office/powerpoint/2010/main" xmlns="" val="3322070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US" b="1" dirty="0"/>
              <a:t>Solution:</a:t>
            </a:r>
            <a:r>
              <a:rPr lang="en-US" dirty="0"/>
              <a:t> 90 g water = 90 g x 1 </a:t>
            </a:r>
            <a:r>
              <a:rPr lang="en-US" dirty="0" err="1"/>
              <a:t>mol</a:t>
            </a:r>
            <a:r>
              <a:rPr lang="en-US" dirty="0"/>
              <a:t> / 18 g = 5 </a:t>
            </a:r>
            <a:r>
              <a:rPr lang="en-US" dirty="0" err="1"/>
              <a:t>mol</a:t>
            </a:r>
            <a:r>
              <a:rPr lang="en-US" dirty="0"/>
              <a:t> water 92 g glycerol = 92 g x 1 </a:t>
            </a:r>
            <a:r>
              <a:rPr lang="en-US" dirty="0" err="1"/>
              <a:t>mol</a:t>
            </a:r>
            <a:r>
              <a:rPr lang="en-US" dirty="0"/>
              <a:t> / 92 g = 1 </a:t>
            </a:r>
            <a:r>
              <a:rPr lang="en-US" dirty="0" err="1"/>
              <a:t>mol</a:t>
            </a:r>
            <a:r>
              <a:rPr lang="en-US" dirty="0"/>
              <a:t> glycerol total </a:t>
            </a:r>
            <a:r>
              <a:rPr lang="en-US" dirty="0" err="1"/>
              <a:t>mol</a:t>
            </a:r>
            <a:r>
              <a:rPr lang="en-US" dirty="0"/>
              <a:t> = 5 + 1 = 6 </a:t>
            </a:r>
            <a:r>
              <a:rPr lang="en-US" dirty="0" err="1"/>
              <a:t>mol</a:t>
            </a:r>
            <a:r>
              <a:rPr lang="en-US" dirty="0"/>
              <a:t> </a:t>
            </a:r>
            <a:r>
              <a:rPr lang="en-US" dirty="0" err="1"/>
              <a:t>xwater</a:t>
            </a:r>
            <a:r>
              <a:rPr lang="en-US" dirty="0"/>
              <a:t> = 5 </a:t>
            </a:r>
            <a:r>
              <a:rPr lang="en-US" dirty="0" err="1"/>
              <a:t>mol</a:t>
            </a:r>
            <a:r>
              <a:rPr lang="en-US" dirty="0"/>
              <a:t> / 6 </a:t>
            </a:r>
            <a:r>
              <a:rPr lang="en-US" dirty="0" err="1"/>
              <a:t>mol</a:t>
            </a:r>
            <a:r>
              <a:rPr lang="en-US" dirty="0"/>
              <a:t> = 0.833 x glycerol = 1 </a:t>
            </a:r>
            <a:r>
              <a:rPr lang="en-US" dirty="0" err="1"/>
              <a:t>mol</a:t>
            </a:r>
            <a:r>
              <a:rPr lang="en-US" dirty="0"/>
              <a:t> / 6 </a:t>
            </a:r>
            <a:r>
              <a:rPr lang="en-US" dirty="0" err="1"/>
              <a:t>mol</a:t>
            </a:r>
            <a:r>
              <a:rPr lang="en-US" dirty="0"/>
              <a:t> = 0.167 It's a good idea to check your math by making sure the mole fractions add up to 1: </a:t>
            </a:r>
            <a:r>
              <a:rPr lang="en-US" dirty="0" err="1"/>
              <a:t>xwater</a:t>
            </a:r>
            <a:r>
              <a:rPr lang="en-US" dirty="0"/>
              <a:t> + </a:t>
            </a:r>
            <a:r>
              <a:rPr lang="en-US" dirty="0" err="1"/>
              <a:t>xglycerol</a:t>
            </a:r>
            <a:r>
              <a:rPr lang="en-US" dirty="0"/>
              <a:t> = .833 + 0.167 = 1.000</a:t>
            </a:r>
            <a:endParaRPr lang="en-GB" dirty="0"/>
          </a:p>
        </p:txBody>
      </p:sp>
    </p:spTree>
    <p:extLst>
      <p:ext uri="{BB962C8B-B14F-4D97-AF65-F5344CB8AC3E}">
        <p14:creationId xmlns:p14="http://schemas.microsoft.com/office/powerpoint/2010/main" xmlns="" val="1395464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65"/>
            <a:ext cx="8229600" cy="1143000"/>
          </a:xfrm>
        </p:spPr>
        <p:txBody>
          <a:bodyPr/>
          <a:lstStyle/>
          <a:p>
            <a:r>
              <a:rPr lang="en-US" dirty="0"/>
              <a:t>Molarity (M)</a:t>
            </a:r>
            <a:endParaRPr lang="en-GB" dirty="0"/>
          </a:p>
        </p:txBody>
      </p:sp>
      <p:sp>
        <p:nvSpPr>
          <p:cNvPr id="3" name="Content Placeholder 2"/>
          <p:cNvSpPr>
            <a:spLocks noGrp="1"/>
          </p:cNvSpPr>
          <p:nvPr>
            <p:ph idx="1"/>
          </p:nvPr>
        </p:nvSpPr>
        <p:spPr>
          <a:xfrm>
            <a:off x="457200" y="1556792"/>
            <a:ext cx="8229600" cy="4569372"/>
          </a:xfrm>
        </p:spPr>
        <p:txBody>
          <a:bodyPr>
            <a:normAutofit/>
          </a:bodyPr>
          <a:lstStyle/>
          <a:p>
            <a:pPr algn="just"/>
            <a:r>
              <a:rPr lang="en-US" dirty="0"/>
              <a:t>Molarity is probably the most commonly used unit of concentration. It is the number of moles of solute per liter of solution (not necessarily the same as the volume of solvent!).</a:t>
            </a:r>
          </a:p>
          <a:p>
            <a:pPr algn="just"/>
            <a:r>
              <a:rPr lang="en-US" b="1" dirty="0"/>
              <a:t>Example:</a:t>
            </a:r>
            <a:r>
              <a:rPr lang="en-US" dirty="0"/>
              <a:t> What is the molarity of a solution made when water is added to 11 g CaCl2 to make 100 mL of solution?</a:t>
            </a:r>
          </a:p>
          <a:p>
            <a:pPr algn="just"/>
            <a:r>
              <a:rPr lang="en-US" b="1" dirty="0"/>
              <a:t>Solution:</a:t>
            </a:r>
            <a:r>
              <a:rPr lang="en-US" dirty="0"/>
              <a:t> 11 g CaCl2 / (110 g CaCl2 / </a:t>
            </a:r>
            <a:r>
              <a:rPr lang="en-US" dirty="0" err="1"/>
              <a:t>mol</a:t>
            </a:r>
            <a:r>
              <a:rPr lang="en-US" dirty="0"/>
              <a:t> CaCl2) = 0.10 </a:t>
            </a:r>
            <a:r>
              <a:rPr lang="en-US" dirty="0" err="1"/>
              <a:t>mol</a:t>
            </a:r>
            <a:r>
              <a:rPr lang="en-US" dirty="0"/>
              <a:t> CaCl2 100 mL x 1 L / 1000 mL = 0.10 L molarity = 0.10 </a:t>
            </a:r>
            <a:r>
              <a:rPr lang="en-US" dirty="0" err="1"/>
              <a:t>mol</a:t>
            </a:r>
            <a:r>
              <a:rPr lang="en-US" dirty="0"/>
              <a:t> / 0.10 L molarity = 1.0 M</a:t>
            </a:r>
            <a:endParaRPr lang="en-GB" dirty="0"/>
          </a:p>
        </p:txBody>
      </p:sp>
    </p:spTree>
    <p:extLst>
      <p:ext uri="{BB962C8B-B14F-4D97-AF65-F5344CB8AC3E}">
        <p14:creationId xmlns:p14="http://schemas.microsoft.com/office/powerpoint/2010/main" xmlns="" val="1763333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04664"/>
            <a:ext cx="8147051" cy="1141748"/>
          </a:xfrm>
        </p:spPr>
        <p:txBody>
          <a:bodyPr/>
          <a:lstStyle/>
          <a:p>
            <a:r>
              <a:rPr lang="en-US" dirty="0"/>
              <a:t>Molality (m)</a:t>
            </a:r>
            <a:endParaRPr lang="en-GB" dirty="0"/>
          </a:p>
        </p:txBody>
      </p:sp>
      <p:sp>
        <p:nvSpPr>
          <p:cNvPr id="3" name="Content Placeholder 2"/>
          <p:cNvSpPr>
            <a:spLocks noGrp="1"/>
          </p:cNvSpPr>
          <p:nvPr>
            <p:ph idx="1"/>
          </p:nvPr>
        </p:nvSpPr>
        <p:spPr>
          <a:xfrm>
            <a:off x="457200" y="1988840"/>
            <a:ext cx="8229600" cy="4137323"/>
          </a:xfrm>
        </p:spPr>
        <p:txBody>
          <a:bodyPr>
            <a:normAutofit/>
          </a:bodyPr>
          <a:lstStyle/>
          <a:p>
            <a:pPr algn="just"/>
            <a:r>
              <a:rPr lang="en-US" dirty="0"/>
              <a:t>Molality is the number of moles of solute per kilogram of solvent. Because the density of water at 25°C is about 1 kilogram per liter, molality is approximately equal to molarity for dilute aqueous solutions at this temperature. This is a useful approximation, but remember that it is only an approximation and doesn't apply when the solution is at a different temperature, isn't dilute, or uses a solvent other than water</a:t>
            </a:r>
            <a:r>
              <a:rPr lang="en-US" dirty="0" smtClean="0"/>
              <a:t>.</a:t>
            </a:r>
            <a:endParaRPr lang="en-US" dirty="0"/>
          </a:p>
        </p:txBody>
      </p:sp>
    </p:spTree>
    <p:extLst>
      <p:ext uri="{BB962C8B-B14F-4D97-AF65-F5344CB8AC3E}">
        <p14:creationId xmlns:p14="http://schemas.microsoft.com/office/powerpoint/2010/main" xmlns="" val="2055594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b="1" dirty="0" smtClean="0"/>
              <a:t>Example:</a:t>
            </a:r>
            <a:r>
              <a:rPr lang="en-US" dirty="0" smtClean="0"/>
              <a:t> What is the molality of a solution of 10 g </a:t>
            </a:r>
            <a:r>
              <a:rPr lang="en-US" dirty="0" err="1" smtClean="0"/>
              <a:t>NaOH</a:t>
            </a:r>
            <a:r>
              <a:rPr lang="en-US" dirty="0" smtClean="0"/>
              <a:t> in 500 g water?</a:t>
            </a:r>
          </a:p>
          <a:p>
            <a:r>
              <a:rPr lang="en-US" b="1" dirty="0" smtClean="0"/>
              <a:t>Solution:</a:t>
            </a:r>
            <a:r>
              <a:rPr lang="en-US" dirty="0" smtClean="0"/>
              <a:t> 10 g </a:t>
            </a:r>
            <a:r>
              <a:rPr lang="en-US" dirty="0" err="1" smtClean="0"/>
              <a:t>NaOH</a:t>
            </a:r>
            <a:r>
              <a:rPr lang="en-US" dirty="0" smtClean="0"/>
              <a:t> / (40 g </a:t>
            </a:r>
            <a:r>
              <a:rPr lang="en-US" dirty="0" err="1" smtClean="0"/>
              <a:t>NaOH</a:t>
            </a:r>
            <a:r>
              <a:rPr lang="en-US" dirty="0" smtClean="0"/>
              <a:t> / 1 </a:t>
            </a:r>
            <a:r>
              <a:rPr lang="en-US" dirty="0" err="1" smtClean="0"/>
              <a:t>mol</a:t>
            </a:r>
            <a:r>
              <a:rPr lang="en-US" dirty="0" smtClean="0"/>
              <a:t> </a:t>
            </a:r>
            <a:r>
              <a:rPr lang="en-US" dirty="0" err="1" smtClean="0"/>
              <a:t>NaOH</a:t>
            </a:r>
            <a:r>
              <a:rPr lang="en-US" dirty="0" smtClean="0"/>
              <a:t>) = 0.25 </a:t>
            </a:r>
            <a:r>
              <a:rPr lang="en-US" dirty="0" err="1" smtClean="0"/>
              <a:t>mol</a:t>
            </a:r>
            <a:r>
              <a:rPr lang="en-US" dirty="0" smtClean="0"/>
              <a:t> </a:t>
            </a:r>
            <a:r>
              <a:rPr lang="en-US" dirty="0" err="1" smtClean="0"/>
              <a:t>NaOH</a:t>
            </a:r>
            <a:r>
              <a:rPr lang="en-US" dirty="0" smtClean="0"/>
              <a:t> 500 g water x 1 kg / 1000 g = 0.50 kg water molality = 0.25 </a:t>
            </a:r>
            <a:r>
              <a:rPr lang="en-US" dirty="0" err="1" smtClean="0"/>
              <a:t>mol</a:t>
            </a:r>
            <a:r>
              <a:rPr lang="en-US" dirty="0" smtClean="0"/>
              <a:t> / 0.50 kg molality = 0.05 M / kg molality = 0.50 m</a:t>
            </a:r>
            <a:endParaRPr lang="en-GB" dirty="0" smtClean="0"/>
          </a:p>
          <a:p>
            <a:endParaRPr lang="en-GB" dirty="0"/>
          </a:p>
        </p:txBody>
      </p:sp>
    </p:spTree>
    <p:extLst>
      <p:ext uri="{BB962C8B-B14F-4D97-AF65-F5344CB8AC3E}">
        <p14:creationId xmlns:p14="http://schemas.microsoft.com/office/powerpoint/2010/main" xmlns="" val="199614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US" dirty="0" smtClean="0"/>
              <a:t>laboratory regulations</a:t>
            </a:r>
            <a:endParaRPr lang="en-US" dirty="0"/>
          </a:p>
        </p:txBody>
      </p:sp>
      <p:sp>
        <p:nvSpPr>
          <p:cNvPr id="3" name="Content Placeholder 2"/>
          <p:cNvSpPr>
            <a:spLocks noGrp="1"/>
          </p:cNvSpPr>
          <p:nvPr>
            <p:ph idx="1"/>
          </p:nvPr>
        </p:nvSpPr>
        <p:spPr>
          <a:xfrm>
            <a:off x="323528" y="1916832"/>
            <a:ext cx="8229600" cy="4525963"/>
          </a:xfrm>
        </p:spPr>
        <p:txBody>
          <a:bodyPr/>
          <a:lstStyle/>
          <a:p>
            <a:pPr algn="just"/>
            <a:r>
              <a:rPr lang="en-US" dirty="0" smtClean="0"/>
              <a:t>1- Read each experiment thoroughly before entering the lab.</a:t>
            </a:r>
          </a:p>
          <a:p>
            <a:pPr algn="just"/>
            <a:r>
              <a:rPr lang="en-US" dirty="0" smtClean="0"/>
              <a:t>2- Discard solids into the waste crocks.</a:t>
            </a:r>
          </a:p>
          <a:p>
            <a:pPr algn="just"/>
            <a:r>
              <a:rPr lang="en-US" dirty="0" smtClean="0"/>
              <a:t>3- leave reagent bottles at the side shelves.</a:t>
            </a:r>
          </a:p>
          <a:p>
            <a:pPr algn="just"/>
            <a:r>
              <a:rPr lang="en-US" dirty="0" smtClean="0"/>
              <a:t>4- Read the labels .</a:t>
            </a:r>
          </a:p>
          <a:p>
            <a:pPr algn="just"/>
            <a:r>
              <a:rPr lang="en-US" dirty="0" smtClean="0"/>
              <a:t>5- Avoid using excessive amounts of reagents.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 (N)</a:t>
            </a:r>
            <a:endParaRPr lang="en-GB" dirty="0"/>
          </a:p>
        </p:txBody>
      </p:sp>
      <p:sp>
        <p:nvSpPr>
          <p:cNvPr id="3" name="Content Placeholder 2"/>
          <p:cNvSpPr>
            <a:spLocks noGrp="1"/>
          </p:cNvSpPr>
          <p:nvPr>
            <p:ph idx="1"/>
          </p:nvPr>
        </p:nvSpPr>
        <p:spPr/>
        <p:txBody>
          <a:bodyPr>
            <a:normAutofit/>
          </a:bodyPr>
          <a:lstStyle/>
          <a:p>
            <a:pPr algn="just"/>
            <a:r>
              <a:rPr lang="en-US" dirty="0"/>
              <a:t>Normality is equal to the </a:t>
            </a:r>
            <a:r>
              <a:rPr lang="en-US" i="1" dirty="0"/>
              <a:t>gram equivalent weight</a:t>
            </a:r>
            <a:r>
              <a:rPr lang="en-US" dirty="0"/>
              <a:t> of a solute per liter of solution. A gram equivalent weight or equivalent is a measure of the reactive </a:t>
            </a:r>
            <a:r>
              <a:rPr lang="en-US" dirty="0" smtClean="0"/>
              <a:t>capacity </a:t>
            </a:r>
            <a:r>
              <a:rPr lang="en-US" dirty="0"/>
              <a:t>of a given molecule. Normality is the only concentration unit that is reaction dependent.  </a:t>
            </a:r>
            <a:r>
              <a:rPr lang="en-US" b="1" dirty="0"/>
              <a:t>Example:</a:t>
            </a:r>
            <a:r>
              <a:rPr lang="en-US" dirty="0"/>
              <a:t> 1 M sulfuric acid (H2SO4) is 2 N for acid-base reactions because each mole of sulfuric acid provides 2 moles of H+ ions. On the other hand, 1 M sulfuric acid is 1 N for sulfate precipitation, since 1 mole of sulfuric acid provides 1 mole of sulfate ions. </a:t>
            </a:r>
          </a:p>
          <a:p>
            <a:endParaRPr lang="en-GB" dirty="0"/>
          </a:p>
        </p:txBody>
      </p:sp>
    </p:spTree>
    <p:extLst>
      <p:ext uri="{BB962C8B-B14F-4D97-AF65-F5344CB8AC3E}">
        <p14:creationId xmlns:p14="http://schemas.microsoft.com/office/powerpoint/2010/main" xmlns="" val="2916425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Dilutions</a:t>
            </a:r>
            <a:endParaRPr lang="en-GB" dirty="0"/>
          </a:p>
        </p:txBody>
      </p:sp>
      <p:sp>
        <p:nvSpPr>
          <p:cNvPr id="3" name="Content Placeholder 2"/>
          <p:cNvSpPr>
            <a:spLocks noGrp="1"/>
          </p:cNvSpPr>
          <p:nvPr>
            <p:ph idx="1"/>
          </p:nvPr>
        </p:nvSpPr>
        <p:spPr/>
        <p:txBody>
          <a:bodyPr>
            <a:normAutofit/>
          </a:bodyPr>
          <a:lstStyle/>
          <a:p>
            <a:pPr algn="just"/>
            <a:r>
              <a:rPr lang="en-US" dirty="0"/>
              <a:t>You </a:t>
            </a:r>
            <a:r>
              <a:rPr lang="en-US" b="1" dirty="0"/>
              <a:t>dilute</a:t>
            </a:r>
            <a:r>
              <a:rPr lang="en-US" dirty="0"/>
              <a:t> a solution whenever you add solvent to a solution. Adding solvent results in a solution of lower concentration. You can calculate the concentration of a solution following a dilution by applying this equation:</a:t>
            </a:r>
          </a:p>
          <a:p>
            <a:pPr algn="just"/>
            <a:r>
              <a:rPr lang="en-US" dirty="0" err="1"/>
              <a:t>MiVi</a:t>
            </a:r>
            <a:r>
              <a:rPr lang="en-US" dirty="0"/>
              <a:t> = </a:t>
            </a:r>
            <a:r>
              <a:rPr lang="en-US" dirty="0" err="1"/>
              <a:t>MfVf</a:t>
            </a:r>
            <a:endParaRPr lang="en-US" dirty="0"/>
          </a:p>
          <a:p>
            <a:pPr algn="just"/>
            <a:r>
              <a:rPr lang="en-US" dirty="0"/>
              <a:t>where M is molarity, V is volume, and the subscripts </a:t>
            </a:r>
            <a:r>
              <a:rPr lang="en-US" dirty="0" err="1"/>
              <a:t>i</a:t>
            </a:r>
            <a:r>
              <a:rPr lang="en-US" dirty="0"/>
              <a:t> and f refer to the initial and final values.</a:t>
            </a:r>
          </a:p>
          <a:p>
            <a:endParaRPr lang="en-GB" dirty="0"/>
          </a:p>
        </p:txBody>
      </p:sp>
    </p:spTree>
    <p:extLst>
      <p:ext uri="{BB962C8B-B14F-4D97-AF65-F5344CB8AC3E}">
        <p14:creationId xmlns:p14="http://schemas.microsoft.com/office/powerpoint/2010/main" xmlns="" val="4127615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US" b="1" dirty="0"/>
              <a:t>Example:</a:t>
            </a:r>
            <a:r>
              <a:rPr lang="en-US" dirty="0"/>
              <a:t> How many </a:t>
            </a:r>
            <a:r>
              <a:rPr lang="en-US" dirty="0" err="1"/>
              <a:t>millilieters</a:t>
            </a:r>
            <a:r>
              <a:rPr lang="en-US" dirty="0"/>
              <a:t> of 5.5 M </a:t>
            </a:r>
            <a:r>
              <a:rPr lang="en-US" dirty="0" err="1"/>
              <a:t>NaOH</a:t>
            </a:r>
            <a:r>
              <a:rPr lang="en-US" dirty="0"/>
              <a:t> are needed to prepare 300 mL of 1.2 M </a:t>
            </a:r>
            <a:r>
              <a:rPr lang="en-US" dirty="0" err="1"/>
              <a:t>NaOH</a:t>
            </a:r>
            <a:r>
              <a:rPr lang="en-US" dirty="0"/>
              <a:t>?</a:t>
            </a:r>
          </a:p>
          <a:p>
            <a:pPr algn="just"/>
            <a:r>
              <a:rPr lang="fr-FR" b="1" dirty="0"/>
              <a:t>Solution:</a:t>
            </a:r>
            <a:r>
              <a:rPr lang="fr-FR" dirty="0"/>
              <a:t> 5.5 M x V1 = 1.2 M x 0.3 L V1 = 1.2 M x 0.3 L / 5.5 M V1 = 0.065 L V1 = 65 </a:t>
            </a:r>
            <a:r>
              <a:rPr lang="fr-FR" dirty="0" err="1"/>
              <a:t>mL</a:t>
            </a:r>
            <a:endParaRPr lang="en-GB" dirty="0"/>
          </a:p>
        </p:txBody>
      </p:sp>
    </p:spTree>
    <p:extLst>
      <p:ext uri="{BB962C8B-B14F-4D97-AF65-F5344CB8AC3E}">
        <p14:creationId xmlns:p14="http://schemas.microsoft.com/office/powerpoint/2010/main" xmlns="" val="27378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smtClean="0"/>
              <a:t>6- Never return unused chemicals to the stock bottle.</a:t>
            </a:r>
          </a:p>
          <a:p>
            <a:pPr algn="just"/>
            <a:r>
              <a:rPr lang="en-US" dirty="0" smtClean="0"/>
              <a:t>7- Don’t inset your own pipets or medicine droppers into the reagent bottles.</a:t>
            </a:r>
          </a:p>
          <a:p>
            <a:pPr algn="just"/>
            <a:r>
              <a:rPr lang="en-US" dirty="0" smtClean="0"/>
              <a:t>8- Don’t lay down the stopper of a bottle.</a:t>
            </a:r>
          </a:p>
          <a:p>
            <a:pPr algn="just"/>
            <a:r>
              <a:rPr lang="en-US" dirty="0" smtClean="0"/>
              <a:t>9- Don’t heat heavy glassware .</a:t>
            </a:r>
          </a:p>
          <a:p>
            <a:pPr algn="just"/>
            <a:r>
              <a:rPr lang="en-US" dirty="0" smtClean="0"/>
              <a:t>10- Always maintain a clean work area in the laboratory.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11- Wash glassware with water and a cleaner if needed.</a:t>
            </a:r>
          </a:p>
          <a:p>
            <a:pPr algn="just"/>
            <a:r>
              <a:rPr lang="en-US" dirty="0" smtClean="0"/>
              <a:t>12- When heating a liquid in a test tube point it away in case it pumps.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76672"/>
            <a:ext cx="8147051" cy="1069740"/>
          </a:xfrm>
        </p:spPr>
        <p:txBody>
          <a:bodyPr/>
          <a:lstStyle/>
          <a:p>
            <a:r>
              <a:rPr lang="en-US" dirty="0" smtClean="0"/>
              <a:t>Emergency procedure</a:t>
            </a:r>
            <a:endParaRPr lang="en-US" dirty="0"/>
          </a:p>
        </p:txBody>
      </p:sp>
      <p:sp>
        <p:nvSpPr>
          <p:cNvPr id="3" name="Content Placeholder 2"/>
          <p:cNvSpPr>
            <a:spLocks noGrp="1"/>
          </p:cNvSpPr>
          <p:nvPr>
            <p:ph idx="1"/>
          </p:nvPr>
        </p:nvSpPr>
        <p:spPr>
          <a:xfrm>
            <a:off x="611560" y="1988840"/>
            <a:ext cx="8147051" cy="4364598"/>
          </a:xfrm>
        </p:spPr>
        <p:txBody>
          <a:bodyPr/>
          <a:lstStyle/>
          <a:p>
            <a:pPr algn="just"/>
            <a:r>
              <a:rPr lang="en-US" dirty="0" smtClean="0"/>
              <a:t>1- Notify the instructor or demonstrator immediately in case of accident.</a:t>
            </a:r>
          </a:p>
          <a:p>
            <a:pPr algn="just"/>
            <a:r>
              <a:rPr lang="en-US" dirty="0" smtClean="0"/>
              <a:t>2- learn the location and proper use of fire extinguisher, blanket, first-aid kit.</a:t>
            </a:r>
          </a:p>
          <a:p>
            <a:pPr algn="just"/>
            <a:r>
              <a:rPr lang="en-US" dirty="0" smtClean="0"/>
              <a:t>3- Spillage of corrosive chemicals must be reported.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764704"/>
            <a:ext cx="8147051" cy="1152128"/>
          </a:xfrm>
        </p:spPr>
        <p:txBody>
          <a:bodyPr>
            <a:normAutofit fontScale="90000"/>
          </a:bodyPr>
          <a:lstStyle/>
          <a:p>
            <a:r>
              <a:rPr lang="en-US" dirty="0" smtClean="0"/>
              <a:t>Safety rules and first aid procedures</a:t>
            </a:r>
            <a:endParaRPr lang="en-US" dirty="0"/>
          </a:p>
        </p:txBody>
      </p:sp>
      <p:sp>
        <p:nvSpPr>
          <p:cNvPr id="3" name="Content Placeholder 2"/>
          <p:cNvSpPr>
            <a:spLocks noGrp="1"/>
          </p:cNvSpPr>
          <p:nvPr>
            <p:ph idx="1"/>
          </p:nvPr>
        </p:nvSpPr>
        <p:spPr>
          <a:xfrm>
            <a:off x="467544" y="2060848"/>
            <a:ext cx="8147051" cy="4364598"/>
          </a:xfrm>
        </p:spPr>
        <p:txBody>
          <a:bodyPr>
            <a:normAutofit/>
          </a:bodyPr>
          <a:lstStyle/>
          <a:p>
            <a:pPr algn="just"/>
            <a:r>
              <a:rPr lang="en-US" dirty="0" smtClean="0"/>
              <a:t>1- Wear safety glasses in the lab.</a:t>
            </a:r>
          </a:p>
          <a:p>
            <a:pPr algn="just"/>
            <a:r>
              <a:rPr lang="en-US" dirty="0" smtClean="0"/>
              <a:t>2- Don’t eat or drink in the lab.</a:t>
            </a:r>
          </a:p>
          <a:p>
            <a:pPr algn="just"/>
            <a:r>
              <a:rPr lang="en-US" dirty="0" smtClean="0"/>
              <a:t>3- Never attempt unauthorized experiments</a:t>
            </a:r>
            <a:r>
              <a:rPr lang="en-US" dirty="0" smtClean="0"/>
              <a:t>..</a:t>
            </a:r>
            <a:endParaRPr lang="en-US" dirty="0" smtClean="0"/>
          </a:p>
          <a:p>
            <a:pPr algn="just"/>
            <a:r>
              <a:rPr lang="en-US" dirty="0" smtClean="0"/>
              <a:t>4- </a:t>
            </a:r>
            <a:r>
              <a:rPr lang="en-US" dirty="0" smtClean="0"/>
              <a:t>Never leave heated laboratory reactions unattended.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1799</TotalTime>
  <Words>1558</Words>
  <Application>Microsoft Office PowerPoint</Application>
  <PresentationFormat>On-screen Show (4:3)</PresentationFormat>
  <Paragraphs>246</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Saddle</vt:lpstr>
      <vt:lpstr>CLS 231 Practical part  Introduction</vt:lpstr>
      <vt:lpstr>Course syllabus </vt:lpstr>
      <vt:lpstr>Marking criteria </vt:lpstr>
      <vt:lpstr> Outline</vt:lpstr>
      <vt:lpstr>laboratory regulations</vt:lpstr>
      <vt:lpstr>Slide 6</vt:lpstr>
      <vt:lpstr>Slide 7</vt:lpstr>
      <vt:lpstr>Emergency procedure</vt:lpstr>
      <vt:lpstr>Safety rules and first aid procedures</vt:lpstr>
      <vt:lpstr>Slide 10</vt:lpstr>
      <vt:lpstr>Lab tools</vt:lpstr>
      <vt:lpstr>Slide 12</vt:lpstr>
      <vt:lpstr>Slide 13</vt:lpstr>
      <vt:lpstr>Slide 14</vt:lpstr>
      <vt:lpstr>Slide 15</vt:lpstr>
      <vt:lpstr>Graduated cylinder </vt:lpstr>
      <vt:lpstr>Powder funnel </vt:lpstr>
      <vt:lpstr>Erlenmeyer flask</vt:lpstr>
      <vt:lpstr>Mohr pipette </vt:lpstr>
      <vt:lpstr>Test tubes</vt:lpstr>
      <vt:lpstr>Crucible and cover</vt:lpstr>
      <vt:lpstr>Test tube holder</vt:lpstr>
      <vt:lpstr>Evaporating dish </vt:lpstr>
      <vt:lpstr>Test tube brush</vt:lpstr>
      <vt:lpstr>Thermometer</vt:lpstr>
      <vt:lpstr>Test tube rack</vt:lpstr>
      <vt:lpstr>Buchner funnel</vt:lpstr>
      <vt:lpstr>Distilling flask </vt:lpstr>
      <vt:lpstr>Ring stand, with rings</vt:lpstr>
      <vt:lpstr>Burette clamp</vt:lpstr>
      <vt:lpstr>continue</vt:lpstr>
      <vt:lpstr>Wing top </vt:lpstr>
      <vt:lpstr>Wire triangle</vt:lpstr>
      <vt:lpstr>Watch glass</vt:lpstr>
      <vt:lpstr>Slide 35</vt:lpstr>
      <vt:lpstr>Pipettes</vt:lpstr>
      <vt:lpstr>Analytical balances</vt:lpstr>
      <vt:lpstr>Laboratory Signs and Symbols</vt:lpstr>
      <vt:lpstr>Slide 39</vt:lpstr>
      <vt:lpstr>Slide 40</vt:lpstr>
      <vt:lpstr>Calculating Concentration</vt:lpstr>
      <vt:lpstr>Units of Concentration</vt:lpstr>
      <vt:lpstr>Percent Composition by Mass (%)</vt:lpstr>
      <vt:lpstr>Volume Percent (% v/v)</vt:lpstr>
      <vt:lpstr>Mole Fraction (X)</vt:lpstr>
      <vt:lpstr>Slide 46</vt:lpstr>
      <vt:lpstr>Molarity (M)</vt:lpstr>
      <vt:lpstr>Molality (m)</vt:lpstr>
      <vt:lpstr>Slide 49</vt:lpstr>
      <vt:lpstr>Normality (N)</vt:lpstr>
      <vt:lpstr>Dilutions</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Samyah Alanazi</dc:creator>
  <cp:lastModifiedBy>haaltwaijry</cp:lastModifiedBy>
  <cp:revision>70</cp:revision>
  <dcterms:created xsi:type="dcterms:W3CDTF">2013-01-29T03:52:15Z</dcterms:created>
  <dcterms:modified xsi:type="dcterms:W3CDTF">2015-08-30T06:51:50Z</dcterms:modified>
</cp:coreProperties>
</file>