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63" d="100"/>
          <a:sy n="63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704088"/>
          </a:xfrm>
        </p:spPr>
        <p:txBody>
          <a:bodyPr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200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788"/>
            <a:ext cx="1984375" cy="273050"/>
          </a:xfrm>
        </p:spPr>
        <p:txBody>
          <a:bodyPr/>
          <a:lstStyle>
            <a:lvl1pPr algn="l">
              <a:defRPr/>
            </a:lvl1pPr>
          </a:lstStyle>
          <a:p>
            <a:fld id="{95DA0ACE-2CA7-4386-80E5-825FC2FD220C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25" y="6300788"/>
            <a:ext cx="3813175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300788"/>
            <a:ext cx="685800" cy="273050"/>
          </a:xfrm>
        </p:spPr>
        <p:txBody>
          <a:bodyPr/>
          <a:lstStyle>
            <a:lvl1pPr>
              <a:defRPr sz="1100">
                <a:latin typeface="Rockwell" pitchFamily="18" charset="0"/>
              </a:defRPr>
            </a:lvl1pPr>
          </a:lstStyle>
          <a:p>
            <a:fld id="{00350D5F-2FA2-4B4F-A8CE-A8C49DDA0652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CFAD9EAC-BEA1-415F-ACE2-C21C65F699F1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FEF759BA-58E5-4BB6-9AF0-39FC6DA5C5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A7F9CAC7-135E-469F-AB55-AA6F04C3926D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D61BC3F5-B1E5-43F9-99EC-AC3D59885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4F9F5C-B3D7-4D44-BB3F-B4221B97B049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45364-EBC5-4EF5-A20B-6DA2C1BDCE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9964A6-1FCA-42CC-870B-D5FE29FC7B42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7CE8E-D2FA-4DC4-ABE8-5C1EE5D35D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799104-8D3C-4B46-BC6D-D44782501645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AFABB-8174-44DB-B47F-F2F5DA1409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 rot="-178369">
            <a:off x="628650" y="506413"/>
            <a:ext cx="3851275" cy="5514975"/>
            <a:chOff x="1524000" y="381000"/>
            <a:chExt cx="3657600" cy="4737978"/>
          </a:xfrm>
        </p:grpSpPr>
        <p:sp>
          <p:nvSpPr>
            <p:cNvPr id="6" name="Rectangle 7"/>
            <p:cNvSpPr>
              <a:spLocks noChangeArrowheads="1"/>
            </p:cNvSpPr>
            <p:nvPr userDrawn="1"/>
          </p:nvSpPr>
          <p:spPr bwMode="auto">
            <a:xfrm>
              <a:off x="1518368" y="380726"/>
              <a:ext cx="3657600" cy="47243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7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58440A4-2581-4E58-BFE2-54EDC588204C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0A02EDA-1C87-4B07-9393-0EC50120C2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385649">
            <a:off x="312738" y="3521075"/>
            <a:ext cx="4089400" cy="3025775"/>
            <a:chOff x="1524000" y="381000"/>
            <a:chExt cx="3657600" cy="4737978"/>
          </a:xfrm>
        </p:grpSpPr>
        <p:sp>
          <p:nvSpPr>
            <p:cNvPr id="7" name="Rectangle 7"/>
            <p:cNvSpPr>
              <a:spLocks noChangeArrowheads="1"/>
            </p:cNvSpPr>
            <p:nvPr userDrawn="1"/>
          </p:nvSpPr>
          <p:spPr bwMode="auto">
            <a:xfrm>
              <a:off x="1518754" y="379926"/>
              <a:ext cx="3657600" cy="47255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8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232774">
            <a:off x="169863" y="241300"/>
            <a:ext cx="4087812" cy="3025775"/>
            <a:chOff x="1524000" y="381000"/>
            <a:chExt cx="3657600" cy="4737978"/>
          </a:xfrm>
        </p:grpSpPr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1523760" y="381014"/>
              <a:ext cx="3657600" cy="47255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11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fld id="{CA05C8A3-5989-4325-BCC1-18AE8CC64F17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fld id="{51C03BE7-08BF-4299-88E1-033A92EE0D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232774">
            <a:off x="2058988" y="379413"/>
            <a:ext cx="5032375" cy="3443287"/>
            <a:chOff x="1524000" y="381000"/>
            <a:chExt cx="3657600" cy="4737978"/>
          </a:xfrm>
        </p:grpSpPr>
        <p:sp>
          <p:nvSpPr>
            <p:cNvPr id="6" name="Rectangle 7"/>
            <p:cNvSpPr>
              <a:spLocks noChangeArrowheads="1"/>
            </p:cNvSpPr>
            <p:nvPr userDrawn="1"/>
          </p:nvSpPr>
          <p:spPr bwMode="auto">
            <a:xfrm>
              <a:off x="1523766" y="381015"/>
              <a:ext cx="3657600" cy="47248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7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0097A447-B842-41DC-89FB-0A60736294DD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A992408E-400E-45A8-951A-2D9DEF9357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180000">
            <a:off x="114300" y="115888"/>
            <a:ext cx="3968750" cy="3705225"/>
            <a:chOff x="1524000" y="381000"/>
            <a:chExt cx="3657600" cy="4737978"/>
          </a:xfrm>
        </p:grpSpPr>
        <p:sp>
          <p:nvSpPr>
            <p:cNvPr id="7" name="Rectangle 7"/>
            <p:cNvSpPr>
              <a:spLocks noChangeArrowheads="1"/>
            </p:cNvSpPr>
            <p:nvPr userDrawn="1"/>
          </p:nvSpPr>
          <p:spPr bwMode="auto">
            <a:xfrm>
              <a:off x="1518424" y="380585"/>
              <a:ext cx="3657600" cy="47237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8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360000">
            <a:off x="4165600" y="323850"/>
            <a:ext cx="4792663" cy="3443288"/>
            <a:chOff x="1524000" y="381000"/>
            <a:chExt cx="3657600" cy="4737978"/>
          </a:xfrm>
        </p:grpSpPr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1523620" y="381036"/>
              <a:ext cx="3657600" cy="47248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11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fld id="{08C7C845-1257-4BC1-83A8-09EBC224B216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7ADA7923-08E6-4556-8A1A-F3EAAB2434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3C4F5B-FA53-4E19-A22E-53545CB7ED3C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85F26-5514-4A56-8F7E-E5492E3821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BA00A3-0772-4D02-B9C4-64C46F7ADE67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4FDDF-EBB5-44A6-8C13-BEF9249148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8280C8-0F79-48C6-8DD1-52EE0B1EE810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77D14A-F6E6-4AEA-BAC9-79BFCBBF77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706586"/>
          </a:xfrm>
        </p:spPr>
        <p:txBody>
          <a:bodyPr tIns="0" rIns="45720" bIns="0">
            <a:normAutofit/>
          </a:bodyPr>
          <a:lstStyle>
            <a:lvl1pPr marL="0" indent="0" algn="l">
              <a:lnSpc>
                <a:spcPts val="2600"/>
              </a:lnSpc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99200"/>
            <a:ext cx="1981200" cy="273050"/>
          </a:xfrm>
        </p:spPr>
        <p:txBody>
          <a:bodyPr/>
          <a:lstStyle>
            <a:lvl1pPr algn="l">
              <a:defRPr/>
            </a:lvl1pPr>
          </a:lstStyle>
          <a:p>
            <a:fld id="{57AE1DB2-80BA-4E07-A48A-84D6DD5085D1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962400" y="6299200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4525" y="6311900"/>
            <a:ext cx="685800" cy="265113"/>
          </a:xfrm>
        </p:spPr>
        <p:txBody>
          <a:bodyPr/>
          <a:lstStyle>
            <a:lvl1pPr>
              <a:defRPr sz="1100">
                <a:latin typeface="Rockwell" pitchFamily="18" charset="0"/>
              </a:defRPr>
            </a:lvl1pPr>
          </a:lstStyle>
          <a:p>
            <a:fld id="{43E15448-EFFF-4F37-B1C9-54D8CBA27D06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tIns="0" rIns="45720" bIns="0" rtlCol="0">
            <a:normAutofit/>
          </a:bodyPr>
          <a:lstStyle>
            <a:lvl1pPr marL="0" indent="0"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F20D77-C1D7-4335-BABB-F24CC2CAAAA2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634B8-7ACF-42A9-8FFF-0D9083500825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834C5CE4-0B7D-4E63-8A9A-74B19A6B2D5B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2E60B85-B97E-4358-A429-C3223707C8F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-360000">
            <a:off x="654050" y="444500"/>
            <a:ext cx="5416550" cy="3630613"/>
            <a:chOff x="1524000" y="381000"/>
            <a:chExt cx="3657600" cy="4737978"/>
          </a:xfrm>
        </p:grpSpPr>
        <p:sp>
          <p:nvSpPr>
            <p:cNvPr id="6" name="Rectangle 7"/>
            <p:cNvSpPr>
              <a:spLocks noChangeArrowheads="1"/>
            </p:cNvSpPr>
            <p:nvPr userDrawn="1"/>
          </p:nvSpPr>
          <p:spPr bwMode="auto">
            <a:xfrm>
              <a:off x="1520128" y="380174"/>
              <a:ext cx="3657600" cy="47234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7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E28421E1-1F9F-420D-ABD9-8ED6FB117BEC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7350E68C-9192-4DFA-A27D-76F392E62B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77957C-8D7D-40AB-972A-D0DC0F400C79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B62C3-CCD0-4160-9FAA-BC213B2CD3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08586E-9F5D-4C15-AF1C-A23B3BEA5620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7AD45-E914-400A-BBC2-8DBD300C64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DF5EDC8A-684E-4638-B9EA-C380671FFEE9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5B85624-12B3-4D66-B0B4-FCC109961C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03238"/>
            <a:ext cx="7313613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735138"/>
            <a:ext cx="7313613" cy="405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2863" y="6315075"/>
            <a:ext cx="1295400" cy="2651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Rockwell" pitchFamily="18" charset="0"/>
              </a:defRPr>
            </a:lvl1pPr>
          </a:lstStyle>
          <a:p>
            <a:fld id="{D5F31ABD-6053-48A8-A70D-E893A2857849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3350" y="6305550"/>
            <a:ext cx="3717925" cy="2587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Rockwel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200">
                <a:latin typeface="Impact" pitchFamily="34" charset="0"/>
              </a:defRPr>
            </a:lvl1pPr>
          </a:lstStyle>
          <a:p>
            <a:fld id="{DDEBBE2B-00D3-4A29-A977-9D0953C317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09" r:id="rId2"/>
    <p:sldLayoutId id="2147483818" r:id="rId3"/>
    <p:sldLayoutId id="2147483819" r:id="rId4"/>
    <p:sldLayoutId id="2147483820" r:id="rId5"/>
    <p:sldLayoutId id="2147483821" r:id="rId6"/>
    <p:sldLayoutId id="2147483810" r:id="rId7"/>
    <p:sldLayoutId id="2147483822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23" r:id="rId15"/>
    <p:sldLayoutId id="2147483824" r:id="rId16"/>
    <p:sldLayoutId id="2147483825" r:id="rId17"/>
    <p:sldLayoutId id="2147483826" r:id="rId18"/>
    <p:sldLayoutId id="2147483827" r:id="rId19"/>
    <p:sldLayoutId id="214748382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9pPr>
    </p:titleStyle>
    <p:bodyStyle>
      <a:lvl1pPr marL="463550" indent="-463550" algn="l" rtl="0" eaLnBrk="0" fontAlgn="base" hangingPunct="0">
        <a:spcBef>
          <a:spcPts val="2000"/>
        </a:spcBef>
        <a:spcAft>
          <a:spcPct val="0"/>
        </a:spcAft>
        <a:buSzPct val="90000"/>
        <a:buBlip>
          <a:blip r:embed="rId22"/>
        </a:buBlip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914400" indent="-457200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3"/>
        </a:buBlip>
        <a:defRPr sz="2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255713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597025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1938338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2686050"/>
          </a:xfrm>
        </p:spPr>
        <p:txBody>
          <a:bodyPr/>
          <a:lstStyle/>
          <a:p>
            <a:r>
              <a:rPr lang="en-US" sz="2800" b="1" smtClean="0">
                <a:latin typeface="Comic Sans MS" pitchFamily="66" charset="0"/>
                <a:ea typeface="ヒラギノ角ゴ Pro W3" charset="-128"/>
              </a:rPr>
              <a:t>Quantitative Determenation of Aspartate aminotransferase (AST) </a:t>
            </a:r>
          </a:p>
        </p:txBody>
      </p:sp>
      <p:sp>
        <p:nvSpPr>
          <p:cNvPr id="22530" name="Subtitle 2"/>
          <p:cNvSpPr>
            <a:spLocks noGrp="1"/>
          </p:cNvSpPr>
          <p:nvPr>
            <p:ph type="subTitle" idx="1"/>
          </p:nvPr>
        </p:nvSpPr>
        <p:spPr>
          <a:xfrm>
            <a:off x="1447800" y="4762500"/>
            <a:ext cx="6400800" cy="1752600"/>
          </a:xfrm>
        </p:spPr>
        <p:txBody>
          <a:bodyPr/>
          <a:lstStyle/>
          <a:p>
            <a:r>
              <a:rPr lang="en-US" sz="2400" b="1" smtClean="0">
                <a:latin typeface="Comic Sans MS" pitchFamily="66" charset="0"/>
                <a:ea typeface="ヒラギノ角ゴ Pro W3" charset="-128"/>
              </a:rPr>
              <a:t>CLS 431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b="1" smtClean="0">
                <a:latin typeface="Comic Sans MS" pitchFamily="66" charset="0"/>
                <a:ea typeface="ヒラギノ角ゴ Pro W3" charset="-128"/>
              </a:rPr>
              <a:t>Determenation of Aspartate aminotransferase (AST) 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u="sng" dirty="0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Principle of the method :</a:t>
            </a:r>
          </a:p>
          <a:p>
            <a:pPr eaLnBrk="1" hangingPunct="1"/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Aspartate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 + 2-oxoglutrate  </a:t>
            </a:r>
            <a:r>
              <a:rPr lang="en-US" baseline="30000" dirty="0" smtClean="0">
                <a:latin typeface="Comic Sans MS" pitchFamily="66" charset="0"/>
                <a:ea typeface="ヒラギノ角ゴ Pro W3" charset="-128"/>
              </a:rPr>
              <a:t>AST 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Glutamate  + </a:t>
            </a:r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Oxalacetate</a:t>
            </a:r>
            <a:endParaRPr lang="en-US" dirty="0" smtClean="0">
              <a:latin typeface="Comic Sans MS" pitchFamily="66" charset="0"/>
              <a:ea typeface="ヒラギノ角ゴ Pro W3" charset="-128"/>
            </a:endParaRPr>
          </a:p>
          <a:p>
            <a:pPr eaLnBrk="1" hangingPunct="1"/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Oxalacetate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+ NADH +H</a:t>
            </a:r>
            <a:r>
              <a:rPr lang="en-US" baseline="30000" dirty="0" smtClean="0">
                <a:latin typeface="Comic Sans MS" pitchFamily="66" charset="0"/>
                <a:ea typeface="ヒラギノ角ゴ Pro W3" charset="-128"/>
              </a:rPr>
              <a:t>+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 </a:t>
            </a:r>
            <a:r>
              <a:rPr lang="en-US" baseline="30000" dirty="0" smtClean="0">
                <a:latin typeface="Comic Sans MS" pitchFamily="66" charset="0"/>
                <a:ea typeface="ヒラギノ角ゴ Pro W3" charset="-128"/>
              </a:rPr>
              <a:t>MDH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  </a:t>
            </a:r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Malate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+ NAD</a:t>
            </a:r>
            <a:r>
              <a:rPr lang="en-US" baseline="30000" dirty="0" smtClean="0">
                <a:latin typeface="Comic Sans MS" pitchFamily="66" charset="0"/>
                <a:ea typeface="ヒラギノ角ゴ Pro W3" charset="-128"/>
              </a:rPr>
              <a:t>+</a:t>
            </a:r>
            <a:endParaRPr lang="en-US" dirty="0" smtClean="0">
              <a:latin typeface="Comic Sans MS" pitchFamily="66" charset="0"/>
              <a:ea typeface="ヒラギノ角ゴ Pro W3" charset="-128"/>
            </a:endParaRPr>
          </a:p>
          <a:p>
            <a:pPr eaLnBrk="1" hangingPunct="1"/>
            <a:endParaRPr lang="en-US" dirty="0" smtClean="0">
              <a:latin typeface="Comic Sans MS" pitchFamily="66" charset="0"/>
              <a:ea typeface="ヒラギノ角ゴ Pro W3" charset="-128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067300" y="3657600"/>
            <a:ext cx="7239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2pPr>
            <a:lvl3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3pPr>
            <a:lvl4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4pPr>
            <a:lvl5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5410200" y="2767584"/>
            <a:ext cx="762000" cy="256032"/>
          </a:xfrm>
          <a:prstGeom prst="rightArrow">
            <a:avLst>
              <a:gd name="adj1" fmla="val 14669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2pPr>
            <a:lvl3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3pPr>
            <a:lvl4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4pPr>
            <a:lvl5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400" b="1" u="sng" dirty="0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Distribution: 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  <a:ea typeface="ヒラギノ角ゴ Pro W3" charset="-128"/>
              </a:rPr>
              <a:t>The AST  found in highest conc. in heart muscle, liver and skeletal muscle. </a:t>
            </a:r>
          </a:p>
          <a:p>
            <a:pPr eaLnBrk="1" hangingPunct="1"/>
            <a:r>
              <a:rPr lang="en-US" dirty="0" smtClean="0">
                <a:latin typeface="Comic Sans MS" pitchFamily="66" charset="0"/>
                <a:ea typeface="ヒラギノ角ゴ Pro W3" charset="-128"/>
              </a:rPr>
              <a:t>Smaller amounts are found in </a:t>
            </a:r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kideny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, pancreas and erythrocytes.</a:t>
            </a:r>
          </a:p>
          <a:p>
            <a:pPr eaLnBrk="1" hangingPunct="1"/>
            <a:r>
              <a:rPr lang="en-US" b="1" u="sng" dirty="0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Clinical significance</a:t>
            </a:r>
          </a:p>
          <a:p>
            <a:pPr eaLnBrk="1" hangingPunct="1"/>
            <a:r>
              <a:rPr lang="en-US" dirty="0" smtClean="0">
                <a:latin typeface="Comic Sans MS" pitchFamily="66" charset="0"/>
                <a:ea typeface="ヒラギノ角ゴ Pro W3" charset="-128"/>
              </a:rPr>
              <a:t>myocardial infarction, </a:t>
            </a:r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hepatocellular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disease, and disorders of skeletal </a:t>
            </a:r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museles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.</a:t>
            </a:r>
          </a:p>
          <a:p>
            <a:pPr eaLnBrk="1" hangingPunct="1"/>
            <a:endParaRPr lang="en-US" dirty="0" smtClean="0">
              <a:latin typeface="Comic Sans MS" pitchFamily="66" charset="0"/>
              <a:ea typeface="ヒラギノ角ゴ Pro W3" charset="-128"/>
            </a:endParaRPr>
          </a:p>
          <a:p>
            <a:pPr eaLnBrk="1" hangingPunct="1"/>
            <a:endParaRPr lang="en-US" dirty="0" smtClean="0">
              <a:latin typeface="Comic Sans MS" pitchFamily="66" charset="0"/>
              <a:ea typeface="ヒラギノ角ゴ Pro W3" charset="-128"/>
            </a:endParaRPr>
          </a:p>
          <a:p>
            <a:pPr eaLnBrk="1" hangingPunct="1"/>
            <a:endParaRPr lang="en-US" dirty="0" smtClean="0">
              <a:latin typeface="Comic Sans MS" pitchFamily="66" charset="0"/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smtClean="0">
              <a:ea typeface="ヒラギノ角ゴ Pro W3" charset="-128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914400" y="503238"/>
            <a:ext cx="7313613" cy="5287962"/>
          </a:xfrm>
        </p:spPr>
        <p:txBody>
          <a:bodyPr/>
          <a:lstStyle/>
          <a:p>
            <a:pPr eaLnBrk="1" hangingPunct="1"/>
            <a:r>
              <a:rPr lang="en-US" b="1" u="sng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Samples:</a:t>
            </a:r>
            <a:r>
              <a:rPr lang="en-US" b="1" u="sng" smtClean="0">
                <a:latin typeface="Comic Sans MS" pitchFamily="66" charset="0"/>
                <a:ea typeface="ヒラギノ角ゴ Pro W3" charset="-128"/>
              </a:rPr>
              <a:t> </a:t>
            </a:r>
            <a:r>
              <a:rPr lang="en-US" smtClean="0">
                <a:latin typeface="Comic Sans MS" pitchFamily="66" charset="0"/>
                <a:ea typeface="ヒラギノ角ゴ Pro W3" charset="-128"/>
              </a:rPr>
              <a:t>serum or plasma</a:t>
            </a:r>
          </a:p>
          <a:p>
            <a:pPr eaLnBrk="1" hangingPunct="1"/>
            <a:r>
              <a:rPr lang="en-US" b="1" u="sng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Procedure</a:t>
            </a:r>
          </a:p>
          <a:p>
            <a:pPr eaLnBrk="1" hangingPunct="1"/>
            <a:r>
              <a:rPr lang="en-US" smtClean="0">
                <a:latin typeface="Comic Sans MS" pitchFamily="66" charset="0"/>
                <a:ea typeface="ヒラギノ角ゴ Pro W3" charset="-128"/>
              </a:rPr>
              <a:t>Assay conditions:</a:t>
            </a:r>
          </a:p>
          <a:p>
            <a:pPr eaLnBrk="1" hangingPunct="1"/>
            <a:r>
              <a:rPr lang="en-US" smtClean="0">
                <a:latin typeface="Comic Sans MS" pitchFamily="66" charset="0"/>
                <a:ea typeface="ヒラギノ角ゴ Pro W3" charset="-128"/>
              </a:rPr>
              <a:t>Wavelength ......................... 340nm. </a:t>
            </a:r>
          </a:p>
          <a:p>
            <a:pPr eaLnBrk="1" hangingPunct="1"/>
            <a:r>
              <a:rPr lang="en-US" smtClean="0">
                <a:latin typeface="Comic Sans MS" pitchFamily="66" charset="0"/>
                <a:ea typeface="ヒラギノ角ゴ Pro W3" charset="-128"/>
              </a:rPr>
              <a:t>Cuvette ................................ 1cm. light path</a:t>
            </a:r>
          </a:p>
          <a:p>
            <a:pPr eaLnBrk="1" hangingPunct="1"/>
            <a:r>
              <a:rPr lang="en-US" smtClean="0">
                <a:latin typeface="Comic Sans MS" pitchFamily="66" charset="0"/>
                <a:ea typeface="ヒラギノ角ゴ Pro W3" charset="-128"/>
              </a:rPr>
              <a:t>constant tempreture .................. 37℃</a:t>
            </a:r>
          </a:p>
          <a:p>
            <a:pPr eaLnBrk="1" hangingPunct="1"/>
            <a:r>
              <a:rPr lang="en-US" smtClean="0">
                <a:latin typeface="Comic Sans MS" pitchFamily="66" charset="0"/>
                <a:ea typeface="ヒラギノ角ゴ Pro W3" charset="-128"/>
              </a:rPr>
              <a:t>Adjust the instrument to zero with distilled water or air.</a:t>
            </a:r>
          </a:p>
          <a:p>
            <a:pPr eaLnBrk="1" hangingPunct="1"/>
            <a:endParaRPr lang="en-US" smtClean="0">
              <a:latin typeface="Comic Sans MS" pitchFamily="66" charset="0"/>
              <a:ea typeface="ヒラギノ角ゴ Pro W3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400" smtClean="0">
                <a:latin typeface="Comic Sans MS" pitchFamily="66" charset="0"/>
                <a:ea typeface="ヒラギノ角ゴ Pro W3" charset="-128"/>
              </a:rPr>
              <a:t>Pipette into a cuvette:</a:t>
            </a:r>
            <a:br>
              <a:rPr lang="en-US" sz="2400" smtClean="0">
                <a:latin typeface="Comic Sans MS" pitchFamily="66" charset="0"/>
                <a:ea typeface="ヒラギノ角ゴ Pro W3" charset="-128"/>
              </a:rPr>
            </a:br>
            <a:endParaRPr lang="en-US" sz="2400" smtClean="0">
              <a:latin typeface="Comic Sans MS" pitchFamily="66" charset="0"/>
              <a:ea typeface="ヒラギノ角ゴ Pro W3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371600"/>
          <a:ext cx="7313613" cy="1651495"/>
        </p:xfrm>
        <a:graphic>
          <a:graphicData uri="http://schemas.openxmlformats.org/drawingml/2006/table">
            <a:tbl>
              <a:tblPr/>
              <a:tblGrid>
                <a:gridCol w="3657600"/>
                <a:gridCol w="365601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WR (ml)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1.0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39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Pre-warm to 37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℃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, then add: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ea typeface="ヒラギノ角ゴ Pro W3" charset="-128"/>
                      </a:endParaRP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Sample (µL)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ea typeface="ヒラギノ角ゴ Pro W3" charset="-128"/>
                      </a:endParaRP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ea typeface="ヒラギノ角ゴ Pro W3" charset="-128"/>
                      </a:endParaRP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  <p:sp>
        <p:nvSpPr>
          <p:cNvPr id="26640" name="Rectangle 4"/>
          <p:cNvSpPr>
            <a:spLocks noChangeArrowheads="1"/>
          </p:cNvSpPr>
          <p:nvPr/>
        </p:nvSpPr>
        <p:spPr bwMode="auto">
          <a:xfrm>
            <a:off x="533400" y="2895600"/>
            <a:ext cx="8001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>
                <a:latin typeface="Comic Sans MS" pitchFamily="66" charset="0"/>
              </a:rPr>
              <a:t>Mix, incubate at 37℃ for 1 minute.</a:t>
            </a:r>
          </a:p>
          <a:p>
            <a:pPr>
              <a:buFont typeface="Arial" pitchFamily="34" charset="0"/>
              <a:buChar char="•"/>
            </a:pPr>
            <a:r>
              <a:rPr lang="en-US" sz="2000">
                <a:latin typeface="Comic Sans MS" pitchFamily="66" charset="0"/>
              </a:rPr>
              <a:t>Read initial absorbance of the sample, start the the stopwach and read absorbances at 1 minute intervals thereafter for 2 minutes.</a:t>
            </a:r>
          </a:p>
          <a:p>
            <a:pPr>
              <a:buFont typeface="Arial" pitchFamily="34" charset="0"/>
              <a:buChar char="•"/>
            </a:pPr>
            <a:r>
              <a:rPr lang="en-US" sz="2000">
                <a:latin typeface="Comic Sans MS" pitchFamily="66" charset="0"/>
              </a:rPr>
              <a:t>Calculate the difference between absorbances and the average absorbance differences per minute ( ΔA/min)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400" dirty="0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Calculations</a:t>
            </a:r>
            <a:r>
              <a:rPr lang="en-US" sz="2400" dirty="0" smtClean="0">
                <a:latin typeface="Comic Sans MS" pitchFamily="66" charset="0"/>
                <a:ea typeface="ヒラギノ角ゴ Pro W3" charset="-128"/>
              </a:rPr>
              <a:t/>
            </a:r>
            <a:br>
              <a:rPr lang="en-US" sz="2400" dirty="0" smtClean="0">
                <a:latin typeface="Comic Sans MS" pitchFamily="66" charset="0"/>
                <a:ea typeface="ヒラギノ角ゴ Pro W3" charset="-128"/>
              </a:rPr>
            </a:br>
            <a:r>
              <a:rPr lang="en-US" sz="2400" dirty="0" smtClean="0">
                <a:latin typeface="Comic Sans MS" pitchFamily="66" charset="0"/>
                <a:ea typeface="ヒラギノ角ゴ Pro W3" charset="-128"/>
              </a:rPr>
              <a:t>ΔA/min x 1768= U/L of AST </a:t>
            </a:r>
            <a:br>
              <a:rPr lang="en-US" sz="2400" dirty="0" smtClean="0">
                <a:latin typeface="Comic Sans MS" pitchFamily="66" charset="0"/>
                <a:ea typeface="ヒラギノ角ゴ Pro W3" charset="-128"/>
              </a:rPr>
            </a:br>
            <a:endParaRPr lang="en-US" sz="2400" dirty="0" smtClean="0">
              <a:latin typeface="Comic Sans MS" pitchFamily="66" charset="0"/>
              <a:ea typeface="ヒラギノ角ゴ Pro W3" charset="-128"/>
            </a:endParaRP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200" b="1" u="sng" dirty="0">
                <a:latin typeface="Comic Sans MS" charset="0"/>
                <a:cs typeface="Comic Sans MS" charset="0"/>
              </a:rPr>
              <a:t>Reference values:</a:t>
            </a:r>
          </a:p>
          <a:p>
            <a:pPr eaLnBrk="1" hangingPunct="1">
              <a:defRPr/>
            </a:pPr>
            <a:r>
              <a:rPr lang="en-US" sz="2200" u="sng" dirty="0">
                <a:solidFill>
                  <a:srgbClr val="9F2936"/>
                </a:solidFill>
                <a:latin typeface="Comic Sans MS" charset="0"/>
                <a:cs typeface="Comic Sans MS" charset="0"/>
              </a:rPr>
              <a:t>AST:</a:t>
            </a:r>
          </a:p>
          <a:p>
            <a:pPr eaLnBrk="1" hangingPunct="1">
              <a:defRPr/>
            </a:pPr>
            <a:r>
              <a:rPr lang="en-US" sz="2200" dirty="0">
                <a:latin typeface="Comic Sans MS" charset="0"/>
                <a:cs typeface="Comic Sans MS" charset="0"/>
              </a:rPr>
              <a:t>Men  up to 37 U/L</a:t>
            </a:r>
          </a:p>
          <a:p>
            <a:pPr eaLnBrk="1" hangingPunct="1">
              <a:defRPr/>
            </a:pPr>
            <a:r>
              <a:rPr lang="en-US" sz="2200" dirty="0">
                <a:latin typeface="Comic Sans MS" charset="0"/>
                <a:cs typeface="Comic Sans MS" charset="0"/>
              </a:rPr>
              <a:t>Women up to 31 U/L</a:t>
            </a:r>
          </a:p>
          <a:p>
            <a:pPr marL="0" indent="0" eaLnBrk="1" hangingPunct="1">
              <a:buFontTx/>
              <a:buNone/>
              <a:defRPr/>
            </a:pPr>
            <a:endParaRPr lang="en-US" sz="2200" dirty="0">
              <a:latin typeface="Comic Sans MS" charset="0"/>
              <a:cs typeface="Comic Sans MS" charset="0"/>
            </a:endParaRPr>
          </a:p>
          <a:p>
            <a:pPr eaLnBrk="1" hangingPunct="1">
              <a:defRPr/>
            </a:pPr>
            <a:endParaRPr lang="en-US" sz="2200" dirty="0">
              <a:latin typeface="Comic Sans MS" charset="0"/>
              <a:cs typeface="Comic Sans M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137</TotalTime>
  <Words>205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Inkwell</vt:lpstr>
      <vt:lpstr>Quantitative Determenation of Aspartate aminotransferase (AST) </vt:lpstr>
      <vt:lpstr>Determenation of Aspartate aminotransferase (AST) </vt:lpstr>
      <vt:lpstr>Distribution: </vt:lpstr>
      <vt:lpstr>Slide 4</vt:lpstr>
      <vt:lpstr>Pipette into a cuvette: </vt:lpstr>
      <vt:lpstr>Calculations ΔA/min x 1768= U/L of AST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Determenation of Aspartate aminotransferase (AST) &amp;  Alanine aminotransferase (ALT)</dc:title>
  <dc:creator>Mac</dc:creator>
  <cp:lastModifiedBy>ksu</cp:lastModifiedBy>
  <cp:revision>24</cp:revision>
  <dcterms:created xsi:type="dcterms:W3CDTF">2010-10-02T14:03:55Z</dcterms:created>
  <dcterms:modified xsi:type="dcterms:W3CDTF">2014-04-08T05:12:50Z</dcterms:modified>
</cp:coreProperties>
</file>