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2" r:id="rId3"/>
    <p:sldId id="264" r:id="rId4"/>
    <p:sldId id="263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3" d="100"/>
          <a:sy n="63" d="100"/>
        </p:scale>
        <p:origin x="-64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70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200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algn="l">
              <a:defRPr/>
            </a:lvl1pPr>
          </a:lstStyle>
          <a:p>
            <a:fld id="{E28C2BAE-E7E7-43B4-BB10-182C6B00F9CF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</p:spPr>
        <p:txBody>
          <a:bodyPr/>
          <a:lstStyle>
            <a:lvl1pPr>
              <a:defRPr sz="1100">
                <a:latin typeface="Rockwell" pitchFamily="18" charset="0"/>
              </a:defRPr>
            </a:lvl1pPr>
          </a:lstStyle>
          <a:p>
            <a:fld id="{CB64BB00-5A2C-4B62-B55B-9B17D1B49BD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895FAE19-96E0-48E4-A69A-03DECF8A225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B8387C2F-F8F3-458A-B51A-F57015FD47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082A59C2-7908-4255-8D55-6104FD79678F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213FD912-71D9-42A7-8A63-E9A38DADF1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534EF4-7BAB-4A85-8A63-A7E77F62AD0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1DDFF-E6BD-4230-9C6B-482F4CD68A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B50ADE-F3F5-440D-B745-9A506CF90B3F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A53CC-F280-4E6B-B446-BE63B71F15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CA6CD9-1B5E-42E2-8506-DE6AD3594F2F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40DBF-E5EC-4559-9964-666D57A438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18368" y="380726"/>
              <a:ext cx="3657600" cy="472434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fld id="{BD2B2464-ECF2-4E9D-8480-7FF40AC5BB45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200BA709-1887-437E-9025-88FF681E45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18754" y="379926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fld id="{C0BF96BC-75B9-491A-B3A9-D6ED80C8F779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1AB8682A-3AE1-4255-BDF6-B8023087A9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A62A7193-0603-4057-A088-57A9789DE2FA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D574533E-CE5C-42B6-8EC6-1D82DE2B4C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7"/>
            <p:cNvSpPr>
              <a:spLocks noChangeArrowheads="1"/>
            </p:cNvSpPr>
            <p:nvPr userDrawn="1"/>
          </p:nvSpPr>
          <p:spPr bwMode="auto">
            <a:xfrm>
              <a:off x="1518424" y="380585"/>
              <a:ext cx="3657600" cy="47237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fld id="{38A26D80-48F0-4E0E-8804-873F61F1BD62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F62F2FAC-7297-4BD8-8377-D0F83A9BD3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D8A580-7274-4E32-AEFC-EB9178A8FA60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C75D3-6518-4CC0-976A-0FE3DE5062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726ED0-3AB9-42A4-AC8E-4C517A0B6550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A8EC7-8AE6-42B7-8D39-D1C075D5CA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BA927-6346-4D85-9FFC-F9C0218C49AA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10CB-4738-46E6-B554-C475DD671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70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/>
            </a:lvl1pPr>
          </a:lstStyle>
          <a:p>
            <a:fld id="{0976D1D5-3881-4422-800A-EF70521DD440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</p:spPr>
        <p:txBody>
          <a:bodyPr/>
          <a:lstStyle>
            <a:lvl1pPr>
              <a:defRPr sz="1100">
                <a:latin typeface="Rockwell" pitchFamily="18" charset="0"/>
              </a:defRPr>
            </a:lvl1pPr>
          </a:lstStyle>
          <a:p>
            <a:fld id="{6C916BB8-2D9D-4F17-8703-A05B939DA8E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6BA72F-6D1A-4202-A9EF-BB2C169C4772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529E8-9090-4259-84BE-5C2A4C48B98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ECC13A75-A5CC-40CB-838B-6527442EDBEF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C3C974AA-3A1C-4A24-B98B-AF0364FFEA25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7"/>
            <p:cNvSpPr>
              <a:spLocks noChangeArrowheads="1"/>
            </p:cNvSpPr>
            <p:nvPr userDrawn="1"/>
          </p:nvSpPr>
          <p:spPr bwMode="auto">
            <a:xfrm>
              <a:off x="1520128" y="380174"/>
              <a:ext cx="3657600" cy="472347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  <a:miter lim="800000"/>
              <a:headEnd/>
              <a:tailEnd/>
            </a:ln>
            <a:effectLst>
              <a:outerShdw dist="38100" dir="2700000" algn="tl" rotWithShape="0">
                <a:srgbClr val="80808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rgbClr val="FFFFFF"/>
                </a:solidFill>
                <a:latin typeface="Goudy Old Style" charset="0"/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7" name="Rectangle 8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1pPr>
              <a:lvl2pPr marL="37931725" indent="-37474525"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2pPr>
              <a:lvl3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3pPr>
              <a:lvl4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4pPr>
              <a:lvl5pPr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5pPr>
              <a:lvl6pPr marL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6pPr>
              <a:lvl7pPr marL="914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7pPr>
              <a:lvl8pPr marL="1371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8pPr>
              <a:lvl9pPr marL="1828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Goudy Old Style" charset="0"/>
                  <a:ea typeface="ヒラギノ角ゴ Pro W3" charset="0"/>
                  <a:cs typeface="ヒラギノ角ゴ Pro W3" charset="0"/>
                </a:defRPr>
              </a:lvl9pPr>
            </a:lstStyle>
            <a:p>
              <a:pPr algn="ctr">
                <a:defRPr/>
              </a:pPr>
              <a:endParaRPr lang="en-US" smtClean="0">
                <a:solidFill>
                  <a:srgbClr val="FFFFFF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fld id="{E8CBDB4E-47B3-462C-918B-69EF47E318B5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80B86E31-4B48-4879-89F5-B52CEDC6DB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E974AE-A967-4E9A-B278-8E9BEB3F3644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C47DB7-3548-4AFA-9A73-0B5AE908CC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C3E27B-7847-4C46-94FB-73CEA559EC84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AA980-D25B-4FC0-B30A-9F22ED5D8F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6B5478E7-4796-4E4F-9AD4-FC7582116C9C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4865C042-E738-40E9-86BE-1DB4FF6F91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3613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2863" y="6315075"/>
            <a:ext cx="1295400" cy="2651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Rockwell" pitchFamily="18" charset="0"/>
              </a:defRPr>
            </a:lvl1pPr>
          </a:lstStyle>
          <a:p>
            <a:fld id="{1BD8E9D3-CC75-4965-8B96-DD90B4F5464B}" type="datetime1">
              <a:rPr lang="en-US"/>
              <a:pPr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3350" y="6305550"/>
            <a:ext cx="3717925" cy="2587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Rockwel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200">
                <a:latin typeface="Impact" pitchFamily="34" charset="0"/>
              </a:defRPr>
            </a:lvl1pPr>
          </a:lstStyle>
          <a:p>
            <a:fld id="{577FBC93-6736-4658-8FC7-6EAB928A340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09" r:id="rId2"/>
    <p:sldLayoutId id="2147483818" r:id="rId3"/>
    <p:sldLayoutId id="2147483819" r:id="rId4"/>
    <p:sldLayoutId id="2147483820" r:id="rId5"/>
    <p:sldLayoutId id="2147483821" r:id="rId6"/>
    <p:sldLayoutId id="2147483810" r:id="rId7"/>
    <p:sldLayoutId id="2147483822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23" r:id="rId15"/>
    <p:sldLayoutId id="2147483824" r:id="rId16"/>
    <p:sldLayoutId id="2147483825" r:id="rId17"/>
    <p:sldLayoutId id="2147483826" r:id="rId18"/>
    <p:sldLayoutId id="2147483827" r:id="rId19"/>
    <p:sldLayoutId id="214748382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ヒラギノ角ゴ Pro W3" charset="0"/>
          <a:cs typeface="ヒラギノ角ゴ Pro W3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Goudy Old Style" charset="0"/>
          <a:ea typeface="ヒラギノ角ゴ Pro W3" charset="0"/>
          <a:cs typeface="ヒラギノ角ゴ Pro W3" charset="0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2"/>
        </a:buBlip>
        <a:defRPr sz="24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3"/>
        </a:buBlip>
        <a:defRPr sz="22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000"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+mn-lt"/>
          <a:ea typeface="ヒラギノ角ゴ Pro W3" charset="0"/>
          <a:cs typeface="ヒラギノ角ゴ Pro W3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2686050"/>
          </a:xfrm>
        </p:spPr>
        <p:txBody>
          <a:bodyPr/>
          <a:lstStyle/>
          <a:p>
            <a:r>
              <a:rPr lang="en-US" sz="2800" b="1" dirty="0" smtClean="0">
                <a:latin typeface="Comic Sans MS" pitchFamily="66" charset="0"/>
                <a:ea typeface="ヒラギノ角ゴ Pro W3" charset="-128"/>
              </a:rPr>
              <a:t>Quantitative </a:t>
            </a:r>
            <a:r>
              <a:rPr lang="en-US" sz="2800" b="1" dirty="0" err="1" smtClean="0">
                <a:latin typeface="Comic Sans MS" pitchFamily="66" charset="0"/>
                <a:ea typeface="ヒラギノ角ゴ Pro W3" charset="-128"/>
              </a:rPr>
              <a:t>Determenation</a:t>
            </a:r>
            <a:r>
              <a:rPr lang="en-US" sz="2800" b="1" smtClean="0">
                <a:latin typeface="Comic Sans MS" pitchFamily="66" charset="0"/>
                <a:ea typeface="ヒラギノ角ゴ Pro W3" charset="-128"/>
              </a:rPr>
              <a:t> of Alanine</a:t>
            </a:r>
            <a:r>
              <a:rPr lang="en-US" sz="2800" b="1" dirty="0" smtClean="0">
                <a:latin typeface="Comic Sans MS" pitchFamily="66" charset="0"/>
                <a:ea typeface="ヒラギノ角ゴ Pro W3" charset="-128"/>
              </a:rPr>
              <a:t> </a:t>
            </a:r>
            <a:r>
              <a:rPr lang="en-US" sz="2800" b="1" dirty="0" err="1" smtClean="0">
                <a:latin typeface="Comic Sans MS" pitchFamily="66" charset="0"/>
                <a:ea typeface="ヒラギノ角ゴ Pro W3" charset="-128"/>
              </a:rPr>
              <a:t>aminotransferase</a:t>
            </a:r>
            <a:r>
              <a:rPr lang="en-US" sz="2800" b="1" dirty="0" smtClean="0">
                <a:latin typeface="Comic Sans MS" pitchFamily="66" charset="0"/>
                <a:ea typeface="ヒラギノ角ゴ Pro W3" charset="-128"/>
              </a:rPr>
              <a:t> (ALT)  </a:t>
            </a:r>
            <a:br>
              <a:rPr lang="en-US" sz="2800" b="1" dirty="0" smtClean="0">
                <a:latin typeface="Comic Sans MS" pitchFamily="66" charset="0"/>
                <a:ea typeface="ヒラギノ角ゴ Pro W3" charset="-128"/>
              </a:rPr>
            </a:br>
            <a:r>
              <a:rPr lang="en-US" sz="2800" b="1" dirty="0" smtClean="0">
                <a:latin typeface="Comic Sans MS" pitchFamily="66" charset="0"/>
                <a:ea typeface="ヒラギノ角ゴ Pro W3" charset="-128"/>
              </a:rPr>
              <a:t/>
            </a:r>
            <a:br>
              <a:rPr lang="en-US" sz="2800" b="1" dirty="0" smtClean="0">
                <a:latin typeface="Comic Sans MS" pitchFamily="66" charset="0"/>
                <a:ea typeface="ヒラギノ角ゴ Pro W3" charset="-128"/>
              </a:rPr>
            </a:br>
            <a:endParaRPr lang="en-US" sz="2800" b="1" dirty="0" smtClean="0">
              <a:latin typeface="Comic Sans MS" pitchFamily="66" charset="0"/>
              <a:ea typeface="ヒラギノ角ゴ Pro W3" charset="-128"/>
            </a:endParaRPr>
          </a:p>
        </p:txBody>
      </p:sp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1447800" y="4762500"/>
            <a:ext cx="6400800" cy="1752600"/>
          </a:xfrm>
        </p:spPr>
        <p:txBody>
          <a:bodyPr/>
          <a:lstStyle/>
          <a:p>
            <a:r>
              <a:rPr lang="en-US" sz="2400" b="1" smtClean="0">
                <a:latin typeface="Comic Sans MS" pitchFamily="66" charset="0"/>
                <a:ea typeface="ヒラギノ角ゴ Pro W3" charset="-128"/>
              </a:rPr>
              <a:t>CLS 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b="1" smtClean="0">
                <a:latin typeface="Comic Sans MS" pitchFamily="66" charset="0"/>
                <a:ea typeface="ヒラギノ角ゴ Pro W3" charset="-128"/>
              </a:rPr>
              <a:t>Determenation of Alanine aminotransferase (ALT)</a:t>
            </a:r>
            <a:br>
              <a:rPr lang="en-US" sz="2400" b="1" smtClean="0">
                <a:latin typeface="Comic Sans MS" pitchFamily="66" charset="0"/>
                <a:ea typeface="ヒラギノ角ゴ Pro W3" charset="-128"/>
              </a:rPr>
            </a:br>
            <a:endParaRPr lang="en-US" sz="2400" b="1" smtClean="0">
              <a:latin typeface="Comic Sans MS" pitchFamily="66" charset="0"/>
              <a:ea typeface="ヒラギノ角ゴ Pro W3" charset="-128"/>
            </a:endParaRP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u="sng" dirty="0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Principle of method </a:t>
            </a:r>
          </a:p>
          <a:p>
            <a:pPr eaLnBrk="1" hangingPunct="1"/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Alanine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+ 2-oxoglutrate 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ALT 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  Glutamate +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Pyruvate</a:t>
            </a:r>
            <a:endParaRPr lang="en-US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Pyruvate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+ NADH + H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+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LDH</a:t>
            </a:r>
            <a:r>
              <a:rPr lang="en-US" dirty="0" smtClean="0">
                <a:latin typeface="Comic Sans MS" pitchFamily="66" charset="0"/>
                <a:ea typeface="ヒラギノ角ゴ Pro W3" charset="-128"/>
              </a:rPr>
              <a:t>    Lactate + NAD</a:t>
            </a:r>
            <a:r>
              <a:rPr lang="en-US" baseline="30000" dirty="0" smtClean="0">
                <a:latin typeface="Comic Sans MS" pitchFamily="66" charset="0"/>
                <a:ea typeface="ヒラギノ角ゴ Pro W3" charset="-128"/>
              </a:rPr>
              <a:t>+</a:t>
            </a:r>
            <a:endParaRPr lang="ar-SA" baseline="30000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endParaRPr lang="ar-SA" baseline="30000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latin typeface="Comic Sans MS" pitchFamily="66" charset="0"/>
                <a:ea typeface="ヒラギノ角ゴ Pro W3" charset="-128"/>
              </a:rPr>
              <a:t>The rate of decrease in absorbance at 340nm is proportional to the ALT activity of the sample.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876800" y="2667000"/>
            <a:ext cx="794004" cy="304800"/>
          </a:xfrm>
          <a:prstGeom prst="rightArrow">
            <a:avLst>
              <a:gd name="adj1" fmla="val 24873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2pPr>
            <a:lvl3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3pPr>
            <a:lvl4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4pPr>
            <a:lvl5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692396" y="3733800"/>
            <a:ext cx="978408" cy="304800"/>
          </a:xfrm>
          <a:prstGeom prst="rightArrow">
            <a:avLst>
              <a:gd name="adj1" fmla="val 22790"/>
              <a:gd name="adj2" fmla="val 500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1pPr>
            <a:lvl2pPr marL="37931725" indent="-37474525"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2pPr>
            <a:lvl3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3pPr>
            <a:lvl4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4pPr>
            <a:lvl5pPr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oudy Old Style" charset="0"/>
                <a:ea typeface="ヒラギノ角ゴ Pro W3" charset="0"/>
                <a:cs typeface="ヒラギノ角ゴ Pro W3" charset="0"/>
              </a:defRPr>
            </a:lvl9pPr>
          </a:lstStyle>
          <a:p>
            <a:pPr algn="ctr"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09800" y="1210056"/>
            <a:ext cx="6477000" cy="1914144"/>
          </a:xfrm>
        </p:spPr>
        <p:txBody>
          <a:bodyPr/>
          <a:lstStyle/>
          <a:p>
            <a:r>
              <a:rPr lang="en-US" dirty="0" smtClean="0"/>
              <a:t>Enzyme distribution: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209800" y="4077072"/>
            <a:ext cx="6477000" cy="1683648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Comic Sans MS" pitchFamily="66" charset="0"/>
                <a:ea typeface="ヒラギノ角ゴ Pro W3" charset="-128"/>
              </a:rPr>
              <a:t>Found in highest conc. in liver and kidney.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Comic Sans MS" pitchFamily="66" charset="0"/>
                <a:ea typeface="ヒラギノ角ゴ Pro W3" charset="-128"/>
              </a:rPr>
              <a:t>It is considered to be the most liver specific </a:t>
            </a:r>
            <a:r>
              <a:rPr lang="en-US" dirty="0" err="1" smtClean="0">
                <a:latin typeface="Comic Sans MS" pitchFamily="66" charset="0"/>
                <a:ea typeface="ヒラギノ角ゴ Pro W3" charset="-128"/>
              </a:rPr>
              <a:t>transaminase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b="1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Clinical significance of ALT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endParaRPr lang="en-US" b="1" u="sng" dirty="0" smtClean="0">
              <a:solidFill>
                <a:srgbClr val="9F2936"/>
              </a:solidFill>
              <a:latin typeface="Comic Sans MS" pitchFamily="66" charset="0"/>
              <a:ea typeface="ヒラギノ角ゴ Pro W3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hepatic disorders, </a:t>
            </a:r>
            <a:r>
              <a:rPr lang="en-US" sz="2200" dirty="0" err="1" smtClean="0">
                <a:latin typeface="Comic Sans MS" pitchFamily="66" charset="0"/>
                <a:ea typeface="ヒラギノ角ゴ Pro W3" charset="-128"/>
              </a:rPr>
              <a:t>hight</a:t>
            </a:r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 serum levels are found in </a:t>
            </a:r>
            <a:r>
              <a:rPr lang="en-US" sz="2200" dirty="0" err="1" smtClean="0">
                <a:latin typeface="Comic Sans MS" pitchFamily="66" charset="0"/>
                <a:ea typeface="ヒラギノ角ゴ Pro W3" charset="-128"/>
              </a:rPr>
              <a:t>hepatocellular</a:t>
            </a:r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 disorder rather than on obstructive disorders.</a:t>
            </a:r>
          </a:p>
          <a:p>
            <a:pPr eaLnBrk="1" hangingPunct="1">
              <a:lnSpc>
                <a:spcPct val="80000"/>
              </a:lnSpc>
            </a:pPr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Cardiac tissue contains a small amount of ALT activity but serum levels usually remain normal in AMI.</a:t>
            </a:r>
          </a:p>
          <a:p>
            <a:pPr eaLnBrk="1" hangingPunct="1">
              <a:lnSpc>
                <a:spcPct val="80000"/>
              </a:lnSpc>
            </a:pPr>
            <a:endParaRPr lang="en-US" sz="2200" dirty="0" smtClean="0">
              <a:latin typeface="Comic Sans MS" pitchFamily="66" charset="0"/>
              <a:ea typeface="ヒラギノ角ゴ Pro W3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smtClean="0">
              <a:ea typeface="ヒラギノ角ゴ Pro W3" charset="-128"/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914400" y="503238"/>
            <a:ext cx="7313613" cy="5287962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Samples:</a:t>
            </a:r>
            <a:r>
              <a:rPr lang="en-US" b="1" u="sng" smtClean="0">
                <a:latin typeface="Comic Sans MS" pitchFamily="66" charset="0"/>
                <a:ea typeface="ヒラギノ角ゴ Pro W3" charset="-128"/>
              </a:rPr>
              <a:t> </a:t>
            </a:r>
            <a:r>
              <a:rPr lang="en-US" smtClean="0">
                <a:latin typeface="Comic Sans MS" pitchFamily="66" charset="0"/>
                <a:ea typeface="ヒラギノ角ゴ Pro W3" charset="-128"/>
              </a:rPr>
              <a:t>serum or plasma</a:t>
            </a:r>
          </a:p>
          <a:p>
            <a:pPr eaLnBrk="1" hangingPunct="1"/>
            <a:r>
              <a:rPr lang="en-US" b="1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Procedure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Assay conditions: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Wavelength ......................... 340nm. 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Cuvette ................................ 1cm. light path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constant tempreture .................. 37℃</a:t>
            </a:r>
          </a:p>
          <a:p>
            <a:pPr eaLnBrk="1" hangingPunct="1"/>
            <a:r>
              <a:rPr lang="en-US" smtClean="0">
                <a:latin typeface="Comic Sans MS" pitchFamily="66" charset="0"/>
                <a:ea typeface="ヒラギノ角ゴ Pro W3" charset="-128"/>
              </a:rPr>
              <a:t>Adjust the instrument to zero with distilled water or air.</a:t>
            </a:r>
          </a:p>
          <a:p>
            <a:pPr eaLnBrk="1" hangingPunct="1"/>
            <a:endParaRPr lang="en-US" smtClean="0">
              <a:latin typeface="Comic Sans MS" pitchFamily="66" charset="0"/>
              <a:ea typeface="ヒラギノ角ゴ Pro W3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400" smtClean="0">
                <a:latin typeface="Comic Sans MS" pitchFamily="66" charset="0"/>
                <a:ea typeface="ヒラギノ角ゴ Pro W3" charset="-128"/>
              </a:rPr>
              <a:t>Pipette into a cuvette:</a:t>
            </a:r>
            <a:br>
              <a:rPr lang="en-US" sz="2400" smtClean="0">
                <a:latin typeface="Comic Sans MS" pitchFamily="66" charset="0"/>
                <a:ea typeface="ヒラギノ角ゴ Pro W3" charset="-128"/>
              </a:rPr>
            </a:br>
            <a:endParaRPr lang="en-US" sz="2400" smtClean="0">
              <a:latin typeface="Comic Sans MS" pitchFamily="66" charset="0"/>
              <a:ea typeface="ヒラギノ角ゴ Pro W3" charset="-12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052513"/>
          <a:ext cx="7313613" cy="1645902"/>
        </p:xfrm>
        <a:graphic>
          <a:graphicData uri="http://schemas.openxmlformats.org/drawingml/2006/table">
            <a:tbl>
              <a:tblPr/>
              <a:tblGrid>
                <a:gridCol w="3657600"/>
                <a:gridCol w="3656013"/>
              </a:tblGrid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WR (ml)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1.0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397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Pre-warm to 37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℃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, then add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Sample (µL)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itchFamily="66" charset="0"/>
                          <a:ea typeface="ヒラギノ角ゴ Pro W3" charset="-128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itchFamily="66" charset="0"/>
                        <a:ea typeface="ヒラギノ角ゴ Pro W3" charset="-128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9D8CC"/>
                    </a:solidFill>
                  </a:tcPr>
                </a:tc>
              </a:tr>
            </a:tbl>
          </a:graphicData>
        </a:graphic>
      </p:graphicFrame>
      <p:sp>
        <p:nvSpPr>
          <p:cNvPr id="26640" name="Rectangle 4"/>
          <p:cNvSpPr>
            <a:spLocks noChangeArrowheads="1"/>
          </p:cNvSpPr>
          <p:nvPr/>
        </p:nvSpPr>
        <p:spPr bwMode="auto">
          <a:xfrm>
            <a:off x="533400" y="2895600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>
                <a:latin typeface="Comic Sans MS" pitchFamily="66" charset="0"/>
              </a:rPr>
              <a:t>Mix, incubate at 37℃ for 1 minute and read the absorbance at 340 nm against D.W. (A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omic Sans MS" pitchFamily="66" charset="0"/>
              </a:rPr>
              <a:t>Take the </a:t>
            </a:r>
            <a:r>
              <a:rPr lang="en-US" sz="2000" dirty="0" err="1" smtClean="0">
                <a:latin typeface="Comic Sans MS" pitchFamily="66" charset="0"/>
              </a:rPr>
              <a:t>Ab</a:t>
            </a:r>
            <a:r>
              <a:rPr lang="en-US" sz="2000" dirty="0" smtClean="0">
                <a:latin typeface="Comic Sans MS" pitchFamily="66" charset="0"/>
              </a:rPr>
              <a:t> every minutes for 3 </a:t>
            </a:r>
            <a:r>
              <a:rPr lang="en-US" sz="2000" dirty="0">
                <a:latin typeface="Comic Sans MS" pitchFamily="66" charset="0"/>
              </a:rPr>
              <a:t>min read the absorbance(A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914400" y="866776"/>
            <a:ext cx="7313613" cy="868362"/>
          </a:xfrm>
        </p:spPr>
        <p:txBody>
          <a:bodyPr/>
          <a:lstStyle/>
          <a:p>
            <a:pPr algn="l" eaLnBrk="1" hangingPunct="1"/>
            <a:r>
              <a:rPr lang="en-US" sz="2400" dirty="0" smtClean="0">
                <a:latin typeface="Comic Sans MS" pitchFamily="66" charset="0"/>
                <a:ea typeface="ヒラギノ角ゴ Pro W3" charset="-128"/>
              </a:rPr>
              <a:t>ΔA/min x 1768= U/L of AST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200" b="1" u="sng" dirty="0" smtClean="0">
                <a:latin typeface="Comic Sans MS" pitchFamily="66" charset="0"/>
                <a:ea typeface="ヒラギノ角ゴ Pro W3" charset="-128"/>
              </a:rPr>
              <a:t>Reference values:</a:t>
            </a:r>
          </a:p>
          <a:p>
            <a:pPr eaLnBrk="1" hangingPunct="1"/>
            <a:r>
              <a:rPr lang="en-US" sz="2200" u="sng" smtClean="0">
                <a:solidFill>
                  <a:srgbClr val="9F2936"/>
                </a:solidFill>
                <a:latin typeface="Comic Sans MS" pitchFamily="66" charset="0"/>
                <a:ea typeface="ヒラギノ角ゴ Pro W3" charset="-128"/>
              </a:rPr>
              <a:t>ALT:</a:t>
            </a:r>
          </a:p>
          <a:p>
            <a:pPr eaLnBrk="1" hangingPunct="1"/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Men  up to 42 U/L</a:t>
            </a:r>
          </a:p>
          <a:p>
            <a:pPr eaLnBrk="1" hangingPunct="1"/>
            <a:r>
              <a:rPr lang="en-US" sz="2200" dirty="0" smtClean="0">
                <a:latin typeface="Comic Sans MS" pitchFamily="66" charset="0"/>
                <a:ea typeface="ヒラギノ角ゴ Pro W3" charset="-128"/>
              </a:rPr>
              <a:t>Women up to 32 U/L</a:t>
            </a:r>
          </a:p>
          <a:p>
            <a:pPr eaLnBrk="1" hangingPunct="1"/>
            <a:endParaRPr lang="en-US" sz="2200" dirty="0" smtClean="0">
              <a:latin typeface="Comic Sans MS" pitchFamily="66" charset="0"/>
              <a:ea typeface="ヒラギノ角ゴ Pro W3" charset="-128"/>
            </a:endParaRPr>
          </a:p>
          <a:p>
            <a:pPr eaLnBrk="1" hangingPunct="1"/>
            <a:endParaRPr lang="en-US" sz="2200" dirty="0" smtClean="0">
              <a:latin typeface="Comic Sans MS" pitchFamily="66" charset="0"/>
              <a:ea typeface="ヒラギノ角ゴ Pro W3" charset="-128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83568" y="318572"/>
            <a:ext cx="21579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9F2936"/>
                </a:solidFill>
                <a:latin typeface="Comic Sans MS" pitchFamily="66" charset="0"/>
              </a:rPr>
              <a:t>Calculations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kwell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545</TotalTime>
  <Words>232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Inkwell</vt:lpstr>
      <vt:lpstr>Quantitative Determenation of Alanine aminotransferase (ALT)    </vt:lpstr>
      <vt:lpstr>Determenation of Alanine aminotransferase (ALT) </vt:lpstr>
      <vt:lpstr>Enzyme distribution: </vt:lpstr>
      <vt:lpstr>Clinical significance of ALT</vt:lpstr>
      <vt:lpstr>Slide 5</vt:lpstr>
      <vt:lpstr>Pipette into a cuvette: </vt:lpstr>
      <vt:lpstr>ΔA/min x 1768= U/L of AST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Determenation of Aspartate aminotransferase (AST) &amp;  Alanine aminotransferase (ALT)</dc:title>
  <dc:creator>Mac</dc:creator>
  <cp:lastModifiedBy>ksu</cp:lastModifiedBy>
  <cp:revision>31</cp:revision>
  <dcterms:created xsi:type="dcterms:W3CDTF">2010-10-02T14:03:55Z</dcterms:created>
  <dcterms:modified xsi:type="dcterms:W3CDTF">2014-04-08T05:12:38Z</dcterms:modified>
</cp:coreProperties>
</file>