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77" r:id="rId2"/>
    <p:sldId id="382" r:id="rId3"/>
    <p:sldId id="444" r:id="rId4"/>
    <p:sldId id="445" r:id="rId5"/>
    <p:sldId id="446" r:id="rId6"/>
    <p:sldId id="447" r:id="rId7"/>
    <p:sldId id="448" r:id="rId8"/>
    <p:sldId id="449" r:id="rId9"/>
    <p:sldId id="450" r:id="rId10"/>
    <p:sldId id="451" r:id="rId11"/>
    <p:sldId id="452" r:id="rId12"/>
    <p:sldId id="453" r:id="rId13"/>
    <p:sldId id="454" r:id="rId14"/>
    <p:sldId id="455" r:id="rId15"/>
    <p:sldId id="456" r:id="rId16"/>
    <p:sldId id="457" r:id="rId17"/>
    <p:sldId id="458" r:id="rId18"/>
    <p:sldId id="459" r:id="rId19"/>
    <p:sldId id="460" r:id="rId20"/>
    <p:sldId id="461" r:id="rId21"/>
    <p:sldId id="462" r:id="rId22"/>
    <p:sldId id="480" r:id="rId23"/>
    <p:sldId id="463" r:id="rId24"/>
    <p:sldId id="481" r:id="rId25"/>
    <p:sldId id="464" r:id="rId26"/>
    <p:sldId id="465" r:id="rId27"/>
    <p:sldId id="466" r:id="rId28"/>
    <p:sldId id="467" r:id="rId29"/>
    <p:sldId id="470" r:id="rId30"/>
    <p:sldId id="482" r:id="rId31"/>
    <p:sldId id="471" r:id="rId32"/>
    <p:sldId id="472" r:id="rId33"/>
    <p:sldId id="473" r:id="rId34"/>
    <p:sldId id="474" r:id="rId35"/>
    <p:sldId id="475" r:id="rId36"/>
    <p:sldId id="476" r:id="rId37"/>
    <p:sldId id="483" r:id="rId38"/>
    <p:sldId id="478" r:id="rId39"/>
    <p:sldId id="479" r:id="rId40"/>
    <p:sldId id="443" r:id="rId41"/>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4" autoAdjust="0"/>
    <p:restoredTop sz="92253" autoAdjust="0"/>
  </p:normalViewPr>
  <p:slideViewPr>
    <p:cSldViewPr>
      <p:cViewPr varScale="1">
        <p:scale>
          <a:sx n="68" d="100"/>
          <a:sy n="68" d="100"/>
        </p:scale>
        <p:origin x="-120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last chapter deals with methods of evaluating integrated marketing campaigns. These methods have changed considerably in the last 20 years</a:t>
            </a:r>
            <a:r>
              <a:rPr lang="en-US" baseline="0" dirty="0">
                <a:latin typeface="Arial" charset="0"/>
              </a:rPr>
              <a:t> due to advances in technology.</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Currently,</a:t>
            </a:r>
            <a:r>
              <a:rPr lang="en-US" baseline="0" dirty="0"/>
              <a:t> message evaluations are conducted through advertising tracking research or copytesting. The future of advertising evaluation may be in cognitive neuroscience.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819285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common method of evaluation</a:t>
            </a:r>
            <a:r>
              <a:rPr lang="en-US" baseline="0" dirty="0"/>
              <a:t> involves tracking an advertisement by one of the advertising research firms, such as Nielsen IAG or Millward Brown. These tracking services monitor an ad’s performance and measure its effectiveness. Tests can be performed at specific times or continuously. Nielsen IAG, for instance, offers a syndicated database of real-time brand and ad performance based on more than 210,00 television program episodes and 250,000 commercials. Nielsen conducts thousands of surveys daily measuring viewer engagement with TV programs and effectiveness of ads.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971486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ad tracking research, respondents are typically shown a brief portion of the ad or a few stills of the TV ad with the brand name removed. Respondents are then asked if they recognize the ad, the company, or the brand. Through successive questions, researchers can measure brand ad recognition, unaided brand awareness, how memorable the ad was, likability, unaided and aided message recall and unaided and aided campaign recall. Similar techniques are now available for magazines through Mediamark Research and Affinity.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77149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Nielsen</a:t>
            </a:r>
            <a:r>
              <a:rPr lang="en-US" baseline="0" dirty="0"/>
              <a:t> IAG also offers a continuous report card as well as a benchmark for ad campaigns. Within the second or third week of a new campaign, ad tracking research provides two types of information on the campaign’s performance </a:t>
            </a:r>
            <a:r>
              <a:rPr lang="en-US" sz="1200" baseline="0" dirty="0"/>
              <a:t>by </a:t>
            </a:r>
            <a:r>
              <a:rPr lang="en-US" baseline="0" dirty="0"/>
              <a:t>comparing current results 1) to competitors and 2) to previous campaigns. Nielsen builds a benchmark for a company as it measures performance over months and years. These benchmarks are extremely valuable for new campaigns. Ad tracking can provide input on when wear-out is beginning and consumers quit paying attention to the ad. The disadvantage is that ad tracking research cannot provide diagnostics. The ad tracking can tell a company that wear-out is occurring and a new campaign is not performing well, but it can’t tell why.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394367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Copytesting</a:t>
            </a:r>
            <a:r>
              <a:rPr lang="en-US" baseline="0" dirty="0"/>
              <a:t> can occur during the final stages of development or after an ad is finished. The purpose of copytesting is to evaluate the main message and format of the ad. Portfolio tests are used with print ads and theater tests with TV ads. Because of costs, many advertising research firms are moving to some type of online copytests. It is also quicker. Consumers pay more attention to ads when copytesting is done online. Thus, copytesting really measures the ad’s potential since it has the full attention of the consumer.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671371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Millward</a:t>
            </a:r>
            <a:r>
              <a:rPr lang="en-US" baseline="0" dirty="0"/>
              <a:t> Brown does copytesting, 150 respondents are typically used. This slide highlights the primary measures obtained from the copytesting.</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523683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Millward</a:t>
            </a:r>
            <a:r>
              <a:rPr lang="en-US" baseline="0" dirty="0"/>
              <a:t> Brown and other advertising research firms can provide second-by-second emotional reaction charts for television or video ads. Respondents move their mouse to indicate their emotions, either positive or negative. The emotional reactions of these 150 respondents are then placed on one graph, which will indicate when emotions change. It does not really measure the level of emotions accurately, but more when emotions change and when they are positive or negative.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305603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Millward</a:t>
            </a:r>
            <a:r>
              <a:rPr lang="en-US" baseline="0" dirty="0"/>
              <a:t> Brown also provides clients with verbatim comments by respondents. These comments are valuable because they are replies to open-ended questions in the respondent’s own words. Millward Brown asks respondents to tell them the story they see in the ad, which provides clients with a valuable insight on what viewers think or see in an ad campaign. Copytesting and verbatim comments can provide information on why an ad or campaign is performing poorly.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3756678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clients and advertising professionals</a:t>
            </a:r>
            <a:r>
              <a:rPr lang="en-US" baseline="0" dirty="0"/>
              <a:t> believe in copytesting. Some agencies do not use it because they feel it stifles creativity. They also feel that focus groups and consumers are not really good judges of good creative. Other agencies may not fully support copytesting, but do it because of the issue of accountability. Clients want proof or tests that show the ad is good, and copytesting can provide the evidence. Copytesting also can provide a key consumer insight into what works and what doesn’t and what in the ad triggers a consumer response.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3380661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Many ads target feelings and emotions,</a:t>
            </a:r>
            <a:r>
              <a:rPr lang="en-US" baseline="0" dirty="0"/>
              <a:t> the affective component of advertising. Emotional reaction tests are used to measure affective ads because it is difficult to measure with questions. Some companies use a warmth monitor, similar to the computer mouse used by Millward Brown to measure emotions during copytesting. The disadvantage is the emotions are still self-reported.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6162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These are the objectives for</a:t>
            </a:r>
            <a:r>
              <a:rPr lang="en-US" baseline="0" dirty="0">
                <a:latin typeface="Arial" charset="0"/>
              </a:rPr>
              <a:t> Chapter 15.</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2027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(Bonus</a:t>
            </a:r>
            <a:r>
              <a:rPr lang="en-US" baseline="0" dirty="0"/>
              <a:t> Slide, not in text) </a:t>
            </a:r>
            <a:r>
              <a:rPr lang="en-US" dirty="0"/>
              <a:t>This graph shows the emotional reaction to</a:t>
            </a:r>
            <a:r>
              <a:rPr lang="en-US" baseline="0" dirty="0"/>
              <a:t> a 30-second TV ad. Although the emotional reaction was different for the target audience versus the total audience, it does provide good information. Especially important is the one point in the ad where negative emotions occurred.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942410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a:t>
            </a:r>
            <a:r>
              <a:rPr lang="en-US" baseline="0" dirty="0"/>
              <a:t> neuroscience measures brainwave activity and is the latest advancement in advertising research. It is a better indicator of a person’s true reaction since it does not rely on self-reporting.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624453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number of companies are experimenting with cognitive neuroscience. Frito-Lay used cognitive neuroscience to examine a particular ad that was rated inappropriate by a focus group. The neuroscience research showed women loved the ad. The power of neuroscience is that it reveals physiological reactions. It provides information on where the information is being processed in the brain and what consumers do with the information they receive. Instead of rely on self-reporting, cognitive neuroscience hopes to measure reactions accurately.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863758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Positioning advertising copytesting</a:t>
            </a:r>
            <a:r>
              <a:rPr lang="en-US" b="1" baseline="0" dirty="0"/>
              <a:t> (PACT) </a:t>
            </a:r>
            <a:r>
              <a:rPr lang="en-US" baseline="0" dirty="0"/>
              <a:t>was created to evaluate television ads, but the principles can be used for testing any type of ad in any stage of production, or even finished ads. It was formulated by 21 leading advertising agencies and contains basic principles that should be used in evaluating advertising.</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94841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Positioning advertising copytesting</a:t>
            </a:r>
            <a:r>
              <a:rPr lang="en-US" b="1" baseline="0" dirty="0"/>
              <a:t> (PACT) </a:t>
            </a:r>
            <a:r>
              <a:rPr lang="en-US" baseline="0" dirty="0"/>
              <a:t>was created to evaluate television ads, but the principles can be used for testing any type of ad in any stage of production, or even finished ads. It was formulated by 21 leading advertising agencies and contains basic principles that should be used in evaluating advertising.</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330610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online environment</a:t>
            </a:r>
            <a:r>
              <a:rPr lang="en-US" baseline="0" dirty="0"/>
              <a:t> provides a number of metrics that cannot be obtained with other media, especially so quickly. Web metrics can be obtained in almost real-time. The primary measure of online ads is </a:t>
            </a:r>
            <a:r>
              <a:rPr lang="en-US" b="1" baseline="0" dirty="0"/>
              <a:t>click-throughs</a:t>
            </a:r>
            <a:r>
              <a:rPr lang="en-US" baseline="0" dirty="0"/>
              <a:t>, which is the number of people who click on the ad and go to the website. </a:t>
            </a:r>
            <a:r>
              <a:rPr lang="en-US" b="1" baseline="0" dirty="0"/>
              <a:t>Length of engagement </a:t>
            </a:r>
            <a:r>
              <a:rPr lang="en-US" baseline="0" dirty="0"/>
              <a:t>is a newer metric that measures how long a person stays at a website, regardless of where they are on the site. Dwell rate measures the proportion of ad impressions that result in users engaging with an ad. Dwell time measures the amount of time users spend engaged with a particular ad.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352456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metrics measure various</a:t>
            </a:r>
            <a:r>
              <a:rPr lang="en-US" baseline="0" dirty="0"/>
              <a:t> aspects of visits and visitors to a website. The conversion/campaign metrics are used to evaluate the effectiveness of digital campaigns. In addition to the standard click-through rate, marketers can measure the cost per click, the conversion ratio, the cost per conversion, etc. </a:t>
            </a:r>
            <a:r>
              <a:rPr lang="en-US" baseline="0"/>
              <a:t>Shopping car abandonment rate is important because it is an indicator something has gone wrong.</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219475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sales funnel efficiency is an inverted</a:t>
            </a:r>
            <a:r>
              <a:rPr lang="en-US" baseline="0" dirty="0"/>
              <a:t> pyramid that shows the percentage of individuals that pass to the next step in the sales process. It can identify where a problem exists. The percentages shown in this slide illustrate a sales funnel efficiency for Scott Equipment. It started with 10,000 visits or impressions of a banner ad. Of the 10,000 who saw the banner ad, 2.7% clicked through on it. Of those who clicked through, 72% browsed products. Of those who browsed the website, 28% put items in the shopping cart. Of those who put items in the shopping cart, 61% make a purchase. Of those who purchased 77% created an account or became loyal.</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2733698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Companies now monitor web chatter, listening to what consumers are saying. Software exists that can monitor and measure the level of web chatter. It can also measure the sentiment, whether it is positive or negative.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326246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Volume metrics</a:t>
            </a:r>
            <a:r>
              <a:rPr lang="en-US" baseline="0" dirty="0"/>
              <a:t> measure the level of traffic to social media sites, and number of visitors to a social media site. Engagement measures show the level of engagement with social media sites and their level of involvement. Buzz score accounts for the number of times a brand receives a mention within a specific time frame. Conversion measures are important to evaluate the results of social media campaigns. Social media usually does not always result in sales so firms may want to have volume and engagement metrics as primary objectives.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718013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Additional</a:t>
            </a:r>
            <a:r>
              <a:rPr lang="en-US" baseline="0" dirty="0">
                <a:latin typeface="Arial" charset="0"/>
              </a:rPr>
              <a:t> objectives for Chapter 15.</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2519500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Volume metrics</a:t>
            </a:r>
            <a:r>
              <a:rPr lang="en-US" baseline="0" dirty="0"/>
              <a:t> measure the level of traffic to social media sites, and number of visitors to a social media site. Engagement measures show the level of engagement with social media sites and their level of involvement. Buzz score accounts for the number of times a brand receives a mention within a specific time frame. Conversion measures are important to evaluate the results of social media campaigns. Social media usually does not always result in sales so firms may want to have volume and engagement metrics as primary objectives.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297748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Behavioral evaluations focus on the behaviors of consumers</a:t>
            </a:r>
            <a:r>
              <a:rPr lang="en-US" baseline="0" dirty="0"/>
              <a:t> and the results of marketing efforts</a:t>
            </a:r>
            <a:r>
              <a:rPr lang="en-US" dirty="0"/>
              <a:t>.</a:t>
            </a:r>
            <a:r>
              <a:rPr lang="en-US" baseline="0" dirty="0"/>
              <a:t> For some, sales is the only legitimate measure of advertising and marketing. The difficulty with that view is that not all communication objectives are measurable and not all are designed to produce sales, at least in the short term. Also, promotions are easier to measure than advertising. Unless consumers mentioned to Flair that they saw this ad, Flair would have no way of measuring its impact on sales.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3861279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a:t>
            </a:r>
            <a:r>
              <a:rPr lang="en-US" baseline="0" dirty="0"/>
              <a:t> to sales, other behavioral measures include response rates, redemption rates, test markets, and purchase simulation tests.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129344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Sales can easily</a:t>
            </a:r>
            <a:r>
              <a:rPr lang="en-US" baseline="0" dirty="0"/>
              <a:t> be measured using the UPC codes on every product. Scanner data is gathered by retailers on a regular basis and most share that scanner data with manufacturers. It can provide almost real-time sales figures. But, changes in sales can be caused by other factors than advertising or promotions.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681425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Advertising is very difficult to evaluate</a:t>
            </a:r>
            <a:r>
              <a:rPr lang="en-US" baseline="0" dirty="0"/>
              <a:t> for a number of reasons: 1) Other factors can influence sales, not just advertising. 2) The impact of advertising is delayed. It seldom will have an immediate impact. Further, advertisers really can’t predict how long that delay will last. 3) Consumers can change their minds. An ad can influence the brand choice, but once in the store, the consumer may choose a different brand. 4) If the brand is in the consumer’s evoked set, they are more likely to purchase it. If not, then it is unlikely one ad will move the brand into the evoked set. 5) Because of brand parity, consumers have a set of brands they choose from, not just one.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449377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sales, companies can use other</a:t>
            </a:r>
            <a:r>
              <a:rPr lang="en-US" baseline="0" dirty="0"/>
              <a:t> forms of behavioral evaluations. Telephone calls and Internet responses can be tracked as the result of an advertisement. From direct mail and other direct response advertising, the number of response cards sent in can be measured. Lastly, redemption rates of promotions such as coupons, rebates, and premiums can be measured. All of these measures evaluate responses.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601804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markets can be used to</a:t>
            </a:r>
            <a:r>
              <a:rPr lang="en-US" baseline="0" dirty="0"/>
              <a:t> assess advertisements, consumer and trade promotions, pricing tactics, new products, and about any type of marketing program. Test markets provide a cost-effective means to evaluate a marketing tactic or new product before launching it nationwide or worldwide. The key is to make sure the test market resembles the actual situation as much as possible. It should mimic the full marketing plan. The length of the test market is a concern. If it is too short, then it may not be an accurate indicator of consumer reactions. If it is too long, then competitors and extraneous factors can interfere causing inaccurate results.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543157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Competitive</a:t>
            </a:r>
            <a:r>
              <a:rPr lang="en-US" baseline="0" dirty="0"/>
              <a:t> responses to a test market are a concern. Competitors may introduce a promotion in the test area to confound the results, or the competitor may choose not to intervene and prepare their own counter marketing campaign. Scanner data provide an accurate measure of sales in test markets, which can be compared to areas where there is no test market and also to data prior to the test market.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261579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behavioral</a:t>
            </a:r>
            <a:r>
              <a:rPr lang="en-US" baseline="0" dirty="0"/>
              <a:t> measure is purchase simulation tests. Purchase intention questions are biased with more people saying they will buy a product than actually do. Simulated tests are more accurate. Research Systems Corporation is a primary provider of simulation tests. It does not rely on opinions and attitudes. Research Systems Corporation uses a controlled lab and a simulated store to study consumer purchases. Subjects are given various scenarios or shown particular ads then asked to shop as they normally would at their store.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3650924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Measuring the IMC</a:t>
            </a:r>
            <a:r>
              <a:rPr lang="en-US" baseline="0" dirty="0"/>
              <a:t> program in the domestic country is only part of the evaluation process, especially since many global firms have a large percentage of their sales outside of the domestic country. Results in other countries and the organization overall are important. It is also vital to measure individual ads and promotional programs because local culture can affect the results.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3902347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Sands Research,</a:t>
            </a:r>
            <a:r>
              <a:rPr lang="en-US" baseline="0" dirty="0"/>
              <a:t> Inc. is one of the companies that is on the leading edge in a new science, neuromarketing, which uses brain waves and neuroscience to study marketing and advertising. This new approach has been partially driven by the need for tangible evidence that advertising works. Neuromarketing is based on the work of Dr. Steve Sands and uses EEG sensors. It measures brainwave activity, which allows for an understanding of what is happening in the brain when a person views an ad. Cognitive neuroscience is able to measure three memory structures – knowledge memories, emotional or episodic memories, and action or procedural memories. Each memory structure occurs in a different part of the brain.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3974407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404212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chapter presents information on how marketing and advertising are evaluated. Accountability has driven companies to look for better ways to evaluate the success of marketing. Three primary approaches are used – message evaluation techniques, online evaluation metrics, and respondent behavior evaluations. Companies need to measure long-term success, not just immediate or short-term impact.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47039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 evaluation techniques examine</a:t>
            </a:r>
            <a:r>
              <a:rPr lang="en-US" baseline="0" dirty="0"/>
              <a:t> the message and the physical design of an ad or marketing piece. It involves examining cognitive, affective, and conative (behavioral) aspects of the ad. Online evaluations examine online advertising and marketing campaigns with the unique measures the Internet is able to capture. Respondent behavior evaluations address the visible customer actions from inquiries to actual purchases.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84325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important</a:t>
            </a:r>
            <a:r>
              <a:rPr lang="en-US" baseline="0" dirty="0"/>
              <a:t> to match the objective with the evaluation procedure. Conducting before and after analyses allows companies to know if there was a change and the magnitude of that change. Levels of analyses include short-term results, long-term results, product-specific measures, corporate level results, and the components of attitude (affective, cognitive, and conative). Evaluation is easier if the evaluation procedure is discussed prior to launching the campaign. To ensure accurate measures, use multiple measures.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13964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advertising</a:t>
            </a:r>
            <a:r>
              <a:rPr lang="en-US" baseline="0" dirty="0"/>
              <a:t> communication occurs at every stage of the development process. Message evaluations can also occur at any stage. If it is before the ad is designed, then it is called </a:t>
            </a:r>
            <a:r>
              <a:rPr lang="en-US" b="1" baseline="0" dirty="0"/>
              <a:t>concept testing</a:t>
            </a:r>
            <a:r>
              <a:rPr lang="en-US" b="0" baseline="0" dirty="0"/>
              <a:t>. After the ad is designed, broadcast ads are evaluated using storyboards, similar to the one on this slide. Print ads are evaluated using artist sketches or photos downloaded from a photo stock house.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342675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advertising</a:t>
            </a:r>
            <a:r>
              <a:rPr lang="en-US" baseline="0" dirty="0"/>
              <a:t> communication occurs at every stage of the development process. </a:t>
            </a:r>
            <a:r>
              <a:rPr lang="en-US" b="0" baseline="0" dirty="0"/>
              <a:t>Because of the cost and time involved, most agencies do not conduct much pretesting of ads. Agencies tend to test after production and before launch or after the ad has been launched. Most agencies do the latter.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528698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94581"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030750"/>
            <a:ext cx="8229600" cy="69420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741863"/>
            <a:ext cx="8229600" cy="112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18506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1/6/2018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1"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915"/>
            <a:ext cx="8382000" cy="1022534"/>
          </a:xfrm>
        </p:spPr>
        <p:txBody>
          <a:bodyPr/>
          <a:lstStyle/>
          <a:p>
            <a:r>
              <a:rPr lang="en-US" sz="3600" dirty="0">
                <a:latin typeface="+mj-lt"/>
              </a:rPr>
              <a:t>Integrated Advertising, Promotion, and Marketing Communications</a:t>
            </a:r>
            <a:endParaRPr lang="en-IN" sz="3600" dirty="0">
              <a:latin typeface="+mj-lt"/>
            </a:endParaRPr>
          </a:p>
        </p:txBody>
      </p:sp>
      <p:sp>
        <p:nvSpPr>
          <p:cNvPr id="3" name="Text Placeholder 2"/>
          <p:cNvSpPr>
            <a:spLocks noGrp="1"/>
          </p:cNvSpPr>
          <p:nvPr>
            <p:ph type="body" sz="quarter" idx="13"/>
          </p:nvPr>
        </p:nvSpPr>
        <p:spPr>
          <a:xfrm>
            <a:off x="457200" y="1295400"/>
            <a:ext cx="8229600" cy="349068"/>
          </a:xfrm>
        </p:spPr>
        <p:txBody>
          <a:bodyPr/>
          <a:lstStyle/>
          <a:p>
            <a:r>
              <a:rPr lang="en-US" sz="2400" dirty="0">
                <a:latin typeface="+mj-lt"/>
              </a:rPr>
              <a:t>Eighth</a:t>
            </a:r>
            <a:r>
              <a:rPr lang="en-IN" sz="2400" dirty="0">
                <a:latin typeface="+mj-lt"/>
              </a:rPr>
              <a:t> </a:t>
            </a:r>
            <a:r>
              <a:rPr lang="en-IN" sz="2400" dirty="0">
                <a:latin typeface="+mj-lt"/>
              </a:rPr>
              <a:t>Edition, Global Edition</a:t>
            </a:r>
            <a:endParaRPr lang="en-IN" sz="2400" dirty="0">
              <a:latin typeface="+mj-lt"/>
            </a:endParaRPr>
          </a:p>
        </p:txBody>
      </p:sp>
      <p:sp>
        <p:nvSpPr>
          <p:cNvPr id="4" name="Text Placeholder 3"/>
          <p:cNvSpPr>
            <a:spLocks noGrp="1"/>
          </p:cNvSpPr>
          <p:nvPr>
            <p:ph type="body" sz="quarter" idx="14"/>
          </p:nvPr>
        </p:nvSpPr>
        <p:spPr/>
        <p:txBody>
          <a:bodyPr/>
          <a:lstStyle/>
          <a:p>
            <a:pPr algn="ctr"/>
            <a:r>
              <a:rPr lang="en-IN" sz="4000" b="1" dirty="0"/>
              <a:t>Chapter 15</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2600" dirty="0"/>
              <a:t>Evaluating an Integrated Marketing Program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15734"/>
            <a:ext cx="3368274" cy="4338263"/>
          </a:xfrm>
          <a:prstGeom prst="rect">
            <a:avLst/>
          </a:prstGeom>
          <a:ln w="6350">
            <a:solidFill>
              <a:schemeClr val="tx1"/>
            </a:solidFill>
          </a:ln>
        </p:spPr>
      </p:pic>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a:t>
            </a:r>
            <a:r>
              <a:rPr lang="en-US" altLang="en-US" dirty="0" smtClean="0">
                <a:latin typeface="Verdana" panose="020B0604030504040204" pitchFamily="34" charset="0"/>
                <a:ea typeface="Verdana" panose="020B0604030504040204" pitchFamily="34" charset="0"/>
                <a:cs typeface="Verdana" panose="020B0604030504040204" pitchFamily="34" charset="0"/>
              </a:rPr>
              <a:t>2018 Pearson Education Ltd. </a:t>
            </a:r>
            <a:r>
              <a:rPr lang="en-US" altLang="en-US"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a:latin typeface="+mj-lt"/>
              </a:rPr>
              <a:t>Figure 15.2 </a:t>
            </a:r>
            <a:r>
              <a:rPr lang="en-US" sz="3600" dirty="0">
                <a:latin typeface="+mj-lt"/>
              </a:rPr>
              <a:t>Evaluating Advertising Management</a:t>
            </a:r>
            <a:endParaRPr lang="en-IN" sz="3600" dirty="0">
              <a:latin typeface="+mj-lt"/>
            </a:endParaRPr>
          </a:p>
        </p:txBody>
      </p:sp>
      <p:pic>
        <p:nvPicPr>
          <p:cNvPr id="4" name="Picture 3" descr="Current message evaluation techniques include advertising tracking research and copytesting. Future techniques may include cognitive neurosci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294" y="1933585"/>
            <a:ext cx="6135413" cy="3970543"/>
          </a:xfrm>
          <a:prstGeom prst="rect">
            <a:avLst/>
          </a:prstGeom>
        </p:spPr>
      </p:pic>
    </p:spTree>
    <p:extLst>
      <p:ext uri="{BB962C8B-B14F-4D97-AF65-F5344CB8AC3E}">
        <p14:creationId xmlns:p14="http://schemas.microsoft.com/office/powerpoint/2010/main" val="215402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Advertising Tracking Research</a:t>
            </a:r>
            <a:endParaRPr lang="en-IN" dirty="0">
              <a:latin typeface="+mj-lt"/>
            </a:endParaRPr>
          </a:p>
        </p:txBody>
      </p:sp>
      <p:sp>
        <p:nvSpPr>
          <p:cNvPr id="3" name="Content Placeholder 2"/>
          <p:cNvSpPr>
            <a:spLocks noGrp="1"/>
          </p:cNvSpPr>
          <p:nvPr>
            <p:ph idx="1"/>
          </p:nvPr>
        </p:nvSpPr>
        <p:spPr>
          <a:xfrm>
            <a:off x="457200" y="1600200"/>
            <a:ext cx="3962400" cy="4525963"/>
          </a:xfrm>
        </p:spPr>
        <p:txBody>
          <a:bodyPr/>
          <a:lstStyle/>
          <a:p>
            <a:pPr>
              <a:defRPr/>
            </a:pPr>
            <a:r>
              <a:rPr lang="en-US" sz="2600" dirty="0"/>
              <a:t>Track ads after launch</a:t>
            </a:r>
          </a:p>
          <a:p>
            <a:pPr lvl="1">
              <a:defRPr/>
            </a:pPr>
            <a:r>
              <a:rPr lang="en-US" sz="2400" dirty="0"/>
              <a:t>Nielsen IAG</a:t>
            </a:r>
          </a:p>
          <a:p>
            <a:pPr lvl="1">
              <a:defRPr/>
            </a:pPr>
            <a:r>
              <a:rPr lang="en-US" sz="2400" dirty="0"/>
              <a:t>Millward Brown</a:t>
            </a:r>
          </a:p>
          <a:p>
            <a:pPr>
              <a:defRPr/>
            </a:pPr>
            <a:r>
              <a:rPr lang="en-US" sz="2600" dirty="0"/>
              <a:t>Monitors</a:t>
            </a:r>
          </a:p>
          <a:p>
            <a:pPr lvl="1">
              <a:defRPr/>
            </a:pPr>
            <a:r>
              <a:rPr lang="en-US" sz="2400" dirty="0"/>
              <a:t>Brand performance</a:t>
            </a:r>
          </a:p>
          <a:p>
            <a:pPr lvl="1">
              <a:defRPr/>
            </a:pPr>
            <a:r>
              <a:rPr lang="en-US" sz="2400" dirty="0"/>
              <a:t>Advertising effectiveness</a:t>
            </a:r>
          </a:p>
          <a:p>
            <a:pPr>
              <a:defRPr/>
            </a:pPr>
            <a:r>
              <a:rPr lang="en-US" sz="2600" dirty="0"/>
              <a:t>Specific time test</a:t>
            </a:r>
          </a:p>
          <a:p>
            <a:pPr>
              <a:defRPr/>
            </a:pPr>
            <a:r>
              <a:rPr lang="en-US" sz="2600" dirty="0"/>
              <a:t>Continuous tracking</a:t>
            </a:r>
            <a:endParaRPr lang="en-IN" sz="2600" dirty="0"/>
          </a:p>
        </p:txBody>
      </p:sp>
      <p:pic>
        <p:nvPicPr>
          <p:cNvPr id="4" name="Picture 3" descr="An advertisement for Maxwell House coffee reads, house rule 38, drizzles and sprinkles belong in a weather forecast not coff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164" y="1846580"/>
            <a:ext cx="2928298" cy="3948613"/>
          </a:xfrm>
          <a:prstGeom prst="rect">
            <a:avLst/>
          </a:prstGeom>
        </p:spPr>
      </p:pic>
    </p:spTree>
    <p:extLst>
      <p:ext uri="{BB962C8B-B14F-4D97-AF65-F5344CB8AC3E}">
        <p14:creationId xmlns:p14="http://schemas.microsoft.com/office/powerpoint/2010/main" val="379353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Ad Tracking Methodology</a:t>
            </a:r>
            <a:r>
              <a:rPr lang="en-US" sz="4800" dirty="0">
                <a:latin typeface="+mj-lt"/>
              </a:rPr>
              <a:t/>
            </a:r>
            <a:br>
              <a:rPr lang="en-US" sz="4800" dirty="0">
                <a:latin typeface="+mj-lt"/>
              </a:rPr>
            </a:br>
            <a:r>
              <a:rPr lang="en-US" sz="3200" dirty="0">
                <a:latin typeface="+mj-lt"/>
              </a:rPr>
              <a:t>Advertising Tracking Research</a:t>
            </a:r>
            <a:endParaRPr lang="en-IN" sz="3200" dirty="0">
              <a:latin typeface="+mj-lt"/>
            </a:endParaRPr>
          </a:p>
        </p:txBody>
      </p:sp>
      <p:sp>
        <p:nvSpPr>
          <p:cNvPr id="3" name="Content Placeholder 2"/>
          <p:cNvSpPr>
            <a:spLocks noGrp="1"/>
          </p:cNvSpPr>
          <p:nvPr>
            <p:ph idx="1"/>
          </p:nvPr>
        </p:nvSpPr>
        <p:spPr/>
        <p:txBody>
          <a:bodyPr/>
          <a:lstStyle/>
          <a:p>
            <a:pPr>
              <a:spcBef>
                <a:spcPts val="1000"/>
              </a:spcBef>
              <a:defRPr/>
            </a:pPr>
            <a:r>
              <a:rPr lang="en-US" sz="2400" dirty="0"/>
              <a:t>Respondents shown brief portion of ad or stills with brand name removed</a:t>
            </a:r>
          </a:p>
          <a:p>
            <a:pPr>
              <a:spcBef>
                <a:spcPts val="1000"/>
              </a:spcBef>
              <a:defRPr/>
            </a:pPr>
            <a:r>
              <a:rPr lang="en-US" sz="2400" dirty="0"/>
              <a:t>Measures</a:t>
            </a:r>
          </a:p>
          <a:p>
            <a:pPr lvl="1">
              <a:spcBef>
                <a:spcPts val="200"/>
              </a:spcBef>
              <a:defRPr/>
            </a:pPr>
            <a:r>
              <a:rPr lang="en-US" sz="2000" dirty="0"/>
              <a:t>Brand and ad recognition</a:t>
            </a:r>
          </a:p>
          <a:p>
            <a:pPr lvl="1">
              <a:spcBef>
                <a:spcPts val="200"/>
              </a:spcBef>
              <a:defRPr/>
            </a:pPr>
            <a:r>
              <a:rPr lang="en-US" sz="2000" dirty="0"/>
              <a:t>Unaided brand awareness</a:t>
            </a:r>
          </a:p>
          <a:p>
            <a:pPr lvl="1">
              <a:spcBef>
                <a:spcPts val="200"/>
              </a:spcBef>
              <a:defRPr/>
            </a:pPr>
            <a:r>
              <a:rPr lang="en-US" sz="2000" dirty="0"/>
              <a:t>Memorability</a:t>
            </a:r>
          </a:p>
          <a:p>
            <a:pPr lvl="1">
              <a:spcBef>
                <a:spcPts val="200"/>
              </a:spcBef>
              <a:defRPr/>
            </a:pPr>
            <a:r>
              <a:rPr lang="en-US" sz="2000" dirty="0"/>
              <a:t>Likability</a:t>
            </a:r>
          </a:p>
          <a:p>
            <a:pPr lvl="1">
              <a:spcBef>
                <a:spcPts val="200"/>
              </a:spcBef>
              <a:defRPr/>
            </a:pPr>
            <a:r>
              <a:rPr lang="en-US" sz="2000" dirty="0"/>
              <a:t>Unaided and aided message recall</a:t>
            </a:r>
          </a:p>
          <a:p>
            <a:pPr lvl="1">
              <a:spcBef>
                <a:spcPts val="200"/>
              </a:spcBef>
              <a:defRPr/>
            </a:pPr>
            <a:r>
              <a:rPr lang="en-US" sz="2000" dirty="0"/>
              <a:t>Unaided and aided campaign recall</a:t>
            </a:r>
          </a:p>
          <a:p>
            <a:pPr>
              <a:spcBef>
                <a:spcPts val="1000"/>
              </a:spcBef>
              <a:defRPr/>
            </a:pPr>
            <a:r>
              <a:rPr lang="en-US" sz="2400" dirty="0"/>
              <a:t>Similar measures for magazines</a:t>
            </a:r>
          </a:p>
          <a:p>
            <a:pPr lvl="1">
              <a:spcBef>
                <a:spcPts val="200"/>
              </a:spcBef>
              <a:defRPr/>
            </a:pPr>
            <a:r>
              <a:rPr lang="en-US" sz="2000" dirty="0"/>
              <a:t>Mediamark Research</a:t>
            </a:r>
          </a:p>
          <a:p>
            <a:pPr lvl="1">
              <a:spcBef>
                <a:spcPts val="200"/>
              </a:spcBef>
              <a:defRPr/>
            </a:pPr>
            <a:r>
              <a:rPr lang="en-US" sz="2000" dirty="0"/>
              <a:t>Affinity</a:t>
            </a:r>
          </a:p>
        </p:txBody>
      </p:sp>
    </p:spTree>
    <p:extLst>
      <p:ext uri="{BB962C8B-B14F-4D97-AF65-F5344CB8AC3E}">
        <p14:creationId xmlns:p14="http://schemas.microsoft.com/office/powerpoint/2010/main" val="3538083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Report Cards and Benchmarks</a:t>
            </a:r>
            <a:br>
              <a:rPr lang="en-US" sz="3600" dirty="0">
                <a:latin typeface="+mj-lt"/>
              </a:rPr>
            </a:br>
            <a:r>
              <a:rPr lang="en-US" sz="3200" dirty="0">
                <a:latin typeface="+mj-lt"/>
              </a:rPr>
              <a:t>Advertising Tracking Research</a:t>
            </a:r>
            <a:endParaRPr lang="en-IN" sz="3200" dirty="0">
              <a:latin typeface="+mj-lt"/>
            </a:endParaRPr>
          </a:p>
        </p:txBody>
      </p:sp>
      <p:sp>
        <p:nvSpPr>
          <p:cNvPr id="3" name="Content Placeholder 2"/>
          <p:cNvSpPr>
            <a:spLocks noGrp="1"/>
          </p:cNvSpPr>
          <p:nvPr>
            <p:ph idx="1"/>
          </p:nvPr>
        </p:nvSpPr>
        <p:spPr/>
        <p:txBody>
          <a:bodyPr/>
          <a:lstStyle/>
          <a:p>
            <a:pPr>
              <a:defRPr/>
            </a:pPr>
            <a:r>
              <a:rPr lang="en-US" sz="2600" dirty="0"/>
              <a:t>Continuous report card – Nielsen IAG</a:t>
            </a:r>
          </a:p>
          <a:p>
            <a:pPr>
              <a:defRPr/>
            </a:pPr>
            <a:r>
              <a:rPr lang="en-US" sz="2600" dirty="0"/>
              <a:t>Benchmark</a:t>
            </a:r>
          </a:p>
          <a:p>
            <a:pPr>
              <a:defRPr/>
            </a:pPr>
            <a:r>
              <a:rPr lang="en-US" sz="2600" dirty="0"/>
              <a:t>New campaign performance</a:t>
            </a:r>
          </a:p>
          <a:p>
            <a:pPr lvl="1">
              <a:defRPr/>
            </a:pPr>
            <a:r>
              <a:rPr lang="en-US" sz="2400" dirty="0"/>
              <a:t>Compared to competitors</a:t>
            </a:r>
          </a:p>
          <a:p>
            <a:pPr lvl="1">
              <a:defRPr/>
            </a:pPr>
            <a:r>
              <a:rPr lang="en-US" sz="2400" dirty="0"/>
              <a:t>Compared to previous campaigns</a:t>
            </a:r>
          </a:p>
          <a:p>
            <a:pPr>
              <a:defRPr/>
            </a:pPr>
            <a:r>
              <a:rPr lang="en-US" sz="2600" dirty="0"/>
              <a:t>Indicates when wear-out begins</a:t>
            </a:r>
          </a:p>
          <a:p>
            <a:pPr>
              <a:defRPr/>
            </a:pPr>
            <a:r>
              <a:rPr lang="en-US" sz="2600" dirty="0"/>
              <a:t>Disadvantage – no diagnostics as to why</a:t>
            </a:r>
            <a:endParaRPr lang="en-IN" sz="2600" dirty="0"/>
          </a:p>
        </p:txBody>
      </p:sp>
    </p:spTree>
    <p:extLst>
      <p:ext uri="{BB962C8B-B14F-4D97-AF65-F5344CB8AC3E}">
        <p14:creationId xmlns:p14="http://schemas.microsoft.com/office/powerpoint/2010/main" val="385099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Copytesting</a:t>
            </a:r>
            <a:endParaRPr lang="en-IN" dirty="0">
              <a:latin typeface="+mj-lt"/>
            </a:endParaRPr>
          </a:p>
        </p:txBody>
      </p:sp>
      <p:sp>
        <p:nvSpPr>
          <p:cNvPr id="3" name="Content Placeholder 2"/>
          <p:cNvSpPr>
            <a:spLocks noGrp="1"/>
          </p:cNvSpPr>
          <p:nvPr>
            <p:ph idx="1"/>
          </p:nvPr>
        </p:nvSpPr>
        <p:spPr/>
        <p:txBody>
          <a:bodyPr/>
          <a:lstStyle/>
          <a:p>
            <a:pPr>
              <a:defRPr/>
            </a:pPr>
            <a:r>
              <a:rPr lang="en-US" sz="2600" dirty="0"/>
              <a:t>Finished or final stages of development</a:t>
            </a:r>
          </a:p>
          <a:p>
            <a:pPr>
              <a:defRPr/>
            </a:pPr>
            <a:r>
              <a:rPr lang="en-US" sz="2600" dirty="0"/>
              <a:t>Evaluates main message and format</a:t>
            </a:r>
          </a:p>
          <a:p>
            <a:pPr>
              <a:defRPr/>
            </a:pPr>
            <a:r>
              <a:rPr lang="en-US" sz="2600" dirty="0"/>
              <a:t>Portfolio tests</a:t>
            </a:r>
          </a:p>
          <a:p>
            <a:pPr>
              <a:defRPr/>
            </a:pPr>
            <a:r>
              <a:rPr lang="en-US" sz="2600" dirty="0"/>
              <a:t>Theater tests</a:t>
            </a:r>
          </a:p>
          <a:p>
            <a:pPr>
              <a:defRPr/>
            </a:pPr>
            <a:r>
              <a:rPr lang="en-US" sz="2600" dirty="0"/>
              <a:t>Online tests</a:t>
            </a:r>
          </a:p>
          <a:p>
            <a:pPr lvl="1">
              <a:defRPr/>
            </a:pPr>
            <a:r>
              <a:rPr lang="en-US" sz="2400" dirty="0"/>
              <a:t>Gaining in popularity</a:t>
            </a:r>
          </a:p>
          <a:p>
            <a:pPr lvl="1">
              <a:defRPr/>
            </a:pPr>
            <a:r>
              <a:rPr lang="en-US" sz="2400" dirty="0"/>
              <a:t>Immediate results and lower costs</a:t>
            </a:r>
          </a:p>
          <a:p>
            <a:pPr lvl="1">
              <a:defRPr/>
            </a:pPr>
            <a:r>
              <a:rPr lang="en-US" sz="2400" dirty="0"/>
              <a:t>Consumers pay more attention to ads</a:t>
            </a:r>
          </a:p>
          <a:p>
            <a:pPr lvl="1">
              <a:defRPr/>
            </a:pPr>
            <a:r>
              <a:rPr lang="en-US" sz="2400" dirty="0"/>
              <a:t>Measures ad potential</a:t>
            </a:r>
            <a:endParaRPr lang="en-IN" dirty="0"/>
          </a:p>
        </p:txBody>
      </p:sp>
    </p:spTree>
    <p:extLst>
      <p:ext uri="{BB962C8B-B14F-4D97-AF65-F5344CB8AC3E}">
        <p14:creationId xmlns:p14="http://schemas.microsoft.com/office/powerpoint/2010/main" val="22629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Millward Brown - Copytesting</a:t>
            </a:r>
            <a:endParaRPr lang="en-IN" dirty="0">
              <a:latin typeface="+mj-lt"/>
            </a:endParaRPr>
          </a:p>
        </p:txBody>
      </p:sp>
      <p:sp>
        <p:nvSpPr>
          <p:cNvPr id="3" name="Content Placeholder 2"/>
          <p:cNvSpPr>
            <a:spLocks noGrp="1"/>
          </p:cNvSpPr>
          <p:nvPr>
            <p:ph idx="1"/>
          </p:nvPr>
        </p:nvSpPr>
        <p:spPr>
          <a:xfrm>
            <a:off x="457200" y="1600200"/>
            <a:ext cx="8229600" cy="4724400"/>
          </a:xfrm>
        </p:spPr>
        <p:txBody>
          <a:bodyPr/>
          <a:lstStyle/>
          <a:p>
            <a:pPr marL="0" indent="0">
              <a:spcBef>
                <a:spcPts val="1000"/>
              </a:spcBef>
              <a:buNone/>
              <a:defRPr/>
            </a:pPr>
            <a:r>
              <a:rPr lang="en-US" sz="2800" dirty="0"/>
              <a:t>150 respondents</a:t>
            </a:r>
          </a:p>
          <a:p>
            <a:pPr>
              <a:spcBef>
                <a:spcPts val="1000"/>
              </a:spcBef>
              <a:defRPr/>
            </a:pPr>
            <a:r>
              <a:rPr lang="en-US" sz="2200" dirty="0"/>
              <a:t>Breakthrough ability</a:t>
            </a:r>
          </a:p>
          <a:p>
            <a:pPr>
              <a:spcBef>
                <a:spcPts val="1000"/>
              </a:spcBef>
              <a:defRPr/>
            </a:pPr>
            <a:r>
              <a:rPr lang="en-US" sz="2200" dirty="0"/>
              <a:t>Brand message and image</a:t>
            </a:r>
          </a:p>
          <a:p>
            <a:pPr>
              <a:spcBef>
                <a:spcPts val="1000"/>
              </a:spcBef>
              <a:defRPr/>
            </a:pPr>
            <a:r>
              <a:rPr lang="en-US" sz="2200" dirty="0"/>
              <a:t>How memorable ad and brand are</a:t>
            </a:r>
          </a:p>
          <a:p>
            <a:pPr>
              <a:spcBef>
                <a:spcPts val="1000"/>
              </a:spcBef>
              <a:defRPr/>
            </a:pPr>
            <a:r>
              <a:rPr lang="en-US" sz="2200" dirty="0"/>
              <a:t>How enjoyable ad is</a:t>
            </a:r>
          </a:p>
          <a:p>
            <a:pPr>
              <a:spcBef>
                <a:spcPts val="1000"/>
              </a:spcBef>
              <a:defRPr/>
            </a:pPr>
            <a:r>
              <a:rPr lang="en-US" sz="2200" dirty="0"/>
              <a:t>What the ad communicates</a:t>
            </a:r>
          </a:p>
          <a:p>
            <a:pPr>
              <a:spcBef>
                <a:spcPts val="1000"/>
              </a:spcBef>
              <a:defRPr/>
            </a:pPr>
            <a:r>
              <a:rPr lang="en-US" sz="2200" dirty="0"/>
              <a:t>How well the ad communicates intended message</a:t>
            </a:r>
          </a:p>
          <a:p>
            <a:pPr>
              <a:spcBef>
                <a:spcPts val="1000"/>
              </a:spcBef>
              <a:defRPr/>
            </a:pPr>
            <a:r>
              <a:rPr lang="en-US" sz="2200" dirty="0"/>
              <a:t>Potential response</a:t>
            </a:r>
          </a:p>
          <a:p>
            <a:pPr>
              <a:spcBef>
                <a:spcPts val="1000"/>
              </a:spcBef>
              <a:defRPr/>
            </a:pPr>
            <a:r>
              <a:rPr lang="en-US" sz="2200" dirty="0"/>
              <a:t>Persuasive power of ad</a:t>
            </a:r>
          </a:p>
          <a:p>
            <a:pPr>
              <a:spcBef>
                <a:spcPts val="1000"/>
              </a:spcBef>
              <a:defRPr/>
            </a:pPr>
            <a:r>
              <a:rPr lang="en-US" sz="2200" dirty="0"/>
              <a:t>Engagement of the viewer with ad and brand</a:t>
            </a:r>
          </a:p>
        </p:txBody>
      </p:sp>
    </p:spTree>
    <p:extLst>
      <p:ext uri="{BB962C8B-B14F-4D97-AF65-F5344CB8AC3E}">
        <p14:creationId xmlns:p14="http://schemas.microsoft.com/office/powerpoint/2010/main" val="331227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Testing Emotional Reactions</a:t>
            </a:r>
            <a:br>
              <a:rPr lang="en-US" sz="3600" dirty="0">
                <a:latin typeface="+mj-lt"/>
              </a:rPr>
            </a:br>
            <a:r>
              <a:rPr lang="en-US" sz="3200" dirty="0">
                <a:latin typeface="+mj-lt"/>
              </a:rPr>
              <a:t>Copytesting</a:t>
            </a:r>
            <a:endParaRPr lang="en-IN" sz="3200" dirty="0">
              <a:latin typeface="+mj-lt"/>
            </a:endParaRPr>
          </a:p>
        </p:txBody>
      </p:sp>
      <p:sp>
        <p:nvSpPr>
          <p:cNvPr id="3" name="Content Placeholder 2"/>
          <p:cNvSpPr>
            <a:spLocks noGrp="1"/>
          </p:cNvSpPr>
          <p:nvPr>
            <p:ph idx="1"/>
          </p:nvPr>
        </p:nvSpPr>
        <p:spPr/>
        <p:txBody>
          <a:bodyPr/>
          <a:lstStyle/>
          <a:p>
            <a:pPr marL="0" indent="0">
              <a:buNone/>
            </a:pPr>
            <a:r>
              <a:rPr lang="en-US" sz="2800" b="1" dirty="0"/>
              <a:t>Millward Brown</a:t>
            </a:r>
          </a:p>
          <a:p>
            <a:pPr>
              <a:defRPr/>
            </a:pPr>
            <a:r>
              <a:rPr lang="en-US" sz="2600" dirty="0"/>
              <a:t>Second by second emotional reaction chart</a:t>
            </a:r>
          </a:p>
          <a:p>
            <a:pPr>
              <a:defRPr/>
            </a:pPr>
            <a:r>
              <a:rPr lang="en-US" sz="2600" dirty="0"/>
              <a:t>Respondents move computer mouse</a:t>
            </a:r>
          </a:p>
          <a:p>
            <a:pPr>
              <a:defRPr/>
            </a:pPr>
            <a:r>
              <a:rPr lang="en-US" sz="2600" dirty="0"/>
              <a:t>150 emotional reactions on one graph</a:t>
            </a:r>
          </a:p>
          <a:p>
            <a:pPr>
              <a:defRPr/>
            </a:pPr>
            <a:r>
              <a:rPr lang="en-US" sz="2600" dirty="0"/>
              <a:t>Indicates when emotions change</a:t>
            </a:r>
          </a:p>
          <a:p>
            <a:pPr>
              <a:defRPr/>
            </a:pPr>
            <a:r>
              <a:rPr lang="en-US" sz="2600" dirty="0"/>
              <a:t>Does not measure level of emotions</a:t>
            </a:r>
          </a:p>
        </p:txBody>
      </p:sp>
    </p:spTree>
    <p:extLst>
      <p:ext uri="{BB962C8B-B14F-4D97-AF65-F5344CB8AC3E}">
        <p14:creationId xmlns:p14="http://schemas.microsoft.com/office/powerpoint/2010/main" val="305336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Verbatim Comments</a:t>
            </a:r>
            <a:br>
              <a:rPr lang="en-US" sz="3600" dirty="0">
                <a:latin typeface="+mj-lt"/>
              </a:rPr>
            </a:br>
            <a:r>
              <a:rPr lang="en-US" sz="3200" dirty="0">
                <a:latin typeface="+mj-lt"/>
              </a:rPr>
              <a:t>Copytesting</a:t>
            </a:r>
            <a:endParaRPr lang="en-IN" sz="3200" dirty="0">
              <a:latin typeface="+mj-lt"/>
            </a:endParaRPr>
          </a:p>
        </p:txBody>
      </p:sp>
      <p:sp>
        <p:nvSpPr>
          <p:cNvPr id="3" name="Content Placeholder 2"/>
          <p:cNvSpPr>
            <a:spLocks noGrp="1"/>
          </p:cNvSpPr>
          <p:nvPr>
            <p:ph idx="1"/>
          </p:nvPr>
        </p:nvSpPr>
        <p:spPr/>
        <p:txBody>
          <a:bodyPr/>
          <a:lstStyle/>
          <a:p>
            <a:pPr>
              <a:defRPr/>
            </a:pPr>
            <a:r>
              <a:rPr lang="en-US" sz="2600" dirty="0"/>
              <a:t>Comments by respondents</a:t>
            </a:r>
          </a:p>
          <a:p>
            <a:pPr>
              <a:defRPr/>
            </a:pPr>
            <a:r>
              <a:rPr lang="en-US" sz="2600" dirty="0"/>
              <a:t>Extremely valuable to clients</a:t>
            </a:r>
          </a:p>
          <a:p>
            <a:pPr>
              <a:defRPr/>
            </a:pPr>
            <a:r>
              <a:rPr lang="en-US" sz="2600" dirty="0"/>
              <a:t>Open-ended questions</a:t>
            </a:r>
          </a:p>
          <a:p>
            <a:pPr>
              <a:defRPr/>
            </a:pPr>
            <a:r>
              <a:rPr lang="en-US" sz="2600" dirty="0"/>
              <a:t>Tell story of ad</a:t>
            </a:r>
          </a:p>
          <a:p>
            <a:pPr>
              <a:defRPr/>
            </a:pPr>
            <a:r>
              <a:rPr lang="en-US" sz="2600" dirty="0"/>
              <a:t>Can indicate why ad is performing poorly</a:t>
            </a:r>
          </a:p>
          <a:p>
            <a:pPr>
              <a:defRPr/>
            </a:pPr>
            <a:r>
              <a:rPr lang="en-US" sz="2600" dirty="0"/>
              <a:t>Gain valuable ideas</a:t>
            </a:r>
          </a:p>
        </p:txBody>
      </p:sp>
    </p:spTree>
    <p:extLst>
      <p:ext uri="{BB962C8B-B14F-4D97-AF65-F5344CB8AC3E}">
        <p14:creationId xmlns:p14="http://schemas.microsoft.com/office/powerpoint/2010/main" val="385471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Copytesting Controversies</a:t>
            </a:r>
            <a:endParaRPr lang="en-IN" dirty="0">
              <a:latin typeface="+mj-lt"/>
            </a:endParaRPr>
          </a:p>
        </p:txBody>
      </p:sp>
      <p:sp>
        <p:nvSpPr>
          <p:cNvPr id="3" name="Content Placeholder 2"/>
          <p:cNvSpPr>
            <a:spLocks noGrp="1"/>
          </p:cNvSpPr>
          <p:nvPr>
            <p:ph idx="1"/>
          </p:nvPr>
        </p:nvSpPr>
        <p:spPr/>
        <p:txBody>
          <a:bodyPr/>
          <a:lstStyle/>
          <a:p>
            <a:pPr marL="255600" lvl="0" indent="-255600" eaLnBrk="0" fontAlgn="base" hangingPunct="0">
              <a:spcAft>
                <a:spcPct val="0"/>
              </a:spcAft>
              <a:buSzTx/>
              <a:buFontTx/>
              <a:buChar char="•"/>
              <a:defRPr/>
            </a:pPr>
            <a:r>
              <a:rPr lang="en-US" sz="2600" kern="0" dirty="0"/>
              <a:t>Criticisms of copytesting</a:t>
            </a:r>
          </a:p>
          <a:p>
            <a:pPr marL="741600" lvl="1" indent="-284400" eaLnBrk="0" fontAlgn="base" hangingPunct="0">
              <a:spcAft>
                <a:spcPct val="0"/>
              </a:spcAft>
              <a:defRPr/>
            </a:pPr>
            <a:r>
              <a:rPr lang="en-US" sz="2400" kern="0" dirty="0"/>
              <a:t>Some agencies not using</a:t>
            </a:r>
          </a:p>
          <a:p>
            <a:pPr marL="741600" lvl="1" indent="-284400" eaLnBrk="0" fontAlgn="base" hangingPunct="0">
              <a:spcAft>
                <a:spcPct val="0"/>
              </a:spcAft>
              <a:defRPr/>
            </a:pPr>
            <a:r>
              <a:rPr lang="en-US" sz="2400" kern="0" dirty="0"/>
              <a:t>Stifles creativity</a:t>
            </a:r>
          </a:p>
          <a:p>
            <a:pPr marL="741600" lvl="1" indent="-284400" eaLnBrk="0" fontAlgn="base" hangingPunct="0">
              <a:spcAft>
                <a:spcPct val="0"/>
              </a:spcAft>
              <a:defRPr/>
            </a:pPr>
            <a:r>
              <a:rPr lang="en-US" sz="2400" kern="0" dirty="0"/>
              <a:t>Focus groups not good judge</a:t>
            </a:r>
          </a:p>
          <a:p>
            <a:pPr marL="255600" lvl="0" indent="-255600" eaLnBrk="0" fontAlgn="base" hangingPunct="0">
              <a:spcAft>
                <a:spcPct val="0"/>
              </a:spcAft>
              <a:buSzTx/>
              <a:buFontTx/>
              <a:buChar char="•"/>
              <a:defRPr/>
            </a:pPr>
            <a:r>
              <a:rPr lang="en-US" sz="2600" kern="0" dirty="0"/>
              <a:t>Support of copytesting</a:t>
            </a:r>
          </a:p>
          <a:p>
            <a:pPr marL="741600" lvl="1" indent="-284400" eaLnBrk="0" fontAlgn="base" hangingPunct="0">
              <a:spcAft>
                <a:spcPct val="0"/>
              </a:spcAft>
              <a:defRPr/>
            </a:pPr>
            <a:r>
              <a:rPr lang="en-US" sz="2400" kern="0" dirty="0"/>
              <a:t>Issue of accountability</a:t>
            </a:r>
          </a:p>
          <a:p>
            <a:pPr marL="741600" lvl="1" indent="-284400" eaLnBrk="0" fontAlgn="base" hangingPunct="0">
              <a:spcAft>
                <a:spcPct val="0"/>
              </a:spcAft>
              <a:defRPr/>
            </a:pPr>
            <a:r>
              <a:rPr lang="en-US" sz="2400" kern="0" dirty="0"/>
              <a:t>Majority support because clients want proof</a:t>
            </a:r>
          </a:p>
          <a:p>
            <a:pPr marL="741600" lvl="1" indent="-284400" eaLnBrk="0" fontAlgn="base" hangingPunct="0">
              <a:spcAft>
                <a:spcPct val="0"/>
              </a:spcAft>
              <a:defRPr/>
            </a:pPr>
            <a:r>
              <a:rPr lang="en-US" sz="2400" kern="0" dirty="0"/>
              <a:t>Provides key consumer insights</a:t>
            </a:r>
          </a:p>
        </p:txBody>
      </p:sp>
    </p:spTree>
    <p:extLst>
      <p:ext uri="{BB962C8B-B14F-4D97-AF65-F5344CB8AC3E}">
        <p14:creationId xmlns:p14="http://schemas.microsoft.com/office/powerpoint/2010/main" val="437758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Emotional Reaction Tests</a:t>
            </a:r>
            <a:endParaRPr lang="en-IN" dirty="0">
              <a:latin typeface="+mj-lt"/>
            </a:endParaRPr>
          </a:p>
        </p:txBody>
      </p:sp>
      <p:sp>
        <p:nvSpPr>
          <p:cNvPr id="3" name="Content Placeholder 2"/>
          <p:cNvSpPr>
            <a:spLocks noGrp="1"/>
          </p:cNvSpPr>
          <p:nvPr>
            <p:ph idx="1"/>
          </p:nvPr>
        </p:nvSpPr>
        <p:spPr>
          <a:xfrm>
            <a:off x="457200" y="1600200"/>
            <a:ext cx="4038600" cy="4525963"/>
          </a:xfrm>
        </p:spPr>
        <p:txBody>
          <a:bodyPr/>
          <a:lstStyle/>
          <a:p>
            <a:pPr>
              <a:spcBef>
                <a:spcPts val="1000"/>
              </a:spcBef>
              <a:defRPr/>
            </a:pPr>
            <a:r>
              <a:rPr lang="en-US" sz="2600" dirty="0"/>
              <a:t>Affective advertisements</a:t>
            </a:r>
          </a:p>
          <a:p>
            <a:pPr>
              <a:spcBef>
                <a:spcPts val="1000"/>
              </a:spcBef>
              <a:defRPr/>
            </a:pPr>
            <a:r>
              <a:rPr lang="en-US" sz="2600" dirty="0"/>
              <a:t>Used for material designed to elicit emotions</a:t>
            </a:r>
          </a:p>
          <a:p>
            <a:pPr>
              <a:spcBef>
                <a:spcPts val="1000"/>
              </a:spcBef>
              <a:defRPr/>
            </a:pPr>
            <a:r>
              <a:rPr lang="en-US" sz="2600" dirty="0"/>
              <a:t>Difficult to measure emotions with questions</a:t>
            </a:r>
          </a:p>
          <a:p>
            <a:pPr>
              <a:spcBef>
                <a:spcPts val="1000"/>
              </a:spcBef>
              <a:defRPr/>
            </a:pPr>
            <a:r>
              <a:rPr lang="en-US" sz="2600" dirty="0"/>
              <a:t>Warmth monitor</a:t>
            </a:r>
          </a:p>
          <a:p>
            <a:pPr>
              <a:spcBef>
                <a:spcPts val="1000"/>
              </a:spcBef>
              <a:defRPr/>
            </a:pPr>
            <a:r>
              <a:rPr lang="en-US" sz="2600" dirty="0"/>
              <a:t>Emotional reaction tests are self-reported instruments</a:t>
            </a:r>
          </a:p>
        </p:txBody>
      </p:sp>
      <p:pic>
        <p:nvPicPr>
          <p:cNvPr id="4" name="Picture 3" descr="An advertisement for progressive bank shows a woman at an outdoor track. The title reads, think finances for community projects get in shape on their own? Think ag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539238"/>
            <a:ext cx="1940621" cy="4586925"/>
          </a:xfrm>
          <a:prstGeom prst="rect">
            <a:avLst/>
          </a:prstGeom>
        </p:spPr>
      </p:pic>
    </p:spTree>
    <p:extLst>
      <p:ext uri="{BB962C8B-B14F-4D97-AF65-F5344CB8AC3E}">
        <p14:creationId xmlns:p14="http://schemas.microsoft.com/office/powerpoint/2010/main" val="1414792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688"/>
            <a:ext cx="8229600" cy="1097280"/>
          </a:xfrm>
        </p:spPr>
        <p:txBody>
          <a:bodyPr/>
          <a:lstStyle/>
          <a:p>
            <a:r>
              <a:rPr lang="en-US" sz="3600" dirty="0">
                <a:latin typeface="+mj-lt"/>
              </a:rPr>
              <a:t>Chapter Objectives </a:t>
            </a:r>
            <a:r>
              <a:rPr lang="en-US" sz="2000" b="0" dirty="0">
                <a:latin typeface="+mj-lt"/>
              </a:rPr>
              <a:t>(1 of 2)</a:t>
            </a:r>
            <a:endParaRPr lang="en-IN" sz="20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432000" indent="-432000">
              <a:buSzPct val="100000"/>
              <a:buFontTx/>
              <a:buAutoNum type="arabicPeriod"/>
            </a:pPr>
            <a:r>
              <a:rPr lang="en-US" sz="2600" dirty="0"/>
              <a:t>What are the three broad categories of evaluation tools used to evaluate IMC systems?</a:t>
            </a:r>
          </a:p>
          <a:p>
            <a:pPr marL="432000" indent="-432000">
              <a:buSzPct val="100000"/>
              <a:buFontTx/>
              <a:buAutoNum type="arabicPeriod"/>
            </a:pPr>
            <a:r>
              <a:rPr lang="en-US" sz="2600" dirty="0"/>
              <a:t>How do marketing teams match evaluation methods with IMC objectives?</a:t>
            </a:r>
          </a:p>
          <a:p>
            <a:pPr marL="432000" indent="-432000">
              <a:buSzPct val="100000"/>
              <a:buFontTx/>
              <a:buAutoNum type="arabicPeriod"/>
            </a:pPr>
            <a:r>
              <a:rPr lang="en-US" sz="2600" dirty="0"/>
              <a:t>What forms of message evaluations can be conducted to assess IMC programs?</a:t>
            </a:r>
          </a:p>
          <a:p>
            <a:pPr marL="432000" indent="-432000">
              <a:buSzPct val="100000"/>
              <a:buFontTx/>
              <a:buAutoNum type="arabicPeriod"/>
            </a:pPr>
            <a:r>
              <a:rPr lang="en-US" sz="2600" dirty="0"/>
              <a:t>Which evaluation criteria are suggested by the positioning advertising copytesting (PACT) system?</a:t>
            </a:r>
          </a:p>
        </p:txBody>
      </p:sp>
    </p:spTree>
    <p:extLst>
      <p:ext uri="{BB962C8B-B14F-4D97-AF65-F5344CB8AC3E}">
        <p14:creationId xmlns:p14="http://schemas.microsoft.com/office/powerpoint/2010/main" val="2680101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228600" y="5917473"/>
            <a:ext cx="708613" cy="533400"/>
          </a:xfrm>
        </p:spPr>
        <p:txBody>
          <a:bodyPr/>
          <a:lstStyle/>
          <a:p>
            <a:pPr marL="0" indent="0">
              <a:buNone/>
            </a:pPr>
            <a:r>
              <a:rPr lang="en-US" b="1" dirty="0"/>
              <a:t>Bonus Slide</a:t>
            </a:r>
          </a:p>
        </p:txBody>
      </p:sp>
      <p:sp>
        <p:nvSpPr>
          <p:cNvPr id="2" name="Title 1"/>
          <p:cNvSpPr>
            <a:spLocks noGrp="1"/>
          </p:cNvSpPr>
          <p:nvPr>
            <p:ph type="title"/>
          </p:nvPr>
        </p:nvSpPr>
        <p:spPr>
          <a:xfrm>
            <a:off x="457200" y="250208"/>
            <a:ext cx="8229600" cy="1097280"/>
          </a:xfrm>
        </p:spPr>
        <p:txBody>
          <a:bodyPr/>
          <a:lstStyle/>
          <a:p>
            <a:r>
              <a:rPr lang="en-US" sz="3600" dirty="0">
                <a:latin typeface="+mj-lt"/>
              </a:rPr>
              <a:t>Sample Graph from a Warmth Meter</a:t>
            </a:r>
            <a:br>
              <a:rPr lang="en-US" sz="3600" dirty="0">
                <a:latin typeface="+mj-lt"/>
              </a:rPr>
            </a:br>
            <a:r>
              <a:rPr lang="en-US" sz="3200" dirty="0">
                <a:latin typeface="+mj-lt"/>
              </a:rPr>
              <a:t>30-Second TV Advertisement</a:t>
            </a:r>
            <a:endParaRPr lang="en-IN" sz="3200" dirty="0">
              <a:latin typeface="+mj-lt"/>
            </a:endParaRPr>
          </a:p>
        </p:txBody>
      </p:sp>
      <p:sp>
        <p:nvSpPr>
          <p:cNvPr id="3" name="Content Placeholder 2"/>
          <p:cNvSpPr>
            <a:spLocks noGrp="1"/>
          </p:cNvSpPr>
          <p:nvPr>
            <p:ph idx="1"/>
          </p:nvPr>
        </p:nvSpPr>
        <p:spPr>
          <a:xfrm>
            <a:off x="457200" y="1600201"/>
            <a:ext cx="3352800" cy="457200"/>
          </a:xfrm>
        </p:spPr>
        <p:txBody>
          <a:bodyPr/>
          <a:lstStyle/>
          <a:p>
            <a:pPr marL="0" indent="0">
              <a:buNone/>
            </a:pPr>
            <a:r>
              <a:rPr lang="en-IN" sz="2800" b="1" dirty="0"/>
              <a:t>Sample Ad Rating</a:t>
            </a:r>
          </a:p>
        </p:txBody>
      </p:sp>
      <p:pic>
        <p:nvPicPr>
          <p:cNvPr id="5" name="Picture 4" descr="A graph shows the sample ad rating “warmth meter” for target audience and total audience reactions over the duration of the 30-second ad. An ad section that elicited negative emotions is evidenced by a drop in warmth for both audiences at approximately 10 seconds. The drop at 10 seconds is steeper for the target audience, as is the recovery following the negative emotion. The target audience reaction is warmer throughout the ad than the total audience rea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649" y="2239035"/>
            <a:ext cx="6870023" cy="3748110"/>
          </a:xfrm>
          <a:prstGeom prst="rect">
            <a:avLst/>
          </a:prstGeom>
        </p:spPr>
      </p:pic>
    </p:spTree>
    <p:extLst>
      <p:ext uri="{BB962C8B-B14F-4D97-AF65-F5344CB8AC3E}">
        <p14:creationId xmlns:p14="http://schemas.microsoft.com/office/powerpoint/2010/main" val="1238565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Cognitive Neuroscience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0"/>
            <a:ext cx="8229600" cy="1600199"/>
          </a:xfrm>
        </p:spPr>
        <p:txBody>
          <a:bodyPr/>
          <a:lstStyle/>
          <a:p>
            <a:pPr>
              <a:defRPr/>
            </a:pPr>
            <a:r>
              <a:rPr lang="en-US" sz="2600" dirty="0"/>
              <a:t>Measures brainwave activity</a:t>
            </a:r>
          </a:p>
          <a:p>
            <a:pPr>
              <a:defRPr/>
            </a:pPr>
            <a:r>
              <a:rPr lang="en-US" sz="2600" dirty="0"/>
              <a:t>Better indicator of respondent’s true reaction</a:t>
            </a:r>
          </a:p>
          <a:p>
            <a:pPr>
              <a:defRPr/>
            </a:pPr>
            <a:r>
              <a:rPr lang="en-US" sz="2600" dirty="0"/>
              <a:t>Does not rely on self-reporting</a:t>
            </a:r>
            <a:endParaRPr lang="en-IN" sz="2600" dirty="0"/>
          </a:p>
        </p:txBody>
      </p:sp>
      <p:pic>
        <p:nvPicPr>
          <p:cNvPr id="5" name="Picture 4">
            <a:extLst>
              <a:ext uri="{FF2B5EF4-FFF2-40B4-BE49-F238E27FC236}">
                <a16:creationId xmlns:a16="http://schemas.microsoft.com/office/drawing/2014/main" xmlns="" id="{CACF4CFF-0ED4-4B86-AC8E-1944E2E1BF25}"/>
              </a:ext>
            </a:extLst>
          </p:cNvPr>
          <p:cNvPicPr>
            <a:picLocks noChangeAspect="1"/>
          </p:cNvPicPr>
          <p:nvPr/>
        </p:nvPicPr>
        <p:blipFill>
          <a:blip r:embed="rId3"/>
          <a:stretch>
            <a:fillRect/>
          </a:stretch>
        </p:blipFill>
        <p:spPr>
          <a:xfrm>
            <a:off x="2327143" y="3276600"/>
            <a:ext cx="4489713" cy="3130302"/>
          </a:xfrm>
          <a:prstGeom prst="rect">
            <a:avLst/>
          </a:prstGeom>
        </p:spPr>
      </p:pic>
    </p:spTree>
    <p:extLst>
      <p:ext uri="{BB962C8B-B14F-4D97-AF65-F5344CB8AC3E}">
        <p14:creationId xmlns:p14="http://schemas.microsoft.com/office/powerpoint/2010/main" val="1757853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Cognitive Neuroscience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0"/>
            <a:ext cx="8229600" cy="4419599"/>
          </a:xfrm>
        </p:spPr>
        <p:txBody>
          <a:bodyPr/>
          <a:lstStyle/>
          <a:p>
            <a:pPr>
              <a:defRPr/>
            </a:pPr>
            <a:r>
              <a:rPr lang="en-US" sz="2600" dirty="0"/>
              <a:t>Companies experimenting with neuroscience</a:t>
            </a:r>
          </a:p>
          <a:p>
            <a:pPr lvl="1">
              <a:defRPr/>
            </a:pPr>
            <a:r>
              <a:rPr lang="en-US" sz="2400" dirty="0"/>
              <a:t>EmSense</a:t>
            </a:r>
          </a:p>
          <a:p>
            <a:pPr lvl="1">
              <a:defRPr/>
            </a:pPr>
            <a:r>
              <a:rPr lang="en-US" sz="2400" dirty="0"/>
              <a:t>NeureoFocus</a:t>
            </a:r>
          </a:p>
          <a:p>
            <a:pPr lvl="1">
              <a:defRPr/>
            </a:pPr>
            <a:r>
              <a:rPr lang="en-US" sz="2400" dirty="0"/>
              <a:t>Sands Research</a:t>
            </a:r>
          </a:p>
          <a:p>
            <a:pPr lvl="1">
              <a:defRPr/>
            </a:pPr>
            <a:r>
              <a:rPr lang="en-US" sz="2400" dirty="0"/>
              <a:t>Frito-Lay</a:t>
            </a:r>
          </a:p>
          <a:p>
            <a:pPr>
              <a:defRPr/>
            </a:pPr>
            <a:r>
              <a:rPr lang="en-US" sz="2600" dirty="0"/>
              <a:t>Power of cognitive neuroscience</a:t>
            </a:r>
          </a:p>
          <a:p>
            <a:pPr lvl="1">
              <a:defRPr/>
            </a:pPr>
            <a:r>
              <a:rPr lang="en-US" sz="2400" dirty="0"/>
              <a:t>Reveals physiological reactions</a:t>
            </a:r>
          </a:p>
          <a:p>
            <a:pPr lvl="1">
              <a:defRPr/>
            </a:pPr>
            <a:r>
              <a:rPr lang="en-US" sz="2400" dirty="0"/>
              <a:t>Understand how information is being processed</a:t>
            </a:r>
            <a:endParaRPr lang="en-IN" dirty="0"/>
          </a:p>
        </p:txBody>
      </p:sp>
    </p:spTree>
    <p:extLst>
      <p:ext uri="{BB962C8B-B14F-4D97-AF65-F5344CB8AC3E}">
        <p14:creationId xmlns:p14="http://schemas.microsoft.com/office/powerpoint/2010/main" val="192924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IN" sz="3600" dirty="0">
                <a:latin typeface="+mj-lt"/>
              </a:rPr>
              <a:t>Figure 15.3 </a:t>
            </a:r>
            <a:r>
              <a:rPr lang="en-US" sz="3600" dirty="0">
                <a:latin typeface="+mj-lt"/>
              </a:rPr>
              <a:t>Copytesting Principles of PACT </a:t>
            </a:r>
            <a:r>
              <a:rPr lang="en-US" sz="2000" b="0" dirty="0">
                <a:latin typeface="+mj-lt"/>
              </a:rPr>
              <a:t>(1 of 2)</a:t>
            </a:r>
          </a:p>
        </p:txBody>
      </p:sp>
      <p:sp>
        <p:nvSpPr>
          <p:cNvPr id="4" name="Content Placeholder 3"/>
          <p:cNvSpPr>
            <a:spLocks noGrp="1"/>
          </p:cNvSpPr>
          <p:nvPr>
            <p:ph idx="1"/>
          </p:nvPr>
        </p:nvSpPr>
        <p:spPr>
          <a:xfrm>
            <a:off x="457200" y="1600200"/>
            <a:ext cx="8229600" cy="2971800"/>
          </a:xfrm>
        </p:spPr>
        <p:txBody>
          <a:bodyPr/>
          <a:lstStyle/>
          <a:p>
            <a:pPr>
              <a:defRPr/>
            </a:pPr>
            <a:r>
              <a:rPr lang="en-US" sz="2600" dirty="0"/>
              <a:t>Testing procedure should be relevant to objectives.</a:t>
            </a:r>
          </a:p>
          <a:p>
            <a:pPr>
              <a:defRPr/>
            </a:pPr>
            <a:r>
              <a:rPr lang="en-US" sz="2600" dirty="0"/>
              <a:t>Researchers should agree on how the results will be used in advance.</a:t>
            </a:r>
          </a:p>
          <a:p>
            <a:pPr>
              <a:defRPr/>
            </a:pPr>
            <a:r>
              <a:rPr lang="en-US" sz="2600" dirty="0"/>
              <a:t>Multiple measures should be used.</a:t>
            </a:r>
          </a:p>
          <a:p>
            <a:pPr>
              <a:defRPr/>
            </a:pPr>
            <a:r>
              <a:rPr lang="en-US" sz="2600" dirty="0"/>
              <a:t>The test should be based on some model or theory of human response to communication.</a:t>
            </a:r>
          </a:p>
        </p:txBody>
      </p:sp>
      <p:sp>
        <p:nvSpPr>
          <p:cNvPr id="5" name="Content Placeholder 4"/>
          <p:cNvSpPr>
            <a:spLocks noGrp="1"/>
          </p:cNvSpPr>
          <p:nvPr>
            <p:ph idx="13"/>
          </p:nvPr>
        </p:nvSpPr>
        <p:spPr>
          <a:xfrm>
            <a:off x="457200" y="5791200"/>
            <a:ext cx="8229600" cy="487363"/>
          </a:xfrm>
        </p:spPr>
        <p:txBody>
          <a:bodyPr/>
          <a:lstStyle/>
          <a:p>
            <a:pPr marL="0" indent="0" eaLnBrk="0" hangingPunct="0">
              <a:buNone/>
            </a:pPr>
            <a:r>
              <a:rPr lang="en-US" dirty="0"/>
              <a:t>Source: Based on PACT document published in the </a:t>
            </a:r>
            <a:r>
              <a:rPr lang="en-US" i="1" dirty="0"/>
              <a:t>Journal of Marketing</a:t>
            </a:r>
            <a:r>
              <a:rPr lang="en-US" dirty="0"/>
              <a:t>, (1982) ,Vol. 11, No. 4, pp. 4-29. </a:t>
            </a:r>
          </a:p>
        </p:txBody>
      </p:sp>
    </p:spTree>
    <p:extLst>
      <p:ext uri="{BB962C8B-B14F-4D97-AF65-F5344CB8AC3E}">
        <p14:creationId xmlns:p14="http://schemas.microsoft.com/office/powerpoint/2010/main" val="3634265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IN" sz="3600" dirty="0">
                <a:latin typeface="+mj-lt"/>
              </a:rPr>
              <a:t>Figure 15.3 </a:t>
            </a:r>
            <a:r>
              <a:rPr lang="en-US" sz="3600" dirty="0">
                <a:latin typeface="+mj-lt"/>
              </a:rPr>
              <a:t>Copytesting Principles of PACT </a:t>
            </a:r>
            <a:r>
              <a:rPr lang="en-US" sz="2000" b="0" dirty="0">
                <a:latin typeface="+mj-lt"/>
              </a:rPr>
              <a:t>(2 of 2)</a:t>
            </a:r>
          </a:p>
        </p:txBody>
      </p:sp>
      <p:sp>
        <p:nvSpPr>
          <p:cNvPr id="4" name="Content Placeholder 3"/>
          <p:cNvSpPr>
            <a:spLocks noGrp="1"/>
          </p:cNvSpPr>
          <p:nvPr>
            <p:ph idx="1"/>
          </p:nvPr>
        </p:nvSpPr>
        <p:spPr>
          <a:xfrm>
            <a:off x="457200" y="1600200"/>
            <a:ext cx="8229600" cy="3810000"/>
          </a:xfrm>
        </p:spPr>
        <p:txBody>
          <a:bodyPr/>
          <a:lstStyle/>
          <a:p>
            <a:pPr>
              <a:spcBef>
                <a:spcPts val="1000"/>
              </a:spcBef>
              <a:defRPr/>
            </a:pPr>
            <a:r>
              <a:rPr lang="en-US" sz="2400" dirty="0"/>
              <a:t>Testing procedure should allow for more than one exposure.</a:t>
            </a:r>
          </a:p>
          <a:p>
            <a:pPr>
              <a:spcBef>
                <a:spcPts val="1000"/>
              </a:spcBef>
              <a:defRPr/>
            </a:pPr>
            <a:r>
              <a:rPr lang="en-US" sz="2400" dirty="0"/>
              <a:t>In selecting alternate ads to include in the test, they should be at the same stage in the process as test ad.</a:t>
            </a:r>
          </a:p>
          <a:p>
            <a:pPr>
              <a:spcBef>
                <a:spcPts val="1000"/>
              </a:spcBef>
              <a:defRPr/>
            </a:pPr>
            <a:r>
              <a:rPr lang="en-US" sz="2400" dirty="0"/>
              <a:t>The test should provide controls to avoid biases.</a:t>
            </a:r>
          </a:p>
          <a:p>
            <a:pPr>
              <a:spcBef>
                <a:spcPts val="1000"/>
              </a:spcBef>
              <a:defRPr/>
            </a:pPr>
            <a:r>
              <a:rPr lang="en-US" sz="2400" dirty="0"/>
              <a:t>Sample used for the test should be representative of the target sample.</a:t>
            </a:r>
          </a:p>
          <a:p>
            <a:pPr>
              <a:spcBef>
                <a:spcPts val="1000"/>
              </a:spcBef>
              <a:defRPr/>
            </a:pPr>
            <a:r>
              <a:rPr lang="en-US" sz="2400" dirty="0"/>
              <a:t>Testing procedure should demonstrate reliability and validity. </a:t>
            </a:r>
          </a:p>
        </p:txBody>
      </p:sp>
      <p:sp>
        <p:nvSpPr>
          <p:cNvPr id="5" name="Content Placeholder 4"/>
          <p:cNvSpPr>
            <a:spLocks noGrp="1"/>
          </p:cNvSpPr>
          <p:nvPr>
            <p:ph idx="13"/>
          </p:nvPr>
        </p:nvSpPr>
        <p:spPr>
          <a:xfrm>
            <a:off x="457200" y="5791200"/>
            <a:ext cx="8229600" cy="487363"/>
          </a:xfrm>
        </p:spPr>
        <p:txBody>
          <a:bodyPr/>
          <a:lstStyle/>
          <a:p>
            <a:pPr marL="0" indent="0" eaLnBrk="0" hangingPunct="0">
              <a:buNone/>
            </a:pPr>
            <a:r>
              <a:rPr lang="en-US" i="1" dirty="0"/>
              <a:t>Source: Based on PACT document published in the </a:t>
            </a:r>
            <a:r>
              <a:rPr lang="en-US" i="1" u="sng" dirty="0"/>
              <a:t>Journal of Marketing</a:t>
            </a:r>
            <a:r>
              <a:rPr lang="en-US" i="1" dirty="0"/>
              <a:t>, (1982) ,Vol. 11, No. 4, pp. 4-29. </a:t>
            </a:r>
          </a:p>
        </p:txBody>
      </p:sp>
    </p:spTree>
    <p:extLst>
      <p:ext uri="{BB962C8B-B14F-4D97-AF65-F5344CB8AC3E}">
        <p14:creationId xmlns:p14="http://schemas.microsoft.com/office/powerpoint/2010/main" val="334068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Online Evaluation Metrics</a:t>
            </a:r>
            <a:endParaRPr lang="en-IN" dirty="0">
              <a:latin typeface="+mj-lt"/>
            </a:endParaRPr>
          </a:p>
        </p:txBody>
      </p:sp>
      <p:sp>
        <p:nvSpPr>
          <p:cNvPr id="3" name="Content Placeholder 2"/>
          <p:cNvSpPr>
            <a:spLocks noGrp="1"/>
          </p:cNvSpPr>
          <p:nvPr>
            <p:ph idx="1"/>
          </p:nvPr>
        </p:nvSpPr>
        <p:spPr>
          <a:xfrm>
            <a:off x="457200" y="1600201"/>
            <a:ext cx="8229600" cy="2286000"/>
          </a:xfrm>
        </p:spPr>
        <p:txBody>
          <a:bodyPr/>
          <a:lstStyle/>
          <a:p>
            <a:pPr>
              <a:defRPr/>
            </a:pPr>
            <a:r>
              <a:rPr lang="en-US" sz="2600" b="1" dirty="0"/>
              <a:t>Click-throughs</a:t>
            </a:r>
            <a:r>
              <a:rPr lang="en-US" sz="2600" dirty="0"/>
              <a:t> primary measurement</a:t>
            </a:r>
          </a:p>
          <a:p>
            <a:pPr>
              <a:defRPr/>
            </a:pPr>
            <a:r>
              <a:rPr lang="en-US" sz="2600" dirty="0"/>
              <a:t>Length of engagement</a:t>
            </a:r>
          </a:p>
          <a:p>
            <a:pPr>
              <a:defRPr/>
            </a:pPr>
            <a:r>
              <a:rPr lang="en-US" sz="2600" dirty="0"/>
              <a:t>Dwell rate</a:t>
            </a:r>
          </a:p>
          <a:p>
            <a:pPr>
              <a:defRPr/>
            </a:pPr>
            <a:r>
              <a:rPr lang="en-US" sz="2600" dirty="0"/>
              <a:t>Dwell time</a:t>
            </a:r>
          </a:p>
        </p:txBody>
      </p:sp>
      <p:pic>
        <p:nvPicPr>
          <p:cNvPr id="4" name="Picture 3" descr="A banner advertisement for wholly guacamole and sonic shows a button labeled, get free tots, next to the text, wholly guacamole at the push of a but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495800"/>
            <a:ext cx="7289800" cy="914400"/>
          </a:xfrm>
          <a:prstGeom prst="rect">
            <a:avLst/>
          </a:prstGeom>
        </p:spPr>
      </p:pic>
    </p:spTree>
    <p:extLst>
      <p:ext uri="{BB962C8B-B14F-4D97-AF65-F5344CB8AC3E}">
        <p14:creationId xmlns:p14="http://schemas.microsoft.com/office/powerpoint/2010/main" val="836956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IN" sz="3600" dirty="0">
                <a:latin typeface="+mj-lt"/>
              </a:rPr>
              <a:t>Figure 15.4 </a:t>
            </a:r>
            <a:r>
              <a:rPr lang="en-US" sz="3600" dirty="0">
                <a:latin typeface="+mj-lt"/>
              </a:rPr>
              <a:t>Digital Metrics</a:t>
            </a:r>
          </a:p>
        </p:txBody>
      </p:sp>
      <p:sp>
        <p:nvSpPr>
          <p:cNvPr id="4" name="Content Placeholder 3"/>
          <p:cNvSpPr>
            <a:spLocks noGrp="1"/>
          </p:cNvSpPr>
          <p:nvPr>
            <p:ph idx="1"/>
          </p:nvPr>
        </p:nvSpPr>
        <p:spPr>
          <a:xfrm>
            <a:off x="380998" y="1600200"/>
            <a:ext cx="3733802" cy="4572000"/>
          </a:xfrm>
        </p:spPr>
        <p:txBody>
          <a:bodyPr/>
          <a:lstStyle/>
          <a:p>
            <a:pPr marL="0" indent="0">
              <a:buNone/>
            </a:pPr>
            <a:r>
              <a:rPr lang="en-US" sz="2300" b="1" kern="0" dirty="0"/>
              <a:t>Web Metrics</a:t>
            </a:r>
          </a:p>
          <a:p>
            <a:r>
              <a:rPr lang="en-US" sz="2200" dirty="0"/>
              <a:t>Number of visits (Hits)</a:t>
            </a:r>
          </a:p>
          <a:p>
            <a:r>
              <a:rPr lang="en-US" sz="2200" dirty="0"/>
              <a:t>Number of visitors</a:t>
            </a:r>
          </a:p>
          <a:p>
            <a:r>
              <a:rPr lang="en-US" sz="2200" dirty="0"/>
              <a:t>New vs. repeat visitors</a:t>
            </a:r>
          </a:p>
          <a:p>
            <a:r>
              <a:rPr lang="en-US" sz="2200" dirty="0"/>
              <a:t>Page views</a:t>
            </a:r>
          </a:p>
          <a:p>
            <a:r>
              <a:rPr lang="en-US" sz="2200" dirty="0"/>
              <a:t>Page views per visit</a:t>
            </a:r>
          </a:p>
          <a:p>
            <a:r>
              <a:rPr lang="en-US" sz="2200" dirty="0"/>
              <a:t>Time on pages and site</a:t>
            </a:r>
          </a:p>
          <a:p>
            <a:r>
              <a:rPr lang="en-US" sz="2200" dirty="0"/>
              <a:t>Entry and exist pages</a:t>
            </a:r>
          </a:p>
          <a:p>
            <a:r>
              <a:rPr lang="en-US" sz="2200" dirty="0"/>
              <a:t>Bounce rates</a:t>
            </a:r>
          </a:p>
        </p:txBody>
      </p:sp>
      <p:sp>
        <p:nvSpPr>
          <p:cNvPr id="5" name="Content Placeholder 4"/>
          <p:cNvSpPr>
            <a:spLocks noGrp="1"/>
          </p:cNvSpPr>
          <p:nvPr>
            <p:ph idx="13"/>
          </p:nvPr>
        </p:nvSpPr>
        <p:spPr>
          <a:xfrm>
            <a:off x="4550229" y="1600200"/>
            <a:ext cx="4191002" cy="4419600"/>
          </a:xfrm>
        </p:spPr>
        <p:txBody>
          <a:bodyPr/>
          <a:lstStyle/>
          <a:p>
            <a:pPr marL="0" indent="0">
              <a:buNone/>
            </a:pPr>
            <a:r>
              <a:rPr lang="en-US" sz="2300" b="1" kern="0" dirty="0"/>
              <a:t>Conversion/Campaign Metrics</a:t>
            </a:r>
          </a:p>
          <a:p>
            <a:r>
              <a:rPr lang="en-US" sz="2200" dirty="0"/>
              <a:t>Click-through rate (CTR)</a:t>
            </a:r>
          </a:p>
          <a:p>
            <a:r>
              <a:rPr lang="en-US" sz="2200" dirty="0"/>
              <a:t>Cost-per-click (CPC)</a:t>
            </a:r>
          </a:p>
          <a:p>
            <a:r>
              <a:rPr lang="en-US" sz="2200" dirty="0"/>
              <a:t>Conversion ratio</a:t>
            </a:r>
          </a:p>
          <a:p>
            <a:r>
              <a:rPr lang="en-US" sz="2200" dirty="0"/>
              <a:t>Cost-per-conversion (CPC)</a:t>
            </a:r>
          </a:p>
          <a:p>
            <a:r>
              <a:rPr lang="en-US" sz="2200" dirty="0"/>
              <a:t>Average order value (AOV)</a:t>
            </a:r>
          </a:p>
          <a:p>
            <a:r>
              <a:rPr lang="en-US" sz="2200" dirty="0"/>
              <a:t>Revenue-per-visit (RPV)</a:t>
            </a:r>
          </a:p>
          <a:p>
            <a:r>
              <a:rPr lang="en-US" sz="2200" dirty="0"/>
              <a:t>Shopping cart abandonment</a:t>
            </a:r>
            <a:endParaRPr lang="en-IN" sz="2200" dirty="0"/>
          </a:p>
        </p:txBody>
      </p:sp>
    </p:spTree>
    <p:extLst>
      <p:ext uri="{BB962C8B-B14F-4D97-AF65-F5344CB8AC3E}">
        <p14:creationId xmlns:p14="http://schemas.microsoft.com/office/powerpoint/2010/main" val="4020673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IN" sz="3600" dirty="0">
                <a:latin typeface="+mj-lt"/>
              </a:rPr>
              <a:t>Figure 15.5 </a:t>
            </a:r>
            <a:r>
              <a:rPr lang="en-US" sz="3600" dirty="0">
                <a:latin typeface="+mj-lt"/>
              </a:rPr>
              <a:t>Sales Funnel Efficiency</a:t>
            </a:r>
          </a:p>
        </p:txBody>
      </p:sp>
      <p:sp>
        <p:nvSpPr>
          <p:cNvPr id="3" name="Content Placeholder 2"/>
          <p:cNvSpPr>
            <a:spLocks noGrp="1"/>
          </p:cNvSpPr>
          <p:nvPr>
            <p:ph idx="1"/>
          </p:nvPr>
        </p:nvSpPr>
        <p:spPr>
          <a:xfrm>
            <a:off x="457200" y="1600201"/>
            <a:ext cx="3124200" cy="3886200"/>
          </a:xfrm>
        </p:spPr>
        <p:txBody>
          <a:bodyPr/>
          <a:lstStyle/>
          <a:p>
            <a:r>
              <a:rPr lang="en-US" sz="2600" dirty="0"/>
              <a:t>Visits/impressions</a:t>
            </a:r>
          </a:p>
          <a:p>
            <a:r>
              <a:rPr lang="en-US" sz="2600" dirty="0"/>
              <a:t>Click through</a:t>
            </a:r>
          </a:p>
          <a:p>
            <a:r>
              <a:rPr lang="en-US" sz="2600" dirty="0"/>
              <a:t>Browse products</a:t>
            </a:r>
          </a:p>
          <a:p>
            <a:r>
              <a:rPr lang="en-US" sz="2600" dirty="0"/>
              <a:t>Shopping cart</a:t>
            </a:r>
          </a:p>
          <a:p>
            <a:r>
              <a:rPr lang="en-US" sz="2600" dirty="0"/>
              <a:t>Purchase</a:t>
            </a:r>
          </a:p>
          <a:p>
            <a:r>
              <a:rPr lang="en-US" sz="2600" dirty="0"/>
              <a:t>Create account/loyalty</a:t>
            </a:r>
          </a:p>
        </p:txBody>
      </p:sp>
      <p:pic>
        <p:nvPicPr>
          <p:cNvPr id="4" name="Picture 3" descr="A funnel is separated into 6 sections from top, where the funnel is wider, to bottom, where the funnel is thinner, as follows: 10,000 visits or impressions; 2.7% click through; 72% browse products; 28% shopping cart; 61% purchase; 77% create account slash loyal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220502"/>
            <a:ext cx="4602154" cy="2416995"/>
          </a:xfrm>
          <a:prstGeom prst="rect">
            <a:avLst/>
          </a:prstGeom>
        </p:spPr>
      </p:pic>
    </p:spTree>
    <p:extLst>
      <p:ext uri="{BB962C8B-B14F-4D97-AF65-F5344CB8AC3E}">
        <p14:creationId xmlns:p14="http://schemas.microsoft.com/office/powerpoint/2010/main" val="700212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Web Chatter</a:t>
            </a:r>
            <a:endParaRPr lang="en-IN" dirty="0">
              <a:latin typeface="+mj-lt"/>
            </a:endParaRPr>
          </a:p>
        </p:txBody>
      </p:sp>
      <p:sp>
        <p:nvSpPr>
          <p:cNvPr id="3" name="Content Placeholder 2"/>
          <p:cNvSpPr>
            <a:spLocks noGrp="1"/>
          </p:cNvSpPr>
          <p:nvPr>
            <p:ph idx="1"/>
          </p:nvPr>
        </p:nvSpPr>
        <p:spPr>
          <a:xfrm>
            <a:off x="457200" y="1600200"/>
            <a:ext cx="3200400" cy="4525963"/>
          </a:xfrm>
        </p:spPr>
        <p:txBody>
          <a:bodyPr/>
          <a:lstStyle/>
          <a:p>
            <a:pPr>
              <a:defRPr/>
            </a:pPr>
            <a:r>
              <a:rPr lang="en-US" sz="2600" dirty="0"/>
              <a:t>Listen to web chatter</a:t>
            </a:r>
          </a:p>
          <a:p>
            <a:pPr>
              <a:defRPr/>
            </a:pPr>
            <a:r>
              <a:rPr lang="en-US" sz="2600" dirty="0"/>
              <a:t>Listening software</a:t>
            </a:r>
          </a:p>
          <a:p>
            <a:pPr>
              <a:defRPr/>
            </a:pPr>
            <a:r>
              <a:rPr lang="en-US" sz="2600" dirty="0"/>
              <a:t>Sentiment analysis</a:t>
            </a:r>
            <a:endParaRPr lang="en-IN" sz="2600" dirty="0"/>
          </a:p>
        </p:txBody>
      </p:sp>
      <p:pic>
        <p:nvPicPr>
          <p:cNvPr id="4" name="Picture 3" descr="The website for DuPage medical group has options to find a physician, get started with my chart, opportunities for employment, and, our physicians’ health topic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290881"/>
            <a:ext cx="4763406" cy="4606197"/>
          </a:xfrm>
          <a:prstGeom prst="rect">
            <a:avLst/>
          </a:prstGeom>
        </p:spPr>
      </p:pic>
    </p:spTree>
    <p:extLst>
      <p:ext uri="{BB962C8B-B14F-4D97-AF65-F5344CB8AC3E}">
        <p14:creationId xmlns:p14="http://schemas.microsoft.com/office/powerpoint/2010/main" val="405175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8030"/>
            <a:ext cx="8044539" cy="1097280"/>
          </a:xfrm>
        </p:spPr>
        <p:txBody>
          <a:bodyPr/>
          <a:lstStyle/>
          <a:p>
            <a:r>
              <a:rPr lang="en-IN" sz="3600" dirty="0">
                <a:latin typeface="+mj-lt"/>
              </a:rPr>
              <a:t>Figure 15.6 </a:t>
            </a:r>
            <a:r>
              <a:rPr lang="en-US" sz="3600" dirty="0">
                <a:latin typeface="Arial" charset="0"/>
              </a:rPr>
              <a:t>Social Media Metrics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0"/>
            <a:ext cx="4114800" cy="4343400"/>
          </a:xfrm>
        </p:spPr>
        <p:txBody>
          <a:bodyPr/>
          <a:lstStyle/>
          <a:p>
            <a:pPr marL="0" indent="0">
              <a:buNone/>
            </a:pPr>
            <a:r>
              <a:rPr lang="en-US" sz="2800" b="1" kern="0" dirty="0"/>
              <a:t>Volume Metrics</a:t>
            </a:r>
          </a:p>
          <a:p>
            <a:pPr>
              <a:spcBef>
                <a:spcPts val="1000"/>
              </a:spcBef>
            </a:pPr>
            <a:r>
              <a:rPr lang="en-US" sz="2600" dirty="0"/>
              <a:t>Views (total audience)</a:t>
            </a:r>
          </a:p>
          <a:p>
            <a:pPr>
              <a:spcBef>
                <a:spcPts val="1000"/>
              </a:spcBef>
            </a:pPr>
            <a:r>
              <a:rPr lang="en-US" sz="2600" dirty="0"/>
              <a:t>New likes/subscribers/followers</a:t>
            </a:r>
          </a:p>
          <a:p>
            <a:pPr>
              <a:spcBef>
                <a:spcPts val="1000"/>
              </a:spcBef>
            </a:pPr>
            <a:r>
              <a:rPr lang="en-US" sz="2600" dirty="0"/>
              <a:t>Lost likes/subscribers/followers</a:t>
            </a:r>
          </a:p>
          <a:p>
            <a:pPr>
              <a:spcBef>
                <a:spcPts val="1000"/>
              </a:spcBef>
            </a:pPr>
            <a:r>
              <a:rPr lang="en-US" sz="2600" dirty="0"/>
              <a:t>Location</a:t>
            </a:r>
          </a:p>
          <a:p>
            <a:pPr>
              <a:spcBef>
                <a:spcPts val="1000"/>
              </a:spcBef>
            </a:pPr>
            <a:r>
              <a:rPr lang="en-US" sz="2600" dirty="0"/>
              <a:t>Time/day of visit</a:t>
            </a:r>
          </a:p>
        </p:txBody>
      </p:sp>
      <p:sp>
        <p:nvSpPr>
          <p:cNvPr id="4" name="Content Placeholder 3"/>
          <p:cNvSpPr>
            <a:spLocks noGrp="1"/>
          </p:cNvSpPr>
          <p:nvPr>
            <p:ph idx="13"/>
          </p:nvPr>
        </p:nvSpPr>
        <p:spPr>
          <a:xfrm>
            <a:off x="4920339" y="1600200"/>
            <a:ext cx="3581400" cy="4648200"/>
          </a:xfrm>
        </p:spPr>
        <p:txBody>
          <a:bodyPr/>
          <a:lstStyle/>
          <a:p>
            <a:pPr marL="0" indent="0">
              <a:buNone/>
            </a:pPr>
            <a:r>
              <a:rPr lang="en-US" sz="2800" b="1" kern="0" dirty="0"/>
              <a:t>Engagement Metrics</a:t>
            </a:r>
          </a:p>
          <a:p>
            <a:pPr>
              <a:spcBef>
                <a:spcPts val="1000"/>
              </a:spcBef>
            </a:pPr>
            <a:r>
              <a:rPr lang="en-US" sz="2600" dirty="0"/>
              <a:t>Mentions</a:t>
            </a:r>
          </a:p>
          <a:p>
            <a:pPr>
              <a:spcBef>
                <a:spcPts val="1000"/>
              </a:spcBef>
            </a:pPr>
            <a:r>
              <a:rPr lang="en-US" sz="2600" dirty="0"/>
              <a:t>Shares - Reposts/re-tweets</a:t>
            </a:r>
          </a:p>
          <a:p>
            <a:pPr>
              <a:spcBef>
                <a:spcPts val="1000"/>
              </a:spcBef>
            </a:pPr>
            <a:r>
              <a:rPr lang="en-US" sz="2600" dirty="0"/>
              <a:t>Likes</a:t>
            </a:r>
          </a:p>
          <a:p>
            <a:pPr>
              <a:spcBef>
                <a:spcPts val="1000"/>
              </a:spcBef>
            </a:pPr>
            <a:r>
              <a:rPr lang="en-US" sz="2600" dirty="0"/>
              <a:t>Comments</a:t>
            </a:r>
          </a:p>
          <a:p>
            <a:pPr>
              <a:spcBef>
                <a:spcPts val="1000"/>
              </a:spcBef>
            </a:pPr>
            <a:r>
              <a:rPr lang="en-US" sz="2600" dirty="0"/>
              <a:t>Time on page</a:t>
            </a:r>
          </a:p>
          <a:p>
            <a:pPr>
              <a:spcBef>
                <a:spcPts val="1000"/>
              </a:spcBef>
            </a:pPr>
            <a:r>
              <a:rPr lang="en-US" sz="2600" dirty="0"/>
              <a:t>Visits per (day, month)</a:t>
            </a:r>
          </a:p>
          <a:p>
            <a:pPr>
              <a:spcBef>
                <a:spcPts val="1000"/>
              </a:spcBef>
            </a:pPr>
            <a:r>
              <a:rPr lang="en-US" sz="2600" dirty="0"/>
              <a:t>Bounce rate</a:t>
            </a:r>
          </a:p>
        </p:txBody>
      </p:sp>
    </p:spTree>
    <p:extLst>
      <p:ext uri="{BB962C8B-B14F-4D97-AF65-F5344CB8AC3E}">
        <p14:creationId xmlns:p14="http://schemas.microsoft.com/office/powerpoint/2010/main" val="260681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688"/>
            <a:ext cx="8229600" cy="1097280"/>
          </a:xfrm>
        </p:spPr>
        <p:txBody>
          <a:bodyPr/>
          <a:lstStyle/>
          <a:p>
            <a:r>
              <a:rPr lang="en-US" sz="3600" dirty="0">
                <a:latin typeface="+mj-lt"/>
              </a:rPr>
              <a:t>Chapter Objectives </a:t>
            </a:r>
            <a:r>
              <a:rPr lang="en-US" sz="2000" b="0" dirty="0">
                <a:latin typeface="+mj-lt"/>
              </a:rPr>
              <a:t>(2 of 2)</a:t>
            </a:r>
            <a:endParaRPr lang="en-IN" sz="20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432000" indent="-432000">
              <a:buSzPct val="100000"/>
              <a:buFont typeface="+mj-lt"/>
              <a:buAutoNum type="arabicPeriod" startAt="5"/>
            </a:pPr>
            <a:r>
              <a:rPr lang="en-US" sz="2800" dirty="0"/>
              <a:t>How do online evaluation systems assist advertising managers in assessing the quality of a firm’s Internet activities?</a:t>
            </a:r>
          </a:p>
          <a:p>
            <a:pPr marL="432000" indent="-432000">
              <a:buSzPct val="100000"/>
              <a:buFont typeface="+mj-lt"/>
              <a:buAutoNum type="arabicPeriod" startAt="5"/>
            </a:pPr>
            <a:r>
              <a:rPr lang="en-US" sz="2800" dirty="0"/>
              <a:t>What types of behavioral evaluations can be employed to assess IMC programs?</a:t>
            </a:r>
          </a:p>
          <a:p>
            <a:pPr marL="432000" indent="-432000">
              <a:buSzPct val="100000"/>
              <a:buFont typeface="+mj-lt"/>
              <a:buAutoNum type="arabicPeriod" startAt="5"/>
            </a:pPr>
            <a:r>
              <a:rPr lang="en-US" sz="2800" dirty="0"/>
              <a:t>How are evaluation programs adjusted to match international operations?</a:t>
            </a:r>
          </a:p>
        </p:txBody>
      </p:sp>
    </p:spTree>
    <p:extLst>
      <p:ext uri="{BB962C8B-B14F-4D97-AF65-F5344CB8AC3E}">
        <p14:creationId xmlns:p14="http://schemas.microsoft.com/office/powerpoint/2010/main" val="1904681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a:latin typeface="+mj-lt"/>
              </a:rPr>
              <a:t>Figure 15.6 </a:t>
            </a:r>
            <a:r>
              <a:rPr lang="en-US" sz="3600" dirty="0">
                <a:latin typeface="Arial" charset="0"/>
              </a:rPr>
              <a:t>Social Media Metrics</a:t>
            </a:r>
            <a:r>
              <a:rPr lang="en-US" sz="3600" dirty="0">
                <a:latin typeface="+mj-lt"/>
              </a:rPr>
              <a:t> </a:t>
            </a:r>
            <a:r>
              <a:rPr lang="en-US" sz="2000" b="0" dirty="0">
                <a:latin typeface="+mj-lt"/>
              </a:rPr>
              <a:t>(2 of 2)</a:t>
            </a:r>
            <a:endParaRPr lang="en-IN" sz="2000" b="0" dirty="0">
              <a:latin typeface="+mj-lt"/>
            </a:endParaRPr>
          </a:p>
        </p:txBody>
      </p:sp>
      <p:sp>
        <p:nvSpPr>
          <p:cNvPr id="5" name="Content Placeholder 4"/>
          <p:cNvSpPr>
            <a:spLocks noGrp="1"/>
          </p:cNvSpPr>
          <p:nvPr>
            <p:ph idx="1"/>
          </p:nvPr>
        </p:nvSpPr>
        <p:spPr/>
        <p:txBody>
          <a:bodyPr/>
          <a:lstStyle/>
          <a:p>
            <a:pPr marL="0" indent="0">
              <a:buNone/>
            </a:pPr>
            <a:r>
              <a:rPr lang="en-US" sz="2800" b="1" kern="0" dirty="0"/>
              <a:t>Conversion Metrics</a:t>
            </a:r>
          </a:p>
          <a:p>
            <a:r>
              <a:rPr lang="en-US" sz="2600" dirty="0"/>
              <a:t>Click-through rate (CTR)</a:t>
            </a:r>
          </a:p>
          <a:p>
            <a:r>
              <a:rPr lang="en-US" sz="2600" dirty="0"/>
              <a:t>Conversion ratio</a:t>
            </a:r>
          </a:p>
          <a:p>
            <a:r>
              <a:rPr lang="en-US" sz="2600" dirty="0"/>
              <a:t>Cost-per-conversion (CPC)</a:t>
            </a:r>
          </a:p>
          <a:p>
            <a:r>
              <a:rPr lang="en-US" sz="2600" dirty="0"/>
              <a:t>Average order value (AOV)</a:t>
            </a:r>
          </a:p>
          <a:p>
            <a:r>
              <a:rPr lang="en-US" sz="2600" dirty="0"/>
              <a:t>Revenue per visit (RPV)</a:t>
            </a:r>
          </a:p>
          <a:p>
            <a:r>
              <a:rPr lang="en-US" sz="2600" dirty="0"/>
              <a:t>Funnel efficiency</a:t>
            </a:r>
            <a:endParaRPr lang="en-US" sz="2600" b="1" kern="0" dirty="0">
              <a:solidFill>
                <a:srgbClr val="C00000"/>
              </a:solidFill>
            </a:endParaRPr>
          </a:p>
        </p:txBody>
      </p:sp>
    </p:spTree>
    <p:extLst>
      <p:ext uri="{BB962C8B-B14F-4D97-AF65-F5344CB8AC3E}">
        <p14:creationId xmlns:p14="http://schemas.microsoft.com/office/powerpoint/2010/main" val="2055104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Behavioral Evaluations</a:t>
            </a:r>
            <a:endParaRPr lang="en-IN" dirty="0">
              <a:latin typeface="+mj-lt"/>
            </a:endParaRPr>
          </a:p>
        </p:txBody>
      </p:sp>
      <p:sp>
        <p:nvSpPr>
          <p:cNvPr id="3" name="Content Placeholder 2"/>
          <p:cNvSpPr>
            <a:spLocks noGrp="1"/>
          </p:cNvSpPr>
          <p:nvPr>
            <p:ph idx="1"/>
          </p:nvPr>
        </p:nvSpPr>
        <p:spPr>
          <a:xfrm>
            <a:off x="457200" y="1600201"/>
            <a:ext cx="8229600" cy="2133600"/>
          </a:xfrm>
        </p:spPr>
        <p:txBody>
          <a:bodyPr/>
          <a:lstStyle/>
          <a:p>
            <a:pPr>
              <a:defRPr/>
            </a:pPr>
            <a:r>
              <a:rPr lang="en-US" sz="2600" dirty="0"/>
              <a:t>Only evaluation – sales</a:t>
            </a:r>
          </a:p>
          <a:p>
            <a:pPr>
              <a:defRPr/>
            </a:pPr>
            <a:r>
              <a:rPr lang="en-US" sz="2600" dirty="0"/>
              <a:t>Measures results</a:t>
            </a:r>
          </a:p>
          <a:p>
            <a:pPr>
              <a:defRPr/>
            </a:pPr>
            <a:r>
              <a:rPr lang="en-US" sz="2600" dirty="0"/>
              <a:t>Not all communications objectives measurable</a:t>
            </a:r>
          </a:p>
          <a:p>
            <a:pPr>
              <a:defRPr/>
            </a:pPr>
            <a:r>
              <a:rPr lang="en-US" sz="2600" dirty="0"/>
              <a:t>Promotions easier to measure than advertising</a:t>
            </a:r>
            <a:endParaRPr lang="en-IN" sz="2600" dirty="0"/>
          </a:p>
        </p:txBody>
      </p:sp>
      <p:pic>
        <p:nvPicPr>
          <p:cNvPr id="4" name="Picture 3" descr="An advertisement for Flair jewelers shows 5 rings with gemstones of different colors, below the text, show your true col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038600"/>
            <a:ext cx="3801038" cy="2049519"/>
          </a:xfrm>
          <a:prstGeom prst="rect">
            <a:avLst/>
          </a:prstGeom>
        </p:spPr>
      </p:pic>
    </p:spTree>
    <p:extLst>
      <p:ext uri="{BB962C8B-B14F-4D97-AF65-F5344CB8AC3E}">
        <p14:creationId xmlns:p14="http://schemas.microsoft.com/office/powerpoint/2010/main" val="3174892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IN" sz="3600" dirty="0">
                <a:latin typeface="+mj-lt"/>
              </a:rPr>
              <a:t>Figure 15.7 </a:t>
            </a:r>
            <a:r>
              <a:rPr lang="en-US" sz="3600" dirty="0">
                <a:latin typeface="+mj-lt"/>
              </a:rPr>
              <a:t>Behavioral Measures</a:t>
            </a:r>
          </a:p>
        </p:txBody>
      </p:sp>
      <p:sp>
        <p:nvSpPr>
          <p:cNvPr id="3" name="Content Placeholder 2"/>
          <p:cNvSpPr>
            <a:spLocks noGrp="1"/>
          </p:cNvSpPr>
          <p:nvPr>
            <p:ph idx="1"/>
          </p:nvPr>
        </p:nvSpPr>
        <p:spPr/>
        <p:txBody>
          <a:bodyPr/>
          <a:lstStyle/>
          <a:p>
            <a:pPr>
              <a:defRPr/>
            </a:pPr>
            <a:r>
              <a:rPr lang="en-US" sz="2600" dirty="0"/>
              <a:t>Sales</a:t>
            </a:r>
          </a:p>
          <a:p>
            <a:pPr>
              <a:defRPr/>
            </a:pPr>
            <a:r>
              <a:rPr lang="en-US" sz="2600" dirty="0"/>
              <a:t>Response rates</a:t>
            </a:r>
          </a:p>
          <a:p>
            <a:pPr>
              <a:defRPr/>
            </a:pPr>
            <a:r>
              <a:rPr lang="en-US" sz="2600" dirty="0"/>
              <a:t>Redemption rates</a:t>
            </a:r>
          </a:p>
          <a:p>
            <a:pPr>
              <a:defRPr/>
            </a:pPr>
            <a:r>
              <a:rPr lang="en-US" sz="2600" dirty="0"/>
              <a:t>Test markets</a:t>
            </a:r>
          </a:p>
          <a:p>
            <a:pPr>
              <a:defRPr/>
            </a:pPr>
            <a:r>
              <a:rPr lang="en-US" sz="2600" dirty="0"/>
              <a:t>Purchase simulation tests</a:t>
            </a:r>
          </a:p>
        </p:txBody>
      </p:sp>
    </p:spTree>
    <p:extLst>
      <p:ext uri="{BB962C8B-B14F-4D97-AF65-F5344CB8AC3E}">
        <p14:creationId xmlns:p14="http://schemas.microsoft.com/office/powerpoint/2010/main" val="1956382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Sales</a:t>
            </a:r>
            <a:br>
              <a:rPr lang="en-US" sz="3600" dirty="0">
                <a:latin typeface="+mj-lt"/>
              </a:rPr>
            </a:br>
            <a:r>
              <a:rPr lang="en-US" sz="3200" dirty="0">
                <a:latin typeface="+mj-lt"/>
              </a:rPr>
              <a:t>Behavioral Evaluations</a:t>
            </a:r>
            <a:endParaRPr lang="en-IN" sz="3200" dirty="0">
              <a:latin typeface="+mj-lt"/>
            </a:endParaRPr>
          </a:p>
        </p:txBody>
      </p:sp>
      <p:sp>
        <p:nvSpPr>
          <p:cNvPr id="3" name="Content Placeholder 2"/>
          <p:cNvSpPr>
            <a:spLocks noGrp="1"/>
          </p:cNvSpPr>
          <p:nvPr>
            <p:ph idx="1"/>
          </p:nvPr>
        </p:nvSpPr>
        <p:spPr/>
        <p:txBody>
          <a:bodyPr/>
          <a:lstStyle/>
          <a:p>
            <a:pPr>
              <a:defRPr/>
            </a:pPr>
            <a:r>
              <a:rPr lang="en-US" sz="2600" dirty="0"/>
              <a:t>Change in sales</a:t>
            </a:r>
          </a:p>
          <a:p>
            <a:pPr>
              <a:defRPr/>
            </a:pPr>
            <a:r>
              <a:rPr lang="en-US" sz="2600" dirty="0"/>
              <a:t>UPC codes</a:t>
            </a:r>
          </a:p>
          <a:p>
            <a:pPr>
              <a:defRPr/>
            </a:pPr>
            <a:r>
              <a:rPr lang="en-US" sz="2600" dirty="0"/>
              <a:t>Scanner data</a:t>
            </a:r>
          </a:p>
          <a:p>
            <a:pPr lvl="1">
              <a:defRPr/>
            </a:pPr>
            <a:r>
              <a:rPr lang="en-US" sz="2400" dirty="0"/>
              <a:t>Retailers</a:t>
            </a:r>
          </a:p>
          <a:p>
            <a:pPr lvl="1">
              <a:defRPr/>
            </a:pPr>
            <a:r>
              <a:rPr lang="en-US" sz="2400" dirty="0"/>
              <a:t>Manufacturers</a:t>
            </a:r>
          </a:p>
          <a:p>
            <a:pPr>
              <a:defRPr/>
            </a:pPr>
            <a:r>
              <a:rPr lang="en-US" sz="2600" dirty="0"/>
              <a:t>Caused by other factors</a:t>
            </a:r>
          </a:p>
        </p:txBody>
      </p:sp>
    </p:spTree>
    <p:extLst>
      <p:ext uri="{BB962C8B-B14F-4D97-AF65-F5344CB8AC3E}">
        <p14:creationId xmlns:p14="http://schemas.microsoft.com/office/powerpoint/2010/main" val="4153937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a:latin typeface="+mj-lt"/>
              </a:rPr>
              <a:t>Figure 15.8 </a:t>
            </a:r>
            <a:r>
              <a:rPr lang="en-US" sz="3600" dirty="0">
                <a:latin typeface="+mj-lt"/>
              </a:rPr>
              <a:t>Reasons Advertising is Difficult to Evaluate</a:t>
            </a:r>
            <a:endParaRPr lang="en-IN" sz="3600" dirty="0">
              <a:latin typeface="+mj-lt"/>
            </a:endParaRPr>
          </a:p>
        </p:txBody>
      </p:sp>
      <p:sp>
        <p:nvSpPr>
          <p:cNvPr id="3" name="Content Placeholder 2"/>
          <p:cNvSpPr>
            <a:spLocks noGrp="1"/>
          </p:cNvSpPr>
          <p:nvPr>
            <p:ph idx="1"/>
          </p:nvPr>
        </p:nvSpPr>
        <p:spPr/>
        <p:txBody>
          <a:bodyPr/>
          <a:lstStyle/>
          <a:p>
            <a:pPr>
              <a:defRPr/>
            </a:pPr>
            <a:r>
              <a:rPr lang="en-US" sz="2600" dirty="0"/>
              <a:t>Influence of other factors</a:t>
            </a:r>
          </a:p>
          <a:p>
            <a:pPr>
              <a:defRPr/>
            </a:pPr>
            <a:r>
              <a:rPr lang="en-US" sz="2600" dirty="0"/>
              <a:t>Delayed impact of advertising</a:t>
            </a:r>
          </a:p>
          <a:p>
            <a:pPr>
              <a:defRPr/>
            </a:pPr>
            <a:r>
              <a:rPr lang="en-US" sz="2600" dirty="0"/>
              <a:t>Consumers changing their minds</a:t>
            </a:r>
          </a:p>
          <a:p>
            <a:pPr>
              <a:defRPr/>
            </a:pPr>
            <a:r>
              <a:rPr lang="en-US" sz="2600" dirty="0"/>
              <a:t>Brand in consumer’s evoked set</a:t>
            </a:r>
          </a:p>
          <a:p>
            <a:pPr>
              <a:defRPr/>
            </a:pPr>
            <a:r>
              <a:rPr lang="en-US" sz="2600" dirty="0"/>
              <a:t>Level of brand parity</a:t>
            </a:r>
          </a:p>
        </p:txBody>
      </p:sp>
    </p:spTree>
    <p:extLst>
      <p:ext uri="{BB962C8B-B14F-4D97-AF65-F5344CB8AC3E}">
        <p14:creationId xmlns:p14="http://schemas.microsoft.com/office/powerpoint/2010/main" val="2639440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Response/Redemption Rates</a:t>
            </a:r>
            <a:br>
              <a:rPr lang="en-US" sz="3600" dirty="0">
                <a:latin typeface="+mj-lt"/>
              </a:rPr>
            </a:br>
            <a:r>
              <a:rPr lang="en-US" sz="3200" dirty="0">
                <a:latin typeface="+mj-lt"/>
              </a:rPr>
              <a:t>Behavioral Evaluations</a:t>
            </a:r>
            <a:endParaRPr lang="en-IN" sz="3200" dirty="0">
              <a:latin typeface="+mj-lt"/>
            </a:endParaRPr>
          </a:p>
        </p:txBody>
      </p:sp>
      <p:sp>
        <p:nvSpPr>
          <p:cNvPr id="3" name="Content Placeholder 2"/>
          <p:cNvSpPr>
            <a:spLocks noGrp="1"/>
          </p:cNvSpPr>
          <p:nvPr>
            <p:ph idx="1"/>
          </p:nvPr>
        </p:nvSpPr>
        <p:spPr>
          <a:xfrm>
            <a:off x="457200" y="1600200"/>
            <a:ext cx="4114800" cy="4525963"/>
          </a:xfrm>
        </p:spPr>
        <p:txBody>
          <a:bodyPr/>
          <a:lstStyle/>
          <a:p>
            <a:pPr>
              <a:defRPr/>
            </a:pPr>
            <a:r>
              <a:rPr lang="en-US" sz="2600" dirty="0"/>
              <a:t>Changes in sales</a:t>
            </a:r>
          </a:p>
          <a:p>
            <a:pPr>
              <a:defRPr/>
            </a:pPr>
            <a:r>
              <a:rPr lang="en-US" sz="2600" dirty="0"/>
              <a:t>Telephone inquiries</a:t>
            </a:r>
          </a:p>
          <a:p>
            <a:pPr>
              <a:defRPr/>
            </a:pPr>
            <a:r>
              <a:rPr lang="en-US" sz="2600" dirty="0"/>
              <a:t>Response cards</a:t>
            </a:r>
          </a:p>
          <a:p>
            <a:pPr>
              <a:defRPr/>
            </a:pPr>
            <a:r>
              <a:rPr lang="en-US" sz="2600" dirty="0"/>
              <a:t>Internet responses</a:t>
            </a:r>
          </a:p>
          <a:p>
            <a:pPr>
              <a:defRPr/>
            </a:pPr>
            <a:r>
              <a:rPr lang="en-US" sz="2600" dirty="0"/>
              <a:t>Direct response marketing results</a:t>
            </a:r>
          </a:p>
          <a:p>
            <a:pPr>
              <a:defRPr/>
            </a:pPr>
            <a:r>
              <a:rPr lang="en-US" sz="2600" dirty="0"/>
              <a:t>Redemption rates of sales promotions</a:t>
            </a:r>
          </a:p>
        </p:txBody>
      </p:sp>
      <p:pic>
        <p:nvPicPr>
          <p:cNvPr id="4" name="Picture 3" descr="An advertisement for O’Neal gas with the title, now serving your area, shows a woman sitting by a fireplace, next to text encouraging viewers to call for pricing, scheduling, and other nee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448" y="1981200"/>
            <a:ext cx="3697352" cy="2394779"/>
          </a:xfrm>
          <a:prstGeom prst="rect">
            <a:avLst/>
          </a:prstGeom>
        </p:spPr>
      </p:pic>
    </p:spTree>
    <p:extLst>
      <p:ext uri="{BB962C8B-B14F-4D97-AF65-F5344CB8AC3E}">
        <p14:creationId xmlns:p14="http://schemas.microsoft.com/office/powerpoint/2010/main" val="3128582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Test Markets</a:t>
            </a:r>
            <a:br>
              <a:rPr lang="en-US" sz="3600" dirty="0">
                <a:latin typeface="+mj-lt"/>
              </a:rPr>
            </a:br>
            <a:r>
              <a:rPr lang="en-US" sz="3200" dirty="0">
                <a:latin typeface="+mj-lt"/>
              </a:rPr>
              <a:t>Behavioral Evaluations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p:txBody>
          <a:bodyPr/>
          <a:lstStyle/>
          <a:p>
            <a:pPr marL="255600" lvl="0" indent="-255600" eaLnBrk="0" fontAlgn="base" hangingPunct="0">
              <a:spcAft>
                <a:spcPct val="0"/>
              </a:spcAft>
              <a:buSzTx/>
              <a:buFontTx/>
              <a:buChar char="•"/>
              <a:defRPr/>
            </a:pPr>
            <a:r>
              <a:rPr lang="en-US" sz="2600" kern="0" dirty="0">
                <a:effectLst>
                  <a:outerShdw blurRad="38100" dist="38100" dir="2700000" algn="tl">
                    <a:srgbClr val="FFFFFF"/>
                  </a:outerShdw>
                </a:effectLst>
              </a:rPr>
              <a:t>Used to assess</a:t>
            </a:r>
          </a:p>
          <a:p>
            <a:pPr lvl="1" eaLnBrk="0" fontAlgn="base" hangingPunct="0">
              <a:spcAft>
                <a:spcPct val="0"/>
              </a:spcAft>
              <a:defRPr/>
            </a:pPr>
            <a:r>
              <a:rPr lang="en-US" sz="2400" kern="0" dirty="0">
                <a:effectLst>
                  <a:outerShdw blurRad="38100" dist="38100" dir="2700000" algn="tl">
                    <a:srgbClr val="FFFFFF"/>
                  </a:outerShdw>
                </a:effectLst>
              </a:rPr>
              <a:t>Advertisements</a:t>
            </a:r>
          </a:p>
          <a:p>
            <a:pPr lvl="1" eaLnBrk="0" fontAlgn="base" hangingPunct="0">
              <a:spcAft>
                <a:spcPct val="0"/>
              </a:spcAft>
              <a:defRPr/>
            </a:pPr>
            <a:r>
              <a:rPr lang="en-US" sz="2400" kern="0" dirty="0">
                <a:effectLst>
                  <a:outerShdw blurRad="38100" dist="38100" dir="2700000" algn="tl">
                    <a:srgbClr val="FFFFFF"/>
                  </a:outerShdw>
                </a:effectLst>
              </a:rPr>
              <a:t>Consumer and trade promotions</a:t>
            </a:r>
          </a:p>
          <a:p>
            <a:pPr lvl="1" eaLnBrk="0" fontAlgn="base" hangingPunct="0">
              <a:spcAft>
                <a:spcPct val="0"/>
              </a:spcAft>
              <a:defRPr/>
            </a:pPr>
            <a:r>
              <a:rPr lang="en-US" sz="2400" kern="0" dirty="0">
                <a:effectLst>
                  <a:outerShdw blurRad="38100" dist="38100" dir="2700000" algn="tl">
                    <a:srgbClr val="FFFFFF"/>
                  </a:outerShdw>
                </a:effectLst>
              </a:rPr>
              <a:t>Pricing tactics</a:t>
            </a:r>
          </a:p>
          <a:p>
            <a:pPr lvl="1" eaLnBrk="0" fontAlgn="base" hangingPunct="0">
              <a:spcAft>
                <a:spcPct val="0"/>
              </a:spcAft>
              <a:defRPr/>
            </a:pPr>
            <a:r>
              <a:rPr lang="en-US" sz="2400" kern="0" dirty="0">
                <a:effectLst>
                  <a:outerShdw blurRad="38100" dist="38100" dir="2700000" algn="tl">
                    <a:srgbClr val="FFFFFF"/>
                  </a:outerShdw>
                </a:effectLst>
              </a:rPr>
              <a:t>New products</a:t>
            </a:r>
          </a:p>
          <a:p>
            <a:pPr marL="255600" lvl="0" indent="-255600" eaLnBrk="0" fontAlgn="base" hangingPunct="0">
              <a:spcAft>
                <a:spcPct val="0"/>
              </a:spcAft>
              <a:buSzTx/>
              <a:buFontTx/>
              <a:buChar char="•"/>
              <a:defRPr/>
            </a:pPr>
            <a:r>
              <a:rPr lang="en-US" sz="2600" kern="0" dirty="0">
                <a:effectLst>
                  <a:outerShdw blurRad="38100" dist="38100" dir="2700000" algn="tl">
                    <a:srgbClr val="FFFFFF"/>
                  </a:outerShdw>
                </a:effectLst>
              </a:rPr>
              <a:t>Cost-effective method of evaluation prior to launch</a:t>
            </a:r>
          </a:p>
          <a:p>
            <a:pPr marL="255600" lvl="0" indent="-255600" eaLnBrk="0" fontAlgn="base" hangingPunct="0">
              <a:spcAft>
                <a:spcPct val="0"/>
              </a:spcAft>
              <a:buSzTx/>
              <a:buFontTx/>
              <a:buChar char="•"/>
              <a:defRPr/>
            </a:pPr>
            <a:r>
              <a:rPr lang="en-US" sz="2600" kern="0" dirty="0">
                <a:effectLst>
                  <a:outerShdw blurRad="38100" dist="38100" dir="2700000" algn="tl">
                    <a:srgbClr val="FFFFFF"/>
                  </a:outerShdw>
                </a:effectLst>
              </a:rPr>
              <a:t>Resembles actual situation</a:t>
            </a:r>
          </a:p>
          <a:p>
            <a:pPr marL="255600" lvl="0" indent="-255600" eaLnBrk="0" fontAlgn="base" hangingPunct="0">
              <a:spcAft>
                <a:spcPct val="0"/>
              </a:spcAft>
              <a:buSzTx/>
              <a:buFontTx/>
              <a:buChar char="•"/>
              <a:defRPr/>
            </a:pPr>
            <a:r>
              <a:rPr lang="en-US" sz="2600" kern="0" dirty="0">
                <a:effectLst>
                  <a:outerShdw blurRad="38100" dist="38100" dir="2700000" algn="tl">
                    <a:srgbClr val="FFFFFF"/>
                  </a:outerShdw>
                </a:effectLst>
              </a:rPr>
              <a:t>Design test market to model full marketing plan</a:t>
            </a:r>
          </a:p>
          <a:p>
            <a:pPr marL="255600" lvl="0" indent="-255600" eaLnBrk="0" fontAlgn="base" hangingPunct="0">
              <a:spcAft>
                <a:spcPct val="0"/>
              </a:spcAft>
              <a:buSzTx/>
              <a:buFontTx/>
              <a:buChar char="•"/>
              <a:defRPr/>
            </a:pPr>
            <a:r>
              <a:rPr lang="en-US" sz="2600" kern="0" dirty="0">
                <a:effectLst>
                  <a:outerShdw blurRad="38100" dist="38100" dir="2700000" algn="tl">
                    <a:srgbClr val="FFFFFF"/>
                  </a:outerShdw>
                </a:effectLst>
              </a:rPr>
              <a:t>Length of test market is a concern</a:t>
            </a:r>
          </a:p>
        </p:txBody>
      </p:sp>
    </p:spTree>
    <p:extLst>
      <p:ext uri="{BB962C8B-B14F-4D97-AF65-F5344CB8AC3E}">
        <p14:creationId xmlns:p14="http://schemas.microsoft.com/office/powerpoint/2010/main" val="1877832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Test Markets</a:t>
            </a:r>
            <a:br>
              <a:rPr lang="en-US" sz="3600" dirty="0">
                <a:latin typeface="+mj-lt"/>
              </a:rPr>
            </a:br>
            <a:r>
              <a:rPr lang="en-US" sz="3200" dirty="0">
                <a:latin typeface="+mj-lt"/>
              </a:rPr>
              <a:t>Behavioral Evaluations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p:txBody>
          <a:bodyPr/>
          <a:lstStyle/>
          <a:p>
            <a:pPr marL="255600" lvl="0" indent="-255600" eaLnBrk="0" fontAlgn="base" hangingPunct="0">
              <a:spcAft>
                <a:spcPct val="0"/>
              </a:spcAft>
              <a:buSzTx/>
              <a:buFontTx/>
              <a:buChar char="•"/>
              <a:defRPr/>
            </a:pPr>
            <a:r>
              <a:rPr lang="en-US" sz="2600" b="1" kern="0" dirty="0"/>
              <a:t>Competitive responses</a:t>
            </a:r>
          </a:p>
          <a:p>
            <a:pPr lvl="1" eaLnBrk="0" hangingPunct="0">
              <a:defRPr/>
            </a:pPr>
            <a:r>
              <a:rPr lang="en-US" sz="2400" kern="0" dirty="0"/>
              <a:t>May introduce special promotion in test area</a:t>
            </a:r>
          </a:p>
          <a:p>
            <a:pPr lvl="1" eaLnBrk="0" hangingPunct="0">
              <a:defRPr/>
            </a:pPr>
            <a:r>
              <a:rPr lang="en-US" sz="2400" kern="0" dirty="0"/>
              <a:t>Not intervene</a:t>
            </a:r>
          </a:p>
          <a:p>
            <a:pPr lvl="2" eaLnBrk="0" hangingPunct="0">
              <a:defRPr/>
            </a:pPr>
            <a:r>
              <a:rPr lang="en-US" sz="2200" kern="0" dirty="0"/>
              <a:t>Prepare counter marketing campaign</a:t>
            </a:r>
          </a:p>
          <a:p>
            <a:pPr marL="255600" lvl="0" indent="-255600" eaLnBrk="0" fontAlgn="base" hangingPunct="0">
              <a:spcAft>
                <a:spcPct val="0"/>
              </a:spcAft>
              <a:buSzTx/>
              <a:buFontTx/>
              <a:buChar char="•"/>
              <a:defRPr/>
            </a:pPr>
            <a:r>
              <a:rPr lang="en-US" sz="2600" b="1" kern="0" dirty="0"/>
              <a:t>Scanner data</a:t>
            </a:r>
          </a:p>
          <a:p>
            <a:pPr lvl="1" eaLnBrk="0" hangingPunct="0">
              <a:defRPr/>
            </a:pPr>
            <a:r>
              <a:rPr lang="en-US" sz="2400" kern="0" dirty="0"/>
              <a:t>Test results of test markets</a:t>
            </a:r>
          </a:p>
        </p:txBody>
      </p:sp>
    </p:spTree>
    <p:extLst>
      <p:ext uri="{BB962C8B-B14F-4D97-AF65-F5344CB8AC3E}">
        <p14:creationId xmlns:p14="http://schemas.microsoft.com/office/powerpoint/2010/main" val="2165181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Purchase Simulation Tests</a:t>
            </a:r>
            <a:br>
              <a:rPr lang="en-US" sz="3600" dirty="0">
                <a:latin typeface="+mj-lt"/>
              </a:rPr>
            </a:br>
            <a:r>
              <a:rPr lang="en-US" sz="3200" dirty="0">
                <a:latin typeface="+mj-lt"/>
              </a:rPr>
              <a:t>Behavioral Evaluations</a:t>
            </a:r>
            <a:endParaRPr lang="en-IN" sz="3200" dirty="0">
              <a:latin typeface="+mj-lt"/>
            </a:endParaRPr>
          </a:p>
        </p:txBody>
      </p:sp>
      <p:sp>
        <p:nvSpPr>
          <p:cNvPr id="3" name="Content Placeholder 2"/>
          <p:cNvSpPr>
            <a:spLocks noGrp="1"/>
          </p:cNvSpPr>
          <p:nvPr>
            <p:ph idx="1"/>
          </p:nvPr>
        </p:nvSpPr>
        <p:spPr>
          <a:xfrm>
            <a:off x="457200" y="1600200"/>
            <a:ext cx="4038600" cy="4525963"/>
          </a:xfrm>
        </p:spPr>
        <p:txBody>
          <a:bodyPr/>
          <a:lstStyle/>
          <a:p>
            <a:pPr>
              <a:lnSpc>
                <a:spcPct val="90000"/>
              </a:lnSpc>
              <a:defRPr/>
            </a:pPr>
            <a:r>
              <a:rPr lang="en-US" sz="2600" dirty="0"/>
              <a:t>Bias in purchase intention questions</a:t>
            </a:r>
          </a:p>
          <a:p>
            <a:pPr>
              <a:lnSpc>
                <a:spcPct val="90000"/>
              </a:lnSpc>
              <a:defRPr/>
            </a:pPr>
            <a:r>
              <a:rPr lang="en-US" sz="2600" dirty="0"/>
              <a:t>Simulated purchase tests</a:t>
            </a:r>
          </a:p>
          <a:p>
            <a:pPr>
              <a:lnSpc>
                <a:spcPct val="90000"/>
              </a:lnSpc>
              <a:defRPr/>
            </a:pPr>
            <a:r>
              <a:rPr lang="en-US" sz="2600" dirty="0"/>
              <a:t>Research Systems Corporation</a:t>
            </a:r>
          </a:p>
          <a:p>
            <a:pPr>
              <a:lnSpc>
                <a:spcPct val="90000"/>
              </a:lnSpc>
              <a:defRPr/>
            </a:pPr>
            <a:r>
              <a:rPr lang="en-US" sz="2600" dirty="0"/>
              <a:t>Does not rely on opinions and attitudes</a:t>
            </a:r>
          </a:p>
        </p:txBody>
      </p:sp>
      <p:pic>
        <p:nvPicPr>
          <p:cNvPr id="4" name="Picture 3" descr="A shopper in a grocery store examines a 4-pack of yogu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667" y="1522030"/>
            <a:ext cx="3856092" cy="2572969"/>
          </a:xfrm>
          <a:prstGeom prst="rect">
            <a:avLst/>
          </a:prstGeom>
        </p:spPr>
      </p:pic>
    </p:spTree>
    <p:extLst>
      <p:ext uri="{BB962C8B-B14F-4D97-AF65-F5344CB8AC3E}">
        <p14:creationId xmlns:p14="http://schemas.microsoft.com/office/powerpoint/2010/main" val="2450939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International Implications</a:t>
            </a:r>
            <a:endParaRPr lang="en-IN" dirty="0">
              <a:latin typeface="+mj-lt"/>
            </a:endParaRPr>
          </a:p>
        </p:txBody>
      </p:sp>
      <p:sp>
        <p:nvSpPr>
          <p:cNvPr id="3" name="Content Placeholder 2"/>
          <p:cNvSpPr>
            <a:spLocks noGrp="1"/>
          </p:cNvSpPr>
          <p:nvPr>
            <p:ph idx="1"/>
          </p:nvPr>
        </p:nvSpPr>
        <p:spPr/>
        <p:txBody>
          <a:bodyPr/>
          <a:lstStyle/>
          <a:p>
            <a:pPr>
              <a:defRPr/>
            </a:pPr>
            <a:r>
              <a:rPr lang="en-US" sz="2600" dirty="0"/>
              <a:t>Assessment of IMC Programs</a:t>
            </a:r>
          </a:p>
          <a:p>
            <a:pPr lvl="1">
              <a:defRPr/>
            </a:pPr>
            <a:r>
              <a:rPr lang="en-US" sz="2400" dirty="0"/>
              <a:t>Domestic results</a:t>
            </a:r>
          </a:p>
          <a:p>
            <a:pPr lvl="1">
              <a:defRPr/>
            </a:pPr>
            <a:r>
              <a:rPr lang="en-US" sz="2400" dirty="0"/>
              <a:t>Results in other countries</a:t>
            </a:r>
          </a:p>
          <a:p>
            <a:pPr lvl="1">
              <a:defRPr/>
            </a:pPr>
            <a:r>
              <a:rPr lang="en-US" sz="2400" dirty="0"/>
              <a:t>Overall organization</a:t>
            </a:r>
          </a:p>
          <a:p>
            <a:pPr>
              <a:defRPr/>
            </a:pPr>
            <a:r>
              <a:rPr lang="en-US" sz="2600" dirty="0"/>
              <a:t>Individual ads and promotional programs</a:t>
            </a:r>
          </a:p>
          <a:p>
            <a:pPr lvl="1">
              <a:defRPr/>
            </a:pPr>
            <a:r>
              <a:rPr lang="en-US" sz="2400" dirty="0"/>
              <a:t>Local culture</a:t>
            </a:r>
          </a:p>
          <a:p>
            <a:pPr lvl="1">
              <a:defRPr/>
            </a:pPr>
            <a:r>
              <a:rPr lang="en-US" sz="2400" dirty="0"/>
              <a:t>Across national boundaries</a:t>
            </a:r>
          </a:p>
          <a:p>
            <a:pPr lvl="1">
              <a:defRPr/>
            </a:pPr>
            <a:r>
              <a:rPr lang="en-US" sz="2400" dirty="0"/>
              <a:t>Multinational – regional offices</a:t>
            </a:r>
          </a:p>
        </p:txBody>
      </p:sp>
    </p:spTree>
    <p:extLst>
      <p:ext uri="{BB962C8B-B14F-4D97-AF65-F5344CB8AC3E}">
        <p14:creationId xmlns:p14="http://schemas.microsoft.com/office/powerpoint/2010/main" val="330648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Sands Research, Inc.</a:t>
            </a:r>
            <a:endParaRPr lang="en-IN" sz="3600" dirty="0">
              <a:latin typeface="+mj-lt"/>
            </a:endParaRPr>
          </a:p>
        </p:txBody>
      </p:sp>
      <p:sp>
        <p:nvSpPr>
          <p:cNvPr id="3" name="Content Placeholder 2"/>
          <p:cNvSpPr>
            <a:spLocks noGrp="1"/>
          </p:cNvSpPr>
          <p:nvPr>
            <p:ph idx="1"/>
          </p:nvPr>
        </p:nvSpPr>
        <p:spPr>
          <a:xfrm>
            <a:off x="457200" y="1600200"/>
            <a:ext cx="5562600" cy="4648200"/>
          </a:xfrm>
        </p:spPr>
        <p:txBody>
          <a:bodyPr/>
          <a:lstStyle/>
          <a:p>
            <a:pPr>
              <a:spcBef>
                <a:spcPts val="1000"/>
              </a:spcBef>
              <a:defRPr/>
            </a:pPr>
            <a:r>
              <a:rPr lang="en-US" sz="2300" dirty="0"/>
              <a:t>Tangible evidence advertising works</a:t>
            </a:r>
          </a:p>
          <a:p>
            <a:pPr>
              <a:spcBef>
                <a:spcPts val="1000"/>
              </a:spcBef>
              <a:defRPr/>
            </a:pPr>
            <a:r>
              <a:rPr lang="en-US" sz="2300" dirty="0"/>
              <a:t>Neuromarketing – Dr. Steve Sands</a:t>
            </a:r>
          </a:p>
          <a:p>
            <a:pPr>
              <a:spcBef>
                <a:spcPts val="1000"/>
              </a:spcBef>
              <a:defRPr/>
            </a:pPr>
            <a:r>
              <a:rPr lang="en-US" sz="2300" dirty="0"/>
              <a:t>Cognitive neuroscience technology</a:t>
            </a:r>
          </a:p>
          <a:p>
            <a:pPr>
              <a:spcBef>
                <a:spcPts val="1000"/>
              </a:spcBef>
              <a:defRPr/>
            </a:pPr>
            <a:r>
              <a:rPr lang="en-US" sz="2300" dirty="0"/>
              <a:t>EEG sensors</a:t>
            </a:r>
          </a:p>
          <a:p>
            <a:pPr>
              <a:spcBef>
                <a:spcPts val="1000"/>
              </a:spcBef>
              <a:defRPr/>
            </a:pPr>
            <a:r>
              <a:rPr lang="en-US" sz="2300" dirty="0"/>
              <a:t>Measures brainwave activity</a:t>
            </a:r>
          </a:p>
          <a:p>
            <a:pPr>
              <a:spcBef>
                <a:spcPts val="1000"/>
              </a:spcBef>
              <a:defRPr/>
            </a:pPr>
            <a:r>
              <a:rPr lang="en-US" sz="2300" dirty="0"/>
              <a:t>Ability to measure impact of advertising</a:t>
            </a:r>
          </a:p>
          <a:p>
            <a:pPr>
              <a:spcBef>
                <a:spcPts val="1000"/>
              </a:spcBef>
              <a:defRPr/>
            </a:pPr>
            <a:r>
              <a:rPr lang="en-US" sz="2300" dirty="0"/>
              <a:t>Three memory structures</a:t>
            </a:r>
          </a:p>
          <a:p>
            <a:pPr lvl="1">
              <a:lnSpc>
                <a:spcPct val="150000"/>
              </a:lnSpc>
              <a:spcBef>
                <a:spcPts val="200"/>
              </a:spcBef>
              <a:defRPr/>
            </a:pPr>
            <a:r>
              <a:rPr lang="en-US" sz="2000" dirty="0"/>
              <a:t>Knowledge memories</a:t>
            </a:r>
          </a:p>
          <a:p>
            <a:pPr lvl="1">
              <a:lnSpc>
                <a:spcPct val="150000"/>
              </a:lnSpc>
              <a:spcBef>
                <a:spcPts val="200"/>
              </a:spcBef>
              <a:defRPr/>
            </a:pPr>
            <a:r>
              <a:rPr lang="en-US" sz="2000" dirty="0"/>
              <a:t>Emotion or episodic memories</a:t>
            </a:r>
          </a:p>
          <a:p>
            <a:pPr lvl="1">
              <a:lnSpc>
                <a:spcPct val="150000"/>
              </a:lnSpc>
              <a:spcBef>
                <a:spcPts val="200"/>
              </a:spcBef>
              <a:defRPr/>
            </a:pPr>
            <a:r>
              <a:rPr lang="en-US" sz="2000" dirty="0"/>
              <a:t>Action or procedural memories</a:t>
            </a:r>
          </a:p>
        </p:txBody>
      </p:sp>
      <p:pic>
        <p:nvPicPr>
          <p:cNvPr id="5" name="Picture 4" descr="A stylized scan of a human brain, with regions highlighted by col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276" y="2362200"/>
            <a:ext cx="2482295" cy="2187922"/>
          </a:xfrm>
          <a:prstGeom prst="rect">
            <a:avLst/>
          </a:prstGeom>
        </p:spPr>
      </p:pic>
    </p:spTree>
    <p:extLst>
      <p:ext uri="{BB962C8B-B14F-4D97-AF65-F5344CB8AC3E}">
        <p14:creationId xmlns:p14="http://schemas.microsoft.com/office/powerpoint/2010/main" val="915654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258"/>
            <a:ext cx="8229600" cy="1066800"/>
          </a:xfrm>
        </p:spPr>
        <p:txBody>
          <a:bodyPr anchor="b"/>
          <a:lstStyle/>
          <a:p>
            <a:pPr eaLnBrk="0" hangingPunct="0"/>
            <a:r>
              <a:rPr lang="en-US" sz="3600" dirty="0">
                <a:latin typeface="+mj-lt"/>
              </a:rPr>
              <a:t>Copyright</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022" y="2335102"/>
            <a:ext cx="7295956" cy="2030478"/>
          </a:xfrm>
          <a:prstGeom prst="rect">
            <a:avLst/>
          </a:prstGeom>
        </p:spPr>
      </p:pic>
    </p:spTree>
    <p:extLst>
      <p:ext uri="{BB962C8B-B14F-4D97-AF65-F5344CB8AC3E}">
        <p14:creationId xmlns:p14="http://schemas.microsoft.com/office/powerpoint/2010/main" val="2788553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Chapter Overview</a:t>
            </a:r>
          </a:p>
        </p:txBody>
      </p:sp>
      <p:sp>
        <p:nvSpPr>
          <p:cNvPr id="3" name="Content Placeholder 2"/>
          <p:cNvSpPr>
            <a:spLocks noGrp="1"/>
          </p:cNvSpPr>
          <p:nvPr>
            <p:ph idx="1"/>
          </p:nvPr>
        </p:nvSpPr>
        <p:spPr>
          <a:xfrm>
            <a:off x="457200" y="1600200"/>
            <a:ext cx="5257800" cy="4525963"/>
          </a:xfrm>
        </p:spPr>
        <p:txBody>
          <a:bodyPr/>
          <a:lstStyle/>
          <a:p>
            <a:pPr>
              <a:defRPr/>
            </a:pPr>
            <a:r>
              <a:rPr lang="en-US" sz="2600" dirty="0"/>
              <a:t>Evaluation of advertising</a:t>
            </a:r>
          </a:p>
          <a:p>
            <a:pPr>
              <a:defRPr/>
            </a:pPr>
            <a:r>
              <a:rPr lang="en-US" sz="2600" dirty="0"/>
              <a:t>Accountability</a:t>
            </a:r>
          </a:p>
          <a:p>
            <a:pPr>
              <a:defRPr/>
            </a:pPr>
            <a:r>
              <a:rPr lang="en-US" sz="2600" dirty="0"/>
              <a:t>Message evaluation techniques</a:t>
            </a:r>
          </a:p>
          <a:p>
            <a:pPr>
              <a:defRPr/>
            </a:pPr>
            <a:r>
              <a:rPr lang="en-US" sz="2600" dirty="0"/>
              <a:t>Digital/social media metrics</a:t>
            </a:r>
          </a:p>
          <a:p>
            <a:pPr>
              <a:defRPr/>
            </a:pPr>
            <a:r>
              <a:rPr lang="en-US" sz="2600" dirty="0"/>
              <a:t>Respondent behavior evaluations</a:t>
            </a:r>
          </a:p>
          <a:p>
            <a:pPr>
              <a:defRPr/>
            </a:pPr>
            <a:r>
              <a:rPr lang="en-US" sz="2600" dirty="0"/>
              <a:t>Long-term success</a:t>
            </a:r>
            <a:endParaRPr lang="en-IN" sz="2600" dirty="0"/>
          </a:p>
        </p:txBody>
      </p:sp>
      <p:pic>
        <p:nvPicPr>
          <p:cNvPr id="4" name="Picture 3" descr="An advertisement for Weaver shows a compass under text that begins, success in every dir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351" y="1752600"/>
            <a:ext cx="2584335" cy="3445781"/>
          </a:xfrm>
          <a:prstGeom prst="rect">
            <a:avLst/>
          </a:prstGeom>
        </p:spPr>
      </p:pic>
    </p:spTree>
    <p:extLst>
      <p:ext uri="{BB962C8B-B14F-4D97-AF65-F5344CB8AC3E}">
        <p14:creationId xmlns:p14="http://schemas.microsoft.com/office/powerpoint/2010/main" val="2691011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Evaluation Categories</a:t>
            </a:r>
            <a:endParaRPr lang="en-IN" dirty="0">
              <a:latin typeface="+mj-lt"/>
            </a:endParaRPr>
          </a:p>
        </p:txBody>
      </p:sp>
      <p:sp>
        <p:nvSpPr>
          <p:cNvPr id="3" name="Content Placeholder 2"/>
          <p:cNvSpPr>
            <a:spLocks noGrp="1"/>
          </p:cNvSpPr>
          <p:nvPr>
            <p:ph idx="1"/>
          </p:nvPr>
        </p:nvSpPr>
        <p:spPr>
          <a:xfrm>
            <a:off x="457200" y="1600200"/>
            <a:ext cx="8229600" cy="4724400"/>
          </a:xfrm>
        </p:spPr>
        <p:txBody>
          <a:bodyPr/>
          <a:lstStyle/>
          <a:p>
            <a:pPr>
              <a:spcBef>
                <a:spcPts val="1000"/>
              </a:spcBef>
              <a:defRPr/>
            </a:pPr>
            <a:r>
              <a:rPr lang="en-US" sz="2000" b="1" dirty="0"/>
              <a:t>Message evaluation techniques</a:t>
            </a:r>
          </a:p>
          <a:p>
            <a:pPr lvl="1">
              <a:defRPr/>
            </a:pPr>
            <a:r>
              <a:rPr lang="en-US" sz="1800" dirty="0"/>
              <a:t>Physical design of ads and marketing materials</a:t>
            </a:r>
          </a:p>
          <a:p>
            <a:pPr lvl="1">
              <a:defRPr/>
            </a:pPr>
            <a:r>
              <a:rPr lang="en-US" sz="1800" dirty="0"/>
              <a:t>Cognitive elements</a:t>
            </a:r>
          </a:p>
          <a:p>
            <a:pPr lvl="1">
              <a:defRPr/>
            </a:pPr>
            <a:r>
              <a:rPr lang="en-US" sz="1800" dirty="0"/>
              <a:t>Affective elements</a:t>
            </a:r>
          </a:p>
          <a:p>
            <a:pPr lvl="1">
              <a:defRPr/>
            </a:pPr>
            <a:r>
              <a:rPr lang="en-US" sz="1800" dirty="0"/>
              <a:t>Behavioral intentions</a:t>
            </a:r>
          </a:p>
          <a:p>
            <a:pPr>
              <a:spcBef>
                <a:spcPts val="1000"/>
              </a:spcBef>
              <a:defRPr/>
            </a:pPr>
            <a:r>
              <a:rPr lang="en-US" sz="2000" b="1" dirty="0"/>
              <a:t>Online evaluation metrics</a:t>
            </a:r>
          </a:p>
          <a:p>
            <a:pPr lvl="1">
              <a:defRPr/>
            </a:pPr>
            <a:r>
              <a:rPr lang="en-US" sz="1800" dirty="0"/>
              <a:t>Digital and social media campaigns</a:t>
            </a:r>
          </a:p>
          <a:p>
            <a:pPr lvl="1">
              <a:defRPr/>
            </a:pPr>
            <a:r>
              <a:rPr lang="en-US" sz="1800" dirty="0"/>
              <a:t>Unique set of measures</a:t>
            </a:r>
          </a:p>
          <a:p>
            <a:pPr lvl="1">
              <a:defRPr/>
            </a:pPr>
            <a:r>
              <a:rPr lang="en-US" sz="1800" dirty="0"/>
              <a:t>Real-time measures</a:t>
            </a:r>
          </a:p>
          <a:p>
            <a:pPr>
              <a:spcBef>
                <a:spcPts val="1000"/>
              </a:spcBef>
              <a:defRPr/>
            </a:pPr>
            <a:r>
              <a:rPr lang="en-US" sz="2000" b="1" dirty="0"/>
              <a:t>Respondent behavior evaluations</a:t>
            </a:r>
          </a:p>
          <a:p>
            <a:pPr lvl="1">
              <a:defRPr/>
            </a:pPr>
            <a:r>
              <a:rPr lang="en-US" sz="1800" dirty="0"/>
              <a:t>Conative elements</a:t>
            </a:r>
          </a:p>
          <a:p>
            <a:pPr lvl="1">
              <a:defRPr/>
            </a:pPr>
            <a:r>
              <a:rPr lang="en-US" sz="1800" dirty="0"/>
              <a:t>Measurable with numbers</a:t>
            </a:r>
          </a:p>
          <a:p>
            <a:pPr lvl="1">
              <a:defRPr/>
            </a:pPr>
            <a:r>
              <a:rPr lang="en-US" sz="1800" dirty="0"/>
              <a:t>Customer actions</a:t>
            </a:r>
          </a:p>
        </p:txBody>
      </p:sp>
    </p:spTree>
    <p:extLst>
      <p:ext uri="{BB962C8B-B14F-4D97-AF65-F5344CB8AC3E}">
        <p14:creationId xmlns:p14="http://schemas.microsoft.com/office/powerpoint/2010/main" val="66740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Matching Methods with IMC Objectives</a:t>
            </a:r>
            <a:endParaRPr lang="en-IN" dirty="0">
              <a:latin typeface="+mj-lt"/>
            </a:endParaRPr>
          </a:p>
        </p:txBody>
      </p:sp>
      <p:sp>
        <p:nvSpPr>
          <p:cNvPr id="3" name="Content Placeholder 2"/>
          <p:cNvSpPr>
            <a:spLocks noGrp="1"/>
          </p:cNvSpPr>
          <p:nvPr>
            <p:ph idx="1"/>
          </p:nvPr>
        </p:nvSpPr>
        <p:spPr/>
        <p:txBody>
          <a:bodyPr/>
          <a:lstStyle/>
          <a:p>
            <a:pPr>
              <a:spcBef>
                <a:spcPts val="1000"/>
              </a:spcBef>
              <a:defRPr/>
            </a:pPr>
            <a:r>
              <a:rPr lang="en-US" sz="2600" dirty="0"/>
              <a:t>Match objectives</a:t>
            </a:r>
          </a:p>
          <a:p>
            <a:pPr>
              <a:spcBef>
                <a:spcPts val="1000"/>
              </a:spcBef>
              <a:defRPr/>
            </a:pPr>
            <a:r>
              <a:rPr lang="en-US" sz="2600" dirty="0"/>
              <a:t>Before and after analyses</a:t>
            </a:r>
          </a:p>
          <a:p>
            <a:pPr>
              <a:spcBef>
                <a:spcPts val="1000"/>
              </a:spcBef>
              <a:defRPr/>
            </a:pPr>
            <a:r>
              <a:rPr lang="en-US" sz="2600" dirty="0"/>
              <a:t>Levels of analyses</a:t>
            </a:r>
          </a:p>
          <a:p>
            <a:pPr lvl="1">
              <a:spcBef>
                <a:spcPts val="200"/>
              </a:spcBef>
              <a:defRPr/>
            </a:pPr>
            <a:r>
              <a:rPr lang="en-US" sz="2400" dirty="0"/>
              <a:t>Short term</a:t>
            </a:r>
          </a:p>
          <a:p>
            <a:pPr lvl="1">
              <a:spcBef>
                <a:spcPts val="200"/>
              </a:spcBef>
              <a:defRPr/>
            </a:pPr>
            <a:r>
              <a:rPr lang="en-US" sz="2400" dirty="0"/>
              <a:t>Long term</a:t>
            </a:r>
          </a:p>
          <a:p>
            <a:pPr lvl="1">
              <a:spcBef>
                <a:spcPts val="200"/>
              </a:spcBef>
              <a:defRPr/>
            </a:pPr>
            <a:r>
              <a:rPr lang="en-US" sz="2400" dirty="0"/>
              <a:t>Product specific</a:t>
            </a:r>
          </a:p>
          <a:p>
            <a:pPr lvl="1">
              <a:spcBef>
                <a:spcPts val="200"/>
              </a:spcBef>
              <a:defRPr/>
            </a:pPr>
            <a:r>
              <a:rPr lang="en-US" sz="2400" dirty="0"/>
              <a:t>Corporate level</a:t>
            </a:r>
          </a:p>
          <a:p>
            <a:pPr lvl="1">
              <a:spcBef>
                <a:spcPts val="200"/>
              </a:spcBef>
              <a:defRPr/>
            </a:pPr>
            <a:r>
              <a:rPr lang="en-US" sz="2400" dirty="0"/>
              <a:t>Affective, cognitive, or conative</a:t>
            </a:r>
          </a:p>
          <a:p>
            <a:pPr>
              <a:spcBef>
                <a:spcPts val="1000"/>
              </a:spcBef>
              <a:defRPr/>
            </a:pPr>
            <a:r>
              <a:rPr lang="en-US" sz="2600" dirty="0"/>
              <a:t>Plan evaluation prior to campaign</a:t>
            </a:r>
          </a:p>
          <a:p>
            <a:pPr>
              <a:spcBef>
                <a:spcPts val="1000"/>
              </a:spcBef>
              <a:defRPr/>
            </a:pPr>
            <a:r>
              <a:rPr lang="en-US" sz="2600" dirty="0"/>
              <a:t>Use multiple measures</a:t>
            </a:r>
          </a:p>
        </p:txBody>
      </p:sp>
    </p:spTree>
    <p:extLst>
      <p:ext uri="{BB962C8B-B14F-4D97-AF65-F5344CB8AC3E}">
        <p14:creationId xmlns:p14="http://schemas.microsoft.com/office/powerpoint/2010/main" val="291756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Message Evaluations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0"/>
            <a:ext cx="4191000" cy="4525963"/>
          </a:xfrm>
        </p:spPr>
        <p:txBody>
          <a:bodyPr/>
          <a:lstStyle/>
          <a:p>
            <a:pPr>
              <a:defRPr/>
            </a:pPr>
            <a:r>
              <a:rPr lang="en-US" sz="2600" dirty="0"/>
              <a:t>Every stage of development</a:t>
            </a:r>
          </a:p>
          <a:p>
            <a:pPr>
              <a:defRPr/>
            </a:pPr>
            <a:r>
              <a:rPr lang="en-US" sz="2600" dirty="0"/>
              <a:t>Concept testing</a:t>
            </a:r>
          </a:p>
          <a:p>
            <a:pPr>
              <a:defRPr/>
            </a:pPr>
            <a:r>
              <a:rPr lang="en-US" sz="2600" dirty="0"/>
              <a:t>After ad design</a:t>
            </a:r>
          </a:p>
          <a:p>
            <a:pPr lvl="1">
              <a:defRPr/>
            </a:pPr>
            <a:r>
              <a:rPr lang="en-US" sz="2400" dirty="0"/>
              <a:t>Broadcast – storyboards</a:t>
            </a:r>
          </a:p>
          <a:p>
            <a:pPr lvl="1">
              <a:defRPr/>
            </a:pPr>
            <a:r>
              <a:rPr lang="en-US" sz="2400" dirty="0"/>
              <a:t>Print – artist sketches</a:t>
            </a:r>
            <a:endParaRPr lang="en-IN" dirty="0"/>
          </a:p>
        </p:txBody>
      </p:sp>
      <p:pic>
        <p:nvPicPr>
          <p:cNvPr id="4" name="Picture 3" descr="An advertisement for Scott equipment shows a tractor lifting dirt in a field, next to text that begins, master your worklo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600200"/>
            <a:ext cx="3787142" cy="2390343"/>
          </a:xfrm>
          <a:prstGeom prst="rect">
            <a:avLst/>
          </a:prstGeom>
        </p:spPr>
      </p:pic>
    </p:spTree>
    <p:extLst>
      <p:ext uri="{BB962C8B-B14F-4D97-AF65-F5344CB8AC3E}">
        <p14:creationId xmlns:p14="http://schemas.microsoft.com/office/powerpoint/2010/main" val="238889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Message Evaluations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0"/>
            <a:ext cx="3733800" cy="4525963"/>
          </a:xfrm>
        </p:spPr>
        <p:txBody>
          <a:bodyPr/>
          <a:lstStyle/>
          <a:p>
            <a:pPr>
              <a:defRPr/>
            </a:pPr>
            <a:r>
              <a:rPr lang="en-US" sz="2600" dirty="0"/>
              <a:t>Pretesting not used widely by agencies</a:t>
            </a:r>
          </a:p>
          <a:p>
            <a:pPr lvl="1">
              <a:defRPr/>
            </a:pPr>
            <a:r>
              <a:rPr lang="en-US" sz="2400" dirty="0"/>
              <a:t>Consumers are used to seeing finished ads</a:t>
            </a:r>
          </a:p>
          <a:p>
            <a:pPr>
              <a:defRPr/>
            </a:pPr>
            <a:r>
              <a:rPr lang="en-US" sz="2600" dirty="0"/>
              <a:t>Advertising agencies tend to test</a:t>
            </a:r>
          </a:p>
          <a:p>
            <a:pPr lvl="1">
              <a:defRPr/>
            </a:pPr>
            <a:r>
              <a:rPr lang="en-US" sz="2400" dirty="0"/>
              <a:t>Post-production</a:t>
            </a:r>
          </a:p>
          <a:p>
            <a:pPr lvl="1">
              <a:defRPr/>
            </a:pPr>
            <a:r>
              <a:rPr lang="en-US" sz="2400" dirty="0"/>
              <a:t>Post-launch</a:t>
            </a:r>
            <a:endParaRPr lang="en-IN" dirty="0"/>
          </a:p>
        </p:txBody>
      </p:sp>
      <p:pic>
        <p:nvPicPr>
          <p:cNvPr id="4" name="Picture 3" descr="An interstate batteries commercial storyboard shows a progression of 9 screenshots: a woman purchases batteries that turn the mannequin with her back into her husband, to the surprise of the salesper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240" y="2223102"/>
            <a:ext cx="3928776" cy="2411797"/>
          </a:xfrm>
          <a:prstGeom prst="rect">
            <a:avLst/>
          </a:prstGeom>
        </p:spPr>
      </p:pic>
    </p:spTree>
    <p:extLst>
      <p:ext uri="{BB962C8B-B14F-4D97-AF65-F5344CB8AC3E}">
        <p14:creationId xmlns:p14="http://schemas.microsoft.com/office/powerpoint/2010/main" val="20692836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5106</TotalTime>
  <Words>4167</Words>
  <Application>Microsoft Office PowerPoint</Application>
  <PresentationFormat>On-screen Show (4:3)</PresentationFormat>
  <Paragraphs>377</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508 Lecture</vt:lpstr>
      <vt:lpstr>Integrated Advertising, Promotion, and Marketing Communications</vt:lpstr>
      <vt:lpstr>Chapter Objectives (1 of 2)</vt:lpstr>
      <vt:lpstr>Chapter Objectives (2 of 2)</vt:lpstr>
      <vt:lpstr>Sands Research, Inc.</vt:lpstr>
      <vt:lpstr>Chapter Overview</vt:lpstr>
      <vt:lpstr>Evaluation Categories</vt:lpstr>
      <vt:lpstr>Matching Methods with IMC Objectives</vt:lpstr>
      <vt:lpstr>Message Evaluations (1 of 2)</vt:lpstr>
      <vt:lpstr>Message Evaluations (2 of 2)</vt:lpstr>
      <vt:lpstr>Figure 15.2 Evaluating Advertising Management</vt:lpstr>
      <vt:lpstr>Advertising Tracking Research</vt:lpstr>
      <vt:lpstr>Ad Tracking Methodology Advertising Tracking Research</vt:lpstr>
      <vt:lpstr>Report Cards and Benchmarks Advertising Tracking Research</vt:lpstr>
      <vt:lpstr>Copytesting</vt:lpstr>
      <vt:lpstr>Millward Brown - Copytesting</vt:lpstr>
      <vt:lpstr>Testing Emotional Reactions Copytesting</vt:lpstr>
      <vt:lpstr>Verbatim Comments Copytesting</vt:lpstr>
      <vt:lpstr>Copytesting Controversies</vt:lpstr>
      <vt:lpstr>Emotional Reaction Tests</vt:lpstr>
      <vt:lpstr>Sample Graph from a Warmth Meter 30-Second TV Advertisement</vt:lpstr>
      <vt:lpstr>Cognitive Neuroscience (1 of 2)</vt:lpstr>
      <vt:lpstr>Cognitive Neuroscience (2 of 2)</vt:lpstr>
      <vt:lpstr>Figure 15.3 Copytesting Principles of PACT (1 of 2)</vt:lpstr>
      <vt:lpstr>Figure 15.3 Copytesting Principles of PACT (2 of 2)</vt:lpstr>
      <vt:lpstr>Online Evaluation Metrics</vt:lpstr>
      <vt:lpstr>Figure 15.4 Digital Metrics</vt:lpstr>
      <vt:lpstr>Figure 15.5 Sales Funnel Efficiency</vt:lpstr>
      <vt:lpstr>Web Chatter</vt:lpstr>
      <vt:lpstr>Figure 15.6 Social Media Metrics (1 of 2)</vt:lpstr>
      <vt:lpstr>Figure 15.6 Social Media Metrics (2 of 2)</vt:lpstr>
      <vt:lpstr>Behavioral Evaluations</vt:lpstr>
      <vt:lpstr>Figure 15.7 Behavioral Measures</vt:lpstr>
      <vt:lpstr>Sales Behavioral Evaluations</vt:lpstr>
      <vt:lpstr>Figure 15.8 Reasons Advertising is Difficult to Evaluate</vt:lpstr>
      <vt:lpstr>Response/Redemption Rates Behavioral Evaluations</vt:lpstr>
      <vt:lpstr>Test Markets Behavioral Evaluations (1 of 2)</vt:lpstr>
      <vt:lpstr>Test Markets Behavioral Evaluations (2 of 2)</vt:lpstr>
      <vt:lpstr>Purchase Simulation Tests Behavioral Evaluations</vt:lpstr>
      <vt:lpstr>International Implications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Advertising, Promotion, and Marketing Communications, 8e</dc:title>
  <dc:subject>Business</dc:subject>
  <dc:creator>Kenneth E. Clow/Donald Baack</dc:creator>
  <cp:lastModifiedBy>sameerjena</cp:lastModifiedBy>
  <cp:revision>1480</cp:revision>
  <dcterms:created xsi:type="dcterms:W3CDTF">2014-07-14T20:04:21Z</dcterms:created>
  <dcterms:modified xsi:type="dcterms:W3CDTF">2018-01-06T10:13:37Z</dcterms:modified>
</cp:coreProperties>
</file>