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77" r:id="rId2"/>
    <p:sldId id="382" r:id="rId3"/>
    <p:sldId id="481"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82"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41" r:id="rId41"/>
    <p:sldId id="443"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651" autoAdjust="0"/>
  </p:normalViewPr>
  <p:slideViewPr>
    <p:cSldViewPr>
      <p:cViewPr varScale="1">
        <p:scale>
          <a:sx n="63" d="100"/>
          <a:sy n="63" d="100"/>
        </p:scale>
        <p:origin x="-1350" y="-108"/>
      </p:cViewPr>
      <p:guideLst>
        <p:guide orient="horz" pos="2160"/>
        <p:guide pos="2880"/>
      </p:guideLst>
    </p:cSldViewPr>
  </p:slideViewPr>
  <p:outlineViewPr>
    <p:cViewPr>
      <p:scale>
        <a:sx n="33" d="100"/>
        <a:sy n="33" d="100"/>
      </p:scale>
      <p:origin x="0" y="-30822"/>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Chapter 13 covers public relations, which consists of generating positive goodwill and handling negative events, and sponsorships.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 corporate reputation is valuable, but very fragile. It is important to assess a company’s reputation on a regular basis. It is the role of the public relations department to monitor the corporate reputation. Considering its importance, less than half of companies do this. </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46672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 number of factors can affect a company’s image. Some destroy the company’s image, others can enhance the image. Companies are expected to monitor their employees to ensure discrimination and harassment do not occur. Marketing managers and the public relations department need to watch all communications to ensure none are misleading, deceptive, or offensive. By becoming involved in the community and with social causes, companies can build goodwill.</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13657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Companies have an obligation to act ethically and to consider the needs of society. Consumers today expect corporate transparency. It is the responsibility of management to ensure the company and its employees act in a socially-responsible manner. Consumers believe companies should be transparent, fight injustices,</a:t>
            </a:r>
            <a:r>
              <a:rPr lang="en-US" baseline="0" dirty="0">
                <a:latin typeface="Arial" charset="0"/>
              </a:rPr>
              <a:t> drive positive social change, and that they have power to initiate social change. A new trend in CSR is purpose marketing or pro-social marketing, which involves advertising that focuses on values, behaviors, and beliefs of the company.</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82462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two primary ways a company can build a positive image are cause-related marketing and green marketing.</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06904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Cause-related marketing</a:t>
            </a:r>
            <a:r>
              <a:rPr lang="en-US" dirty="0">
                <a:latin typeface="Arial" charset="0"/>
              </a:rPr>
              <a:t> is a program whereby a firm ties a marketing program to a charity in order to generate goodwill. Cause-related marketing has become a partnership where both parties have to benefit. Businesses now invest $1.5 billion annually to charities. In brand parity situations, the causes a company supports can make a difference to consumers. It can create a bond with the customer, depending on how strongly they feel about the cause. In the past, businesses just gave money. That is rare today. Firms need to benefit from the relationship in some way. It works best if the cause is related in some way to the business. But, companies have to remember that causes one person likes another may dislike. It is always a balancing game.</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6112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To participate in cause-related marketing, businesses need to derive some benefits. Those benefits can be additional customers, increased profits, consumer goodwill for the future, better relations with government agencies, or reduced negative public opinion. However, supporting a cause will not overcome bad behavior on the part of a company. Charities also need to benefit. The primary benefit are funds to operate. But, often a charity can benefit by using a company’s name and the positive publicity that comes from the association.</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01624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To benefit from cause-related marketing, the pubic needs to know. But, companies have to be careful. Too much publicity and the public thinks the company is using the charity for personal gain. Not enough publicity and no one knows about it so there are no tangible benefits.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85811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Green marketing</a:t>
            </a:r>
            <a:r>
              <a:rPr lang="en-US" dirty="0">
                <a:latin typeface="Arial" charset="0"/>
              </a:rPr>
              <a:t> is the development and promotion of products that are environmentally safe. Surveys indicate people are concerned about the environment and support green marketing. For instance, people try to save electricity, recycle newspapers, return bottles and cans, and buy products made from recycled materials. While consumers say they are supportive of green</a:t>
            </a:r>
            <a:r>
              <a:rPr lang="en-US" baseline="0" dirty="0">
                <a:latin typeface="Arial" charset="0"/>
              </a:rPr>
              <a:t> marketing</a:t>
            </a:r>
            <a:r>
              <a:rPr lang="en-US" dirty="0">
                <a:latin typeface="Arial" charset="0"/>
              </a:rPr>
              <a:t>, most are not. For green products, many say it is important, but will only buy them if the price and quality is equal to competing brands that are not green. Most consumers still see green products as being inferior. </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9661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(Bonus Slide, some information not in text).</a:t>
            </a:r>
            <a:r>
              <a:rPr lang="en-US" baseline="0" dirty="0">
                <a:latin typeface="Arial" charset="0"/>
              </a:rPr>
              <a:t> </a:t>
            </a:r>
            <a:r>
              <a:rPr lang="en-US" dirty="0">
                <a:latin typeface="Arial" charset="0"/>
              </a:rPr>
              <a:t>Americans can be placed into one of five categories based on their beliefs and actions towards</a:t>
            </a:r>
            <a:r>
              <a:rPr lang="en-US" baseline="0" dirty="0">
                <a:latin typeface="Arial" charset="0"/>
              </a:rPr>
              <a:t> </a:t>
            </a:r>
            <a:r>
              <a:rPr lang="en-US" dirty="0">
                <a:latin typeface="Arial" charset="0"/>
              </a:rPr>
              <a:t>green marketing. Only about 12% of the population truly support green marketing through purchases. Only about 9% (true blue greens) actively promote and encourage others to use green products. About 1/3 of Americans don’t care about environmental issues at all (basic browns). Another 19% are uneducated about the topic. A relatively large part of the population (31%, sprouts) believe in green products in theory, but not in practice.</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20734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Companies have to make a decision on how they will promote their green marketing efforts. Most companies are involved in some way in green marketing,</a:t>
            </a:r>
            <a:r>
              <a:rPr lang="en-US" baseline="0" dirty="0">
                <a:latin typeface="Arial" charset="0"/>
              </a:rPr>
              <a:t> but </a:t>
            </a:r>
            <a:r>
              <a:rPr lang="en-US" dirty="0">
                <a:latin typeface="Arial" charset="0"/>
              </a:rPr>
              <a:t>most people don’t know it. For companies to actively promote their green efforts, a large percentage needs to fit into one of the two top categories (true blue greens and greenback greens). If the company can be differentiated from competitors along green lines and gain a competitive advantage, then it might be a good strategy. The last issue is will the current target market be alienated with the green marketing approach? If so, then it is better not to actively publicize the green work that is being done. The percentage that fits into this last group is decreasing in size.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86451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These are the objectives for Chapter 13.</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way companies promote green activities varies widely. Low-key approaches are used by companies such as Coca-Cola and Starbuck’s. They post information on their websites, but that is all. Other companies, such as Toyota with its Prius, promotes the product</a:t>
            </a:r>
            <a:r>
              <a:rPr lang="en-US" baseline="0" dirty="0">
                <a:latin typeface="Arial" charset="0"/>
              </a:rPr>
              <a:t> </a:t>
            </a:r>
            <a:r>
              <a:rPr lang="en-US" dirty="0">
                <a:latin typeface="Arial" charset="0"/>
              </a:rPr>
              <a:t>first</a:t>
            </a:r>
            <a:r>
              <a:rPr lang="en-US" baseline="0" dirty="0">
                <a:latin typeface="Arial" charset="0"/>
              </a:rPr>
              <a:t> and</a:t>
            </a:r>
            <a:r>
              <a:rPr lang="en-US" dirty="0">
                <a:latin typeface="Arial" charset="0"/>
              </a:rPr>
              <a:t> the pro-environmental benefits second. Gas mileage is important with today’s economy and is the number one reason for purchasing a Prius. Other companies focus on being green and that is the central thrust of their message. Companies such as The Body Shop, Patagonia, and Honest Tea were founded and exist because of green marketing. Faking green, which is called </a:t>
            </a:r>
            <a:r>
              <a:rPr lang="en-US" b="1" dirty="0">
                <a:latin typeface="Arial" charset="0"/>
              </a:rPr>
              <a:t>greenwashing</a:t>
            </a:r>
            <a:r>
              <a:rPr lang="en-US" dirty="0">
                <a:latin typeface="Arial" charset="0"/>
              </a:rPr>
              <a:t>, can be very damaging to a company’s image and create a backlash. </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12750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Damage control</a:t>
            </a:r>
            <a:r>
              <a:rPr lang="en-US" dirty="0">
                <a:latin typeface="Arial" charset="0"/>
              </a:rPr>
              <a:t> is reacting to negative events, regardless of the cause. Negative publicity travels fast, especially with the Internet and 24/7 news programs. The two major causes of bad news are the firm making an error or doing something wrong,</a:t>
            </a:r>
            <a:r>
              <a:rPr lang="en-US" baseline="0" dirty="0">
                <a:latin typeface="Arial" charset="0"/>
              </a:rPr>
              <a:t> and</a:t>
            </a:r>
            <a:r>
              <a:rPr lang="en-US" dirty="0">
                <a:latin typeface="Arial" charset="0"/>
              </a:rPr>
              <a:t> someone targeting the company with unjustified or exaggerated negative press. When either of these situations occur, a company can react by using proactive prevention strategies or reactive damage</a:t>
            </a:r>
            <a:r>
              <a:rPr lang="en-US" baseline="0" dirty="0">
                <a:latin typeface="Arial" charset="0"/>
              </a:rPr>
              <a:t>-</a:t>
            </a:r>
            <a:r>
              <a:rPr lang="en-US" dirty="0">
                <a:latin typeface="Arial" charset="0"/>
              </a:rPr>
              <a:t>control strategies.</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8906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Damage-control strategies can be divided into two categories based on the overall approach used – proactive strategies and reactive strategies. Proactive approaches try to prevent or reduce the chances of negative events through building a positive image through entitling and enhancements. Reactive strategies try to react to a negative situation through Internet interventions, crisis management programs, or impression management techniques.</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91657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Arial" charset="0"/>
              </a:rPr>
              <a:t>Entitlings</a:t>
            </a:r>
            <a:r>
              <a:rPr lang="en-US" b="1" dirty="0">
                <a:latin typeface="Arial" charset="0"/>
              </a:rPr>
              <a:t> </a:t>
            </a:r>
            <a:r>
              <a:rPr lang="en-US" dirty="0">
                <a:latin typeface="Arial" charset="0"/>
              </a:rPr>
              <a:t>are attempts to claim responsibility for positive outcomes of events. For instance, when the New Orleans Saints won the Super Bowl, New Orleans used the </a:t>
            </a:r>
            <a:r>
              <a:rPr lang="en-US" dirty="0" err="1">
                <a:latin typeface="Arial" charset="0"/>
              </a:rPr>
              <a:t>entitlings</a:t>
            </a:r>
            <a:r>
              <a:rPr lang="en-US" dirty="0">
                <a:latin typeface="Arial" charset="0"/>
              </a:rPr>
              <a:t> approach to associate the city with the Saints and encourage people to visit. </a:t>
            </a:r>
            <a:r>
              <a:rPr lang="en-US" b="1" dirty="0">
                <a:latin typeface="Arial" charset="0"/>
              </a:rPr>
              <a:t>Enhancements</a:t>
            </a:r>
            <a:r>
              <a:rPr lang="en-US" dirty="0">
                <a:latin typeface="Arial" charset="0"/>
              </a:rPr>
              <a:t> attempt to increase the impact or desirability of an outcome of an event in the eyes of the public. When the medical association said that an aspirin could help reduce the chances of a heart attack, Bayer immediately seized on the information and promoted the idea that Bayer aspirin could save lives.</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7903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Companies often must react to negative unforeseen events. They cannot be prevented or anticipated. These four techniques can be used to help a firm cope with circumstances that threaten to destroy its image.</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868213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People often use the Internet to spread bad information or negative events to others. Bad experiences with a company are now often posted to the Internet and sent out through blogs, Facebook, Twitter, and mass e-mails. Because bad news and bad experiences can be spread so fast, companies are hiring employees to monitor online communications. For large global companies, this can mean hundreds of posts per day and sometimes thousands of posts. These individuals and the software they use watch for trends and increased chatter about an incident. Since they cannot reply or intervene with every post, they must choose. It is important in posting a reply that the employee identify himself and provide the company’s viewpoint. In addition to intervening, the Internet is a valuable source of information because it tells a company what people are saying and thinking.</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211412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With </a:t>
            </a:r>
            <a:r>
              <a:rPr lang="en-US" b="1" dirty="0">
                <a:latin typeface="Arial" charset="0"/>
              </a:rPr>
              <a:t>crisis management</a:t>
            </a:r>
            <a:r>
              <a:rPr lang="en-US" dirty="0">
                <a:latin typeface="Arial" charset="0"/>
              </a:rPr>
              <a:t>, a company can either accept the blame for an event and offer an apology or it can refute the charges. The event can be an opportunity or a problem. Pepsi encountered a claim that someone had put a hypodermic needle in one of its products. Pepsi quickly reacted saying it was impossible and showed videos of how the bottles and cans were upside down until the moment they were filled. When Toyota was hit with allegations of faulty products and lack of quality control, the company at first denied the allegations. As negative talk increased, the company launched a full-scale online PR campaign using social media. Toyota found a large number of loyal fans and asked to use their positive comments in ads and social media sites.</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284887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An apology strategy is a form of crisis management and a good approach when the firm is at fault. It is important to immediately offer an apology and not try to blame other companies. An apology is a good strategy especially with minor violations or when there is no way a firm can deny responsibility. It can be an effective approach to create emotional bonds with consumers, if the apology is sincere. Most people will forgive as long as the apology is sincere.</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326727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 using an apology strategy, firms should go through the five steps listed. Apologies must be sincere, and they must be given by the management of the firm. The larger the violation, the higher on the chain of command should come the apology.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58068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Impression management</a:t>
            </a:r>
            <a:r>
              <a:rPr lang="en-US" dirty="0">
                <a:latin typeface="Arial" charset="0"/>
              </a:rPr>
              <a:t>  is an attempt to project a certain type of image to others and to consciously or unconsciously attempt to control the images that are projected in real or imagined social interactions. A company wants to control the images people have of it. To do this, companies attempt to reduce the negative impact of any event that can modify or negatively effect its image. We all do the same with our own image. </a:t>
            </a:r>
            <a:r>
              <a:rPr lang="en-US" b="1" dirty="0">
                <a:latin typeface="Arial" charset="0"/>
              </a:rPr>
              <a:t>Expressions of innocence </a:t>
            </a:r>
            <a:r>
              <a:rPr lang="en-US" dirty="0">
                <a:latin typeface="Arial" charset="0"/>
              </a:rPr>
              <a:t>try to convince the pubic that the company and its leaders were not associated with the event in any way. </a:t>
            </a:r>
            <a:r>
              <a:rPr lang="en-US" b="1" dirty="0">
                <a:latin typeface="Arial" charset="0"/>
              </a:rPr>
              <a:t>Excuses</a:t>
            </a:r>
            <a:r>
              <a:rPr lang="en-US" dirty="0">
                <a:latin typeface="Arial" charset="0"/>
              </a:rPr>
              <a:t> are explanations designed to convince the public that the firm and its leaders are not responsible for the situation or that the</a:t>
            </a:r>
            <a:r>
              <a:rPr lang="en-US" baseline="0" dirty="0">
                <a:latin typeface="Arial" charset="0"/>
              </a:rPr>
              <a:t> situation</a:t>
            </a:r>
            <a:r>
              <a:rPr lang="en-US" dirty="0">
                <a:latin typeface="Arial" charset="0"/>
              </a:rPr>
              <a:t> could not have possibly been foreseen. </a:t>
            </a:r>
            <a:r>
              <a:rPr lang="en-US" b="1" dirty="0">
                <a:latin typeface="Arial" charset="0"/>
              </a:rPr>
              <a:t>Justifications</a:t>
            </a:r>
            <a:r>
              <a:rPr lang="en-US" dirty="0">
                <a:latin typeface="Arial" charset="0"/>
              </a:rPr>
              <a:t> involve using logic to reduce the negative impact of the incident. </a:t>
            </a:r>
            <a:endParaRPr lang="en-US" b="1"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98751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These are the objectives for Chapter 13.</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29131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To build brand equity and positive feelings toward a company, companies often engage in sponsorships and event marketing. The premise behind sponsorships is that positive feelings toward the sport, athlete, team, concert, or whatever is being sponsored will be transferred to the brand.</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328737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Sports account for 68.8% of sponsorships and event marketing in the United States. The next largest category is for entertainment, tours, and attractions, at 9.8%. Charities and causes are third with 8.9%.</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869603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 North America, over $16 billion a year is spent on sponsorships, and over 70% of sponsorships involve sports. To be effective, sponsorships need to be a part of the IMC plan. A sponsorship is an excellent way to build brand awareness and customer loyalty. Besides sports, companies can sponsor cultural events and  television shows.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160493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Social media is now part of sponsorships. One approach is to sponsor bloggers,</a:t>
            </a:r>
            <a:r>
              <a:rPr lang="en-US" baseline="0" dirty="0">
                <a:latin typeface="Arial" charset="0"/>
              </a:rPr>
              <a:t> such as </a:t>
            </a:r>
            <a:r>
              <a:rPr lang="en-US" baseline="0" dirty="0" err="1">
                <a:latin typeface="Arial" charset="0"/>
              </a:rPr>
              <a:t>classymommy</a:t>
            </a:r>
            <a:r>
              <a:rPr lang="en-US" baseline="0" dirty="0">
                <a:latin typeface="Arial" charset="0"/>
              </a:rPr>
              <a:t>,</a:t>
            </a:r>
            <a:r>
              <a:rPr lang="en-US" dirty="0">
                <a:latin typeface="Arial" charset="0"/>
              </a:rPr>
              <a:t> to endorse a brand. For some bloggers, it is a lucrative business. Retailer K-Mart used blogs to generate buzz.</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26685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Companies have a variety of reasons for entering into a sponsorship. The objective may be to enhance the company image, increase its visibility with a particular audience, or differentiate the company or brand from competitors. It may be to showcase specific</a:t>
            </a:r>
            <a:r>
              <a:rPr lang="en-US" baseline="0" dirty="0">
                <a:latin typeface="Arial" charset="0"/>
              </a:rPr>
              <a:t> </a:t>
            </a:r>
            <a:r>
              <a:rPr lang="en-US" dirty="0">
                <a:latin typeface="Arial" charset="0"/>
              </a:rPr>
              <a:t>goods</a:t>
            </a:r>
            <a:r>
              <a:rPr lang="en-US" baseline="0" dirty="0">
                <a:latin typeface="Arial" charset="0"/>
              </a:rPr>
              <a:t> or </a:t>
            </a:r>
            <a:r>
              <a:rPr lang="en-US" dirty="0">
                <a:latin typeface="Arial" charset="0"/>
              </a:rPr>
              <a:t>services, or a particular brand. The sponsorship can be used to develop a closer relationship with current or prospective customers. It can also be used to unload excess inventory if the company is allowed to have a booth at the event and either sell items or give them away as samples.</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126249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Event marketing is similar to sponsorships except </a:t>
            </a:r>
            <a:r>
              <a:rPr lang="en-US" b="1" dirty="0">
                <a:latin typeface="Arial" charset="0"/>
              </a:rPr>
              <a:t>event marketing </a:t>
            </a:r>
            <a:r>
              <a:rPr lang="en-US" dirty="0">
                <a:latin typeface="Arial" charset="0"/>
              </a:rPr>
              <a:t>involves a company’s support of a specific event. It might be a local rodeo or special Olympics. Event marketing is closely related to lifestyle marketing and almost always involves setting up a booth or display at the event. Sponsoring an event can bring name recognition to a company and can provide an opportunity to build closer ties with customers and vendors. It can also boost employee morale.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391170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 choosing sponsorships, start by determining the objective(s). It is important to match the event or sponsorship audience with the firm’s target market. It is important to consider the image of the individual, group, or event being sponsored to make sure it matches with what the company wants to project. To maximize benefit, it is important to promote the sponsorship/event. The company must make sure it has a presence on all event promotions and brochures. Lastly, track results.</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39649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(Bonus Slide,</a:t>
            </a:r>
            <a:r>
              <a:rPr lang="en-US" baseline="0" dirty="0">
                <a:latin typeface="Arial" charset="0"/>
              </a:rPr>
              <a:t> not in text) </a:t>
            </a:r>
            <a:r>
              <a:rPr lang="en-US" dirty="0">
                <a:latin typeface="Arial" charset="0"/>
              </a:rPr>
              <a:t>The ultimate reason for engaging in sponsorships is to boost sales and increase the loyalty of fans. This slide shows what percentage of fans of each sport is likely to purchase a sponsor’s product. NASCAR fans are the most likely</a:t>
            </a:r>
            <a:r>
              <a:rPr lang="en-US" baseline="0" dirty="0">
                <a:latin typeface="Arial" charset="0"/>
              </a:rPr>
              <a:t> with </a:t>
            </a:r>
            <a:r>
              <a:rPr lang="en-US" dirty="0">
                <a:latin typeface="Arial" charset="0"/>
              </a:rPr>
              <a:t>72% likely to purchase a sponsor’s product. Tennis is at 52%, golf at 47%, the NBA at 38%, and the NFL at 36%.</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210770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Once the event is over, it is time to track the results so the success of the event can be evaluated. Most event marketing sponsorships result in an increase in intentions-to-purchase and about half of these actually result in sales. Cross</a:t>
            </a:r>
            <a:r>
              <a:rPr lang="en-US" baseline="0" dirty="0">
                <a:latin typeface="Arial" charset="0"/>
              </a:rPr>
              <a:t> </a:t>
            </a:r>
            <a:r>
              <a:rPr lang="en-US" dirty="0">
                <a:latin typeface="Arial" charset="0"/>
              </a:rPr>
              <a:t>promotions can be used to increase the impact of an event marketing program. Cross</a:t>
            </a:r>
            <a:r>
              <a:rPr lang="en-US" baseline="0" dirty="0">
                <a:latin typeface="Arial" charset="0"/>
              </a:rPr>
              <a:t> </a:t>
            </a:r>
            <a:r>
              <a:rPr lang="en-US" dirty="0">
                <a:latin typeface="Arial" charset="0"/>
              </a:rPr>
              <a:t>promote with the event’s advertising program and publicity releases. Cross</a:t>
            </a:r>
            <a:r>
              <a:rPr lang="en-US" baseline="0" dirty="0">
                <a:latin typeface="Arial" charset="0"/>
              </a:rPr>
              <a:t> </a:t>
            </a:r>
            <a:r>
              <a:rPr lang="en-US" dirty="0">
                <a:latin typeface="Arial" charset="0"/>
              </a:rPr>
              <a:t>promote with other event sponsors.</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973391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Public relations, sponsorships,</a:t>
            </a:r>
            <a:r>
              <a:rPr lang="en-US" baseline="0" dirty="0">
                <a:latin typeface="Arial" charset="0"/>
              </a:rPr>
              <a:t> </a:t>
            </a:r>
            <a:r>
              <a:rPr lang="en-US" dirty="0">
                <a:latin typeface="Arial" charset="0"/>
              </a:rPr>
              <a:t>and event marketing are important in the global market. Because of an increased</a:t>
            </a:r>
            <a:r>
              <a:rPr lang="en-US" baseline="0" dirty="0">
                <a:latin typeface="Arial" charset="0"/>
              </a:rPr>
              <a:t> global competition, </a:t>
            </a:r>
            <a:r>
              <a:rPr lang="en-US" dirty="0">
                <a:latin typeface="Arial" charset="0"/>
              </a:rPr>
              <a:t>international firms look for ways to make an impact in various countries. Event</a:t>
            </a:r>
            <a:r>
              <a:rPr lang="en-US" baseline="0" dirty="0">
                <a:latin typeface="Arial" charset="0"/>
              </a:rPr>
              <a:t> marketing and sponsorships can provide a way of standing out among the competition.</a:t>
            </a:r>
            <a:r>
              <a:rPr lang="en-US" dirty="0">
                <a:latin typeface="Arial" charset="0"/>
              </a:rPr>
              <a:t> Terrorism has increased, and as a result, firms need</a:t>
            </a:r>
            <a:r>
              <a:rPr lang="en-US" baseline="0" dirty="0">
                <a:latin typeface="Arial" charset="0"/>
              </a:rPr>
              <a:t> to protect their</a:t>
            </a:r>
            <a:r>
              <a:rPr lang="en-US" dirty="0">
                <a:latin typeface="Arial" charset="0"/>
              </a:rPr>
              <a:t> employees and also to protect their interests. The existence of cultural differences makes it easy to offend someone, and</a:t>
            </a:r>
            <a:r>
              <a:rPr lang="en-US" baseline="0" dirty="0">
                <a:latin typeface="Arial" charset="0"/>
              </a:rPr>
              <a:t> </a:t>
            </a:r>
            <a:r>
              <a:rPr lang="en-US" dirty="0">
                <a:latin typeface="Arial" charset="0"/>
              </a:rPr>
              <a:t>PR can be used to correct all of these situations. Corporate social responsibility has no boundaries. As sports and sports viewing move worldwide, so do sponsorships.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85552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Interstate began with the colors green, red, and white. Sponsorship began with Interstate Chairman Norm Miller and Joe Gibbs and the Great American Race. NASCAR sponsorships came next with smaller venues with the goal of reaching mechanics and parts store dealers. Partnered with Joe Gibbs. To stand out on TV, cars were painted bright florescent green, although green was associated with bad luck in racing. In 2000, the new driver was Bobby Labonte. Later came Kyle Busch. Interstate used hospitality tents at races to reach various target audiences. Interstate shifted from green colors to white cars with a powerful graphic.</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714310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a:t>
            </a:r>
            <a:r>
              <a:rPr lang="en-US" baseline="0" dirty="0">
                <a:latin typeface="Arial" charset="0"/>
              </a:rPr>
              <a:t> blog exercises for Chapter 13 include Interstate Batteries, Adidas, and crisis management.</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364630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421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chapter examines the public relations functions and addresses issues of corporate reputation, social responsibility, and damage control. Sponsorships and event marketing will</a:t>
            </a:r>
            <a:r>
              <a:rPr lang="en-US" baseline="0" dirty="0">
                <a:latin typeface="Arial" charset="0"/>
              </a:rPr>
              <a:t> </a:t>
            </a:r>
            <a:r>
              <a:rPr lang="en-US" dirty="0">
                <a:latin typeface="Arial" charset="0"/>
              </a:rPr>
              <a:t>conclude the chapter.</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55003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Debate still occurs as to the exact role of public relations and especially where it should be located. Some argue that public relations is different than marketing and should be its own department. Others argue that it should be part of marketing since it involves both internal and external communications. Yet, others argue for a department of communications consisting of two areas – marketing and public relations. Capturing hits is a goal of public relations. A </a:t>
            </a:r>
            <a:r>
              <a:rPr lang="en-US" b="1" dirty="0">
                <a:latin typeface="Arial" charset="0"/>
              </a:rPr>
              <a:t>hit</a:t>
            </a:r>
            <a:r>
              <a:rPr lang="en-US" dirty="0">
                <a:latin typeface="Arial" charset="0"/>
              </a:rPr>
              <a:t> is the mention of the company’s name (or its brands) in a news story or in any media. For individuals involved with PR, it is important to develop a strategy that fits with the IMC effort so the company speaks with one voice.</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7578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Public relations role is to identify and monitor internal and external stakeholders. PR should assess and monitor the corporate reputation and audit the</a:t>
            </a:r>
            <a:r>
              <a:rPr lang="en-US" baseline="0" dirty="0">
                <a:latin typeface="Arial" charset="0"/>
              </a:rPr>
              <a:t> firm’s</a:t>
            </a:r>
            <a:r>
              <a:rPr lang="en-US" dirty="0">
                <a:latin typeface="Arial" charset="0"/>
              </a:rPr>
              <a:t> corporate social responsibility. PR can be used to create positive, image-building activities that reflect positively on a company. It also has the responsibility to prevent and reduce image damage from negative events.</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6153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 </a:t>
            </a:r>
            <a:r>
              <a:rPr lang="en-US" b="1" dirty="0">
                <a:latin typeface="Arial" charset="0"/>
              </a:rPr>
              <a:t>stakeholder</a:t>
            </a:r>
            <a:r>
              <a:rPr lang="en-US" dirty="0">
                <a:latin typeface="Arial" charset="0"/>
              </a:rPr>
              <a:t> is any person or group that has a vested interest in an organization’s activities. Employees are a critical internal stakeholder. They are a powerful channel of news, both good and bad. It is important for employees to receive constant communications and be the first to hear news, rather than hear it from someone outside the organization. Pubic relations should work with the HR department to ensure the messages being sent to employees are consistent with the company’s external communications and IMC plan. PR monitors the external communications the company has little or no control over. Every contact point between a company and a stakeholder group should be monitored, especially unplanned contact points such as newscasts.</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04538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is a list of the primary stakeholders. Employees are the primary internal stakeholder. External stakeholders include the community, media, and special-interest groups.</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503074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94581"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30750"/>
            <a:ext cx="8229600" cy="6942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741863"/>
            <a:ext cx="8229600" cy="112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1850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prsa.org/ppc/68022.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mailchn.spi-global.com/owa/redir.aspx?C=I0w3IMQF-UUhfHabslcewigTVG2KfJbW49X5yyzMjcBfpmMMUjnUCA..&amp;URL=http://www.prsa.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5"/>
            <a:ext cx="8382000" cy="1022534"/>
          </a:xfrm>
        </p:spPr>
        <p:txBody>
          <a:bodyPr/>
          <a:lstStyle/>
          <a:p>
            <a:r>
              <a:rPr lang="en-US" sz="3600" dirty="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a:latin typeface="+mj-lt"/>
              </a:rPr>
              <a:t>Eighth</a:t>
            </a:r>
            <a:r>
              <a:rPr lang="en-IN" sz="2400" dirty="0">
                <a:latin typeface="+mj-lt"/>
              </a:rPr>
              <a:t> </a:t>
            </a:r>
            <a:r>
              <a:rPr lang="en-IN" sz="2400" dirty="0">
                <a:latin typeface="+mj-lt"/>
              </a:rPr>
              <a:t>Edition, Global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t>Chapter 13</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Public Relations and Sponsorship Programs</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accent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Assessing Corporate Reputation</a:t>
            </a:r>
            <a:endParaRPr lang="en-IN" dirty="0">
              <a:latin typeface="+mj-lt"/>
            </a:endParaRPr>
          </a:p>
        </p:txBody>
      </p:sp>
      <p:sp>
        <p:nvSpPr>
          <p:cNvPr id="3" name="Content Placeholder 2"/>
          <p:cNvSpPr>
            <a:spLocks noGrp="1"/>
          </p:cNvSpPr>
          <p:nvPr>
            <p:ph idx="1"/>
          </p:nvPr>
        </p:nvSpPr>
        <p:spPr/>
        <p:txBody>
          <a:bodyPr/>
          <a:lstStyle/>
          <a:p>
            <a:r>
              <a:rPr lang="en-US" sz="2600" dirty="0"/>
              <a:t>Reputation is fragile, but valuable</a:t>
            </a:r>
          </a:p>
          <a:p>
            <a:r>
              <a:rPr lang="en-US" sz="2600" dirty="0"/>
              <a:t>Negative view of businesses</a:t>
            </a:r>
          </a:p>
          <a:p>
            <a:r>
              <a:rPr lang="en-US" sz="2600" dirty="0"/>
              <a:t>Assess reputation</a:t>
            </a:r>
          </a:p>
          <a:p>
            <a:r>
              <a:rPr lang="en-US" sz="2600" dirty="0"/>
              <a:t>Monitor corporate reputation</a:t>
            </a:r>
          </a:p>
          <a:p>
            <a:pPr lvl="1"/>
            <a:r>
              <a:rPr lang="en-US" sz="2400" dirty="0"/>
              <a:t>Less than half have someone assigned</a:t>
            </a:r>
          </a:p>
        </p:txBody>
      </p:sp>
    </p:spTree>
    <p:extLst>
      <p:ext uri="{BB962C8B-B14F-4D97-AF65-F5344CB8AC3E}">
        <p14:creationId xmlns:p14="http://schemas.microsoft.com/office/powerpoint/2010/main" val="101543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13.3 </a:t>
            </a:r>
            <a:r>
              <a:rPr lang="en-US" sz="3600" dirty="0">
                <a:latin typeface="+mj-lt"/>
              </a:rPr>
              <a:t>Activities that Affect a Company’s Image</a:t>
            </a:r>
            <a:endParaRPr lang="en-IN" sz="3600" dirty="0">
              <a:latin typeface="+mj-lt"/>
            </a:endParaRPr>
          </a:p>
        </p:txBody>
      </p:sp>
      <p:sp>
        <p:nvSpPr>
          <p:cNvPr id="3" name="Content Placeholder 2"/>
          <p:cNvSpPr>
            <a:spLocks noGrp="1"/>
          </p:cNvSpPr>
          <p:nvPr>
            <p:ph idx="1"/>
          </p:nvPr>
        </p:nvSpPr>
        <p:spPr>
          <a:xfrm>
            <a:off x="457200" y="1480454"/>
            <a:ext cx="3810000" cy="4844146"/>
          </a:xfrm>
        </p:spPr>
        <p:txBody>
          <a:bodyPr/>
          <a:lstStyle/>
          <a:p>
            <a:pPr marL="0" indent="0" eaLnBrk="0" hangingPunct="0">
              <a:spcBef>
                <a:spcPts val="1000"/>
              </a:spcBef>
              <a:buNone/>
            </a:pPr>
            <a:r>
              <a:rPr lang="en-US" sz="2600" b="1" dirty="0"/>
              <a:t>Image Destroying</a:t>
            </a:r>
            <a:r>
              <a:rPr lang="en-US" sz="2600" dirty="0"/>
              <a:t> Activities</a:t>
            </a:r>
          </a:p>
          <a:p>
            <a:pPr>
              <a:lnSpc>
                <a:spcPct val="90000"/>
              </a:lnSpc>
              <a:spcBef>
                <a:spcPts val="1000"/>
              </a:spcBef>
              <a:buClr>
                <a:schemeClr val="bg2"/>
              </a:buClr>
            </a:pPr>
            <a:r>
              <a:rPr lang="en-US" sz="2400" dirty="0"/>
              <a:t>Discrimination</a:t>
            </a:r>
          </a:p>
          <a:p>
            <a:pPr>
              <a:lnSpc>
                <a:spcPct val="90000"/>
              </a:lnSpc>
              <a:spcBef>
                <a:spcPts val="1000"/>
              </a:spcBef>
              <a:buClr>
                <a:schemeClr val="bg2"/>
              </a:buClr>
            </a:pPr>
            <a:r>
              <a:rPr lang="en-US" sz="2400" dirty="0"/>
              <a:t>Harassment</a:t>
            </a:r>
          </a:p>
          <a:p>
            <a:pPr>
              <a:lnSpc>
                <a:spcPct val="90000"/>
              </a:lnSpc>
              <a:spcBef>
                <a:spcPts val="1000"/>
              </a:spcBef>
              <a:buClr>
                <a:schemeClr val="bg2"/>
              </a:buClr>
            </a:pPr>
            <a:r>
              <a:rPr lang="en-US" sz="2400" dirty="0"/>
              <a:t>Pollution</a:t>
            </a:r>
          </a:p>
          <a:p>
            <a:pPr>
              <a:lnSpc>
                <a:spcPct val="90000"/>
              </a:lnSpc>
              <a:spcBef>
                <a:spcPts val="1000"/>
              </a:spcBef>
              <a:buClr>
                <a:schemeClr val="bg2"/>
              </a:buClr>
            </a:pPr>
            <a:r>
              <a:rPr lang="en-US" sz="2400" dirty="0"/>
              <a:t>Misleading communications</a:t>
            </a:r>
          </a:p>
          <a:p>
            <a:pPr>
              <a:lnSpc>
                <a:spcPct val="90000"/>
              </a:lnSpc>
              <a:spcBef>
                <a:spcPts val="1000"/>
              </a:spcBef>
              <a:buClr>
                <a:schemeClr val="bg2"/>
              </a:buClr>
            </a:pPr>
            <a:r>
              <a:rPr lang="en-US" sz="2400" dirty="0"/>
              <a:t>Deceptive communications</a:t>
            </a:r>
          </a:p>
          <a:p>
            <a:pPr>
              <a:lnSpc>
                <a:spcPct val="90000"/>
              </a:lnSpc>
              <a:spcBef>
                <a:spcPts val="1000"/>
              </a:spcBef>
              <a:buClr>
                <a:schemeClr val="bg2"/>
              </a:buClr>
            </a:pPr>
            <a:r>
              <a:rPr lang="en-US" sz="2400" dirty="0"/>
              <a:t>Offensive communications</a:t>
            </a:r>
          </a:p>
        </p:txBody>
      </p:sp>
      <p:sp>
        <p:nvSpPr>
          <p:cNvPr id="4" name="Content Placeholder 3"/>
          <p:cNvSpPr>
            <a:spLocks noGrp="1"/>
          </p:cNvSpPr>
          <p:nvPr>
            <p:ph idx="13"/>
          </p:nvPr>
        </p:nvSpPr>
        <p:spPr>
          <a:xfrm>
            <a:off x="4953000" y="1480456"/>
            <a:ext cx="3962400" cy="4844144"/>
          </a:xfrm>
        </p:spPr>
        <p:txBody>
          <a:bodyPr/>
          <a:lstStyle/>
          <a:p>
            <a:pPr marL="0" indent="0">
              <a:spcBef>
                <a:spcPts val="1000"/>
              </a:spcBef>
              <a:buNone/>
            </a:pPr>
            <a:r>
              <a:rPr lang="en-US" sz="2600" b="1" dirty="0"/>
              <a:t>Image Building</a:t>
            </a:r>
            <a:r>
              <a:rPr lang="en-US" sz="2600" dirty="0"/>
              <a:t> Activities </a:t>
            </a:r>
          </a:p>
          <a:p>
            <a:pPr>
              <a:lnSpc>
                <a:spcPct val="90000"/>
              </a:lnSpc>
              <a:spcBef>
                <a:spcPts val="1000"/>
              </a:spcBef>
              <a:buClr>
                <a:schemeClr val="bg2"/>
              </a:buClr>
            </a:pPr>
            <a:r>
              <a:rPr lang="en-US" sz="2400" dirty="0"/>
              <a:t>Empowerment of employees</a:t>
            </a:r>
          </a:p>
          <a:p>
            <a:pPr>
              <a:lnSpc>
                <a:spcPct val="90000"/>
              </a:lnSpc>
              <a:spcBef>
                <a:spcPts val="1000"/>
              </a:spcBef>
              <a:buClr>
                <a:schemeClr val="bg2"/>
              </a:buClr>
            </a:pPr>
            <a:r>
              <a:rPr lang="en-US" sz="2400" dirty="0"/>
              <a:t>Charitable contributions</a:t>
            </a:r>
          </a:p>
          <a:p>
            <a:pPr>
              <a:lnSpc>
                <a:spcPct val="90000"/>
              </a:lnSpc>
              <a:spcBef>
                <a:spcPts val="1000"/>
              </a:spcBef>
              <a:buClr>
                <a:schemeClr val="bg2"/>
              </a:buClr>
            </a:pPr>
            <a:r>
              <a:rPr lang="en-US" sz="2400" dirty="0"/>
              <a:t>Sponsoring local events</a:t>
            </a:r>
          </a:p>
          <a:p>
            <a:pPr>
              <a:lnSpc>
                <a:spcPct val="90000"/>
              </a:lnSpc>
              <a:spcBef>
                <a:spcPts val="1000"/>
              </a:spcBef>
              <a:buClr>
                <a:schemeClr val="bg2"/>
              </a:buClr>
            </a:pPr>
            <a:r>
              <a:rPr lang="en-US" sz="2400" dirty="0"/>
              <a:t>Selling environmentally safe products</a:t>
            </a:r>
          </a:p>
          <a:p>
            <a:pPr>
              <a:lnSpc>
                <a:spcPct val="90000"/>
              </a:lnSpc>
              <a:spcBef>
                <a:spcPts val="1000"/>
              </a:spcBef>
              <a:buClr>
                <a:schemeClr val="bg2"/>
              </a:buClr>
            </a:pPr>
            <a:r>
              <a:rPr lang="en-US" sz="2400" dirty="0"/>
              <a:t>Outplacement programs</a:t>
            </a:r>
          </a:p>
          <a:p>
            <a:pPr>
              <a:lnSpc>
                <a:spcPct val="90000"/>
              </a:lnSpc>
              <a:spcBef>
                <a:spcPts val="1000"/>
              </a:spcBef>
              <a:buClr>
                <a:schemeClr val="bg2"/>
              </a:buClr>
            </a:pPr>
            <a:r>
              <a:rPr lang="en-US" sz="2400" dirty="0"/>
              <a:t>Supporting community events</a:t>
            </a:r>
            <a:endParaRPr lang="en-IN" sz="2400" dirty="0"/>
          </a:p>
        </p:txBody>
      </p:sp>
    </p:spTree>
    <p:extLst>
      <p:ext uri="{BB962C8B-B14F-4D97-AF65-F5344CB8AC3E}">
        <p14:creationId xmlns:p14="http://schemas.microsoft.com/office/powerpoint/2010/main" val="329459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Corporate Social Responsibility</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Obligation to be ethical</a:t>
            </a:r>
          </a:p>
          <a:p>
            <a:pPr>
              <a:buClr>
                <a:schemeClr val="bg2"/>
              </a:buClr>
            </a:pPr>
            <a:r>
              <a:rPr lang="en-US" sz="2600" dirty="0"/>
              <a:t>Corporate transparency</a:t>
            </a:r>
          </a:p>
          <a:p>
            <a:pPr>
              <a:buClr>
                <a:schemeClr val="bg2"/>
              </a:buClr>
            </a:pPr>
            <a:r>
              <a:rPr lang="en-US" sz="2600" dirty="0"/>
              <a:t>Fight injustice</a:t>
            </a:r>
          </a:p>
          <a:p>
            <a:pPr>
              <a:buClr>
                <a:schemeClr val="bg2"/>
              </a:buClr>
            </a:pPr>
            <a:r>
              <a:rPr lang="en-US" sz="2600" dirty="0"/>
              <a:t>Drive positive social change</a:t>
            </a:r>
          </a:p>
          <a:p>
            <a:pPr>
              <a:buClr>
                <a:schemeClr val="bg2"/>
              </a:buClr>
            </a:pPr>
            <a:r>
              <a:rPr lang="en-US" sz="2600" dirty="0"/>
              <a:t>Purpose marketing </a:t>
            </a:r>
            <a:r>
              <a:rPr lang="en-US" sz="2000" dirty="0"/>
              <a:t>(Pro-social marketing)</a:t>
            </a:r>
          </a:p>
        </p:txBody>
      </p:sp>
    </p:spTree>
    <p:extLst>
      <p:ext uri="{BB962C8B-B14F-4D97-AF65-F5344CB8AC3E}">
        <p14:creationId xmlns:p14="http://schemas.microsoft.com/office/powerpoint/2010/main" val="322891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Creating a Positive Image</a:t>
            </a:r>
            <a:endParaRPr lang="en-IN" dirty="0">
              <a:latin typeface="+mj-lt"/>
            </a:endParaRPr>
          </a:p>
        </p:txBody>
      </p:sp>
      <p:sp>
        <p:nvSpPr>
          <p:cNvPr id="3" name="Content Placeholder 2"/>
          <p:cNvSpPr>
            <a:spLocks noGrp="1"/>
          </p:cNvSpPr>
          <p:nvPr>
            <p:ph idx="1"/>
          </p:nvPr>
        </p:nvSpPr>
        <p:spPr>
          <a:xfrm>
            <a:off x="457200" y="1600200"/>
            <a:ext cx="2667000" cy="4525963"/>
          </a:xfrm>
        </p:spPr>
        <p:txBody>
          <a:bodyPr/>
          <a:lstStyle/>
          <a:p>
            <a:pPr>
              <a:buClr>
                <a:schemeClr val="bg2"/>
              </a:buClr>
            </a:pPr>
            <a:r>
              <a:rPr lang="en-US" sz="2600" b="1" dirty="0"/>
              <a:t>Cause-related marketing</a:t>
            </a:r>
          </a:p>
          <a:p>
            <a:pPr>
              <a:buClr>
                <a:schemeClr val="bg2"/>
              </a:buClr>
            </a:pPr>
            <a:r>
              <a:rPr lang="en-US" sz="2600" b="1" dirty="0"/>
              <a:t>Green marketing</a:t>
            </a:r>
          </a:p>
        </p:txBody>
      </p:sp>
      <p:pic>
        <p:nvPicPr>
          <p:cNvPr id="4" name="Picture 3" descr="An advertisement for the medical center of southeast Texas shows a child using a pool ladder placed at the edge of a cliff above rough waves. Text at the top of the image reads, never underestimate the importance of water safe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30" y="1538848"/>
            <a:ext cx="3316452" cy="4128646"/>
          </a:xfrm>
          <a:prstGeom prst="rect">
            <a:avLst/>
          </a:prstGeom>
        </p:spPr>
      </p:pic>
    </p:spTree>
    <p:extLst>
      <p:ext uri="{BB962C8B-B14F-4D97-AF65-F5344CB8AC3E}">
        <p14:creationId xmlns:p14="http://schemas.microsoft.com/office/powerpoint/2010/main" val="214421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Cause-Related Marketing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p:txBody>
          <a:bodyPr/>
          <a:lstStyle/>
          <a:p>
            <a:pPr>
              <a:buClr>
                <a:schemeClr val="bg2"/>
              </a:buClr>
            </a:pPr>
            <a:r>
              <a:rPr lang="en-US" sz="2600" dirty="0">
                <a:latin typeface="+mj-lt"/>
              </a:rPr>
              <a:t>Partnership with charity</a:t>
            </a:r>
          </a:p>
          <a:p>
            <a:pPr>
              <a:buClr>
                <a:schemeClr val="bg2"/>
              </a:buClr>
            </a:pPr>
            <a:r>
              <a:rPr lang="en-US" sz="2600" dirty="0">
                <a:latin typeface="+mj-lt"/>
              </a:rPr>
              <a:t>Businesses invest $1.5 billion annually</a:t>
            </a:r>
          </a:p>
          <a:p>
            <a:pPr>
              <a:buClr>
                <a:schemeClr val="bg2"/>
              </a:buClr>
            </a:pPr>
            <a:r>
              <a:rPr lang="en-US" sz="2600" dirty="0">
                <a:latin typeface="+mj-lt"/>
              </a:rPr>
              <a:t>Brand parity</a:t>
            </a:r>
          </a:p>
          <a:p>
            <a:pPr>
              <a:buClr>
                <a:schemeClr val="bg2"/>
              </a:buClr>
            </a:pPr>
            <a:r>
              <a:rPr lang="en-US" sz="2600" dirty="0">
                <a:latin typeface="+mj-lt"/>
              </a:rPr>
              <a:t>Supporting cause can create bond</a:t>
            </a:r>
          </a:p>
          <a:p>
            <a:pPr>
              <a:buClr>
                <a:schemeClr val="bg2"/>
              </a:buClr>
            </a:pPr>
            <a:r>
              <a:rPr lang="en-US" sz="2600" dirty="0">
                <a:latin typeface="+mj-lt"/>
              </a:rPr>
              <a:t>In past, just gave money</a:t>
            </a:r>
          </a:p>
          <a:p>
            <a:pPr>
              <a:buClr>
                <a:schemeClr val="bg2"/>
              </a:buClr>
            </a:pPr>
            <a:r>
              <a:rPr lang="en-US" sz="2600" dirty="0">
                <a:latin typeface="+mj-lt"/>
              </a:rPr>
              <a:t>Companies need a benefit</a:t>
            </a:r>
          </a:p>
          <a:p>
            <a:pPr>
              <a:buClr>
                <a:schemeClr val="bg2"/>
              </a:buClr>
            </a:pPr>
            <a:r>
              <a:rPr lang="en-US" sz="2600" dirty="0">
                <a:latin typeface="+mj-lt"/>
              </a:rPr>
              <a:t>Benefit should relate to business</a:t>
            </a:r>
          </a:p>
          <a:p>
            <a:pPr>
              <a:buClr>
                <a:schemeClr val="bg2"/>
              </a:buClr>
            </a:pPr>
            <a:r>
              <a:rPr lang="en-US" sz="2600" dirty="0">
                <a:latin typeface="+mj-lt"/>
              </a:rPr>
              <a:t>Cause liked by one – disliked by another</a:t>
            </a:r>
          </a:p>
        </p:txBody>
      </p:sp>
    </p:spTree>
    <p:extLst>
      <p:ext uri="{BB962C8B-B14F-4D97-AF65-F5344CB8AC3E}">
        <p14:creationId xmlns:p14="http://schemas.microsoft.com/office/powerpoint/2010/main" val="97098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Cause-Related Marketing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p:txBody>
          <a:bodyPr/>
          <a:lstStyle/>
          <a:p>
            <a:pPr>
              <a:buClr>
                <a:schemeClr val="bg2"/>
              </a:buClr>
            </a:pPr>
            <a:r>
              <a:rPr lang="en-US" sz="2600" b="1" dirty="0"/>
              <a:t>Benefits to company</a:t>
            </a:r>
          </a:p>
          <a:p>
            <a:pPr lvl="1">
              <a:buClr>
                <a:schemeClr val="bg2"/>
              </a:buClr>
            </a:pPr>
            <a:r>
              <a:rPr lang="en-US" sz="2400" dirty="0"/>
              <a:t>Additional customers</a:t>
            </a:r>
          </a:p>
          <a:p>
            <a:pPr lvl="1">
              <a:buClr>
                <a:schemeClr val="bg2"/>
              </a:buClr>
            </a:pPr>
            <a:r>
              <a:rPr lang="en-US" sz="2400" dirty="0"/>
              <a:t>Increased profits</a:t>
            </a:r>
          </a:p>
          <a:p>
            <a:pPr lvl="1">
              <a:buClr>
                <a:schemeClr val="bg2"/>
              </a:buClr>
            </a:pPr>
            <a:r>
              <a:rPr lang="en-US" sz="2400" dirty="0"/>
              <a:t>Consumer goodwill for the future</a:t>
            </a:r>
          </a:p>
          <a:p>
            <a:pPr lvl="1">
              <a:buClr>
                <a:schemeClr val="bg2"/>
              </a:buClr>
            </a:pPr>
            <a:r>
              <a:rPr lang="en-US" sz="2400" dirty="0"/>
              <a:t>Better relations with government agencies</a:t>
            </a:r>
          </a:p>
          <a:p>
            <a:pPr lvl="1">
              <a:buClr>
                <a:schemeClr val="bg2"/>
              </a:buClr>
            </a:pPr>
            <a:r>
              <a:rPr lang="en-US" sz="2400" dirty="0"/>
              <a:t>Reduced negative public opinion</a:t>
            </a:r>
          </a:p>
          <a:p>
            <a:pPr>
              <a:buClr>
                <a:schemeClr val="bg2"/>
              </a:buClr>
            </a:pPr>
            <a:r>
              <a:rPr lang="en-US" sz="2600" b="1" dirty="0"/>
              <a:t>Benefits to non-profit organizations</a:t>
            </a:r>
          </a:p>
          <a:p>
            <a:pPr lvl="1">
              <a:buClr>
                <a:schemeClr val="bg2"/>
              </a:buClr>
            </a:pPr>
            <a:r>
              <a:rPr lang="en-US" sz="2400" dirty="0"/>
              <a:t>Provides funds</a:t>
            </a:r>
          </a:p>
          <a:p>
            <a:pPr lvl="1">
              <a:buClr>
                <a:schemeClr val="bg2"/>
              </a:buClr>
            </a:pPr>
            <a:r>
              <a:rPr lang="en-US" sz="2400" dirty="0"/>
              <a:t>Positive publicity</a:t>
            </a:r>
          </a:p>
        </p:txBody>
      </p:sp>
    </p:spTree>
    <p:extLst>
      <p:ext uri="{BB962C8B-B14F-4D97-AF65-F5344CB8AC3E}">
        <p14:creationId xmlns:p14="http://schemas.microsoft.com/office/powerpoint/2010/main" val="389829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Cause-Related Marketing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0"/>
            <a:ext cx="3048000" cy="4525963"/>
          </a:xfrm>
        </p:spPr>
        <p:txBody>
          <a:bodyPr/>
          <a:lstStyle/>
          <a:p>
            <a:pPr marL="0" indent="0">
              <a:buNone/>
            </a:pPr>
            <a:r>
              <a:rPr lang="en-US" sz="2600" dirty="0"/>
              <a:t>Companies must be careful in how they handle publicizing support of a cause.</a:t>
            </a:r>
          </a:p>
        </p:txBody>
      </p:sp>
      <p:pic>
        <p:nvPicPr>
          <p:cNvPr id="4" name="Picture 3" descr="Two wetlands birds stand in shallow water near a patch of r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76400"/>
            <a:ext cx="3099656" cy="3921612"/>
          </a:xfrm>
          <a:prstGeom prst="rect">
            <a:avLst/>
          </a:prstGeom>
        </p:spPr>
      </p:pic>
    </p:spTree>
    <p:extLst>
      <p:ext uri="{BB962C8B-B14F-4D97-AF65-F5344CB8AC3E}">
        <p14:creationId xmlns:p14="http://schemas.microsoft.com/office/powerpoint/2010/main" val="142465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Green Marketing and</a:t>
            </a:r>
            <a:br>
              <a:rPr lang="en-US" sz="3600" dirty="0">
                <a:latin typeface="+mj-lt"/>
              </a:rPr>
            </a:br>
            <a:r>
              <a:rPr lang="en-US" sz="3600" dirty="0">
                <a:latin typeface="+mj-lt"/>
              </a:rPr>
              <a:t>Pro-environmental Activities</a:t>
            </a:r>
            <a:endParaRPr lang="en-IN" sz="3600" dirty="0">
              <a:latin typeface="+mj-lt"/>
            </a:endParaRPr>
          </a:p>
        </p:txBody>
      </p:sp>
      <p:sp>
        <p:nvSpPr>
          <p:cNvPr id="3" name="Content Placeholder 2"/>
          <p:cNvSpPr>
            <a:spLocks noGrp="1"/>
          </p:cNvSpPr>
          <p:nvPr>
            <p:ph idx="1"/>
          </p:nvPr>
        </p:nvSpPr>
        <p:spPr/>
        <p:txBody>
          <a:bodyPr/>
          <a:lstStyle/>
          <a:p>
            <a:pPr>
              <a:buClr>
                <a:schemeClr val="bg2"/>
              </a:buClr>
            </a:pPr>
            <a:r>
              <a:rPr lang="en-US" sz="2600" dirty="0"/>
              <a:t>Products environmentally safe</a:t>
            </a:r>
          </a:p>
          <a:p>
            <a:pPr>
              <a:buClr>
                <a:schemeClr val="bg2"/>
              </a:buClr>
            </a:pPr>
            <a:r>
              <a:rPr lang="en-US" sz="2600" dirty="0"/>
              <a:t>Survey concerning green marketing</a:t>
            </a:r>
          </a:p>
          <a:p>
            <a:pPr lvl="1">
              <a:buClr>
                <a:schemeClr val="bg2"/>
              </a:buClr>
            </a:pPr>
            <a:r>
              <a:rPr lang="en-US" sz="2400" dirty="0"/>
              <a:t>Try to save electricity (58%)</a:t>
            </a:r>
          </a:p>
          <a:p>
            <a:pPr lvl="1">
              <a:buClr>
                <a:schemeClr val="bg2"/>
              </a:buClr>
            </a:pPr>
            <a:r>
              <a:rPr lang="en-US" sz="2400" dirty="0"/>
              <a:t>Recycle newspapers (46%)</a:t>
            </a:r>
          </a:p>
          <a:p>
            <a:pPr lvl="1">
              <a:buClr>
                <a:schemeClr val="bg2"/>
              </a:buClr>
            </a:pPr>
            <a:r>
              <a:rPr lang="en-US" sz="2400" dirty="0"/>
              <a:t>Return bottles and cans (45%)</a:t>
            </a:r>
          </a:p>
          <a:p>
            <a:pPr lvl="1">
              <a:buClr>
                <a:schemeClr val="bg2"/>
              </a:buClr>
            </a:pPr>
            <a:r>
              <a:rPr lang="en-US" sz="2400" dirty="0"/>
              <a:t>Buy products – recycled materials (23%)</a:t>
            </a:r>
          </a:p>
          <a:p>
            <a:pPr>
              <a:buClr>
                <a:schemeClr val="bg2"/>
              </a:buClr>
            </a:pPr>
            <a:r>
              <a:rPr lang="en-US" sz="2600" dirty="0"/>
              <a:t>Consumers support, but only when equal</a:t>
            </a:r>
          </a:p>
          <a:p>
            <a:pPr>
              <a:buClr>
                <a:schemeClr val="bg2"/>
              </a:buClr>
            </a:pPr>
            <a:r>
              <a:rPr lang="en-US" sz="2600" dirty="0"/>
              <a:t>Green products seen as inferior</a:t>
            </a:r>
          </a:p>
        </p:txBody>
      </p:sp>
    </p:spTree>
    <p:extLst>
      <p:ext uri="{BB962C8B-B14F-4D97-AF65-F5344CB8AC3E}">
        <p14:creationId xmlns:p14="http://schemas.microsoft.com/office/powerpoint/2010/main" val="379011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28600" y="5943645"/>
            <a:ext cx="685800" cy="515937"/>
          </a:xfrm>
        </p:spPr>
        <p:txBody>
          <a:bodyPr/>
          <a:lstStyle/>
          <a:p>
            <a:pPr marL="0" indent="0">
              <a:buNone/>
            </a:pPr>
            <a:r>
              <a:rPr lang="en-US" b="1" dirty="0"/>
              <a:t>Bonus Slide</a:t>
            </a:r>
          </a:p>
        </p:txBody>
      </p:sp>
      <p:sp>
        <p:nvSpPr>
          <p:cNvPr id="2" name="Title 1"/>
          <p:cNvSpPr>
            <a:spLocks noGrp="1"/>
          </p:cNvSpPr>
          <p:nvPr>
            <p:ph type="title"/>
          </p:nvPr>
        </p:nvSpPr>
        <p:spPr>
          <a:xfrm>
            <a:off x="457200" y="312510"/>
            <a:ext cx="8229600" cy="1026389"/>
          </a:xfrm>
        </p:spPr>
        <p:txBody>
          <a:bodyPr/>
          <a:lstStyle/>
          <a:p>
            <a:r>
              <a:rPr lang="en-US" sz="3200" dirty="0">
                <a:latin typeface="+mj-lt"/>
              </a:rPr>
              <a:t>U.S. Consumers Segmented on Their Attitudes and Support of Green Marketing</a:t>
            </a:r>
          </a:p>
        </p:txBody>
      </p:sp>
      <p:sp>
        <p:nvSpPr>
          <p:cNvPr id="3" name="Content Placeholder 2"/>
          <p:cNvSpPr>
            <a:spLocks noGrp="1"/>
          </p:cNvSpPr>
          <p:nvPr>
            <p:ph idx="1"/>
          </p:nvPr>
        </p:nvSpPr>
        <p:spPr>
          <a:xfrm>
            <a:off x="457200" y="1600200"/>
            <a:ext cx="8229600" cy="4038599"/>
          </a:xfrm>
        </p:spPr>
        <p:txBody>
          <a:bodyPr/>
          <a:lstStyle/>
          <a:p>
            <a:pPr>
              <a:spcBef>
                <a:spcPts val="1000"/>
              </a:spcBef>
            </a:pPr>
            <a:r>
              <a:rPr lang="en-US" sz="1900" b="1" dirty="0"/>
              <a:t>True Blue Green (9%)</a:t>
            </a:r>
            <a:r>
              <a:rPr lang="en-US" sz="1900" dirty="0"/>
              <a:t> – Have strong environmental values and are politically active in environmental issues. Heavy users of green products.</a:t>
            </a:r>
          </a:p>
          <a:p>
            <a:pPr>
              <a:spcBef>
                <a:spcPts val="1000"/>
              </a:spcBef>
            </a:pPr>
            <a:r>
              <a:rPr lang="en-US" sz="1900" b="1" dirty="0"/>
              <a:t>Greenback Greens (6%)</a:t>
            </a:r>
            <a:r>
              <a:rPr lang="en-US" sz="1900" dirty="0"/>
              <a:t> – Have strong environmental values, but are not politically active. Heavy users of green products.</a:t>
            </a:r>
          </a:p>
          <a:p>
            <a:pPr>
              <a:spcBef>
                <a:spcPts val="1000"/>
              </a:spcBef>
            </a:pPr>
            <a:r>
              <a:rPr lang="en-US" sz="1900" b="1" dirty="0"/>
              <a:t>Sprouts (31%)</a:t>
            </a:r>
            <a:r>
              <a:rPr lang="en-US" sz="1900" dirty="0"/>
              <a:t> – Believe in green products in theory, but not in practice. Will buy green products, but only if equal to or superior to non-green products.</a:t>
            </a:r>
          </a:p>
          <a:p>
            <a:pPr>
              <a:spcBef>
                <a:spcPts val="1000"/>
              </a:spcBef>
            </a:pPr>
            <a:r>
              <a:rPr lang="en-US" sz="1900" b="1" dirty="0"/>
              <a:t>Grousers (19%)</a:t>
            </a:r>
            <a:r>
              <a:rPr lang="en-US" sz="1900" dirty="0"/>
              <a:t> – Are uneducated about environmental issues and cynical about their ability to effect change. Believe green products are too expensive and inferior.</a:t>
            </a:r>
          </a:p>
          <a:p>
            <a:pPr>
              <a:spcBef>
                <a:spcPts val="1000"/>
              </a:spcBef>
            </a:pPr>
            <a:r>
              <a:rPr lang="en-US" sz="1900" b="1" dirty="0"/>
              <a:t>Basic Browns (33%)</a:t>
            </a:r>
            <a:r>
              <a:rPr lang="en-US" sz="1900" dirty="0"/>
              <a:t> – Do not care about environmental issues or social issues.</a:t>
            </a:r>
          </a:p>
        </p:txBody>
      </p:sp>
      <p:sp>
        <p:nvSpPr>
          <p:cNvPr id="4" name="Content Placeholder 3"/>
          <p:cNvSpPr>
            <a:spLocks noGrp="1"/>
          </p:cNvSpPr>
          <p:nvPr>
            <p:ph idx="13"/>
          </p:nvPr>
        </p:nvSpPr>
        <p:spPr>
          <a:xfrm>
            <a:off x="1008018" y="5976422"/>
            <a:ext cx="7373982" cy="483159"/>
          </a:xfrm>
        </p:spPr>
        <p:txBody>
          <a:bodyPr/>
          <a:lstStyle/>
          <a:p>
            <a:pPr marL="0" indent="0">
              <a:buNone/>
            </a:pPr>
            <a:r>
              <a:rPr lang="en-US" sz="1400" dirty="0"/>
              <a:t>Source: Adapted from Jill Meredith Ginsberg and Paul N. Bloom, “</a:t>
            </a:r>
            <a:r>
              <a:rPr lang="en-US" sz="1400" i="1" dirty="0"/>
              <a:t>Choosing the Right Green Marketing Strategy,</a:t>
            </a:r>
            <a:r>
              <a:rPr lang="en-US" sz="1400" dirty="0"/>
              <a:t>” MIT Sloan Management Review, Vol. 46, No. 1 (Fall 2004), pp. 79-84.</a:t>
            </a:r>
          </a:p>
        </p:txBody>
      </p:sp>
    </p:spTree>
    <p:extLst>
      <p:ext uri="{BB962C8B-B14F-4D97-AF65-F5344CB8AC3E}">
        <p14:creationId xmlns:p14="http://schemas.microsoft.com/office/powerpoint/2010/main" val="80440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Should a firm engage in green marketing?</a:t>
            </a:r>
            <a:endParaRPr lang="en-IN" dirty="0">
              <a:latin typeface="+mj-lt"/>
            </a:endParaRPr>
          </a:p>
        </p:txBody>
      </p:sp>
      <p:sp>
        <p:nvSpPr>
          <p:cNvPr id="3" name="Content Placeholder 2"/>
          <p:cNvSpPr>
            <a:spLocks noGrp="1"/>
          </p:cNvSpPr>
          <p:nvPr>
            <p:ph idx="1"/>
          </p:nvPr>
        </p:nvSpPr>
        <p:spPr>
          <a:xfrm>
            <a:off x="457200" y="1600200"/>
            <a:ext cx="4191000" cy="4525963"/>
          </a:xfrm>
        </p:spPr>
        <p:txBody>
          <a:bodyPr/>
          <a:lstStyle/>
          <a:p>
            <a:pPr marL="255600" lvl="6" indent="-255600">
              <a:spcBef>
                <a:spcPts val="1500"/>
              </a:spcBef>
              <a:buClr>
                <a:schemeClr val="bg2"/>
              </a:buClr>
              <a:defRPr/>
            </a:pPr>
            <a:r>
              <a:rPr lang="en-US" sz="2600" dirty="0"/>
              <a:t>What percentage of customers fits into green segments?</a:t>
            </a:r>
          </a:p>
          <a:p>
            <a:pPr marL="255600" lvl="6" indent="-255600">
              <a:spcBef>
                <a:spcPts val="1500"/>
              </a:spcBef>
              <a:buClr>
                <a:schemeClr val="bg2"/>
              </a:buClr>
              <a:defRPr/>
            </a:pPr>
            <a:r>
              <a:rPr lang="en-US" sz="2600" dirty="0"/>
              <a:t>Can the brand or company be differentiated based on green lines and it become a competitive advantage?</a:t>
            </a:r>
          </a:p>
          <a:p>
            <a:pPr marL="255600" indent="-255600">
              <a:buClr>
                <a:schemeClr val="bg2"/>
              </a:buClr>
              <a:defRPr/>
            </a:pPr>
            <a:r>
              <a:rPr lang="en-US" sz="2600" dirty="0"/>
              <a:t>Will current target market be alienated with green marketing approach?</a:t>
            </a:r>
          </a:p>
        </p:txBody>
      </p:sp>
      <p:pic>
        <p:nvPicPr>
          <p:cNvPr id="4" name="Picture 3" descr="A family in a canoe paddles down a r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66" y="2179672"/>
            <a:ext cx="3765295" cy="2498657"/>
          </a:xfrm>
          <a:prstGeom prst="rect">
            <a:avLst/>
          </a:prstGeom>
        </p:spPr>
      </p:pic>
    </p:spTree>
    <p:extLst>
      <p:ext uri="{BB962C8B-B14F-4D97-AF65-F5344CB8AC3E}">
        <p14:creationId xmlns:p14="http://schemas.microsoft.com/office/powerpoint/2010/main" val="143872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Chapter Objectives </a:t>
            </a:r>
            <a:r>
              <a:rPr lang="en-US" sz="2000" b="0" dirty="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Tx/>
              <a:buAutoNum type="arabicPeriod"/>
            </a:pPr>
            <a:r>
              <a:rPr lang="en-US" sz="2400" dirty="0"/>
              <a:t>What relationships exist between public relations and the marketing activities performed by the company?</a:t>
            </a:r>
          </a:p>
          <a:p>
            <a:pPr marL="432000" indent="-432000">
              <a:buSzPct val="100000"/>
              <a:buFontTx/>
              <a:buAutoNum type="arabicPeriod"/>
            </a:pPr>
            <a:r>
              <a:rPr lang="en-US" sz="2400" dirty="0"/>
              <a:t>How can public relations functions help to build better relationships with all internal and external stakeholders?</a:t>
            </a:r>
          </a:p>
          <a:p>
            <a:pPr marL="432000" indent="-432000">
              <a:buSzPct val="100000"/>
              <a:buFontTx/>
              <a:buAutoNum type="arabicPeriod"/>
            </a:pPr>
            <a:r>
              <a:rPr lang="en-US" sz="2400" dirty="0"/>
              <a:t>What types of positive, image-building programs can be used by companies as part of a public relations program? </a:t>
            </a:r>
          </a:p>
          <a:p>
            <a:pPr marL="432000" indent="-432000">
              <a:buSzPct val="100000"/>
              <a:buFontTx/>
              <a:buAutoNum type="arabicPeriod"/>
            </a:pPr>
            <a:r>
              <a:rPr lang="en-US" sz="2400" dirty="0"/>
              <a:t>What steps can companies take to prevent or reduce image damage when negative events occur?</a:t>
            </a:r>
          </a:p>
        </p:txBody>
      </p:sp>
    </p:spTree>
    <p:extLst>
      <p:ext uri="{BB962C8B-B14F-4D97-AF65-F5344CB8AC3E}">
        <p14:creationId xmlns:p14="http://schemas.microsoft.com/office/powerpoint/2010/main" val="26801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Promoting Green Activities</a:t>
            </a:r>
            <a:endParaRPr lang="en-IN" dirty="0">
              <a:latin typeface="+mj-lt"/>
            </a:endParaRPr>
          </a:p>
        </p:txBody>
      </p:sp>
      <p:sp>
        <p:nvSpPr>
          <p:cNvPr id="3" name="Content Placeholder 2"/>
          <p:cNvSpPr>
            <a:spLocks noGrp="1"/>
          </p:cNvSpPr>
          <p:nvPr>
            <p:ph idx="1"/>
          </p:nvPr>
        </p:nvSpPr>
        <p:spPr>
          <a:xfrm>
            <a:off x="457200" y="1600200"/>
            <a:ext cx="8229600" cy="4114800"/>
          </a:xfrm>
        </p:spPr>
        <p:txBody>
          <a:bodyPr/>
          <a:lstStyle/>
          <a:p>
            <a:pPr>
              <a:buClr>
                <a:schemeClr val="bg2"/>
              </a:buClr>
            </a:pPr>
            <a:r>
              <a:rPr lang="en-US" sz="2000" dirty="0"/>
              <a:t>Promotion of green efforts varies widely</a:t>
            </a:r>
          </a:p>
          <a:p>
            <a:pPr>
              <a:buClr>
                <a:schemeClr val="bg2"/>
              </a:buClr>
            </a:pPr>
            <a:r>
              <a:rPr lang="en-US" sz="2000" dirty="0"/>
              <a:t>Low-key approach</a:t>
            </a:r>
          </a:p>
          <a:p>
            <a:pPr lvl="1">
              <a:buClr>
                <a:schemeClr val="bg2"/>
              </a:buClr>
            </a:pPr>
            <a:r>
              <a:rPr lang="en-US" sz="1800" dirty="0"/>
              <a:t>Coca-Cola</a:t>
            </a:r>
          </a:p>
          <a:p>
            <a:pPr>
              <a:buClr>
                <a:schemeClr val="bg2"/>
              </a:buClr>
            </a:pPr>
            <a:r>
              <a:rPr lang="en-US" sz="2000" dirty="0"/>
              <a:t>Promote product first, pro-environment second</a:t>
            </a:r>
          </a:p>
          <a:p>
            <a:pPr lvl="1">
              <a:buClr>
                <a:schemeClr val="bg2"/>
              </a:buClr>
            </a:pPr>
            <a:r>
              <a:rPr lang="en-US" sz="1800" dirty="0"/>
              <a:t>Prius</a:t>
            </a:r>
          </a:p>
          <a:p>
            <a:pPr>
              <a:buClr>
                <a:schemeClr val="bg2"/>
              </a:buClr>
            </a:pPr>
            <a:r>
              <a:rPr lang="en-US" sz="2000" dirty="0"/>
              <a:t>Green products within brand line</a:t>
            </a:r>
          </a:p>
          <a:p>
            <a:pPr lvl="1">
              <a:buClr>
                <a:schemeClr val="bg2"/>
              </a:buClr>
            </a:pPr>
            <a:r>
              <a:rPr lang="en-US" sz="1800" dirty="0"/>
              <a:t>Nike’s “FlyKnit” shoes</a:t>
            </a:r>
          </a:p>
          <a:p>
            <a:pPr>
              <a:buClr>
                <a:schemeClr val="bg2"/>
              </a:buClr>
            </a:pPr>
            <a:r>
              <a:rPr lang="en-US" sz="2000" dirty="0"/>
              <a:t>Promote pro-environment</a:t>
            </a:r>
          </a:p>
          <a:p>
            <a:pPr lvl="1">
              <a:buClr>
                <a:schemeClr val="bg2"/>
              </a:buClr>
            </a:pPr>
            <a:r>
              <a:rPr lang="en-US" sz="1800" dirty="0"/>
              <a:t>Honest Tea</a:t>
            </a:r>
          </a:p>
          <a:p>
            <a:pPr lvl="1">
              <a:buClr>
                <a:schemeClr val="bg2"/>
              </a:buClr>
            </a:pPr>
            <a:r>
              <a:rPr lang="en-US" sz="1800" dirty="0"/>
              <a:t>Seventh Generation</a:t>
            </a:r>
          </a:p>
        </p:txBody>
      </p:sp>
      <p:sp>
        <p:nvSpPr>
          <p:cNvPr id="4" name="Content Placeholder 3"/>
          <p:cNvSpPr>
            <a:spLocks noGrp="1"/>
          </p:cNvSpPr>
          <p:nvPr>
            <p:ph idx="13"/>
          </p:nvPr>
        </p:nvSpPr>
        <p:spPr>
          <a:xfrm>
            <a:off x="457200" y="5921828"/>
            <a:ext cx="8229600" cy="411163"/>
          </a:xfrm>
        </p:spPr>
        <p:txBody>
          <a:bodyPr/>
          <a:lstStyle/>
          <a:p>
            <a:pPr marL="0" indent="0">
              <a:buNone/>
              <a:defRPr/>
            </a:pPr>
            <a:r>
              <a:rPr lang="en-US" sz="2600" b="1" dirty="0">
                <a:ln w="11430"/>
              </a:rPr>
              <a:t>Greenwashing</a:t>
            </a:r>
          </a:p>
        </p:txBody>
      </p:sp>
    </p:spTree>
    <p:extLst>
      <p:ext uri="{BB962C8B-B14F-4D97-AF65-F5344CB8AC3E}">
        <p14:creationId xmlns:p14="http://schemas.microsoft.com/office/powerpoint/2010/main" val="383154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Preventing or Reducing Image Damage</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Damage control</a:t>
            </a:r>
          </a:p>
          <a:p>
            <a:pPr>
              <a:buClr>
                <a:schemeClr val="bg2"/>
              </a:buClr>
            </a:pPr>
            <a:r>
              <a:rPr lang="en-US" sz="2600" dirty="0"/>
              <a:t>Negative publicity and events</a:t>
            </a:r>
          </a:p>
          <a:p>
            <a:pPr>
              <a:buClr>
                <a:schemeClr val="bg2"/>
              </a:buClr>
            </a:pPr>
            <a:r>
              <a:rPr lang="en-US" sz="2600" dirty="0"/>
              <a:t>Bad news travels fast</a:t>
            </a:r>
          </a:p>
          <a:p>
            <a:pPr>
              <a:buClr>
                <a:schemeClr val="bg2"/>
              </a:buClr>
            </a:pPr>
            <a:r>
              <a:rPr lang="en-US" sz="2600" dirty="0"/>
              <a:t>Two situations</a:t>
            </a:r>
          </a:p>
          <a:p>
            <a:pPr lvl="1">
              <a:buClr>
                <a:schemeClr val="bg2"/>
              </a:buClr>
            </a:pPr>
            <a:r>
              <a:rPr lang="en-US" sz="2400" dirty="0"/>
              <a:t>Firm has made an error</a:t>
            </a:r>
          </a:p>
          <a:p>
            <a:pPr lvl="1">
              <a:buClr>
                <a:schemeClr val="bg2"/>
              </a:buClr>
            </a:pPr>
            <a:r>
              <a:rPr lang="en-US" sz="2400" dirty="0"/>
              <a:t>Unjustified or exaggerated negative press</a:t>
            </a:r>
          </a:p>
          <a:p>
            <a:pPr>
              <a:buClr>
                <a:schemeClr val="bg2"/>
              </a:buClr>
            </a:pPr>
            <a:r>
              <a:rPr lang="en-US" sz="2600" dirty="0"/>
              <a:t>Two strategies</a:t>
            </a:r>
          </a:p>
          <a:p>
            <a:pPr lvl="1">
              <a:buClr>
                <a:schemeClr val="bg2"/>
              </a:buClr>
            </a:pPr>
            <a:r>
              <a:rPr lang="en-US" sz="2400" dirty="0"/>
              <a:t>Proactive prevention strategies</a:t>
            </a:r>
          </a:p>
          <a:p>
            <a:pPr lvl="1">
              <a:buClr>
                <a:schemeClr val="bg2"/>
              </a:buClr>
            </a:pPr>
            <a:r>
              <a:rPr lang="en-US" sz="2400" dirty="0"/>
              <a:t>Reactive damage-control strategies</a:t>
            </a:r>
          </a:p>
        </p:txBody>
      </p:sp>
    </p:spTree>
    <p:extLst>
      <p:ext uri="{BB962C8B-B14F-4D97-AF65-F5344CB8AC3E}">
        <p14:creationId xmlns:p14="http://schemas.microsoft.com/office/powerpoint/2010/main" val="76047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13.4 </a:t>
            </a:r>
            <a:r>
              <a:rPr lang="en-US" sz="3600" dirty="0">
                <a:latin typeface="+mj-lt"/>
              </a:rPr>
              <a:t>Damage-Control Strategies</a:t>
            </a:r>
            <a:endParaRPr lang="en-IN" sz="3600" dirty="0">
              <a:latin typeface="+mj-lt"/>
            </a:endParaRPr>
          </a:p>
        </p:txBody>
      </p:sp>
      <p:sp>
        <p:nvSpPr>
          <p:cNvPr id="3" name="Content Placeholder 2"/>
          <p:cNvSpPr>
            <a:spLocks noGrp="1"/>
          </p:cNvSpPr>
          <p:nvPr>
            <p:ph idx="1"/>
          </p:nvPr>
        </p:nvSpPr>
        <p:spPr/>
        <p:txBody>
          <a:bodyPr/>
          <a:lstStyle/>
          <a:p>
            <a:r>
              <a:rPr lang="en-US" sz="2600" dirty="0"/>
              <a:t>Proactive Strategies</a:t>
            </a:r>
          </a:p>
          <a:p>
            <a:pPr lvl="1"/>
            <a:r>
              <a:rPr lang="en-US" sz="2400" dirty="0"/>
              <a:t>Entitling</a:t>
            </a:r>
          </a:p>
          <a:p>
            <a:pPr lvl="1"/>
            <a:r>
              <a:rPr lang="en-US" sz="2400" dirty="0"/>
              <a:t>Enhancements</a:t>
            </a:r>
          </a:p>
          <a:p>
            <a:r>
              <a:rPr lang="en-US" sz="2600" dirty="0"/>
              <a:t>Reactive Strategies</a:t>
            </a:r>
          </a:p>
          <a:p>
            <a:pPr lvl="1"/>
            <a:r>
              <a:rPr lang="en-US" sz="2400" dirty="0"/>
              <a:t>Internet interventions</a:t>
            </a:r>
          </a:p>
          <a:p>
            <a:pPr lvl="1"/>
            <a:r>
              <a:rPr lang="en-US" sz="2400" dirty="0"/>
              <a:t>Crisis management programs</a:t>
            </a:r>
          </a:p>
          <a:p>
            <a:pPr lvl="1"/>
            <a:r>
              <a:rPr lang="en-US" sz="2400" dirty="0"/>
              <a:t>Apology strategy</a:t>
            </a:r>
          </a:p>
          <a:p>
            <a:pPr lvl="1"/>
            <a:r>
              <a:rPr lang="en-US" sz="2400" dirty="0"/>
              <a:t>Impression management techniques</a:t>
            </a:r>
          </a:p>
        </p:txBody>
      </p:sp>
    </p:spTree>
    <p:extLst>
      <p:ext uri="{BB962C8B-B14F-4D97-AF65-F5344CB8AC3E}">
        <p14:creationId xmlns:p14="http://schemas.microsoft.com/office/powerpoint/2010/main" val="1632081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Proactive Prevention Strategies</a:t>
            </a:r>
            <a:endParaRPr lang="en-IN" dirty="0">
              <a:latin typeface="+mj-lt"/>
            </a:endParaRPr>
          </a:p>
        </p:txBody>
      </p:sp>
      <p:sp>
        <p:nvSpPr>
          <p:cNvPr id="3" name="Content Placeholder 2"/>
          <p:cNvSpPr>
            <a:spLocks noGrp="1"/>
          </p:cNvSpPr>
          <p:nvPr>
            <p:ph idx="1"/>
          </p:nvPr>
        </p:nvSpPr>
        <p:spPr>
          <a:xfrm>
            <a:off x="457200" y="1600200"/>
            <a:ext cx="3886200" cy="4525963"/>
          </a:xfrm>
        </p:spPr>
        <p:txBody>
          <a:bodyPr/>
          <a:lstStyle/>
          <a:p>
            <a:pPr>
              <a:buClr>
                <a:schemeClr val="bg2"/>
              </a:buClr>
            </a:pPr>
            <a:r>
              <a:rPr lang="en-US" sz="2600" b="1" dirty="0"/>
              <a:t>Entitlings</a:t>
            </a:r>
          </a:p>
          <a:p>
            <a:pPr lvl="1">
              <a:buClr>
                <a:schemeClr val="bg2"/>
              </a:buClr>
            </a:pPr>
            <a:r>
              <a:rPr lang="en-US" sz="2400" dirty="0"/>
              <a:t>claim responsibility for positive outcomes</a:t>
            </a:r>
          </a:p>
          <a:p>
            <a:pPr>
              <a:buClr>
                <a:schemeClr val="bg2"/>
              </a:buClr>
            </a:pPr>
            <a:r>
              <a:rPr lang="en-US" sz="2600" b="1" dirty="0"/>
              <a:t>Enhancements</a:t>
            </a:r>
          </a:p>
          <a:p>
            <a:pPr lvl="1">
              <a:buClr>
                <a:schemeClr val="bg2"/>
              </a:buClr>
            </a:pPr>
            <a:r>
              <a:rPr lang="en-US" sz="2400" dirty="0"/>
              <a:t>increase desirable outcome</a:t>
            </a:r>
          </a:p>
        </p:txBody>
      </p:sp>
      <p:pic>
        <p:nvPicPr>
          <p:cNvPr id="4" name="Picture 3" descr="An athlete in competition gear sprints on a tr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675" y="2066259"/>
            <a:ext cx="4156135" cy="2725482"/>
          </a:xfrm>
          <a:prstGeom prst="rect">
            <a:avLst/>
          </a:prstGeom>
        </p:spPr>
      </p:pic>
    </p:spTree>
    <p:extLst>
      <p:ext uri="{BB962C8B-B14F-4D97-AF65-F5344CB8AC3E}">
        <p14:creationId xmlns:p14="http://schemas.microsoft.com/office/powerpoint/2010/main" val="150655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Reactive Damage-Control Strategies</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Internet interventions</a:t>
            </a:r>
          </a:p>
          <a:p>
            <a:pPr>
              <a:buClr>
                <a:schemeClr val="bg2"/>
              </a:buClr>
            </a:pPr>
            <a:r>
              <a:rPr lang="en-US" sz="2600" dirty="0"/>
              <a:t>Crisis management</a:t>
            </a:r>
          </a:p>
          <a:p>
            <a:pPr>
              <a:buClr>
                <a:schemeClr val="bg2"/>
              </a:buClr>
            </a:pPr>
            <a:r>
              <a:rPr lang="en-US" sz="2600" dirty="0"/>
              <a:t>Apology strategies</a:t>
            </a:r>
          </a:p>
          <a:p>
            <a:pPr>
              <a:buClr>
                <a:schemeClr val="bg2"/>
              </a:buClr>
            </a:pPr>
            <a:r>
              <a:rPr lang="en-US" sz="2600" dirty="0"/>
              <a:t>Impression management</a:t>
            </a:r>
            <a:endParaRPr lang="en-IN" sz="2600" dirty="0"/>
          </a:p>
        </p:txBody>
      </p:sp>
    </p:spTree>
    <p:extLst>
      <p:ext uri="{BB962C8B-B14F-4D97-AF65-F5344CB8AC3E}">
        <p14:creationId xmlns:p14="http://schemas.microsoft.com/office/powerpoint/2010/main" val="2612670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Internet Interventions</a:t>
            </a:r>
            <a:endParaRPr lang="en-IN" dirty="0">
              <a:latin typeface="+mj-lt"/>
            </a:endParaRPr>
          </a:p>
        </p:txBody>
      </p:sp>
      <p:sp>
        <p:nvSpPr>
          <p:cNvPr id="3" name="Content Placeholder 2"/>
          <p:cNvSpPr>
            <a:spLocks noGrp="1"/>
          </p:cNvSpPr>
          <p:nvPr>
            <p:ph idx="1"/>
          </p:nvPr>
        </p:nvSpPr>
        <p:spPr>
          <a:xfrm>
            <a:off x="457200" y="1600200"/>
            <a:ext cx="5257800" cy="4525963"/>
          </a:xfrm>
        </p:spPr>
        <p:txBody>
          <a:bodyPr/>
          <a:lstStyle/>
          <a:p>
            <a:pPr>
              <a:spcBef>
                <a:spcPts val="1000"/>
              </a:spcBef>
              <a:buClr>
                <a:schemeClr val="bg2"/>
              </a:buClr>
            </a:pPr>
            <a:r>
              <a:rPr lang="en-US" sz="2400" dirty="0"/>
              <a:t>Use Internet to react</a:t>
            </a:r>
          </a:p>
          <a:p>
            <a:pPr>
              <a:spcBef>
                <a:spcPts val="1000"/>
              </a:spcBef>
              <a:buClr>
                <a:schemeClr val="bg2"/>
              </a:buClr>
            </a:pPr>
            <a:r>
              <a:rPr lang="en-US" sz="2400" dirty="0"/>
              <a:t>Consumers can spread bad news quickly</a:t>
            </a:r>
          </a:p>
          <a:p>
            <a:pPr>
              <a:spcBef>
                <a:spcPts val="1000"/>
              </a:spcBef>
              <a:buClr>
                <a:schemeClr val="bg2"/>
              </a:buClr>
            </a:pPr>
            <a:r>
              <a:rPr lang="en-US" sz="2400" dirty="0"/>
              <a:t>Assign employees to monitor online communications</a:t>
            </a:r>
          </a:p>
          <a:p>
            <a:pPr lvl="1">
              <a:buClr>
                <a:schemeClr val="bg2"/>
              </a:buClr>
            </a:pPr>
            <a:r>
              <a:rPr lang="en-US" sz="2200" dirty="0"/>
              <a:t>Involves hundreds of post per day</a:t>
            </a:r>
          </a:p>
          <a:p>
            <a:pPr lvl="1">
              <a:buClr>
                <a:schemeClr val="bg2"/>
              </a:buClr>
            </a:pPr>
            <a:r>
              <a:rPr lang="en-US" sz="2200" dirty="0"/>
              <a:t>Watch for trends, increased chatter</a:t>
            </a:r>
          </a:p>
          <a:p>
            <a:pPr lvl="1">
              <a:buClr>
                <a:schemeClr val="bg2"/>
              </a:buClr>
            </a:pPr>
            <a:r>
              <a:rPr lang="en-US" sz="2200" dirty="0"/>
              <a:t>Must choose which warrant a reaction</a:t>
            </a:r>
          </a:p>
          <a:p>
            <a:pPr>
              <a:spcBef>
                <a:spcPts val="1000"/>
              </a:spcBef>
              <a:buClr>
                <a:schemeClr val="bg2"/>
              </a:buClr>
            </a:pPr>
            <a:r>
              <a:rPr lang="en-US" sz="2400" dirty="0"/>
              <a:t>Provides information on what people are thinking</a:t>
            </a:r>
          </a:p>
        </p:txBody>
      </p:sp>
      <p:pic>
        <p:nvPicPr>
          <p:cNvPr id="4" name="Picture 3" descr="A young group of employees in casual clothing sit together in 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802" y="2476701"/>
            <a:ext cx="2847592" cy="1904599"/>
          </a:xfrm>
          <a:prstGeom prst="rect">
            <a:avLst/>
          </a:prstGeom>
        </p:spPr>
      </p:pic>
    </p:spTree>
    <p:extLst>
      <p:ext uri="{BB962C8B-B14F-4D97-AF65-F5344CB8AC3E}">
        <p14:creationId xmlns:p14="http://schemas.microsoft.com/office/powerpoint/2010/main" val="375659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Crisis Management</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Problem or opportunity</a:t>
            </a:r>
          </a:p>
          <a:p>
            <a:pPr>
              <a:buClr>
                <a:schemeClr val="bg2"/>
              </a:buClr>
            </a:pPr>
            <a:r>
              <a:rPr lang="en-US" sz="2600" dirty="0"/>
              <a:t>Pepsi – hypodermic needles</a:t>
            </a:r>
          </a:p>
          <a:p>
            <a:pPr>
              <a:buClr>
                <a:schemeClr val="bg2"/>
              </a:buClr>
            </a:pPr>
            <a:r>
              <a:rPr lang="en-US" sz="2600" dirty="0"/>
              <a:t>Toyota – quality control</a:t>
            </a:r>
          </a:p>
          <a:p>
            <a:pPr lvl="1">
              <a:buClr>
                <a:schemeClr val="bg2"/>
              </a:buClr>
            </a:pPr>
            <a:r>
              <a:rPr lang="en-US" sz="2600" dirty="0"/>
              <a:t>Denied problems</a:t>
            </a:r>
          </a:p>
          <a:p>
            <a:pPr lvl="1">
              <a:buClr>
                <a:schemeClr val="bg2"/>
              </a:buClr>
            </a:pPr>
            <a:r>
              <a:rPr lang="en-US" sz="2600" dirty="0"/>
              <a:t>Launched full-scale PR campaign</a:t>
            </a:r>
          </a:p>
          <a:p>
            <a:pPr lvl="1">
              <a:buClr>
                <a:schemeClr val="bg2"/>
              </a:buClr>
            </a:pPr>
            <a:r>
              <a:rPr lang="en-US" sz="2600" dirty="0"/>
              <a:t>Social media PR</a:t>
            </a:r>
          </a:p>
        </p:txBody>
      </p:sp>
    </p:spTree>
    <p:extLst>
      <p:ext uri="{BB962C8B-B14F-4D97-AF65-F5344CB8AC3E}">
        <p14:creationId xmlns:p14="http://schemas.microsoft.com/office/powerpoint/2010/main" val="21132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Apology Strategies</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Reactive form of crisis management</a:t>
            </a:r>
          </a:p>
          <a:p>
            <a:pPr>
              <a:buClr>
                <a:schemeClr val="bg2"/>
              </a:buClr>
            </a:pPr>
            <a:r>
              <a:rPr lang="en-US" sz="2600" dirty="0"/>
              <a:t>Firm at fault</a:t>
            </a:r>
          </a:p>
          <a:p>
            <a:pPr>
              <a:buClr>
                <a:schemeClr val="bg2"/>
              </a:buClr>
            </a:pPr>
            <a:r>
              <a:rPr lang="en-US" sz="2600" dirty="0"/>
              <a:t>Apology should be offered</a:t>
            </a:r>
          </a:p>
          <a:p>
            <a:pPr>
              <a:buClr>
                <a:schemeClr val="bg2"/>
              </a:buClr>
            </a:pPr>
            <a:r>
              <a:rPr lang="en-US" sz="2600" dirty="0"/>
              <a:t>Used when violation is minor</a:t>
            </a:r>
          </a:p>
          <a:p>
            <a:pPr>
              <a:buClr>
                <a:schemeClr val="bg2"/>
              </a:buClr>
            </a:pPr>
            <a:r>
              <a:rPr lang="en-US" sz="2600" dirty="0"/>
              <a:t>Firm cannot deny responsibility</a:t>
            </a:r>
          </a:p>
          <a:p>
            <a:pPr>
              <a:buClr>
                <a:schemeClr val="bg2"/>
              </a:buClr>
            </a:pPr>
            <a:r>
              <a:rPr lang="en-US" sz="2600" dirty="0"/>
              <a:t>Effective for creating emotional bond</a:t>
            </a:r>
          </a:p>
          <a:p>
            <a:pPr>
              <a:buClr>
                <a:schemeClr val="bg2"/>
              </a:buClr>
            </a:pPr>
            <a:r>
              <a:rPr lang="en-US" sz="2600" dirty="0"/>
              <a:t>Must be sincere</a:t>
            </a:r>
          </a:p>
        </p:txBody>
      </p:sp>
    </p:spTree>
    <p:extLst>
      <p:ext uri="{BB962C8B-B14F-4D97-AF65-F5344CB8AC3E}">
        <p14:creationId xmlns:p14="http://schemas.microsoft.com/office/powerpoint/2010/main" val="299231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13.6 </a:t>
            </a:r>
            <a:r>
              <a:rPr lang="en-US" sz="3600" dirty="0">
                <a:latin typeface="+mj-lt"/>
              </a:rPr>
              <a:t>Elements of an Apology Strategy</a:t>
            </a:r>
            <a:endParaRPr lang="en-IN" sz="3600" dirty="0">
              <a:latin typeface="+mj-lt"/>
            </a:endParaRPr>
          </a:p>
        </p:txBody>
      </p:sp>
      <p:sp>
        <p:nvSpPr>
          <p:cNvPr id="3" name="Content Placeholder 2"/>
          <p:cNvSpPr>
            <a:spLocks noGrp="1"/>
          </p:cNvSpPr>
          <p:nvPr>
            <p:ph idx="1"/>
          </p:nvPr>
        </p:nvSpPr>
        <p:spPr/>
        <p:txBody>
          <a:bodyPr/>
          <a:lstStyle/>
          <a:p>
            <a:pPr marL="432000" indent="-432000">
              <a:buFontTx/>
              <a:buAutoNum type="arabicPeriod"/>
            </a:pPr>
            <a:r>
              <a:rPr lang="en-US" sz="2600" dirty="0"/>
              <a:t>An expression of guilt, embarrassment, or regret</a:t>
            </a:r>
          </a:p>
          <a:p>
            <a:pPr marL="432000" indent="-432000">
              <a:buFontTx/>
              <a:buAutoNum type="arabicPeriod"/>
            </a:pPr>
            <a:r>
              <a:rPr lang="en-US" sz="2600" dirty="0"/>
              <a:t>Statement recognizing inappropriate behavior and acceptance of sanctions because of wrong behavior</a:t>
            </a:r>
          </a:p>
          <a:p>
            <a:pPr marL="432000" indent="-432000">
              <a:buFontTx/>
              <a:buAutoNum type="arabicPeriod"/>
            </a:pPr>
            <a:r>
              <a:rPr lang="en-US" sz="2600" dirty="0"/>
              <a:t>Rejection of the inappropriate behavior</a:t>
            </a:r>
          </a:p>
          <a:p>
            <a:pPr marL="432000" indent="-432000">
              <a:buFontTx/>
              <a:buAutoNum type="arabicPeriod"/>
            </a:pPr>
            <a:r>
              <a:rPr lang="en-US" sz="2600" dirty="0"/>
              <a:t>Approval of the appropriate behavior and a promise not to engage in the inappropriate behavior again</a:t>
            </a:r>
          </a:p>
          <a:p>
            <a:pPr marL="432000" indent="-432000">
              <a:buFontTx/>
              <a:buAutoNum type="arabicPeriod"/>
            </a:pPr>
            <a:r>
              <a:rPr lang="en-US" sz="2600" dirty="0"/>
              <a:t>An offer of compensation or penance to correct the wrong</a:t>
            </a:r>
          </a:p>
        </p:txBody>
      </p:sp>
    </p:spTree>
    <p:extLst>
      <p:ext uri="{BB962C8B-B14F-4D97-AF65-F5344CB8AC3E}">
        <p14:creationId xmlns:p14="http://schemas.microsoft.com/office/powerpoint/2010/main" val="290211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Impression Management</a:t>
            </a:r>
            <a:endParaRPr lang="en-IN" dirty="0">
              <a:latin typeface="+mj-lt"/>
            </a:endParaRPr>
          </a:p>
        </p:txBody>
      </p:sp>
      <p:sp>
        <p:nvSpPr>
          <p:cNvPr id="3" name="Content Placeholder 2"/>
          <p:cNvSpPr>
            <a:spLocks noGrp="1"/>
          </p:cNvSpPr>
          <p:nvPr>
            <p:ph idx="1"/>
          </p:nvPr>
        </p:nvSpPr>
        <p:spPr/>
        <p:txBody>
          <a:bodyPr/>
          <a:lstStyle/>
          <a:p>
            <a:pPr>
              <a:buClr>
                <a:schemeClr val="bg2"/>
              </a:buClr>
            </a:pPr>
            <a:r>
              <a:rPr lang="en-US" sz="2600" dirty="0"/>
              <a:t>Conscious or unconscious</a:t>
            </a:r>
          </a:p>
          <a:p>
            <a:pPr>
              <a:buClr>
                <a:schemeClr val="bg2"/>
              </a:buClr>
            </a:pPr>
            <a:r>
              <a:rPr lang="en-US" sz="2600" dirty="0"/>
              <a:t>Control image others have</a:t>
            </a:r>
          </a:p>
          <a:p>
            <a:pPr>
              <a:buClr>
                <a:schemeClr val="bg2"/>
              </a:buClr>
            </a:pPr>
            <a:r>
              <a:rPr lang="en-US" sz="2600" dirty="0"/>
              <a:t>Try to reduce negative impact on image</a:t>
            </a:r>
          </a:p>
          <a:p>
            <a:pPr lvl="1">
              <a:buClr>
                <a:schemeClr val="bg2"/>
              </a:buClr>
            </a:pPr>
            <a:r>
              <a:rPr lang="en-US" sz="2400" dirty="0"/>
              <a:t>Expressions of innocence</a:t>
            </a:r>
          </a:p>
          <a:p>
            <a:pPr lvl="1">
              <a:buClr>
                <a:schemeClr val="bg2"/>
              </a:buClr>
            </a:pPr>
            <a:r>
              <a:rPr lang="en-US" sz="2400" dirty="0"/>
              <a:t>Excuses</a:t>
            </a:r>
          </a:p>
          <a:p>
            <a:pPr lvl="1">
              <a:buClr>
                <a:schemeClr val="bg2"/>
              </a:buClr>
            </a:pPr>
            <a:r>
              <a:rPr lang="en-US" sz="2400" dirty="0"/>
              <a:t>Justifications</a:t>
            </a:r>
          </a:p>
          <a:p>
            <a:pPr lvl="1">
              <a:buClr>
                <a:schemeClr val="bg2"/>
              </a:buClr>
            </a:pPr>
            <a:r>
              <a:rPr lang="en-US" sz="2400" dirty="0"/>
              <a:t>Other explanations</a:t>
            </a:r>
          </a:p>
        </p:txBody>
      </p:sp>
    </p:spTree>
    <p:extLst>
      <p:ext uri="{BB962C8B-B14F-4D97-AF65-F5344CB8AC3E}">
        <p14:creationId xmlns:p14="http://schemas.microsoft.com/office/powerpoint/2010/main" val="270451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Chapter Objectives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Tx/>
              <a:buAutoNum type="arabicPeriod" startAt="5"/>
            </a:pPr>
            <a:r>
              <a:rPr lang="en-US" sz="2400" dirty="0"/>
              <a:t>How can marketers tie sponsorships to public relations efforts to strengthen a customer base?</a:t>
            </a:r>
          </a:p>
          <a:p>
            <a:pPr marL="432000" indent="-432000">
              <a:buSzPct val="100000"/>
              <a:buFontTx/>
              <a:buAutoNum type="arabicPeriod" startAt="5"/>
            </a:pPr>
            <a:r>
              <a:rPr lang="en-US" sz="2400" dirty="0"/>
              <a:t>What role can event marketing play in creating customer excitement and brand loyalty?</a:t>
            </a:r>
          </a:p>
          <a:p>
            <a:pPr marL="432000" indent="-432000">
              <a:buSzPct val="100000"/>
              <a:buFontTx/>
              <a:buAutoNum type="arabicPeriod" startAt="5"/>
            </a:pPr>
            <a:r>
              <a:rPr lang="en-US" sz="2400" dirty="0"/>
              <a:t>Can public relations programs, sponsorships, and event marketing be adapted to international settings?</a:t>
            </a:r>
          </a:p>
        </p:txBody>
      </p:sp>
    </p:spTree>
    <p:extLst>
      <p:ext uri="{BB962C8B-B14F-4D97-AF65-F5344CB8AC3E}">
        <p14:creationId xmlns:p14="http://schemas.microsoft.com/office/powerpoint/2010/main" val="241098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Sponsorships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3810000" cy="4525963"/>
          </a:xfrm>
        </p:spPr>
        <p:txBody>
          <a:bodyPr/>
          <a:lstStyle/>
          <a:p>
            <a:pPr>
              <a:buClr>
                <a:schemeClr val="bg2"/>
              </a:buClr>
            </a:pPr>
            <a:r>
              <a:rPr lang="en-US" sz="2600" dirty="0"/>
              <a:t>Build brand equity</a:t>
            </a:r>
          </a:p>
          <a:p>
            <a:pPr>
              <a:buClr>
                <a:schemeClr val="bg2"/>
              </a:buClr>
            </a:pPr>
            <a:r>
              <a:rPr lang="en-US" sz="2600" dirty="0"/>
              <a:t>Positive feelings transferred to brand</a:t>
            </a:r>
            <a:endParaRPr lang="en-IN" sz="2600" dirty="0"/>
          </a:p>
        </p:txBody>
      </p:sp>
      <p:pic>
        <p:nvPicPr>
          <p:cNvPr id="4" name="Picture 3" descr="A young boy in a baseball uniform throws a pitch from the m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24" y="1557853"/>
            <a:ext cx="3915267" cy="2610178"/>
          </a:xfrm>
          <a:prstGeom prst="rect">
            <a:avLst/>
          </a:prstGeom>
        </p:spPr>
      </p:pic>
    </p:spTree>
    <p:extLst>
      <p:ext uri="{BB962C8B-B14F-4D97-AF65-F5344CB8AC3E}">
        <p14:creationId xmlns:p14="http://schemas.microsoft.com/office/powerpoint/2010/main" val="259271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13.7 </a:t>
            </a:r>
            <a:r>
              <a:rPr lang="en-US" sz="3600" dirty="0">
                <a:latin typeface="+mj-lt"/>
              </a:rPr>
              <a:t>Expenditures on Sponsorships &amp; Events</a:t>
            </a:r>
          </a:p>
        </p:txBody>
      </p:sp>
      <p:pic>
        <p:nvPicPr>
          <p:cNvPr id="5" name="Picture 4" descr="A pie chart shows marketing expenditures on sponsorships and events, as follows: sports, 68.8%; entertainment tours and attractions, 9.8%; causes, 8.9%; arts, 5.4%; festivals fairs and annual events,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835150"/>
            <a:ext cx="5232400" cy="3187700"/>
          </a:xfrm>
          <a:prstGeom prst="rect">
            <a:avLst/>
          </a:prstGeom>
        </p:spPr>
      </p:pic>
      <p:sp>
        <p:nvSpPr>
          <p:cNvPr id="3" name="Content Placeholder 2"/>
          <p:cNvSpPr>
            <a:spLocks noGrp="1"/>
          </p:cNvSpPr>
          <p:nvPr>
            <p:ph idx="1"/>
          </p:nvPr>
        </p:nvSpPr>
        <p:spPr>
          <a:xfrm>
            <a:off x="457200" y="5715000"/>
            <a:ext cx="8229600" cy="411163"/>
          </a:xfrm>
        </p:spPr>
        <p:txBody>
          <a:bodyPr/>
          <a:lstStyle/>
          <a:p>
            <a:pPr marL="0" indent="0">
              <a:buNone/>
            </a:pPr>
            <a:r>
              <a:rPr lang="en-US" sz="1400" dirty="0"/>
              <a:t>Source: “</a:t>
            </a:r>
            <a:r>
              <a:rPr lang="en-US" sz="1400" i="1" dirty="0"/>
              <a:t>Events &amp; Sponsorships,</a:t>
            </a:r>
            <a:r>
              <a:rPr lang="en-US" sz="1400" dirty="0"/>
              <a:t>” Marketing News, Vol. 38, No. 2 (July 15, 2004), p. 18.</a:t>
            </a:r>
            <a:endParaRPr lang="en-US" sz="1400" u="sng" dirty="0"/>
          </a:p>
        </p:txBody>
      </p:sp>
    </p:spTree>
    <p:extLst>
      <p:ext uri="{BB962C8B-B14F-4D97-AF65-F5344CB8AC3E}">
        <p14:creationId xmlns:p14="http://schemas.microsoft.com/office/powerpoint/2010/main" val="403929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Sponsorships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4419600" cy="4525963"/>
          </a:xfrm>
        </p:spPr>
        <p:txBody>
          <a:bodyPr/>
          <a:lstStyle/>
          <a:p>
            <a:pPr>
              <a:buClr>
                <a:schemeClr val="bg2"/>
              </a:buClr>
            </a:pPr>
            <a:r>
              <a:rPr lang="en-US" sz="2600" dirty="0"/>
              <a:t>North America – $16.3 billion per year</a:t>
            </a:r>
          </a:p>
          <a:p>
            <a:pPr>
              <a:buClr>
                <a:schemeClr val="bg2"/>
              </a:buClr>
            </a:pPr>
            <a:r>
              <a:rPr lang="en-US" sz="2600" dirty="0"/>
              <a:t>Over 70% spent on sports</a:t>
            </a:r>
          </a:p>
          <a:p>
            <a:pPr>
              <a:buClr>
                <a:schemeClr val="bg2"/>
              </a:buClr>
            </a:pPr>
            <a:r>
              <a:rPr lang="en-US" sz="2600" dirty="0"/>
              <a:t>Part of IMC efforts</a:t>
            </a:r>
          </a:p>
          <a:p>
            <a:pPr>
              <a:buClr>
                <a:schemeClr val="bg2"/>
              </a:buClr>
            </a:pPr>
            <a:r>
              <a:rPr lang="en-US" sz="2600" dirty="0"/>
              <a:t>Build customer loyalty</a:t>
            </a:r>
          </a:p>
          <a:p>
            <a:pPr>
              <a:buClr>
                <a:schemeClr val="bg2"/>
              </a:buClr>
            </a:pPr>
            <a:r>
              <a:rPr lang="en-US" sz="2600" dirty="0"/>
              <a:t>Sponsoring cultural events</a:t>
            </a:r>
          </a:p>
          <a:p>
            <a:pPr>
              <a:buClr>
                <a:schemeClr val="bg2"/>
              </a:buClr>
            </a:pPr>
            <a:r>
              <a:rPr lang="en-US" sz="2600" dirty="0"/>
              <a:t>Sponsoring television shows</a:t>
            </a:r>
            <a:endParaRPr lang="en-IN" sz="2600" dirty="0"/>
          </a:p>
        </p:txBody>
      </p:sp>
      <p:pic>
        <p:nvPicPr>
          <p:cNvPr id="4" name="Picture 2" descr="An advertisement for interstate batteries shows a photo of Joe Gibbs, with text as follows: 3 sprint cup championships, NASCAR illustrated man of the year, Texas motor speedway hall of fame 1991 through 2011."/>
          <p:cNvPicPr>
            <a:picLocks noChangeAspect="1"/>
          </p:cNvPicPr>
          <p:nvPr/>
        </p:nvPicPr>
        <p:blipFill>
          <a:blip r:embed="rId3" cstate="print"/>
          <a:srcRect l="19714" r="20071"/>
          <a:stretch>
            <a:fillRect/>
          </a:stretch>
        </p:blipFill>
        <p:spPr bwMode="auto">
          <a:xfrm>
            <a:off x="6553200" y="1504951"/>
            <a:ext cx="1798637" cy="4621212"/>
          </a:xfrm>
          <a:prstGeom prst="rect">
            <a:avLst/>
          </a:prstGeom>
          <a:noFill/>
          <a:ln w="9525">
            <a:noFill/>
            <a:miter lim="800000"/>
            <a:headEnd/>
            <a:tailEnd/>
          </a:ln>
        </p:spPr>
      </p:pic>
    </p:spTree>
    <p:extLst>
      <p:ext uri="{BB962C8B-B14F-4D97-AF65-F5344CB8AC3E}">
        <p14:creationId xmlns:p14="http://schemas.microsoft.com/office/powerpoint/2010/main" val="133515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Social Media and Blogs</a:t>
            </a:r>
            <a:endParaRPr lang="en-IN" dirty="0">
              <a:latin typeface="+mj-lt"/>
            </a:endParaRPr>
          </a:p>
        </p:txBody>
      </p:sp>
      <p:sp>
        <p:nvSpPr>
          <p:cNvPr id="3" name="Content Placeholder 2"/>
          <p:cNvSpPr>
            <a:spLocks noGrp="1"/>
          </p:cNvSpPr>
          <p:nvPr>
            <p:ph idx="1"/>
          </p:nvPr>
        </p:nvSpPr>
        <p:spPr>
          <a:xfrm>
            <a:off x="457200" y="1600200"/>
            <a:ext cx="3886200" cy="4525963"/>
          </a:xfrm>
        </p:spPr>
        <p:txBody>
          <a:bodyPr/>
          <a:lstStyle/>
          <a:p>
            <a:pPr>
              <a:buClr>
                <a:schemeClr val="bg2"/>
              </a:buClr>
            </a:pPr>
            <a:r>
              <a:rPr lang="en-US" sz="2600" dirty="0"/>
              <a:t>Sponsorship of bloggers</a:t>
            </a:r>
          </a:p>
          <a:p>
            <a:pPr>
              <a:buClr>
                <a:schemeClr val="bg2"/>
              </a:buClr>
            </a:pPr>
            <a:r>
              <a:rPr lang="en-US" sz="2600" dirty="0"/>
              <a:t>Classymommy</a:t>
            </a:r>
          </a:p>
          <a:p>
            <a:pPr>
              <a:buClr>
                <a:schemeClr val="bg2"/>
              </a:buClr>
            </a:pPr>
            <a:r>
              <a:rPr lang="en-US" sz="2600" dirty="0"/>
              <a:t>Lucrative business for some bloggers</a:t>
            </a:r>
            <a:endParaRPr lang="en-IN" sz="2600" dirty="0"/>
          </a:p>
        </p:txBody>
      </p:sp>
      <p:pic>
        <p:nvPicPr>
          <p:cNvPr id="4" name="Picture 3" descr="A young adult uses earbuds connect to a smart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642" y="1832202"/>
            <a:ext cx="3440200" cy="2300964"/>
          </a:xfrm>
          <a:prstGeom prst="rect">
            <a:avLst/>
          </a:prstGeom>
        </p:spPr>
      </p:pic>
    </p:spTree>
    <p:extLst>
      <p:ext uri="{BB962C8B-B14F-4D97-AF65-F5344CB8AC3E}">
        <p14:creationId xmlns:p14="http://schemas.microsoft.com/office/powerpoint/2010/main" val="220625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Sponsorship Objectives</a:t>
            </a:r>
            <a:endParaRPr lang="en-IN" dirty="0">
              <a:latin typeface="+mj-lt"/>
            </a:endParaRPr>
          </a:p>
        </p:txBody>
      </p:sp>
      <p:sp>
        <p:nvSpPr>
          <p:cNvPr id="3" name="Content Placeholder 2"/>
          <p:cNvSpPr>
            <a:spLocks noGrp="1"/>
          </p:cNvSpPr>
          <p:nvPr>
            <p:ph idx="1"/>
          </p:nvPr>
        </p:nvSpPr>
        <p:spPr/>
        <p:txBody>
          <a:bodyPr/>
          <a:lstStyle/>
          <a:p>
            <a:r>
              <a:rPr lang="en-US" sz="2600" dirty="0"/>
              <a:t>Enhance company image</a:t>
            </a:r>
          </a:p>
          <a:p>
            <a:r>
              <a:rPr lang="en-US" sz="2600" dirty="0"/>
              <a:t>Increase firm visibility</a:t>
            </a:r>
          </a:p>
          <a:p>
            <a:r>
              <a:rPr lang="en-US" sz="2600" dirty="0"/>
              <a:t>Differentiate a company or brand</a:t>
            </a:r>
          </a:p>
          <a:p>
            <a:r>
              <a:rPr lang="en-US" sz="2600" dirty="0"/>
              <a:t>Showcase specific goods or services</a:t>
            </a:r>
          </a:p>
          <a:p>
            <a:r>
              <a:rPr lang="en-US" sz="2600" dirty="0"/>
              <a:t>Develop a closer relationship with current and prospective customers</a:t>
            </a:r>
          </a:p>
          <a:p>
            <a:r>
              <a:rPr lang="en-US" sz="2600" dirty="0"/>
              <a:t>Unload excess inventory</a:t>
            </a:r>
          </a:p>
        </p:txBody>
      </p:sp>
    </p:spTree>
    <p:extLst>
      <p:ext uri="{BB962C8B-B14F-4D97-AF65-F5344CB8AC3E}">
        <p14:creationId xmlns:p14="http://schemas.microsoft.com/office/powerpoint/2010/main" val="1775021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Event Marketing</a:t>
            </a:r>
            <a:endParaRPr lang="en-IN" dirty="0">
              <a:latin typeface="+mj-lt"/>
            </a:endParaRPr>
          </a:p>
        </p:txBody>
      </p:sp>
      <p:sp>
        <p:nvSpPr>
          <p:cNvPr id="3" name="Content Placeholder 2"/>
          <p:cNvSpPr>
            <a:spLocks noGrp="1"/>
          </p:cNvSpPr>
          <p:nvPr>
            <p:ph idx="1"/>
          </p:nvPr>
        </p:nvSpPr>
        <p:spPr/>
        <p:txBody>
          <a:bodyPr/>
          <a:lstStyle/>
          <a:p>
            <a:r>
              <a:rPr lang="en-US" sz="2600" dirty="0"/>
              <a:t>Sponsor of specific event</a:t>
            </a:r>
          </a:p>
          <a:p>
            <a:r>
              <a:rPr lang="en-US" sz="2600" dirty="0"/>
              <a:t>Closely related to lifestyle marketing</a:t>
            </a:r>
          </a:p>
          <a:p>
            <a:r>
              <a:rPr lang="en-US" sz="2600" dirty="0"/>
              <a:t>Brand-name recognition</a:t>
            </a:r>
          </a:p>
          <a:p>
            <a:r>
              <a:rPr lang="en-US" sz="2600" dirty="0"/>
              <a:t>Closer ties with customers and vendors</a:t>
            </a:r>
          </a:p>
          <a:p>
            <a:r>
              <a:rPr lang="en-US" sz="2600" dirty="0"/>
              <a:t>Boost to employee morale</a:t>
            </a:r>
          </a:p>
        </p:txBody>
      </p:sp>
    </p:spTree>
    <p:extLst>
      <p:ext uri="{BB962C8B-B14F-4D97-AF65-F5344CB8AC3E}">
        <p14:creationId xmlns:p14="http://schemas.microsoft.com/office/powerpoint/2010/main" val="187599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13.8 </a:t>
            </a:r>
            <a:r>
              <a:rPr lang="en-US" sz="3600" dirty="0">
                <a:latin typeface="+mj-lt"/>
              </a:rPr>
              <a:t>Steps in Selecting a Sponsorship or Event</a:t>
            </a:r>
            <a:endParaRPr lang="en-IN" sz="3600" dirty="0">
              <a:latin typeface="+mj-lt"/>
            </a:endParaRPr>
          </a:p>
        </p:txBody>
      </p:sp>
      <p:sp>
        <p:nvSpPr>
          <p:cNvPr id="3" name="Content Placeholder 2"/>
          <p:cNvSpPr>
            <a:spLocks noGrp="1"/>
          </p:cNvSpPr>
          <p:nvPr>
            <p:ph idx="1"/>
          </p:nvPr>
        </p:nvSpPr>
        <p:spPr>
          <a:xfrm>
            <a:off x="457200" y="1600200"/>
            <a:ext cx="3886200" cy="4525963"/>
          </a:xfrm>
        </p:spPr>
        <p:txBody>
          <a:bodyPr/>
          <a:lstStyle/>
          <a:p>
            <a:pPr marL="432000" indent="-432000">
              <a:buFont typeface="+mj-lt"/>
              <a:buAutoNum type="arabicPeriod"/>
            </a:pPr>
            <a:r>
              <a:rPr lang="en-US" sz="2600" dirty="0"/>
              <a:t>Determine objectives</a:t>
            </a:r>
          </a:p>
          <a:p>
            <a:pPr marL="432000" indent="-432000">
              <a:buFont typeface="+mj-lt"/>
              <a:buAutoNum type="arabicPeriod"/>
            </a:pPr>
            <a:r>
              <a:rPr lang="en-US" sz="2600" dirty="0"/>
              <a:t>Match audience to company’s target market</a:t>
            </a:r>
          </a:p>
          <a:p>
            <a:pPr marL="432000" indent="-432000">
              <a:buFont typeface="+mj-lt"/>
              <a:buAutoNum type="arabicPeriod"/>
            </a:pPr>
            <a:r>
              <a:rPr lang="en-US" sz="2600" dirty="0"/>
              <a:t>Promote the sponsorship or event</a:t>
            </a:r>
          </a:p>
          <a:p>
            <a:pPr marL="432000" indent="-432000">
              <a:buFont typeface="+mj-lt"/>
              <a:buAutoNum type="arabicPeriod"/>
            </a:pPr>
            <a:r>
              <a:rPr lang="en-US" sz="2600" dirty="0"/>
              <a:t>Advertise at the event</a:t>
            </a:r>
          </a:p>
          <a:p>
            <a:pPr marL="432000" indent="-432000">
              <a:buFont typeface="+mj-lt"/>
              <a:buAutoNum type="arabicPeriod"/>
            </a:pPr>
            <a:r>
              <a:rPr lang="en-US" sz="2600" dirty="0"/>
              <a:t>Track results</a:t>
            </a:r>
            <a:endParaRPr lang="en-IN" sz="2600" dirty="0"/>
          </a:p>
        </p:txBody>
      </p:sp>
      <p:pic>
        <p:nvPicPr>
          <p:cNvPr id="4" name="Picture 3" descr="A rodeo competitor in the ring rides a bron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43" y="2124853"/>
            <a:ext cx="3916113" cy="2608294"/>
          </a:xfrm>
          <a:prstGeom prst="rect">
            <a:avLst/>
          </a:prstGeom>
        </p:spPr>
      </p:pic>
    </p:spTree>
    <p:extLst>
      <p:ext uri="{BB962C8B-B14F-4D97-AF65-F5344CB8AC3E}">
        <p14:creationId xmlns:p14="http://schemas.microsoft.com/office/powerpoint/2010/main" val="1195065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3"/>
          </p:nvPr>
        </p:nvSpPr>
        <p:spPr>
          <a:xfrm>
            <a:off x="228600" y="5952309"/>
            <a:ext cx="685800" cy="457200"/>
          </a:xfrm>
        </p:spPr>
        <p:txBody>
          <a:bodyPr/>
          <a:lstStyle/>
          <a:p>
            <a:pPr marL="0" indent="0">
              <a:buNone/>
            </a:pPr>
            <a:r>
              <a:rPr lang="en-US" b="1" dirty="0"/>
              <a:t>Bonus Slide</a:t>
            </a:r>
          </a:p>
        </p:txBody>
      </p:sp>
      <p:sp>
        <p:nvSpPr>
          <p:cNvPr id="2" name="Title 1"/>
          <p:cNvSpPr>
            <a:spLocks noGrp="1"/>
          </p:cNvSpPr>
          <p:nvPr>
            <p:ph type="title"/>
          </p:nvPr>
        </p:nvSpPr>
        <p:spPr>
          <a:xfrm>
            <a:off x="457200" y="250208"/>
            <a:ext cx="8229600" cy="1097280"/>
          </a:xfrm>
        </p:spPr>
        <p:txBody>
          <a:bodyPr/>
          <a:lstStyle/>
          <a:p>
            <a:r>
              <a:rPr lang="en-US" sz="3600" dirty="0">
                <a:latin typeface="+mj-lt"/>
              </a:rPr>
              <a:t>What is the likelihood that a fan will buy a sponsor’s product?</a:t>
            </a:r>
            <a:endParaRPr lang="en-IN"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957637818"/>
              </p:ext>
            </p:extLst>
          </p:nvPr>
        </p:nvGraphicFramePr>
        <p:xfrm>
          <a:off x="2002972" y="2100943"/>
          <a:ext cx="4038600" cy="243840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370840">
                <a:tc>
                  <a:txBody>
                    <a:bodyPr/>
                    <a:lstStyle/>
                    <a:p>
                      <a:pPr marL="457200" indent="-457200">
                        <a:buClr>
                          <a:srgbClr val="007FA3"/>
                        </a:buClr>
                        <a:buFont typeface="Arial" panose="020B0604020202020204" pitchFamily="34" charset="0"/>
                        <a:buChar char="•"/>
                      </a:pPr>
                      <a:r>
                        <a:rPr lang="en-US" sz="2600" b="0" dirty="0"/>
                        <a:t>NASCAR</a:t>
                      </a:r>
                      <a:endParaRPr lang="en-IN" sz="2600" b="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2600" b="0" dirty="0"/>
                        <a:t>72%</a:t>
                      </a:r>
                      <a:endParaRPr lang="en-IN" sz="2600" b="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marL="457200" indent="-457200">
                        <a:buClr>
                          <a:srgbClr val="007FA3"/>
                        </a:buClr>
                        <a:buFont typeface="Arial" panose="020B0604020202020204" pitchFamily="34" charset="0"/>
                        <a:buChar char="•"/>
                      </a:pPr>
                      <a:r>
                        <a:rPr lang="en-US" sz="2600" b="0" dirty="0"/>
                        <a:t>Tennis</a:t>
                      </a:r>
                      <a:endParaRPr lang="en-IN" sz="2600" b="0" dirty="0"/>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2600" b="0" dirty="0"/>
                        <a:t>52%</a:t>
                      </a:r>
                      <a:endParaRPr lang="en-IN" sz="2600" b="0" dirty="0"/>
                    </a:p>
                  </a:txBody>
                  <a:tcP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marL="457200" indent="-457200">
                        <a:buClr>
                          <a:srgbClr val="007FA3"/>
                        </a:buClr>
                        <a:buFont typeface="Arial" panose="020B0604020202020204" pitchFamily="34" charset="0"/>
                        <a:buChar char="•"/>
                      </a:pPr>
                      <a:r>
                        <a:rPr lang="en-US" sz="2600" b="0" dirty="0"/>
                        <a:t>Golf</a:t>
                      </a:r>
                      <a:endParaRPr lang="en-IN" sz="2600" b="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2600" b="0" dirty="0"/>
                        <a:t>47%</a:t>
                      </a:r>
                      <a:endParaRPr lang="en-IN" sz="2600" b="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marL="457200" indent="-457200">
                        <a:buClr>
                          <a:srgbClr val="007FA3"/>
                        </a:buClr>
                        <a:buFont typeface="Arial" panose="020B0604020202020204" pitchFamily="34" charset="0"/>
                        <a:buChar char="•"/>
                      </a:pPr>
                      <a:r>
                        <a:rPr lang="en-US" sz="2600" b="0" dirty="0"/>
                        <a:t>NBA</a:t>
                      </a:r>
                      <a:endParaRPr lang="en-IN" sz="2600" b="0" dirty="0"/>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2600" b="0" dirty="0"/>
                        <a:t>38%</a:t>
                      </a:r>
                      <a:endParaRPr lang="en-IN" sz="2600" b="0"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marL="457200" indent="-457200">
                        <a:buClr>
                          <a:srgbClr val="007FA3"/>
                        </a:buClr>
                        <a:buFont typeface="Arial" panose="020B0604020202020204" pitchFamily="34" charset="0"/>
                        <a:buChar char="•"/>
                      </a:pPr>
                      <a:r>
                        <a:rPr lang="en-US" sz="2600" b="0" dirty="0"/>
                        <a:t>NFL</a:t>
                      </a:r>
                      <a:endParaRPr lang="en-IN" sz="2600" b="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2600" b="0" dirty="0"/>
                        <a:t>36%</a:t>
                      </a:r>
                      <a:endParaRPr lang="en-IN" sz="2600" b="0" dirty="0"/>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3" name="Content Placeholder 2"/>
          <p:cNvSpPr>
            <a:spLocks noGrp="1"/>
          </p:cNvSpPr>
          <p:nvPr>
            <p:ph idx="1"/>
          </p:nvPr>
        </p:nvSpPr>
        <p:spPr>
          <a:xfrm>
            <a:off x="685800" y="5227637"/>
            <a:ext cx="7848600" cy="258763"/>
          </a:xfrm>
        </p:spPr>
        <p:txBody>
          <a:bodyPr/>
          <a:lstStyle/>
          <a:p>
            <a:pPr marL="0" indent="0">
              <a:buNone/>
            </a:pPr>
            <a:r>
              <a:rPr lang="en-US" sz="1400" dirty="0"/>
              <a:t>Source: “</a:t>
            </a:r>
            <a:r>
              <a:rPr lang="en-US" sz="1400" i="1" dirty="0"/>
              <a:t>Event Marketing/Sponsorships,</a:t>
            </a:r>
            <a:r>
              <a:rPr lang="en-US" sz="1400" dirty="0"/>
              <a:t>” Public Relations Society of America (</a:t>
            </a:r>
            <a:r>
              <a:rPr lang="en-US" sz="1400" dirty="0">
                <a:hlinkClick r:id="rId3"/>
              </a:rPr>
              <a:t>http://</a:t>
            </a:r>
            <a:r>
              <a:rPr lang="en-US" sz="1400" dirty="0">
                <a:hlinkClick r:id="rId4"/>
              </a:rPr>
              <a:t>www.prsa.org</a:t>
            </a:r>
            <a:r>
              <a:rPr lang="en-US" sz="1400" dirty="0"/>
              <a:t>) </a:t>
            </a:r>
          </a:p>
        </p:txBody>
      </p:sp>
    </p:spTree>
    <p:extLst>
      <p:ext uri="{BB962C8B-B14F-4D97-AF65-F5344CB8AC3E}">
        <p14:creationId xmlns:p14="http://schemas.microsoft.com/office/powerpoint/2010/main" val="3160169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Cross Promotions</a:t>
            </a:r>
            <a:endParaRPr lang="en-IN" dirty="0">
              <a:latin typeface="+mj-lt"/>
            </a:endParaRPr>
          </a:p>
        </p:txBody>
      </p:sp>
      <p:sp>
        <p:nvSpPr>
          <p:cNvPr id="3" name="Content Placeholder 2"/>
          <p:cNvSpPr>
            <a:spLocks noGrp="1"/>
          </p:cNvSpPr>
          <p:nvPr>
            <p:ph idx="1"/>
          </p:nvPr>
        </p:nvSpPr>
        <p:spPr>
          <a:xfrm>
            <a:off x="457200" y="1600200"/>
            <a:ext cx="3810000" cy="4525963"/>
          </a:xfrm>
        </p:spPr>
        <p:txBody>
          <a:bodyPr/>
          <a:lstStyle/>
          <a:p>
            <a:pPr>
              <a:lnSpc>
                <a:spcPct val="90000"/>
              </a:lnSpc>
            </a:pPr>
            <a:r>
              <a:rPr lang="en-US" sz="2600" dirty="0"/>
              <a:t>Cross promote with event</a:t>
            </a:r>
          </a:p>
          <a:p>
            <a:pPr>
              <a:lnSpc>
                <a:spcPct val="90000"/>
              </a:lnSpc>
            </a:pPr>
            <a:r>
              <a:rPr lang="en-US" sz="2600" dirty="0"/>
              <a:t>Cross promote with other sponsors</a:t>
            </a:r>
          </a:p>
          <a:p>
            <a:pPr>
              <a:lnSpc>
                <a:spcPct val="90000"/>
              </a:lnSpc>
            </a:pPr>
            <a:r>
              <a:rPr lang="en-US" sz="2600" dirty="0"/>
              <a:t>Camp eBay</a:t>
            </a:r>
          </a:p>
          <a:p>
            <a:pPr>
              <a:lnSpc>
                <a:spcPct val="90000"/>
              </a:lnSpc>
            </a:pPr>
            <a:r>
              <a:rPr lang="en-US" sz="2600" dirty="0"/>
              <a:t>Potential to reach consumers one-on-one</a:t>
            </a:r>
          </a:p>
        </p:txBody>
      </p:sp>
      <p:pic>
        <p:nvPicPr>
          <p:cNvPr id="4" name="Picture 3" descr="An advertisement for interstate batteries shows NASCAR driver Kyle Busch standing in a racing suit front of a car, both featuring the compan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975" y="2386746"/>
            <a:ext cx="4169021" cy="2084509"/>
          </a:xfrm>
          <a:prstGeom prst="rect">
            <a:avLst/>
          </a:prstGeom>
        </p:spPr>
      </p:pic>
    </p:spTree>
    <p:extLst>
      <p:ext uri="{BB962C8B-B14F-4D97-AF65-F5344CB8AC3E}">
        <p14:creationId xmlns:p14="http://schemas.microsoft.com/office/powerpoint/2010/main" val="108690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a:xfrm>
            <a:off x="457200" y="1600200"/>
            <a:ext cx="8240486" cy="4525963"/>
          </a:xfrm>
        </p:spPr>
        <p:txBody>
          <a:bodyPr/>
          <a:lstStyle/>
          <a:p>
            <a:r>
              <a:rPr lang="en-US" sz="2600" dirty="0"/>
              <a:t>Important in international arena</a:t>
            </a:r>
          </a:p>
          <a:p>
            <a:pPr lvl="1"/>
            <a:r>
              <a:rPr lang="en-US" sz="2400" dirty="0"/>
              <a:t>Growing number of international firms</a:t>
            </a:r>
          </a:p>
          <a:p>
            <a:pPr lvl="1"/>
            <a:r>
              <a:rPr lang="en-US" sz="2400" dirty="0"/>
              <a:t>Impact of terrorism</a:t>
            </a:r>
          </a:p>
          <a:p>
            <a:pPr lvl="1"/>
            <a:r>
              <a:rPr lang="en-US" sz="2400" dirty="0"/>
              <a:t>Cultural differences</a:t>
            </a:r>
          </a:p>
          <a:p>
            <a:r>
              <a:rPr lang="en-US" sz="2600" dirty="0"/>
              <a:t>Corporate social responsibility has no boundaries</a:t>
            </a:r>
          </a:p>
          <a:p>
            <a:r>
              <a:rPr lang="en-US" sz="2600" dirty="0"/>
              <a:t>Many sponsorships contain international flavor</a:t>
            </a:r>
          </a:p>
          <a:p>
            <a:r>
              <a:rPr lang="en-US" sz="2600" dirty="0"/>
              <a:t>Sports important in international sponsorships</a:t>
            </a:r>
          </a:p>
        </p:txBody>
      </p:sp>
    </p:spTree>
    <p:extLst>
      <p:ext uri="{BB962C8B-B14F-4D97-AF65-F5344CB8AC3E}">
        <p14:creationId xmlns:p14="http://schemas.microsoft.com/office/powerpoint/2010/main" val="120398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Lipton</a:t>
            </a:r>
            <a:endParaRPr lang="en-IN" dirty="0">
              <a:latin typeface="+mj-lt"/>
            </a:endParaRPr>
          </a:p>
        </p:txBody>
      </p:sp>
      <p:sp>
        <p:nvSpPr>
          <p:cNvPr id="3" name="Content Placeholder 2"/>
          <p:cNvSpPr>
            <a:spLocks noGrp="1"/>
          </p:cNvSpPr>
          <p:nvPr>
            <p:ph idx="1"/>
          </p:nvPr>
        </p:nvSpPr>
        <p:spPr>
          <a:xfrm>
            <a:off x="457200" y="1600200"/>
            <a:ext cx="4953000" cy="4525963"/>
          </a:xfrm>
        </p:spPr>
        <p:txBody>
          <a:bodyPr/>
          <a:lstStyle/>
          <a:p>
            <a:pPr>
              <a:buFontTx/>
              <a:buChar char="•"/>
            </a:pPr>
            <a:r>
              <a:rPr lang="en-IN" sz="2600" dirty="0"/>
              <a:t>Presence in over 150 countries</a:t>
            </a:r>
          </a:p>
          <a:p>
            <a:pPr>
              <a:buFontTx/>
              <a:buChar char="•"/>
            </a:pPr>
            <a:r>
              <a:rPr lang="en-US" sz="2600" dirty="0"/>
              <a:t>Especially susceptible to negative publicity</a:t>
            </a:r>
          </a:p>
          <a:p>
            <a:pPr>
              <a:buFontTx/>
              <a:buChar char="•"/>
            </a:pPr>
            <a:r>
              <a:rPr lang="en-US" sz="2600" dirty="0"/>
              <a:t>Alleged high pesticide levels </a:t>
            </a:r>
          </a:p>
          <a:p>
            <a:pPr>
              <a:buFontTx/>
              <a:buChar char="•"/>
            </a:pPr>
            <a:r>
              <a:rPr lang="en-US" sz="2600" dirty="0"/>
              <a:t>Lipton Green Tea bags controversy</a:t>
            </a:r>
          </a:p>
          <a:p>
            <a:pPr>
              <a:buFontTx/>
              <a:buChar char="•"/>
            </a:pPr>
            <a:r>
              <a:rPr lang="en-US" sz="2600" dirty="0"/>
              <a:t>Swift responses to allegations</a:t>
            </a:r>
          </a:p>
        </p:txBody>
      </p:sp>
      <p:pic>
        <p:nvPicPr>
          <p:cNvPr id="6" name="Picture 5">
            <a:extLst>
              <a:ext uri="{FF2B5EF4-FFF2-40B4-BE49-F238E27FC236}">
                <a16:creationId xmlns:a16="http://schemas.microsoft.com/office/drawing/2014/main" xmlns="" id="{CBBF14AA-A40F-475C-9325-04C785BCF443}"/>
              </a:ext>
            </a:extLst>
          </p:cNvPr>
          <p:cNvPicPr>
            <a:picLocks noChangeAspect="1"/>
          </p:cNvPicPr>
          <p:nvPr/>
        </p:nvPicPr>
        <p:blipFill>
          <a:blip r:embed="rId3"/>
          <a:stretch>
            <a:fillRect/>
          </a:stretch>
        </p:blipFill>
        <p:spPr>
          <a:xfrm>
            <a:off x="5638794" y="1600200"/>
            <a:ext cx="3048006" cy="4154432"/>
          </a:xfrm>
          <a:prstGeom prst="rect">
            <a:avLst/>
          </a:prstGeom>
        </p:spPr>
      </p:pic>
    </p:spTree>
    <p:extLst>
      <p:ext uri="{BB962C8B-B14F-4D97-AF65-F5344CB8AC3E}">
        <p14:creationId xmlns:p14="http://schemas.microsoft.com/office/powerpoint/2010/main" val="319310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Blog Exercises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Interstate Batteries</a:t>
            </a:r>
          </a:p>
          <a:p>
            <a:pPr marL="255600" indent="-255600">
              <a:buSzPct val="100000"/>
            </a:pPr>
            <a:r>
              <a:rPr lang="en-US" sz="2600" dirty="0"/>
              <a:t>Adidas</a:t>
            </a:r>
          </a:p>
          <a:p>
            <a:pPr marL="255600" indent="-255600">
              <a:buSzPct val="100000"/>
            </a:pPr>
            <a:r>
              <a:rPr lang="en-US" sz="2600" dirty="0"/>
              <a:t>Crisis Management</a:t>
            </a:r>
            <a:endParaRPr lang="en-US" sz="2600" dirty="0">
              <a:cs typeface="Arial" charset="0"/>
            </a:endParaRPr>
          </a:p>
        </p:txBody>
      </p:sp>
    </p:spTree>
    <p:extLst>
      <p:ext uri="{BB962C8B-B14F-4D97-AF65-F5344CB8AC3E}">
        <p14:creationId xmlns:p14="http://schemas.microsoft.com/office/powerpoint/2010/main" val="147410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Overview</a:t>
            </a:r>
          </a:p>
        </p:txBody>
      </p:sp>
      <p:sp>
        <p:nvSpPr>
          <p:cNvPr id="3" name="Content Placeholder 2"/>
          <p:cNvSpPr>
            <a:spLocks noGrp="1"/>
          </p:cNvSpPr>
          <p:nvPr>
            <p:ph idx="1"/>
          </p:nvPr>
        </p:nvSpPr>
        <p:spPr>
          <a:xfrm>
            <a:off x="457200" y="1600200"/>
            <a:ext cx="4191000" cy="4525963"/>
          </a:xfrm>
        </p:spPr>
        <p:txBody>
          <a:bodyPr/>
          <a:lstStyle/>
          <a:p>
            <a:pPr>
              <a:lnSpc>
                <a:spcPct val="90000"/>
              </a:lnSpc>
              <a:spcBef>
                <a:spcPct val="20000"/>
              </a:spcBef>
              <a:buFontTx/>
              <a:buChar char="•"/>
            </a:pPr>
            <a:r>
              <a:rPr lang="en-US" sz="2600" dirty="0"/>
              <a:t>Public relations</a:t>
            </a:r>
          </a:p>
          <a:p>
            <a:pPr lvl="1">
              <a:buFontTx/>
              <a:buChar char="–"/>
            </a:pPr>
            <a:r>
              <a:rPr lang="en-US" sz="2400" dirty="0"/>
              <a:t>Public relations functions</a:t>
            </a:r>
          </a:p>
          <a:p>
            <a:pPr lvl="1">
              <a:buFontTx/>
              <a:buChar char="–"/>
            </a:pPr>
            <a:r>
              <a:rPr lang="en-US" sz="2400" dirty="0"/>
              <a:t>Stakeholders</a:t>
            </a:r>
          </a:p>
          <a:p>
            <a:pPr lvl="2"/>
            <a:r>
              <a:rPr lang="en-US" sz="2200" dirty="0"/>
              <a:t>Assessing reputation</a:t>
            </a:r>
          </a:p>
          <a:p>
            <a:pPr lvl="2"/>
            <a:r>
              <a:rPr lang="en-US" sz="2200" dirty="0"/>
              <a:t>Social responsibility</a:t>
            </a:r>
          </a:p>
          <a:p>
            <a:pPr lvl="2"/>
            <a:r>
              <a:rPr lang="en-US" sz="2200" dirty="0"/>
              <a:t>Damage control</a:t>
            </a:r>
          </a:p>
          <a:p>
            <a:pPr marL="255600" lvl="3" indent="-255600">
              <a:spcBef>
                <a:spcPts val="1500"/>
              </a:spcBef>
              <a:buFont typeface="Arial" panose="020B0604020202020204" pitchFamily="34" charset="0"/>
              <a:buChar char="•"/>
            </a:pPr>
            <a:r>
              <a:rPr lang="en-US" sz="2600" dirty="0"/>
              <a:t>Sponsorships</a:t>
            </a:r>
          </a:p>
          <a:p>
            <a:pPr marL="255600" lvl="3" indent="-255600">
              <a:spcBef>
                <a:spcPts val="1500"/>
              </a:spcBef>
              <a:buFont typeface="Arial" panose="020B0604020202020204" pitchFamily="34" charset="0"/>
              <a:buChar char="•"/>
            </a:pPr>
            <a:r>
              <a:rPr lang="en-US" sz="2600" dirty="0"/>
              <a:t>Event marketing</a:t>
            </a:r>
          </a:p>
        </p:txBody>
      </p:sp>
      <p:pic>
        <p:nvPicPr>
          <p:cNvPr id="4" name="Picture 3">
            <a:extLst>
              <a:ext uri="{FF2B5EF4-FFF2-40B4-BE49-F238E27FC236}">
                <a16:creationId xmlns:a16="http://schemas.microsoft.com/office/drawing/2014/main" xmlns="" id="{268EFCBC-31AD-4FE1-B47A-AFF25B7165DE}"/>
              </a:ext>
            </a:extLst>
          </p:cNvPr>
          <p:cNvPicPr>
            <a:picLocks noChangeAspect="1"/>
          </p:cNvPicPr>
          <p:nvPr/>
        </p:nvPicPr>
        <p:blipFill>
          <a:blip r:embed="rId3"/>
          <a:stretch>
            <a:fillRect/>
          </a:stretch>
        </p:blipFill>
        <p:spPr>
          <a:xfrm>
            <a:off x="5636336" y="1345310"/>
            <a:ext cx="3048006" cy="4154432"/>
          </a:xfrm>
          <a:prstGeom prst="rect">
            <a:avLst/>
          </a:prstGeom>
        </p:spPr>
      </p:pic>
    </p:spTree>
    <p:extLst>
      <p:ext uri="{BB962C8B-B14F-4D97-AF65-F5344CB8AC3E}">
        <p14:creationId xmlns:p14="http://schemas.microsoft.com/office/powerpoint/2010/main" val="379983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Public Relations</a:t>
            </a:r>
            <a:endParaRPr lang="en-IN" dirty="0">
              <a:latin typeface="+mj-lt"/>
            </a:endParaRPr>
          </a:p>
        </p:txBody>
      </p:sp>
      <p:sp>
        <p:nvSpPr>
          <p:cNvPr id="3" name="Content Placeholder 2"/>
          <p:cNvSpPr>
            <a:spLocks noGrp="1"/>
          </p:cNvSpPr>
          <p:nvPr>
            <p:ph idx="1"/>
          </p:nvPr>
        </p:nvSpPr>
        <p:spPr/>
        <p:txBody>
          <a:bodyPr/>
          <a:lstStyle/>
          <a:p>
            <a:r>
              <a:rPr lang="en-US" sz="2600" dirty="0"/>
              <a:t>Public relations department</a:t>
            </a:r>
          </a:p>
          <a:p>
            <a:pPr lvl="1"/>
            <a:r>
              <a:rPr lang="en-US" sz="2400" dirty="0"/>
              <a:t>Separate entity</a:t>
            </a:r>
          </a:p>
          <a:p>
            <a:pPr lvl="1"/>
            <a:r>
              <a:rPr lang="en-US" sz="2400" dirty="0"/>
              <a:t>Part of marketing department</a:t>
            </a:r>
          </a:p>
          <a:p>
            <a:pPr lvl="1"/>
            <a:r>
              <a:rPr lang="en-US" sz="2400" dirty="0"/>
              <a:t>Department of communications</a:t>
            </a:r>
          </a:p>
          <a:p>
            <a:r>
              <a:rPr lang="en-US" sz="2600" b="1" dirty="0"/>
              <a:t>Internal versus external agency</a:t>
            </a:r>
          </a:p>
          <a:p>
            <a:r>
              <a:rPr lang="en-US" sz="2600" b="1" dirty="0"/>
              <a:t>Public relations tools</a:t>
            </a:r>
          </a:p>
          <a:p>
            <a:pPr lvl="1"/>
            <a:r>
              <a:rPr lang="en-US" sz="2400" dirty="0"/>
              <a:t>Goal </a:t>
            </a:r>
            <a:r>
              <a:rPr lang="en-US" sz="2400" dirty="0">
                <a:sym typeface="Wingdings" pitchFamily="2" charset="2"/>
              </a:rPr>
              <a:t> hits</a:t>
            </a:r>
          </a:p>
          <a:p>
            <a:pPr lvl="1"/>
            <a:r>
              <a:rPr lang="en-US" sz="2400" dirty="0">
                <a:sym typeface="Wingdings" pitchFamily="2" charset="2"/>
              </a:rPr>
              <a:t>Develop PR strategy that fits with IMC</a:t>
            </a:r>
          </a:p>
          <a:p>
            <a:pPr lvl="1"/>
            <a:r>
              <a:rPr lang="en-US" sz="2400" dirty="0">
                <a:sym typeface="Wingdings" pitchFamily="2" charset="2"/>
              </a:rPr>
              <a:t>Strengthen company voice</a:t>
            </a:r>
            <a:endParaRPr lang="en-US" sz="2400" dirty="0"/>
          </a:p>
        </p:txBody>
      </p:sp>
    </p:spTree>
    <p:extLst>
      <p:ext uri="{BB962C8B-B14F-4D97-AF65-F5344CB8AC3E}">
        <p14:creationId xmlns:p14="http://schemas.microsoft.com/office/powerpoint/2010/main" val="343611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13.1 </a:t>
            </a:r>
            <a:r>
              <a:rPr lang="en-US" sz="3600" dirty="0">
                <a:latin typeface="+mj-lt"/>
              </a:rPr>
              <a:t>Public Relations Functions</a:t>
            </a:r>
            <a:endParaRPr lang="en-IN" sz="3600" dirty="0">
              <a:latin typeface="+mj-lt"/>
            </a:endParaRPr>
          </a:p>
        </p:txBody>
      </p:sp>
      <p:sp>
        <p:nvSpPr>
          <p:cNvPr id="3" name="Content Placeholder 2"/>
          <p:cNvSpPr>
            <a:spLocks noGrp="1"/>
          </p:cNvSpPr>
          <p:nvPr>
            <p:ph idx="1"/>
          </p:nvPr>
        </p:nvSpPr>
        <p:spPr/>
        <p:txBody>
          <a:bodyPr/>
          <a:lstStyle/>
          <a:p>
            <a:r>
              <a:rPr lang="en-US" sz="2600" dirty="0">
                <a:latin typeface="+mj-lt"/>
              </a:rPr>
              <a:t>Identify internal and external stakeholders</a:t>
            </a:r>
          </a:p>
          <a:p>
            <a:r>
              <a:rPr lang="en-US" sz="2600" dirty="0">
                <a:latin typeface="+mj-lt"/>
              </a:rPr>
              <a:t>Assess the corporate reputation</a:t>
            </a:r>
          </a:p>
          <a:p>
            <a:r>
              <a:rPr lang="en-US" sz="2600" dirty="0">
                <a:latin typeface="+mj-lt"/>
              </a:rPr>
              <a:t>Audit corporate social responsibility</a:t>
            </a:r>
          </a:p>
          <a:p>
            <a:r>
              <a:rPr lang="en-US" sz="2600" dirty="0">
                <a:latin typeface="+mj-lt"/>
              </a:rPr>
              <a:t>Create positive image-building activities</a:t>
            </a:r>
          </a:p>
          <a:p>
            <a:r>
              <a:rPr lang="en-US" sz="2600" dirty="0">
                <a:latin typeface="+mj-lt"/>
              </a:rPr>
              <a:t>Prevent or reduce image damage</a:t>
            </a:r>
          </a:p>
        </p:txBody>
      </p:sp>
    </p:spTree>
    <p:extLst>
      <p:ext uri="{BB962C8B-B14F-4D97-AF65-F5344CB8AC3E}">
        <p14:creationId xmlns:p14="http://schemas.microsoft.com/office/powerpoint/2010/main" val="272340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Identifying Stakeholders</a:t>
            </a:r>
            <a:endParaRPr lang="en-IN" dirty="0">
              <a:latin typeface="+mj-lt"/>
            </a:endParaRPr>
          </a:p>
        </p:txBody>
      </p:sp>
      <p:sp>
        <p:nvSpPr>
          <p:cNvPr id="3" name="Content Placeholder 2"/>
          <p:cNvSpPr>
            <a:spLocks noGrp="1"/>
          </p:cNvSpPr>
          <p:nvPr>
            <p:ph idx="1"/>
          </p:nvPr>
        </p:nvSpPr>
        <p:spPr/>
        <p:txBody>
          <a:bodyPr/>
          <a:lstStyle/>
          <a:p>
            <a:r>
              <a:rPr lang="en-US" sz="2600" dirty="0"/>
              <a:t>Have a vested interest</a:t>
            </a:r>
          </a:p>
          <a:p>
            <a:r>
              <a:rPr lang="en-US" sz="2600" b="1" dirty="0"/>
              <a:t>Internal stakeholders</a:t>
            </a:r>
          </a:p>
          <a:p>
            <a:pPr lvl="1"/>
            <a:r>
              <a:rPr lang="en-US" sz="2400" dirty="0"/>
              <a:t>Employees powerful channel</a:t>
            </a:r>
          </a:p>
          <a:p>
            <a:pPr lvl="1"/>
            <a:r>
              <a:rPr lang="en-US" sz="2400" dirty="0"/>
              <a:t>Receive constant communications</a:t>
            </a:r>
          </a:p>
          <a:p>
            <a:pPr lvl="1"/>
            <a:r>
              <a:rPr lang="en-US" sz="2400" dirty="0"/>
              <a:t>Work with HR department</a:t>
            </a:r>
          </a:p>
          <a:p>
            <a:r>
              <a:rPr lang="en-US" sz="2600" b="1" dirty="0"/>
              <a:t>External stakeholders</a:t>
            </a:r>
          </a:p>
          <a:p>
            <a:pPr lvl="1"/>
            <a:r>
              <a:rPr lang="en-US" sz="2400" dirty="0"/>
              <a:t>Company has little or no influence</a:t>
            </a:r>
          </a:p>
          <a:p>
            <a:pPr lvl="1"/>
            <a:r>
              <a:rPr lang="en-US" sz="2400" dirty="0"/>
              <a:t>Unplanned contact points</a:t>
            </a:r>
            <a:endParaRPr lang="en-IN" dirty="0"/>
          </a:p>
        </p:txBody>
      </p:sp>
    </p:spTree>
    <p:extLst>
      <p:ext uri="{BB962C8B-B14F-4D97-AF65-F5344CB8AC3E}">
        <p14:creationId xmlns:p14="http://schemas.microsoft.com/office/powerpoint/2010/main" val="123858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13.2 </a:t>
            </a:r>
            <a:r>
              <a:rPr lang="en-US" sz="3600" dirty="0">
                <a:latin typeface="+mj-lt"/>
              </a:rPr>
              <a:t>Stakeholders</a:t>
            </a:r>
          </a:p>
        </p:txBody>
      </p:sp>
      <p:sp>
        <p:nvSpPr>
          <p:cNvPr id="3" name="Content Placeholder 2"/>
          <p:cNvSpPr>
            <a:spLocks noGrp="1"/>
          </p:cNvSpPr>
          <p:nvPr>
            <p:ph idx="1"/>
          </p:nvPr>
        </p:nvSpPr>
        <p:spPr>
          <a:xfrm>
            <a:off x="457200" y="1600200"/>
            <a:ext cx="3124200" cy="3429000"/>
          </a:xfrm>
        </p:spPr>
        <p:txBody>
          <a:bodyPr/>
          <a:lstStyle/>
          <a:p>
            <a:r>
              <a:rPr lang="en-US" sz="2600" dirty="0"/>
              <a:t>Employees</a:t>
            </a:r>
          </a:p>
          <a:p>
            <a:r>
              <a:rPr lang="en-US" sz="2600" dirty="0"/>
              <a:t>Unions</a:t>
            </a:r>
          </a:p>
          <a:p>
            <a:r>
              <a:rPr lang="en-US" sz="2600" dirty="0"/>
              <a:t>Shareholders</a:t>
            </a:r>
          </a:p>
          <a:p>
            <a:r>
              <a:rPr lang="en-US" sz="2600" dirty="0"/>
              <a:t>Channel members</a:t>
            </a:r>
          </a:p>
          <a:p>
            <a:r>
              <a:rPr lang="en-US" sz="2600" dirty="0"/>
              <a:t>Customers</a:t>
            </a:r>
          </a:p>
        </p:txBody>
      </p:sp>
      <p:sp>
        <p:nvSpPr>
          <p:cNvPr id="4" name="Content Placeholder 3"/>
          <p:cNvSpPr>
            <a:spLocks noGrp="1"/>
          </p:cNvSpPr>
          <p:nvPr>
            <p:ph idx="13"/>
          </p:nvPr>
        </p:nvSpPr>
        <p:spPr>
          <a:xfrm>
            <a:off x="4724400" y="1600200"/>
            <a:ext cx="3276599" cy="3581400"/>
          </a:xfrm>
        </p:spPr>
        <p:txBody>
          <a:bodyPr/>
          <a:lstStyle/>
          <a:p>
            <a:pPr marL="255600" indent="-255600" eaLnBrk="0" hangingPunct="0">
              <a:buSzPct val="100000"/>
              <a:buFontTx/>
              <a:buChar char="•"/>
              <a:defRPr/>
            </a:pPr>
            <a:r>
              <a:rPr lang="en-US" sz="2600" dirty="0"/>
              <a:t>Media</a:t>
            </a:r>
          </a:p>
          <a:p>
            <a:pPr marL="255600" indent="-255600" eaLnBrk="0" hangingPunct="0">
              <a:buSzPct val="100000"/>
              <a:buFontTx/>
              <a:buChar char="•"/>
              <a:defRPr/>
            </a:pPr>
            <a:r>
              <a:rPr lang="en-US" sz="2600" dirty="0"/>
              <a:t>Local community</a:t>
            </a:r>
          </a:p>
          <a:p>
            <a:pPr marL="255600" indent="-255600" eaLnBrk="0" hangingPunct="0">
              <a:buSzPct val="100000"/>
              <a:buFontTx/>
              <a:buChar char="•"/>
              <a:defRPr/>
            </a:pPr>
            <a:r>
              <a:rPr lang="en-US" sz="2600" dirty="0"/>
              <a:t>Financial community</a:t>
            </a:r>
          </a:p>
          <a:p>
            <a:pPr marL="255600" indent="-255600" eaLnBrk="0" hangingPunct="0">
              <a:buSzPct val="100000"/>
              <a:buFontTx/>
              <a:buChar char="•"/>
              <a:defRPr/>
            </a:pPr>
            <a:r>
              <a:rPr lang="en-US" sz="2600" dirty="0"/>
              <a:t>Government</a:t>
            </a:r>
          </a:p>
          <a:p>
            <a:pPr marL="255600" indent="-255600" eaLnBrk="0" hangingPunct="0">
              <a:buSzPct val="100000"/>
              <a:buFontTx/>
              <a:buChar char="•"/>
              <a:defRPr/>
            </a:pPr>
            <a:r>
              <a:rPr lang="en-US" sz="2600" dirty="0"/>
              <a:t>Special-interest groups</a:t>
            </a:r>
          </a:p>
        </p:txBody>
      </p:sp>
    </p:spTree>
    <p:extLst>
      <p:ext uri="{BB962C8B-B14F-4D97-AF65-F5344CB8AC3E}">
        <p14:creationId xmlns:p14="http://schemas.microsoft.com/office/powerpoint/2010/main" val="993078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4667</TotalTime>
  <Words>4540</Words>
  <Application>Microsoft Office PowerPoint</Application>
  <PresentationFormat>On-screen Show (4:3)</PresentationFormat>
  <Paragraphs>362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508 Lecture</vt:lpstr>
      <vt:lpstr>Integrated Advertising, Promotion, and Marketing Communications</vt:lpstr>
      <vt:lpstr>Chapter Objectives (1 of 2)</vt:lpstr>
      <vt:lpstr>Chapter Objectives (2 of 2)</vt:lpstr>
      <vt:lpstr>Lipton</vt:lpstr>
      <vt:lpstr>Chapter Overview</vt:lpstr>
      <vt:lpstr>Public Relations</vt:lpstr>
      <vt:lpstr>Figure 13.1 Public Relations Functions</vt:lpstr>
      <vt:lpstr>Identifying Stakeholders</vt:lpstr>
      <vt:lpstr>Figure 13.2 Stakeholders</vt:lpstr>
      <vt:lpstr>Assessing Corporate Reputation</vt:lpstr>
      <vt:lpstr>Figure 13.3 Activities that Affect a Company’s Image</vt:lpstr>
      <vt:lpstr>Corporate Social Responsibility</vt:lpstr>
      <vt:lpstr>Creating a Positive Image</vt:lpstr>
      <vt:lpstr>Cause-Related Marketing (1 of 3)</vt:lpstr>
      <vt:lpstr>Cause-Related Marketing (2 of 3)</vt:lpstr>
      <vt:lpstr>Cause-Related Marketing (3 of 3)</vt:lpstr>
      <vt:lpstr>Green Marketing and Pro-environmental Activities</vt:lpstr>
      <vt:lpstr>U.S. Consumers Segmented on Their Attitudes and Support of Green Marketing</vt:lpstr>
      <vt:lpstr>Should a firm engage in green marketing?</vt:lpstr>
      <vt:lpstr>Promoting Green Activities</vt:lpstr>
      <vt:lpstr>Preventing or Reducing Image Damage</vt:lpstr>
      <vt:lpstr>Figure 13.4 Damage-Control Strategies</vt:lpstr>
      <vt:lpstr>Proactive Prevention Strategies</vt:lpstr>
      <vt:lpstr>Reactive Damage-Control Strategies</vt:lpstr>
      <vt:lpstr>Internet Interventions</vt:lpstr>
      <vt:lpstr>Crisis Management</vt:lpstr>
      <vt:lpstr>Apology Strategies</vt:lpstr>
      <vt:lpstr>Figure 13.6 Elements of an Apology Strategy</vt:lpstr>
      <vt:lpstr>Impression Management</vt:lpstr>
      <vt:lpstr>Sponsorships (1 of 2)</vt:lpstr>
      <vt:lpstr>Figure 13.7 Expenditures on Sponsorships &amp; Events</vt:lpstr>
      <vt:lpstr>Sponsorships (2 of 2)</vt:lpstr>
      <vt:lpstr>Social Media and Blogs</vt:lpstr>
      <vt:lpstr>Sponsorship Objectives</vt:lpstr>
      <vt:lpstr>Event Marketing</vt:lpstr>
      <vt:lpstr>Figure 13.8 Steps in Selecting a Sponsorship or Event</vt:lpstr>
      <vt:lpstr>What is the likelihood that a fan will buy a sponsor’s product?</vt:lpstr>
      <vt:lpstr>Cross Promotions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1434</cp:revision>
  <dcterms:created xsi:type="dcterms:W3CDTF">2014-07-14T20:04:21Z</dcterms:created>
  <dcterms:modified xsi:type="dcterms:W3CDTF">2018-01-06T10:14:14Z</dcterms:modified>
</cp:coreProperties>
</file>