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77" r:id="rId2"/>
    <p:sldId id="382" r:id="rId3"/>
    <p:sldId id="444" r:id="rId4"/>
    <p:sldId id="445" r:id="rId5"/>
    <p:sldId id="446" r:id="rId6"/>
    <p:sldId id="447" r:id="rId7"/>
    <p:sldId id="448" r:id="rId8"/>
    <p:sldId id="449" r:id="rId9"/>
    <p:sldId id="450" r:id="rId10"/>
    <p:sldId id="451" r:id="rId11"/>
    <p:sldId id="452" r:id="rId12"/>
    <p:sldId id="453" r:id="rId13"/>
    <p:sldId id="454" r:id="rId14"/>
    <p:sldId id="455" r:id="rId15"/>
    <p:sldId id="456" r:id="rId16"/>
    <p:sldId id="460" r:id="rId17"/>
    <p:sldId id="458" r:id="rId18"/>
    <p:sldId id="459" r:id="rId19"/>
    <p:sldId id="462" r:id="rId20"/>
    <p:sldId id="461"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41" r:id="rId48"/>
    <p:sldId id="443" r:id="rId49"/>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4" autoAdjust="0"/>
    <p:restoredTop sz="78941" autoAdjust="0"/>
  </p:normalViewPr>
  <p:slideViewPr>
    <p:cSldViewPr>
      <p:cViewPr varScale="1">
        <p:scale>
          <a:sx n="57" d="100"/>
          <a:sy n="57" d="100"/>
        </p:scale>
        <p:origin x="-1500" y="-96"/>
      </p:cViewPr>
      <p:guideLst>
        <p:guide orient="horz" pos="2160"/>
        <p:guide pos="2880"/>
      </p:guideLst>
    </p:cSldViewPr>
  </p:slideViewPr>
  <p:outlineViewPr>
    <p:cViewPr>
      <p:scale>
        <a:sx n="33" d="100"/>
        <a:sy n="33" d="100"/>
      </p:scale>
      <p:origin x="0" y="-36684"/>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Traditional mass media faces many challenges. Although advertisers are not ready to abandon mass media, they are looking for alternative ways to reach consumers.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Many companies sponsor individuals as agents or advocates to introduce new products. It works best when the person likes the brand and uses it. Companies normally offer some type of incentive in exchange for the positive advocacy. It can be cash, but most of the time it is merchandise. The</a:t>
            </a:r>
            <a:r>
              <a:rPr lang="en-US" baseline="0" dirty="0">
                <a:latin typeface="Arial" charset="0"/>
              </a:rPr>
              <a:t> s</a:t>
            </a:r>
            <a:r>
              <a:rPr lang="en-US" dirty="0">
                <a:latin typeface="Arial" charset="0"/>
              </a:rPr>
              <a:t>election of brand ambassadors is based on a person’s devotion to a brand and the size of his/her social circle. Since the idea is to talk to their friends and other people, the size of the social influence is important. They are expected to design their own grassroots effort on how they will promote the brand. Many will use low-cost marketing events and even online social networks. Although the individual is being sponsored, the key to success is that they are genuine and really believe in the product being pitched.</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80883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Another approach is to use house parties. Nestle Purina spent about $50,000 on 1,000 house parties to introduce pet lovers to Chef Michael’s Canine Creations. The house party sponsors had to have incomes greater than $60,000 and believe in pampering pets. Pepsi used house parties to launch its Sierra Mist Ruby Splash. It contracted with a firm called Grow Marketing to locate individuals to host the parties. Pepsi delivered free drinks to about 300 parties.</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5547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last approach to buzz marketing is using company or agency employees. It is a high-risk strategy, especially if people</a:t>
            </a:r>
            <a:r>
              <a:rPr lang="en-US" baseline="0" dirty="0">
                <a:latin typeface="Arial" charset="0"/>
              </a:rPr>
              <a:t> don’t identify themselves as </a:t>
            </a:r>
            <a:r>
              <a:rPr lang="en-US" dirty="0">
                <a:latin typeface="Arial" charset="0"/>
              </a:rPr>
              <a:t>employees and the public finds out. The Word of Mouth Marketing Association (WOMMA) suggests three principles to follow for any type of buzz marketing campaign. 1) Be honest about the relationship you have with the company and what you get for being a sponsor. 2) Be honest with your opinion. Don’t say just what the sponsor company wants you to say. 3) Be honest about your identity.</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72297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Buzz marketing can be compared to the stages of a virus: inoculation, incubation, and infection. </a:t>
            </a:r>
            <a:r>
              <a:rPr lang="en-US" b="1" dirty="0">
                <a:latin typeface="Arial" charset="0"/>
              </a:rPr>
              <a:t>Inoculation</a:t>
            </a:r>
            <a:r>
              <a:rPr lang="en-US" dirty="0">
                <a:latin typeface="Arial" charset="0"/>
              </a:rPr>
              <a:t> is when the product is being introduced. It is difficult to generate buzz marketing during this stage. </a:t>
            </a:r>
            <a:r>
              <a:rPr lang="en-US" b="1" dirty="0">
                <a:latin typeface="Arial" charset="0"/>
              </a:rPr>
              <a:t>Incubation</a:t>
            </a:r>
            <a:r>
              <a:rPr lang="en-US" dirty="0">
                <a:latin typeface="Arial" charset="0"/>
              </a:rPr>
              <a:t> is when the product is being tried by a few innovators and trendsetters. Buzz marketing is easier, but still difficult. </a:t>
            </a:r>
            <a:r>
              <a:rPr lang="en-US" b="1" dirty="0">
                <a:latin typeface="Arial" charset="0"/>
              </a:rPr>
              <a:t>Infection</a:t>
            </a:r>
            <a:r>
              <a:rPr lang="en-US" dirty="0">
                <a:latin typeface="Arial" charset="0"/>
              </a:rPr>
              <a:t> is when widespread use of the product begins. During</a:t>
            </a:r>
            <a:r>
              <a:rPr lang="en-US" baseline="0" dirty="0">
                <a:latin typeface="Arial" charset="0"/>
              </a:rPr>
              <a:t> this stage</a:t>
            </a:r>
            <a:r>
              <a:rPr lang="en-US" dirty="0">
                <a:latin typeface="Arial" charset="0"/>
              </a:rPr>
              <a:t> is the best time for a buzz marketing program. True customer-generated buzz occurs after awareness, and often the awareness is generated through traditional media.</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733172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Buzz marketing works the best when the brand is unique, new, or performs better than the competition. The brand should stand out in some way. Its advertising should be memorable, intriguing, different, or unique. Buzz marketing works best if a company can get customers involved. Buzz marketing works because people trust someone else’s opinion, and people like to give their opinion.</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51034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Stealth marketing </a:t>
            </a:r>
            <a:r>
              <a:rPr lang="en-US" dirty="0">
                <a:latin typeface="Arial" charset="0"/>
              </a:rPr>
              <a:t>uses surreptitious practices to introduce a product to someone or fails to reveal the</a:t>
            </a:r>
            <a:r>
              <a:rPr lang="en-US" baseline="0" dirty="0">
                <a:latin typeface="Arial" charset="0"/>
              </a:rPr>
              <a:t> individual’s</a:t>
            </a:r>
            <a:r>
              <a:rPr lang="en-US" dirty="0">
                <a:latin typeface="Arial" charset="0"/>
              </a:rPr>
              <a:t> true relationship with the brand. Stealth marketing thrives in the online world because people can hide their true relationship with the brand. Marketers debate if stealth marketing is ethical. Some argue it is a shrewd approach to get around all of the clutter. Others argue it is a dishonest approach since ambassadors hides their identities and are actually pitching products.</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93749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Guerilla marketing was developed by Jay Conrad Levinson. It is designed to bring instant results with low-cost, unique marketing methods. Guerilla marketing focuses on a region or area and involves interacting with consumers in a unique and different way. The goal is to create excitement and to generate buzz. It is often connected with grassroots efforts to launch a brand or to market a product. Often alternative media are used. </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22005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Marketers have a number of reasons for using guerilla marketing. Companies are looking for new ways to communicate and interact with customers that bypass the traditional methods. Guerilla marketing can make advertising more accessible to consumers. It can impact a spot market and create buzz that can quickly spread beyond where it is occurring. Guerilla marketing can be used to build relationships with customers.</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567082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Lifestyle marketing </a:t>
            </a:r>
            <a:r>
              <a:rPr lang="en-US" dirty="0">
                <a:latin typeface="Arial" charset="0"/>
              </a:rPr>
              <a:t>involves identifying marketing methods associated with the hobbies, entertainment, and lives of the target audience. It involves making contact with consumers where they go for relaxation, excitement, socialization, and enjoyment. The idea is to intersect with consumers during their daily lives. For instance, A/X Armani Exchange reaches young consumers by sponsoring and setting up booths at music festivals and fashion shows.</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057155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Experiential marketing </a:t>
            </a:r>
            <a:r>
              <a:rPr lang="en-US" dirty="0">
                <a:latin typeface="Arial" charset="0"/>
              </a:rPr>
              <a:t>is the intersection of direct marketing, field marketing, and sales promotions. Its basic premise is increasing the experience of direct marketing through an interactive connection. Rather than just pass out samples, the idea is to make it an experience the consumer will remember. Nickelodeon used experiential marketing with its Slime Across America Tour. 30,000 kids were exposed to the exhibit, and 20 million television impressions resulted. Jack Morton Worldwide used a traveling mall exhibit to expose consumers to the benefits of cotton and cotton clothing. Consumers could sing and record their own version of the song “The Fabric of Our Lives.”</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50348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These are the objectives for Chapter 10.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Creating experiential marketing campaigns requires three steps. First, the target segment needs to be clearly and concisely</a:t>
            </a:r>
            <a:r>
              <a:rPr lang="en-US" baseline="0" dirty="0">
                <a:latin typeface="Arial" charset="0"/>
              </a:rPr>
              <a:t> identified. </a:t>
            </a:r>
            <a:r>
              <a:rPr lang="en-US" dirty="0">
                <a:latin typeface="Arial" charset="0"/>
              </a:rPr>
              <a:t>Second, identify the right time and right place to intersect with consumers to create a memorable experience. It needs to engage consumers emotionally and engage them logically. Third, the experience needs to clearly reveal the brand’s promise.</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723667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Product placement and branded entertainment are alternative marketing methods designed to make an impression on people without looking like advertising.</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0149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Product placement </a:t>
            </a:r>
            <a:r>
              <a:rPr lang="en-US" dirty="0">
                <a:latin typeface="Arial" charset="0"/>
              </a:rPr>
              <a:t>is a planned insertion in a movie, television show, book, or other form of entertainment. It has been used since the 1890s, but only recently has grown in popularity. The biggest surge in product placement came in 1982 with </a:t>
            </a:r>
            <a:r>
              <a:rPr lang="en-US" i="1" dirty="0">
                <a:latin typeface="Arial" charset="0"/>
              </a:rPr>
              <a:t>E. T.</a:t>
            </a:r>
            <a:r>
              <a:rPr lang="en-US" dirty="0">
                <a:latin typeface="Arial" charset="0"/>
              </a:rPr>
              <a:t> and Reese’s Pieces. The placement of the Reese’s Pieces in the movie spurred a 65% increase in sales following the movie’s release. Research has found that product placement increases awareness of the brand</a:t>
            </a:r>
            <a:r>
              <a:rPr lang="en-US" baseline="0" dirty="0">
                <a:latin typeface="Arial" charset="0"/>
              </a:rPr>
              <a:t> and </a:t>
            </a:r>
            <a:r>
              <a:rPr lang="en-US" dirty="0">
                <a:latin typeface="Arial" charset="0"/>
              </a:rPr>
              <a:t>creates a more positive attitude towards the brand, but does not have any immediate impact on sales. From a cost standpoint, product placement has a low cost per viewer of impressions. A primary advantage is that the impressions do not stop with the movie. After the movie has played in theaters, it goes to DVD movie rentals, to pay-per-view television, then to the movie channels on television.</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48075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In 2011, Coca-Cola and AT&amp;T were the top brands in terms of product placement. The top show for product placement was </a:t>
            </a:r>
            <a:r>
              <a:rPr lang="en-US" i="1" dirty="0">
                <a:latin typeface="Arial" charset="0"/>
              </a:rPr>
              <a:t>American Idol </a:t>
            </a:r>
            <a:r>
              <a:rPr lang="en-US" dirty="0">
                <a:latin typeface="Arial" charset="0"/>
              </a:rPr>
              <a:t>with 208 per month. A distant second was </a:t>
            </a:r>
            <a:r>
              <a:rPr lang="en-US" i="1" dirty="0">
                <a:latin typeface="Arial" charset="0"/>
              </a:rPr>
              <a:t>Celebrity Apprentice </a:t>
            </a:r>
            <a:r>
              <a:rPr lang="en-US" dirty="0">
                <a:latin typeface="Arial" charset="0"/>
              </a:rPr>
              <a:t>with 127.</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864457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A.C. Nielsen research has further reinforced the positive impact of brand placements. Brands that were placed in “emotionally engaging” programs were recognized by 43% more viewers. Brand recognition increased 29% in programs deemed to be “highly enjoyable.” For other popular programs, positive feelings toward the brand increased by 85%.</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96397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Branded entertainment</a:t>
            </a:r>
            <a:r>
              <a:rPr lang="en-US" dirty="0">
                <a:latin typeface="Arial" charset="0"/>
              </a:rPr>
              <a:t> integrates entertainment and advertising by embedding the brand into the storyline of the movie, TV show, or other entertainment medium. The use of branded entertainment increased sharply with the rise of TV reality shows. It is also now found in novels, plays, songs, and movies.</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414865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For successful product placement and branded entertainment, choosing the right media is important. It helps when other promotional materials are produced that reinforce or remind individuals of the brand and even the placement. Product placement and branded entertainment work because there is no call to action, so consumers tend to have a positive attitude towards the brand. Some consumers are more receptive than others. People in the 15-34 age group are more likely to notice product placements and be more receptive to them. Sometimes product placements allow companies to bypass regulations and get their products in front of their intended audience.</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766314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Budgets for product placement and branded entertainment have been increasing for several reasons. 1) The appeal is stronger for a brand in a non-advertising context. 2) Perceptions of what others think is important, so if</a:t>
            </a:r>
            <a:r>
              <a:rPr lang="en-US" baseline="0" dirty="0">
                <a:latin typeface="Arial" charset="0"/>
              </a:rPr>
              <a:t> </a:t>
            </a:r>
            <a:r>
              <a:rPr lang="en-US" dirty="0">
                <a:latin typeface="Arial" charset="0"/>
              </a:rPr>
              <a:t>a favorite actor or actress is seen using the brand, then it supports the consumer using it. 3) It provides post-purchase reassurance that a good decision was made. 4) It can reach individuals who place little value on brands. If someone they admire uses a particular brand, then maybe he/she should consider purchasing it.</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81844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media perspective on branded entertainment and product placement is very easy to understand – it generates revenue. With tight budgets, generating additional revenue by charging companies for brand placement makes sense.</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39590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Another approach to reaching consumers and breaking through ad clutter is to use some type of alternative media. This list contains some of the options advertisers have.</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6054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Prairie Fire Experience is an event held in Wichita, Kansas each year.</a:t>
            </a:r>
            <a:r>
              <a:rPr lang="en-US" baseline="0" dirty="0">
                <a:latin typeface="Arial" charset="0"/>
              </a:rPr>
              <a:t> Events range from a 5K run for fitness buffs to a fun race to go-carts, mini-golf, and rock climbing. The event utilizes a number of alternative marketing methods to promote the event as well as traditional advertising. </a:t>
            </a:r>
            <a:r>
              <a:rPr lang="en-US" baseline="0">
                <a:latin typeface="Arial" charset="0"/>
              </a:rPr>
              <a:t>Several demographic audiences are targeted – fitness buffs, parents with children, and visitors to Wichita.</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735015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Product placement in video games has become common, generating about $1 billion a year in advertising revenue. Video games are a very attractive market. About 75% of online households spend at least 1 hour per month playing online games. About 27% of online households spend 30 or more hours a month playing online games. The primary market for video games is 17-34 year old males, which has been a market segment that has been difficult for marketers to reach. The fastest growing market for video games are females. It now makes up 40% of the market.</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97377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Advertising in video games can take several forms. A common approach is static, in-game advertisements. To make it more interesting, companies can insert rotating in-game ads that will change over time. Interactive ads can be placed in video games, especially in online games. The Internet offers other possibilities, such as websites dedicated to games. Advergames are branded video games. An</a:t>
            </a:r>
            <a:r>
              <a:rPr lang="en-US" baseline="0" dirty="0">
                <a:latin typeface="Arial" charset="0"/>
              </a:rPr>
              <a:t> alternative i</a:t>
            </a:r>
            <a:r>
              <a:rPr lang="en-US" dirty="0">
                <a:latin typeface="Arial" charset="0"/>
              </a:rPr>
              <a:t>s sponsored downloads, such as certain brands of cars for a racing game. The last form of video</a:t>
            </a:r>
            <a:r>
              <a:rPr lang="en-US" baseline="0" dirty="0">
                <a:latin typeface="Arial" charset="0"/>
              </a:rPr>
              <a:t> game advertising is mobile game apps.</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999283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Video game advertising does not affect individuals playing video games. Well done ads in games can increase brand recall and produce positive brand associations. To combat ads becoming static, online games offer opportunities to change ads in real time and to rotate ads with new ones not seen before. Advertisers can deliver time-sensitive ads with special offers that expire. They can also create interactive ads.</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100766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Approximately 130 million females are now playing video</a:t>
            </a:r>
            <a:r>
              <a:rPr lang="en-US" baseline="0" dirty="0">
                <a:latin typeface="Arial" charset="0"/>
              </a:rPr>
              <a:t> games, which is about 40% of gamers. The website WomenGamers.com is dedicated to women who play video games. More women are needed to design games, especially for the female market. The types of games tend to be different. Females prefer handheld games and socially-oriented games.</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706094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Cinema advertising occurs prior to the movie. It is a captive audience. Most will watch the ad. HP recently used the cinema to launch its Photosmart Premium Printer. HP had a 30-second spot in the pre-feature programming on all screens in the theaters. It was shown in 17,300 theaters. HP placed 2,600 plasma screens in the lobbies of theaters and delivered 50,000 demonstrations of the printer. The lobby screens produced 700,000 gross impressions.</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066107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Other alternative media include subways, public facilities, parking lots, stairs, escalators, and airlines. An example of an alternative approach is Unleashed Dog Parks produced by Pink Jacket Creative that featured street kiosks, bus wraps, and billboards. Visit South Walton had a large out-of-home component that included signage</a:t>
            </a:r>
            <a:r>
              <a:rPr lang="en-US" baseline="0" dirty="0">
                <a:latin typeface="Arial" charset="0"/>
              </a:rPr>
              <a:t> at airports</a:t>
            </a:r>
            <a:r>
              <a:rPr lang="en-US" dirty="0">
                <a:latin typeface="Arial" charset="0"/>
              </a:rPr>
              <a:t>. A newer technology is facial recognition digital displays that produce ads based on the person’s gender.</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252340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Approximately 60% of all purchase decisions are made inside retail stores. In a survey of consumers, 52% said that in-store signage, displays, or point-of-purchase displays influenced their clothing purchase decision. Yet, the funds allocated to in-store marketing efforts are a very small part of marketing budgets.</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275949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graph shows the results of a survey of consumers about what most influenced their clothing purchases. In-store advertising was by far the most influential. The second closest was print ads, at 23.9% versus 52.6% for in-store advertising.</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253696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 Slide, not in text) This slide shows how</a:t>
            </a:r>
            <a:r>
              <a:rPr lang="en-US" baseline="0" dirty="0"/>
              <a:t> consumers become aware of new products. In-store location and displays are the number one source, 72%. Second is television ads (59%) followed closely by print ads (54%). Other sources of awareness include outdoor (46%), radio advertising (40%), and direct mail (39%).</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565585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in-store shopping experience has a major impact on purchase decisions. It is the “make or break” time in terms of a decision to purchase a particular brand. In-store advertising seeks to engage customers. The most engaging forms of advertising are end-aisle displays and merchandise displays. The least engaging are ceiling banners and overhead mobiles. Using color, light, sound, taste, and smell increases engagement. Motion also engages customers. The motion can be video screens, television monitors, or even digital signage.</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50323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Traditional media faces many challenges with clutter and declining attention. Alternative methods have emerged as advertisers look for new ways to reach consumers. Alternative approaches discussed in this chapter include buzz marketing, guerilla marketing, product placement, branded entertainment, and lifestyle marketing. Alternative media have also emerged, such as video games, mobile phones, and cinemas. In-store marketing has become more important since so many decisions are made in the retail store. Brand communities are an alternative approach that a few brands have been able to use.</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642504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For point-of-purchase displays location is the key. It is the last chance to reach a potential buyer. POP displays have proven to be effective for increasing sales because most decisions are made in the store. The average increase in sales for a POP is 9%. Only about half of the displays actually impact sales, but for those half the boost is around 20%. Currently, manufacturers spend about $17 billion a year on POP displays.</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15241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An important key to developing POP displays is to tie the display into current advertising, promotions, and brand image so consumers recognize the display quickly. Making it dramatic with digital displays will get more attention than static displays. From a retailer’s standpoint, a</a:t>
            </a:r>
            <a:r>
              <a:rPr lang="en-US" baseline="0" dirty="0">
                <a:latin typeface="Arial" charset="0"/>
              </a:rPr>
              <a:t> POP</a:t>
            </a:r>
            <a:r>
              <a:rPr lang="en-US" dirty="0">
                <a:latin typeface="Arial" charset="0"/>
              </a:rPr>
              <a:t> needs to be easy to construct, be easy to use, and boost retail sales.</a:t>
            </a: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446395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Both retailers and manufacturers want effective displays because they</a:t>
            </a:r>
            <a:r>
              <a:rPr lang="en-US" baseline="0" dirty="0">
                <a:latin typeface="Arial" charset="0"/>
              </a:rPr>
              <a:t> benefit both parties. </a:t>
            </a:r>
            <a:r>
              <a:rPr lang="en-US" dirty="0">
                <a:latin typeface="Arial" charset="0"/>
              </a:rPr>
              <a:t>The advantage that POP displays offer is the POS data generated by the retail stores. This sales data will tell retailers when to withdraw or change displays and which displays have the most impact. The data can be used to test different displays. The benefit for manufacturers is similar. The data can help them know which displays work well and how to improve displays to improve performance. It can strengthen relationships with retailers as the two work together to boost sales.</a:t>
            </a:r>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333303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Brand communities are the ultimate in brand loyalty and brand devotion. Jeep, Apple, and Harley Davidson are three brands that have developed strong brand communities. People join a brand community for several reasons. They offer symbolic meaning and provide</a:t>
            </a:r>
            <a:r>
              <a:rPr lang="en-US" baseline="0" dirty="0">
                <a:latin typeface="Arial" charset="0"/>
              </a:rPr>
              <a:t> </a:t>
            </a:r>
            <a:r>
              <a:rPr lang="en-US" dirty="0">
                <a:latin typeface="Arial" charset="0"/>
              </a:rPr>
              <a:t>for interaction between the brand, consumers, and companies that participate. People join because they have shared values and experiences. Brand communities cannot be created by brands or companies but have to be customer driven. Brands can enhance the community and provide a richer brand community experience.</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536124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People join a brand community as an affirmation of their buying decision. It provides social identity and forms</a:t>
            </a:r>
            <a:r>
              <a:rPr lang="en-US" baseline="0" dirty="0">
                <a:latin typeface="Arial" charset="0"/>
              </a:rPr>
              <a:t> a </a:t>
            </a:r>
            <a:r>
              <a:rPr lang="en-US" dirty="0">
                <a:latin typeface="Arial" charset="0"/>
              </a:rPr>
              <a:t>bond with fellow brand owners. Brand</a:t>
            </a:r>
            <a:r>
              <a:rPr lang="en-US" baseline="0" dirty="0">
                <a:latin typeface="Arial" charset="0"/>
              </a:rPr>
              <a:t> owners</a:t>
            </a:r>
            <a:r>
              <a:rPr lang="en-US" dirty="0">
                <a:latin typeface="Arial" charset="0"/>
              </a:rPr>
              <a:t> can exchange stories, swap advice, and provide help to each other and to new members. A</a:t>
            </a:r>
            <a:r>
              <a:rPr lang="en-US" baseline="0" dirty="0">
                <a:latin typeface="Arial" charset="0"/>
              </a:rPr>
              <a:t> brand community</a:t>
            </a:r>
            <a:r>
              <a:rPr lang="en-US" dirty="0">
                <a:latin typeface="Arial" charset="0"/>
              </a:rPr>
              <a:t> provides a venue for feedback and new ideas.</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187455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Companies can enhance a brand community. Companies can create benefits for individuals to encourage them to participate and join in the brand community. Materials and items not available to the public can be provided to members. Representatives from the firm can become involved and sponsor events and meetings. Brand</a:t>
            </a:r>
            <a:r>
              <a:rPr lang="en-US" baseline="0" dirty="0">
                <a:latin typeface="Arial" charset="0"/>
              </a:rPr>
              <a:t> communities</a:t>
            </a:r>
            <a:r>
              <a:rPr lang="en-US" dirty="0">
                <a:latin typeface="Arial" charset="0"/>
              </a:rPr>
              <a:t> can encourage and provide an avenue for members to communicate with each other. It is also important for the company to continue its strong brand name and maintain its reputation. Skyjacker is an active participant with Camp Jeep. It benefits the brand community and provides excellent exposure for the company. </a:t>
            </a:r>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077785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In addition to international markets, companies should consider alternative marketing to U.S. minorities. Alternative marketing is growing in other countries. For instance, in Japan Pepsi and Starbucks combined efforts to create the movie </a:t>
            </a:r>
            <a:r>
              <a:rPr lang="en-US" i="1" dirty="0">
                <a:latin typeface="Arial" charset="0"/>
              </a:rPr>
              <a:t>A Sunny Day </a:t>
            </a:r>
            <a:r>
              <a:rPr lang="en-US" dirty="0">
                <a:latin typeface="Arial" charset="0"/>
              </a:rPr>
              <a:t>that was tailored for Shanghai’s subway system. Camp Jeep and other Jeep events are held in China, very similar to the ones in the U.S. Ad clutter is a growing global problem, not just a U.S. problem. As a result, alternative programs are growing globally, and new alternative programs are being created that are unique to other regions and countries.</a:t>
            </a:r>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828694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charset="0"/>
              </a:rPr>
              <a:t>The</a:t>
            </a:r>
            <a:r>
              <a:rPr lang="en-US" baseline="0">
                <a:latin typeface="Arial" charset="0"/>
              </a:rPr>
              <a:t> blog exercises for Chapter 10 include Cola-Cola, Harley Davidson, and links to information on buzz marketing.</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36463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Alternative approaches discussed in this chapter include buzz marketing, guerilla marketing, lifestyle</a:t>
            </a:r>
            <a:r>
              <a:rPr lang="en-US" baseline="0" dirty="0">
                <a:latin typeface="Arial" charset="0"/>
              </a:rPr>
              <a:t> marketing, experiential marketing,</a:t>
            </a:r>
            <a:r>
              <a:rPr lang="en-US" dirty="0">
                <a:latin typeface="Arial" charset="0"/>
              </a:rPr>
              <a:t> product placement, branded entertainment.</a:t>
            </a:r>
            <a:r>
              <a:rPr lang="en-US" baseline="0" dirty="0">
                <a:latin typeface="Arial" charset="0"/>
              </a:rPr>
              <a:t> Each will be presented in greater detail in the chapter.</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60814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Developing alternative marketing programs requires creativity and imagination. Marketers look for new places where a consumer’s path intersects with a brand’s presence. The goal is to reach consumers in unexpected ways or in everyday life situations that resonate with consumers and where there is less competition for attention. Success is based on buzz, word-of-mouth</a:t>
            </a:r>
            <a:r>
              <a:rPr lang="en-US" baseline="0" dirty="0">
                <a:latin typeface="Arial" charset="0"/>
              </a:rPr>
              <a:t> communications, and people being receptive to lifestyle messages.</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50729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Buzz marketing has become one of the fastest growing areas in alternative marketing. Estimated expenditures for buzz marketing are now at $1 billion annually. </a:t>
            </a:r>
            <a:r>
              <a:rPr lang="en-US" b="1" dirty="0">
                <a:latin typeface="Arial" charset="0"/>
              </a:rPr>
              <a:t>Buzz marketing</a:t>
            </a:r>
            <a:r>
              <a:rPr lang="en-US" dirty="0">
                <a:latin typeface="Arial" charset="0"/>
              </a:rPr>
              <a:t> emphasizes consumers passing along information about a product. Since buzz marketing is word-of-mouth from an individual, it has a higher level of credibility.</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6426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Marketers</a:t>
            </a:r>
            <a:r>
              <a:rPr lang="en-US" baseline="0" dirty="0">
                <a:latin typeface="Arial" charset="0"/>
              </a:rPr>
              <a:t> can use three different approaches in buzz marketing – 1) locate individuals who truly like a brand, 2) sponsor individuals to promote and sell a brand, and 3) use company or agency employees as brand advocates.</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29936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 consumer who likes a brand and uses it is the ideal brand ambassador. Such</a:t>
            </a:r>
            <a:r>
              <a:rPr lang="en-US" baseline="0" dirty="0">
                <a:latin typeface="Arial" charset="0"/>
              </a:rPr>
              <a:t> consumers</a:t>
            </a:r>
            <a:r>
              <a:rPr lang="en-US" dirty="0">
                <a:latin typeface="Arial" charset="0"/>
              </a:rPr>
              <a:t> can spread buzz through personal conversations with people and also online through chat rooms, blogs, and e-mails. While these are the ideal ambassadors, companies have no control of what they say or who they talk to.</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4682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mailchn.spi-global.com/owa/redir.aspx?C=eBudMIiaN3A8lG2yh-2_FZAX-6I1dsvaxh7pxbwKKaMHRGEMUjnUCA..&amp;URL=http://adage.com/article/media/product-placement-hits-high-gear-american-idol/227041/"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mailchn.spi-global.com/owa/redir.aspx?C=NmlNB8XiOfIpgIcpvEWDdrIU4qNj__wzcBf4NVhQ0FgHRGEMUjnUCA..&amp;URL=http://www.mediapost.com/publications/article/193422/brands-profit-by-in-store-word-of-mouth-marketing.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5"/>
            <a:ext cx="8382000" cy="1022534"/>
          </a:xfrm>
        </p:spPr>
        <p:txBody>
          <a:bodyPr/>
          <a:lstStyle/>
          <a:p>
            <a:r>
              <a:rPr lang="en-US" sz="3600" dirty="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a:latin typeface="+mj-lt"/>
              </a:rPr>
              <a:t>Eighth</a:t>
            </a:r>
            <a:r>
              <a:rPr lang="en-IN" sz="2400" dirty="0">
                <a:latin typeface="+mj-lt"/>
              </a:rPr>
              <a:t> </a:t>
            </a:r>
            <a:r>
              <a:rPr lang="en-IN" sz="2400" dirty="0">
                <a:latin typeface="+mj-lt"/>
              </a:rPr>
              <a:t>Edition, Global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IN" sz="4000" b="1" dirty="0"/>
              <a:t>Chapter 10</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Alternative Marketing</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5734"/>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Sponsored Consumers</a:t>
            </a:r>
          </a:p>
        </p:txBody>
      </p:sp>
      <p:sp>
        <p:nvSpPr>
          <p:cNvPr id="5" name="Content Placeholder 4"/>
          <p:cNvSpPr>
            <a:spLocks noGrp="1"/>
          </p:cNvSpPr>
          <p:nvPr>
            <p:ph idx="1"/>
          </p:nvPr>
        </p:nvSpPr>
        <p:spPr>
          <a:xfrm>
            <a:off x="457200" y="1600200"/>
            <a:ext cx="4114800" cy="4800600"/>
          </a:xfrm>
        </p:spPr>
        <p:txBody>
          <a:bodyPr/>
          <a:lstStyle/>
          <a:p>
            <a:pPr marL="255600" indent="-255600">
              <a:spcBef>
                <a:spcPts val="1000"/>
              </a:spcBef>
              <a:buSzPct val="100000"/>
            </a:pPr>
            <a:r>
              <a:rPr lang="en-US" sz="2200" dirty="0"/>
              <a:t>Agent or advocate for a new brand</a:t>
            </a:r>
          </a:p>
          <a:p>
            <a:pPr marL="255600" indent="-255600">
              <a:spcBef>
                <a:spcPts val="1000"/>
              </a:spcBef>
              <a:buSzPct val="100000"/>
            </a:pPr>
            <a:r>
              <a:rPr lang="en-US" sz="2200" dirty="0"/>
              <a:t>Brand ambassadors, customer evangelists</a:t>
            </a:r>
          </a:p>
          <a:p>
            <a:pPr marL="741600" lvl="1">
              <a:spcBef>
                <a:spcPts val="200"/>
              </a:spcBef>
            </a:pPr>
            <a:r>
              <a:rPr lang="en-US" sz="2200" dirty="0"/>
              <a:t>Typically individuals who already like brand</a:t>
            </a:r>
          </a:p>
          <a:p>
            <a:pPr marL="741600" lvl="1">
              <a:spcBef>
                <a:spcPts val="200"/>
              </a:spcBef>
            </a:pPr>
            <a:r>
              <a:rPr lang="en-US" sz="2000" dirty="0"/>
              <a:t>Offer incentives in exchange for advocacy</a:t>
            </a:r>
          </a:p>
          <a:p>
            <a:pPr marL="741600" lvl="1">
              <a:spcBef>
                <a:spcPts val="200"/>
              </a:spcBef>
            </a:pPr>
            <a:r>
              <a:rPr lang="en-US" sz="2000" dirty="0"/>
              <a:t>Selection based on</a:t>
            </a:r>
          </a:p>
          <a:p>
            <a:pPr lvl="2">
              <a:spcBef>
                <a:spcPts val="200"/>
              </a:spcBef>
            </a:pPr>
            <a:r>
              <a:rPr lang="en-US" sz="1800" dirty="0"/>
              <a:t>Devotion to brand</a:t>
            </a:r>
          </a:p>
          <a:p>
            <a:pPr lvl="2">
              <a:spcBef>
                <a:spcPts val="200"/>
              </a:spcBef>
            </a:pPr>
            <a:r>
              <a:rPr lang="en-US" sz="1800" dirty="0"/>
              <a:t>Size of social circles</a:t>
            </a:r>
          </a:p>
          <a:p>
            <a:pPr marL="741600" lvl="1">
              <a:spcBef>
                <a:spcPts val="200"/>
              </a:spcBef>
            </a:pPr>
            <a:r>
              <a:rPr lang="en-US" sz="2000" dirty="0"/>
              <a:t>Expected to deliver messages</a:t>
            </a:r>
          </a:p>
          <a:p>
            <a:pPr marL="741600" lvl="1">
              <a:spcBef>
                <a:spcPts val="200"/>
              </a:spcBef>
            </a:pPr>
            <a:r>
              <a:rPr lang="en-US" sz="2000" dirty="0"/>
              <a:t>Honest about relationship</a:t>
            </a:r>
          </a:p>
        </p:txBody>
      </p:sp>
      <p:pic>
        <p:nvPicPr>
          <p:cNvPr id="4" name="Picture 3" descr="A young woman uses a tablet in a library, with other young people in the background holding stacks of large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222" y="2207740"/>
            <a:ext cx="3651841" cy="2442520"/>
          </a:xfrm>
          <a:prstGeom prst="rect">
            <a:avLst/>
          </a:prstGeom>
        </p:spPr>
      </p:pic>
    </p:spTree>
    <p:extLst>
      <p:ext uri="{BB962C8B-B14F-4D97-AF65-F5344CB8AC3E}">
        <p14:creationId xmlns:p14="http://schemas.microsoft.com/office/powerpoint/2010/main" val="197206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House Parties</a:t>
            </a:r>
          </a:p>
        </p:txBody>
      </p:sp>
      <p:sp>
        <p:nvSpPr>
          <p:cNvPr id="5" name="Content Placeholder 4"/>
          <p:cNvSpPr>
            <a:spLocks noGrp="1"/>
          </p:cNvSpPr>
          <p:nvPr>
            <p:ph idx="1"/>
          </p:nvPr>
        </p:nvSpPr>
        <p:spPr>
          <a:xfrm>
            <a:off x="457200" y="1600200"/>
            <a:ext cx="6172200" cy="4800600"/>
          </a:xfrm>
        </p:spPr>
        <p:txBody>
          <a:bodyPr/>
          <a:lstStyle/>
          <a:p>
            <a:pPr marL="255600" indent="-255600">
              <a:spcBef>
                <a:spcPts val="1000"/>
              </a:spcBef>
              <a:buSzPct val="100000"/>
            </a:pPr>
            <a:r>
              <a:rPr lang="en-US" sz="2200" dirty="0"/>
              <a:t>Nestle Purina</a:t>
            </a:r>
          </a:p>
          <a:p>
            <a:pPr marL="741600" lvl="1">
              <a:spcBef>
                <a:spcPts val="200"/>
              </a:spcBef>
            </a:pPr>
            <a:r>
              <a:rPr lang="en-US" sz="2000" dirty="0"/>
              <a:t>Spent $50,000 on 1,000 house parties</a:t>
            </a:r>
          </a:p>
          <a:p>
            <a:pPr marL="741600" lvl="1">
              <a:spcBef>
                <a:spcPts val="200"/>
              </a:spcBef>
            </a:pPr>
            <a:r>
              <a:rPr lang="en-US" sz="2000" dirty="0"/>
              <a:t>Chef Michael’s Canine Creations</a:t>
            </a:r>
          </a:p>
          <a:p>
            <a:pPr marL="741600" lvl="1">
              <a:spcBef>
                <a:spcPts val="200"/>
              </a:spcBef>
            </a:pPr>
            <a:r>
              <a:rPr lang="en-US" sz="2000" dirty="0"/>
              <a:t>Household</a:t>
            </a:r>
          </a:p>
          <a:p>
            <a:pPr lvl="2"/>
            <a:r>
              <a:rPr lang="en-US" sz="1800" dirty="0"/>
              <a:t>Incomes greater than $60,000</a:t>
            </a:r>
          </a:p>
          <a:p>
            <a:pPr lvl="2"/>
            <a:r>
              <a:rPr lang="en-US" sz="1800" dirty="0"/>
              <a:t>Pamper pets</a:t>
            </a:r>
          </a:p>
          <a:p>
            <a:pPr marL="255600" indent="-255600">
              <a:spcBef>
                <a:spcPts val="1000"/>
              </a:spcBef>
              <a:buSzPct val="100000"/>
            </a:pPr>
            <a:r>
              <a:rPr lang="en-US" sz="2200" dirty="0"/>
              <a:t>BzzAgent</a:t>
            </a:r>
          </a:p>
          <a:p>
            <a:pPr marL="741600" lvl="1">
              <a:spcBef>
                <a:spcPts val="200"/>
              </a:spcBef>
            </a:pPr>
            <a:r>
              <a:rPr lang="en-US" sz="2000" dirty="0"/>
              <a:t>Offers house parties and brand ambassadors</a:t>
            </a:r>
          </a:p>
          <a:p>
            <a:pPr marL="741600" lvl="1">
              <a:spcBef>
                <a:spcPts val="200"/>
              </a:spcBef>
            </a:pPr>
            <a:r>
              <a:rPr lang="en-US" sz="2000" dirty="0"/>
              <a:t>Suzanne Ermel, Black Box wine</a:t>
            </a:r>
          </a:p>
        </p:txBody>
      </p:sp>
    </p:spTree>
    <p:extLst>
      <p:ext uri="{BB962C8B-B14F-4D97-AF65-F5344CB8AC3E}">
        <p14:creationId xmlns:p14="http://schemas.microsoft.com/office/powerpoint/2010/main" val="216078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Company Employees</a:t>
            </a:r>
          </a:p>
        </p:txBody>
      </p:sp>
      <p:sp>
        <p:nvSpPr>
          <p:cNvPr id="5" name="Content Placeholder 4"/>
          <p:cNvSpPr>
            <a:spLocks noGrp="1"/>
          </p:cNvSpPr>
          <p:nvPr>
            <p:ph idx="1"/>
          </p:nvPr>
        </p:nvSpPr>
        <p:spPr>
          <a:xfrm>
            <a:off x="457200" y="1600200"/>
            <a:ext cx="4114800" cy="4800600"/>
          </a:xfrm>
        </p:spPr>
        <p:txBody>
          <a:bodyPr/>
          <a:lstStyle/>
          <a:p>
            <a:pPr marL="255600" indent="-255600">
              <a:buSzPct val="100000"/>
            </a:pPr>
            <a:r>
              <a:rPr lang="en-US" sz="2600" dirty="0"/>
              <a:t>Employees posing as customers</a:t>
            </a:r>
          </a:p>
          <a:p>
            <a:pPr marL="255600" indent="-255600">
              <a:buSzPct val="100000"/>
            </a:pPr>
            <a:r>
              <a:rPr lang="en-US" sz="2600" dirty="0"/>
              <a:t>High-risk approach</a:t>
            </a:r>
          </a:p>
          <a:p>
            <a:pPr marL="255600" indent="-255600">
              <a:buSzPct val="100000"/>
            </a:pPr>
            <a:r>
              <a:rPr lang="en-US" sz="2600" dirty="0"/>
              <a:t>Word of Mouth Marketing Association</a:t>
            </a:r>
          </a:p>
          <a:p>
            <a:pPr marL="741600" lvl="1"/>
            <a:r>
              <a:rPr lang="en-US" sz="2400" dirty="0"/>
              <a:t>Honesty of relationship</a:t>
            </a:r>
          </a:p>
          <a:p>
            <a:pPr marL="741600" lvl="1"/>
            <a:r>
              <a:rPr lang="en-US" sz="2400" dirty="0"/>
              <a:t>Honesty of opinion</a:t>
            </a:r>
          </a:p>
          <a:p>
            <a:pPr marL="741600" lvl="1"/>
            <a:r>
              <a:rPr lang="en-US" sz="2400" dirty="0"/>
              <a:t>Honesty of identity</a:t>
            </a:r>
          </a:p>
        </p:txBody>
      </p:sp>
      <p:pic>
        <p:nvPicPr>
          <p:cNvPr id="4" name="Picture 3" descr="A uniformed driver of a commercial truck looks out the window and tips her h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145894" cy="4702112"/>
          </a:xfrm>
          <a:prstGeom prst="rect">
            <a:avLst/>
          </a:prstGeom>
        </p:spPr>
      </p:pic>
    </p:spTree>
    <p:extLst>
      <p:ext uri="{BB962C8B-B14F-4D97-AF65-F5344CB8AC3E}">
        <p14:creationId xmlns:p14="http://schemas.microsoft.com/office/powerpoint/2010/main" val="107254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Buzz Marketing Stages</a:t>
            </a:r>
          </a:p>
        </p:txBody>
      </p:sp>
      <p:pic>
        <p:nvPicPr>
          <p:cNvPr id="3" name="Picture 2" descr="Stages of buzz marketing strategies are as follows: inoculation, incubation, inf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93" y="2137367"/>
            <a:ext cx="7568854" cy="327745"/>
          </a:xfrm>
          <a:prstGeom prst="rect">
            <a:avLst/>
          </a:prstGeom>
        </p:spPr>
      </p:pic>
      <p:sp>
        <p:nvSpPr>
          <p:cNvPr id="5" name="Content Placeholder 4"/>
          <p:cNvSpPr>
            <a:spLocks noGrp="1"/>
          </p:cNvSpPr>
          <p:nvPr>
            <p:ph idx="1"/>
          </p:nvPr>
        </p:nvSpPr>
        <p:spPr>
          <a:xfrm>
            <a:off x="457200" y="2895600"/>
            <a:ext cx="8229600" cy="2667000"/>
          </a:xfrm>
        </p:spPr>
        <p:txBody>
          <a:bodyPr/>
          <a:lstStyle/>
          <a:p>
            <a:pPr marL="255600" indent="-255600">
              <a:buSzPct val="100000"/>
            </a:pPr>
            <a:r>
              <a:rPr lang="en-US" sz="2600" dirty="0"/>
              <a:t>Buzz marketing difficult during inoculation stage</a:t>
            </a:r>
          </a:p>
          <a:p>
            <a:pPr marL="255600" indent="-255600">
              <a:buSzPct val="100000"/>
            </a:pPr>
            <a:r>
              <a:rPr lang="en-US" sz="2600" dirty="0"/>
              <a:t>Must use brand ambassadors or customer evangelists</a:t>
            </a:r>
          </a:p>
          <a:p>
            <a:pPr marL="255600" indent="-255600">
              <a:buSzPct val="100000"/>
            </a:pPr>
            <a:r>
              <a:rPr lang="en-US" sz="2600" dirty="0"/>
              <a:t>True customer-generated buzz occurs after awareness</a:t>
            </a:r>
          </a:p>
          <a:p>
            <a:pPr marL="255600" indent="-255600">
              <a:buSzPct val="100000"/>
            </a:pPr>
            <a:r>
              <a:rPr lang="en-US" sz="2600" dirty="0"/>
              <a:t>Awareness generated through traditional advertising</a:t>
            </a:r>
          </a:p>
        </p:txBody>
      </p:sp>
    </p:spTree>
    <p:extLst>
      <p:ext uri="{BB962C8B-B14F-4D97-AF65-F5344CB8AC3E}">
        <p14:creationId xmlns:p14="http://schemas.microsoft.com/office/powerpoint/2010/main" val="369235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10.4 Preconditions of Buzz Marketing</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a:t>Brand must be unique, new, or better performing</a:t>
            </a:r>
          </a:p>
          <a:p>
            <a:pPr marL="255600" indent="-255600">
              <a:buSzPct val="100000"/>
            </a:pPr>
            <a:r>
              <a:rPr lang="en-US" sz="2600" dirty="0"/>
              <a:t>Brand must stand out</a:t>
            </a:r>
          </a:p>
          <a:p>
            <a:pPr marL="255600" indent="-255600">
              <a:buSzPct val="100000"/>
            </a:pPr>
            <a:r>
              <a:rPr lang="en-US" sz="2600" dirty="0"/>
              <a:t>Advertising should be</a:t>
            </a:r>
          </a:p>
          <a:p>
            <a:pPr marL="741600" lvl="1" indent="-284400"/>
            <a:r>
              <a:rPr lang="en-US" sz="2400" dirty="0"/>
              <a:t>Memorable</a:t>
            </a:r>
          </a:p>
          <a:p>
            <a:pPr marL="741600" lvl="1" indent="-284400"/>
            <a:r>
              <a:rPr lang="en-US" sz="2400" dirty="0"/>
              <a:t>Intriguing</a:t>
            </a:r>
          </a:p>
          <a:p>
            <a:pPr marL="741600" lvl="1" indent="-284400"/>
            <a:r>
              <a:rPr lang="en-US" sz="2400" dirty="0"/>
              <a:t>Different</a:t>
            </a:r>
          </a:p>
          <a:p>
            <a:pPr marL="741600" lvl="1" indent="-284400"/>
            <a:r>
              <a:rPr lang="en-US" sz="2400" dirty="0"/>
              <a:t>Unique</a:t>
            </a:r>
          </a:p>
          <a:p>
            <a:pPr marL="255600" indent="-255600">
              <a:buSzPct val="100000"/>
            </a:pPr>
            <a:r>
              <a:rPr lang="en-US" sz="2600" dirty="0"/>
              <a:t>Customer involvement with brand</a:t>
            </a:r>
            <a:endParaRPr lang="en-US" sz="2600" kern="0" dirty="0"/>
          </a:p>
        </p:txBody>
      </p:sp>
    </p:spTree>
    <p:extLst>
      <p:ext uri="{BB962C8B-B14F-4D97-AF65-F5344CB8AC3E}">
        <p14:creationId xmlns:p14="http://schemas.microsoft.com/office/powerpoint/2010/main" val="239937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Stealth Marketing</a:t>
            </a:r>
          </a:p>
        </p:txBody>
      </p:sp>
      <p:sp>
        <p:nvSpPr>
          <p:cNvPr id="5" name="Content Placeholder 4"/>
          <p:cNvSpPr>
            <a:spLocks noGrp="1"/>
          </p:cNvSpPr>
          <p:nvPr>
            <p:ph idx="1"/>
          </p:nvPr>
        </p:nvSpPr>
        <p:spPr>
          <a:xfrm>
            <a:off x="457200" y="1600200"/>
            <a:ext cx="3810000" cy="4191000"/>
          </a:xfrm>
        </p:spPr>
        <p:txBody>
          <a:bodyPr/>
          <a:lstStyle/>
          <a:p>
            <a:pPr marL="255600" indent="-255600">
              <a:buSzPct val="100000"/>
            </a:pPr>
            <a:r>
              <a:rPr lang="en-US" sz="2600" dirty="0"/>
              <a:t>Surreptitious practices</a:t>
            </a:r>
          </a:p>
          <a:p>
            <a:pPr marL="255600" indent="-255600">
              <a:buSzPct val="100000"/>
            </a:pPr>
            <a:r>
              <a:rPr lang="en-US" sz="2600" dirty="0"/>
              <a:t>Thrives in online world</a:t>
            </a:r>
          </a:p>
          <a:p>
            <a:pPr marL="255600" indent="-255600">
              <a:buSzPct val="100000"/>
            </a:pPr>
            <a:r>
              <a:rPr lang="en-US" sz="2600" dirty="0"/>
              <a:t>Ethical debate</a:t>
            </a:r>
          </a:p>
          <a:p>
            <a:pPr marL="741600" lvl="1" indent="-284400"/>
            <a:r>
              <a:rPr lang="en-US" sz="2400" dirty="0"/>
              <a:t>Shrewd method</a:t>
            </a:r>
          </a:p>
          <a:p>
            <a:pPr marL="741600" lvl="2" indent="-284400">
              <a:buNone/>
            </a:pPr>
            <a:r>
              <a:rPr lang="en-US" sz="2400" dirty="0"/>
              <a:t>		or</a:t>
            </a:r>
          </a:p>
          <a:p>
            <a:pPr marL="741600" lvl="1" indent="-284400"/>
            <a:r>
              <a:rPr lang="en-US" sz="2400" dirty="0"/>
              <a:t>Dishonest approach</a:t>
            </a:r>
          </a:p>
        </p:txBody>
      </p:sp>
      <p:pic>
        <p:nvPicPr>
          <p:cNvPr id="3" name="Picture 2" descr="Two young adults in the outdoors look at a photo on a digital came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205" y="2133053"/>
            <a:ext cx="3914470" cy="2591895"/>
          </a:xfrm>
          <a:prstGeom prst="rect">
            <a:avLst/>
          </a:prstGeom>
        </p:spPr>
      </p:pic>
    </p:spTree>
    <p:extLst>
      <p:ext uri="{BB962C8B-B14F-4D97-AF65-F5344CB8AC3E}">
        <p14:creationId xmlns:p14="http://schemas.microsoft.com/office/powerpoint/2010/main" val="2357833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Guerilla Marketing</a:t>
            </a:r>
          </a:p>
        </p:txBody>
      </p:sp>
      <p:sp>
        <p:nvSpPr>
          <p:cNvPr id="5" name="Content Placeholder 4"/>
          <p:cNvSpPr>
            <a:spLocks noGrp="1"/>
          </p:cNvSpPr>
          <p:nvPr>
            <p:ph idx="1"/>
          </p:nvPr>
        </p:nvSpPr>
        <p:spPr>
          <a:xfrm>
            <a:off x="457200" y="1600200"/>
            <a:ext cx="8229600" cy="4572000"/>
          </a:xfrm>
        </p:spPr>
        <p:txBody>
          <a:bodyPr/>
          <a:lstStyle/>
          <a:p>
            <a:pPr marL="255600" indent="-255600">
              <a:buSzPct val="100000"/>
            </a:pPr>
            <a:r>
              <a:rPr lang="en-US" sz="2600" dirty="0"/>
              <a:t>Developed by Jay Conrad Levinson</a:t>
            </a:r>
          </a:p>
          <a:p>
            <a:pPr marL="255600" indent="-255600">
              <a:buSzPct val="100000"/>
            </a:pPr>
            <a:r>
              <a:rPr lang="en-US" sz="2600" dirty="0"/>
              <a:t>Instant results with unique, low-cost approaches</a:t>
            </a:r>
          </a:p>
          <a:p>
            <a:pPr marL="255600" indent="-255600">
              <a:buSzPct val="100000"/>
            </a:pPr>
            <a:r>
              <a:rPr lang="en-US" sz="2600" dirty="0"/>
              <a:t>Focus on region or area</a:t>
            </a:r>
          </a:p>
          <a:p>
            <a:pPr marL="255600" indent="-255600">
              <a:buSzPct val="100000"/>
            </a:pPr>
            <a:r>
              <a:rPr lang="en-US" sz="2600" dirty="0"/>
              <a:t>Involve interacting with consumers</a:t>
            </a:r>
          </a:p>
          <a:p>
            <a:pPr marL="255600" indent="-255600">
              <a:buSzPct val="100000"/>
            </a:pPr>
            <a:r>
              <a:rPr lang="en-US" sz="2600" dirty="0"/>
              <a:t>Create excitement</a:t>
            </a:r>
          </a:p>
          <a:p>
            <a:pPr marL="255600" indent="-255600">
              <a:buSzPct val="100000"/>
            </a:pPr>
            <a:r>
              <a:rPr lang="en-US" sz="2600" dirty="0"/>
              <a:t>Goal is to generate buzz</a:t>
            </a:r>
          </a:p>
          <a:p>
            <a:pPr marL="255600" indent="-255600">
              <a:buSzPct val="100000"/>
            </a:pPr>
            <a:r>
              <a:rPr lang="en-US" sz="2600" dirty="0"/>
              <a:t>Grassroots efforts</a:t>
            </a:r>
          </a:p>
          <a:p>
            <a:pPr marL="255600" indent="-255600">
              <a:buSzPct val="100000"/>
            </a:pPr>
            <a:r>
              <a:rPr lang="en-US" sz="2600" dirty="0"/>
              <a:t>Alternative media</a:t>
            </a:r>
          </a:p>
        </p:txBody>
      </p:sp>
    </p:spTree>
    <p:extLst>
      <p:ext uri="{BB962C8B-B14F-4D97-AF65-F5344CB8AC3E}">
        <p14:creationId xmlns:p14="http://schemas.microsoft.com/office/powerpoint/2010/main" val="76262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10.6 Reasons for Using Guerilla Marketing</a:t>
            </a:r>
          </a:p>
        </p:txBody>
      </p:sp>
      <p:sp>
        <p:nvSpPr>
          <p:cNvPr id="5" name="Content Placeholder 4"/>
          <p:cNvSpPr>
            <a:spLocks noGrp="1"/>
          </p:cNvSpPr>
          <p:nvPr>
            <p:ph idx="1"/>
          </p:nvPr>
        </p:nvSpPr>
        <p:spPr>
          <a:xfrm>
            <a:off x="457200" y="1600200"/>
            <a:ext cx="8229600" cy="4648200"/>
          </a:xfrm>
        </p:spPr>
        <p:txBody>
          <a:bodyPr/>
          <a:lstStyle/>
          <a:p>
            <a:pPr marL="255600" indent="-255600" eaLnBrk="0" hangingPunct="0">
              <a:buSzPct val="100000"/>
              <a:buFontTx/>
              <a:buChar char="•"/>
              <a:defRPr/>
            </a:pPr>
            <a:r>
              <a:rPr lang="en-US" sz="2600" kern="0" dirty="0"/>
              <a:t>To find new ways to communicate with customers</a:t>
            </a:r>
          </a:p>
          <a:p>
            <a:pPr marL="255600" indent="-255600" eaLnBrk="0" hangingPunct="0">
              <a:buSzPct val="100000"/>
              <a:buFontTx/>
              <a:buChar char="•"/>
              <a:defRPr/>
            </a:pPr>
            <a:r>
              <a:rPr lang="en-US" sz="2600" kern="0" dirty="0"/>
              <a:t>To interact with customers</a:t>
            </a:r>
          </a:p>
          <a:p>
            <a:pPr marL="255600" indent="-255600" eaLnBrk="0" hangingPunct="0">
              <a:buSzPct val="100000"/>
              <a:buFontTx/>
              <a:buChar char="•"/>
              <a:defRPr/>
            </a:pPr>
            <a:r>
              <a:rPr lang="en-US" sz="2600" kern="0" dirty="0"/>
              <a:t>To make advertising accessible to consumers</a:t>
            </a:r>
          </a:p>
          <a:p>
            <a:pPr marL="255600" indent="-255600" eaLnBrk="0" hangingPunct="0">
              <a:buSzPct val="100000"/>
              <a:buFontTx/>
              <a:buChar char="•"/>
              <a:defRPr/>
            </a:pPr>
            <a:r>
              <a:rPr lang="en-US" sz="2600" kern="0" dirty="0"/>
              <a:t>To impact a spot market</a:t>
            </a:r>
          </a:p>
          <a:p>
            <a:pPr marL="255600" indent="-255600" eaLnBrk="0" hangingPunct="0">
              <a:buSzPct val="100000"/>
              <a:buFontTx/>
              <a:buChar char="•"/>
              <a:defRPr/>
            </a:pPr>
            <a:r>
              <a:rPr lang="en-US" sz="2600" kern="0" dirty="0"/>
              <a:t>To create buzz</a:t>
            </a:r>
          </a:p>
          <a:p>
            <a:pPr marL="255600" indent="-255600" eaLnBrk="0" hangingPunct="0">
              <a:buSzPct val="100000"/>
              <a:buFontTx/>
              <a:buChar char="•"/>
              <a:defRPr/>
            </a:pPr>
            <a:r>
              <a:rPr lang="en-US" sz="2600" kern="0" dirty="0"/>
              <a:t>To build relationships with consumers</a:t>
            </a:r>
          </a:p>
          <a:p>
            <a:pPr marL="0" indent="0" eaLnBrk="0" hangingPunct="0">
              <a:spcBef>
                <a:spcPts val="2400"/>
              </a:spcBef>
              <a:buSzPct val="100000"/>
              <a:buNone/>
              <a:defRPr/>
            </a:pPr>
            <a:r>
              <a:rPr lang="en-US" sz="2000" dirty="0"/>
              <a:t>Source: Adapted from Lin Zuo and Shari Veil, “Guerilla Marketing and the Aqua Teen Hunger Force Fiasco,” </a:t>
            </a:r>
            <a:r>
              <a:rPr lang="en-US" sz="2000" i="1" dirty="0"/>
              <a:t>Public Relations Quarterly</a:t>
            </a:r>
            <a:r>
              <a:rPr lang="en-US" sz="2000" dirty="0"/>
              <a:t>, Vol. 51, No. 4 (Winter 2006/.2007), pp. 8-11.</a:t>
            </a:r>
            <a:endParaRPr lang="en-US" sz="2000" kern="0" dirty="0"/>
          </a:p>
        </p:txBody>
      </p:sp>
    </p:spTree>
    <p:extLst>
      <p:ext uri="{BB962C8B-B14F-4D97-AF65-F5344CB8AC3E}">
        <p14:creationId xmlns:p14="http://schemas.microsoft.com/office/powerpoint/2010/main" val="388824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Lifestyle Marketing</a:t>
            </a:r>
          </a:p>
        </p:txBody>
      </p:sp>
      <p:sp>
        <p:nvSpPr>
          <p:cNvPr id="5" name="Content Placeholder 4"/>
          <p:cNvSpPr>
            <a:spLocks noGrp="1"/>
          </p:cNvSpPr>
          <p:nvPr>
            <p:ph idx="1"/>
          </p:nvPr>
        </p:nvSpPr>
        <p:spPr>
          <a:xfrm>
            <a:off x="457200" y="1600200"/>
            <a:ext cx="3810000" cy="4191000"/>
          </a:xfrm>
        </p:spPr>
        <p:txBody>
          <a:bodyPr/>
          <a:lstStyle/>
          <a:p>
            <a:pPr marL="255600" indent="-255600">
              <a:buSzPct val="100000"/>
            </a:pPr>
            <a:r>
              <a:rPr lang="en-US" sz="2600" dirty="0"/>
              <a:t>Associated with hobbies and entertainment</a:t>
            </a:r>
          </a:p>
          <a:p>
            <a:pPr marL="255600" indent="-255600">
              <a:buSzPct val="100000"/>
            </a:pPr>
            <a:r>
              <a:rPr lang="en-US" sz="2600" dirty="0"/>
              <a:t>Contacting consumers where they go</a:t>
            </a:r>
          </a:p>
          <a:p>
            <a:pPr marL="741600" lvl="1" indent="-284400"/>
            <a:r>
              <a:rPr lang="en-US" sz="2400" dirty="0"/>
              <a:t>Relaxation</a:t>
            </a:r>
          </a:p>
          <a:p>
            <a:pPr marL="741600" lvl="1" indent="-284400"/>
            <a:r>
              <a:rPr lang="en-US" sz="2400" dirty="0"/>
              <a:t>Excitement</a:t>
            </a:r>
          </a:p>
          <a:p>
            <a:pPr marL="741600" lvl="1" indent="-284400"/>
            <a:r>
              <a:rPr lang="en-US" sz="2400" dirty="0"/>
              <a:t>Socialization</a:t>
            </a:r>
          </a:p>
          <a:p>
            <a:pPr marL="741600" lvl="1" indent="-284400"/>
            <a:r>
              <a:rPr lang="en-US" sz="2400" dirty="0"/>
              <a:t>Enjoyment</a:t>
            </a:r>
          </a:p>
        </p:txBody>
      </p:sp>
      <p:pic>
        <p:nvPicPr>
          <p:cNvPr id="4" name="Picture 3" descr="A mother, father and daughter walk through an outdoor fair while smiling and holding ha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18735"/>
            <a:ext cx="4457700" cy="29718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559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Experiential Marketing </a:t>
            </a:r>
            <a:r>
              <a:rPr lang="en-US" sz="2000" b="0" dirty="0">
                <a:latin typeface="+mj-lt"/>
              </a:rPr>
              <a:t>(1 of 2)</a:t>
            </a:r>
          </a:p>
        </p:txBody>
      </p:sp>
      <p:sp>
        <p:nvSpPr>
          <p:cNvPr id="5" name="Content Placeholder 4"/>
          <p:cNvSpPr>
            <a:spLocks noGrp="1"/>
          </p:cNvSpPr>
          <p:nvPr>
            <p:ph idx="1"/>
          </p:nvPr>
        </p:nvSpPr>
        <p:spPr>
          <a:xfrm>
            <a:off x="457200" y="1600201"/>
            <a:ext cx="8229600" cy="457199"/>
          </a:xfrm>
        </p:spPr>
        <p:txBody>
          <a:bodyPr/>
          <a:lstStyle/>
          <a:p>
            <a:pPr marL="0" indent="0">
              <a:buNone/>
              <a:defRPr/>
            </a:pPr>
            <a:r>
              <a:rPr lang="en-US" sz="2400" b="1" dirty="0"/>
              <a:t>Direct marketing + Field Marketing + Sales Promotions</a:t>
            </a:r>
          </a:p>
        </p:txBody>
      </p:sp>
      <p:sp>
        <p:nvSpPr>
          <p:cNvPr id="3" name="Content Placeholder 2"/>
          <p:cNvSpPr>
            <a:spLocks noGrp="1"/>
          </p:cNvSpPr>
          <p:nvPr>
            <p:ph idx="13"/>
          </p:nvPr>
        </p:nvSpPr>
        <p:spPr>
          <a:xfrm>
            <a:off x="457200" y="2209800"/>
            <a:ext cx="8229600" cy="4114800"/>
          </a:xfrm>
        </p:spPr>
        <p:txBody>
          <a:bodyPr/>
          <a:lstStyle/>
          <a:p>
            <a:pPr marL="255600" indent="-255600">
              <a:spcBef>
                <a:spcPts val="1000"/>
              </a:spcBef>
              <a:buSzPct val="100000"/>
            </a:pPr>
            <a:r>
              <a:rPr lang="en-US" sz="2400" dirty="0"/>
              <a:t>Direct marketing through interactive connection</a:t>
            </a:r>
          </a:p>
          <a:p>
            <a:pPr marL="255600" indent="-255600">
              <a:spcBef>
                <a:spcPts val="1000"/>
              </a:spcBef>
              <a:buSzPct val="100000"/>
            </a:pPr>
            <a:r>
              <a:rPr lang="en-US" sz="2400" dirty="0"/>
              <a:t>Engage consumers</a:t>
            </a:r>
          </a:p>
          <a:p>
            <a:pPr marL="255600" indent="-255600">
              <a:spcBef>
                <a:spcPts val="1000"/>
              </a:spcBef>
              <a:buSzPct val="100000"/>
            </a:pPr>
            <a:r>
              <a:rPr lang="en-US" sz="2400" dirty="0"/>
              <a:t>Cadillac</a:t>
            </a:r>
          </a:p>
          <a:p>
            <a:pPr marL="741600" lvl="1" indent="-284400">
              <a:spcBef>
                <a:spcPts val="200"/>
              </a:spcBef>
            </a:pPr>
            <a:r>
              <a:rPr lang="en-US" sz="2200" dirty="0"/>
              <a:t>Current and perspective customers</a:t>
            </a:r>
          </a:p>
          <a:p>
            <a:pPr marL="741600" lvl="1" indent="-284400">
              <a:spcBef>
                <a:spcPts val="200"/>
              </a:spcBef>
            </a:pPr>
            <a:r>
              <a:rPr lang="en-US" sz="2200" dirty="0"/>
              <a:t>Golf clinics</a:t>
            </a:r>
          </a:p>
          <a:p>
            <a:pPr marL="741600" lvl="1" indent="-284400">
              <a:spcBef>
                <a:spcPts val="200"/>
              </a:spcBef>
            </a:pPr>
            <a:r>
              <a:rPr lang="en-US" sz="2200" dirty="0"/>
              <a:t>Culinary tour</a:t>
            </a:r>
          </a:p>
          <a:p>
            <a:pPr marL="741600" lvl="1" indent="-284400">
              <a:spcBef>
                <a:spcPts val="200"/>
              </a:spcBef>
            </a:pPr>
            <a:r>
              <a:rPr lang="en-US" sz="2200" dirty="0"/>
              <a:t>High-performance driving</a:t>
            </a:r>
          </a:p>
          <a:p>
            <a:pPr marL="255600" indent="-255600">
              <a:spcBef>
                <a:spcPts val="1000"/>
              </a:spcBef>
              <a:buSzPct val="100000"/>
            </a:pPr>
            <a:r>
              <a:rPr lang="en-US" sz="2400" dirty="0"/>
              <a:t>Cotton, Inc – Jack Morton Worldwide</a:t>
            </a:r>
          </a:p>
          <a:p>
            <a:pPr marL="741600" lvl="1" indent="-284400">
              <a:spcBef>
                <a:spcPts val="200"/>
              </a:spcBef>
            </a:pPr>
            <a:r>
              <a:rPr lang="en-US" sz="2200" dirty="0"/>
              <a:t>Traveling mall exhibit</a:t>
            </a:r>
          </a:p>
          <a:p>
            <a:pPr marL="741600" lvl="1" indent="-284400">
              <a:spcBef>
                <a:spcPts val="200"/>
              </a:spcBef>
            </a:pPr>
            <a:r>
              <a:rPr lang="en-US" sz="2200" dirty="0"/>
              <a:t>“The Fabric of Our Lives”</a:t>
            </a:r>
          </a:p>
        </p:txBody>
      </p:sp>
    </p:spTree>
    <p:extLst>
      <p:ext uri="{BB962C8B-B14F-4D97-AF65-F5344CB8AC3E}">
        <p14:creationId xmlns:p14="http://schemas.microsoft.com/office/powerpoint/2010/main" val="82977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Objectives</a:t>
            </a:r>
            <a:endParaRPr lang="en-IN" sz="36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spcBef>
                <a:spcPts val="1000"/>
              </a:spcBef>
              <a:buSzPct val="100000"/>
              <a:buFont typeface="Tahoma" pitchFamily="34" charset="0"/>
              <a:buAutoNum type="arabicPeriod"/>
            </a:pPr>
            <a:r>
              <a:rPr lang="en-US" sz="2000" dirty="0"/>
              <a:t>How can buzz marketing, guerilla marketing, lifestyle marketing, and experiential marketing enhance a marketing communications program?</a:t>
            </a:r>
          </a:p>
          <a:p>
            <a:pPr marL="432000" indent="-432000">
              <a:spcBef>
                <a:spcPts val="1000"/>
              </a:spcBef>
              <a:buSzPct val="100000"/>
              <a:buFont typeface="Tahoma" pitchFamily="34" charset="0"/>
              <a:buAutoNum type="arabicPeriod"/>
            </a:pPr>
            <a:r>
              <a:rPr lang="en-US" sz="2000" dirty="0"/>
              <a:t>What methods can be used to effectively employ product placements and branded entertainment?</a:t>
            </a:r>
          </a:p>
          <a:p>
            <a:pPr marL="432000" indent="-432000">
              <a:spcBef>
                <a:spcPts val="1000"/>
              </a:spcBef>
              <a:buSzPct val="100000"/>
              <a:buFont typeface="Tahoma" pitchFamily="34" charset="0"/>
              <a:buAutoNum type="arabicPeriod"/>
            </a:pPr>
            <a:r>
              <a:rPr lang="en-US" sz="2000" dirty="0"/>
              <a:t>Why has the use of alternative media venues, especially video game advertising, grown in marketing communications programs?</a:t>
            </a:r>
          </a:p>
          <a:p>
            <a:pPr marL="432000" indent="-432000">
              <a:spcBef>
                <a:spcPts val="1000"/>
              </a:spcBef>
              <a:buSzPct val="100000"/>
              <a:buFont typeface="Tahoma" pitchFamily="34" charset="0"/>
              <a:buAutoNum type="arabicPeriod"/>
            </a:pPr>
            <a:r>
              <a:rPr lang="en-US" sz="2000" dirty="0"/>
              <a:t>How have in-store marketing and point-of-purchase displays evolved into even more effective communications and sales tools?</a:t>
            </a:r>
          </a:p>
          <a:p>
            <a:pPr marL="432000" indent="-432000">
              <a:spcBef>
                <a:spcPts val="1000"/>
              </a:spcBef>
              <a:buSzPct val="100000"/>
              <a:buFont typeface="Tahoma" pitchFamily="34" charset="0"/>
              <a:buAutoNum type="arabicPeriod"/>
            </a:pPr>
            <a:r>
              <a:rPr lang="en-US" sz="2000" dirty="0"/>
              <a:t>How can brand communities enhance brand loyalty and devotion?</a:t>
            </a:r>
          </a:p>
          <a:p>
            <a:pPr marL="432000" indent="-432000">
              <a:spcBef>
                <a:spcPts val="1000"/>
              </a:spcBef>
              <a:buSzPct val="100000"/>
              <a:buFont typeface="Tahoma" pitchFamily="34" charset="0"/>
              <a:buAutoNum type="arabicPeriod"/>
            </a:pPr>
            <a:r>
              <a:rPr lang="en-US" sz="2000" dirty="0"/>
              <a:t>What methods are used to adapt alternative marketing programs to international marketing efforts?</a:t>
            </a:r>
          </a:p>
        </p:txBody>
      </p:sp>
    </p:spTree>
    <p:extLst>
      <p:ext uri="{BB962C8B-B14F-4D97-AF65-F5344CB8AC3E}">
        <p14:creationId xmlns:p14="http://schemas.microsoft.com/office/powerpoint/2010/main" val="268010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Experiential Marketing </a:t>
            </a:r>
            <a:r>
              <a:rPr lang="en-US" sz="2000" b="0" dirty="0">
                <a:latin typeface="+mj-lt"/>
              </a:rPr>
              <a:t>(2 of 2)</a:t>
            </a:r>
          </a:p>
        </p:txBody>
      </p:sp>
      <p:sp>
        <p:nvSpPr>
          <p:cNvPr id="5" name="Content Placeholder 4"/>
          <p:cNvSpPr>
            <a:spLocks noGrp="1"/>
          </p:cNvSpPr>
          <p:nvPr>
            <p:ph idx="1"/>
          </p:nvPr>
        </p:nvSpPr>
        <p:spPr>
          <a:xfrm>
            <a:off x="457200" y="1600200"/>
            <a:ext cx="5830752" cy="4525963"/>
          </a:xfrm>
        </p:spPr>
        <p:txBody>
          <a:bodyPr/>
          <a:lstStyle/>
          <a:p>
            <a:pPr marL="0" indent="0">
              <a:buNone/>
              <a:defRPr/>
            </a:pPr>
            <a:r>
              <a:rPr lang="en-US" sz="2800" dirty="0"/>
              <a:t>Steps to create positive experiences</a:t>
            </a:r>
          </a:p>
          <a:p>
            <a:pPr marL="432000" indent="-432000">
              <a:buFontTx/>
              <a:buAutoNum type="arabicPeriod"/>
            </a:pPr>
            <a:r>
              <a:rPr lang="en-US" sz="2600" dirty="0"/>
              <a:t>Clear, concise target segment</a:t>
            </a:r>
          </a:p>
          <a:p>
            <a:pPr marL="432000" indent="-432000">
              <a:buFontTx/>
              <a:buAutoNum type="arabicPeriod"/>
            </a:pPr>
            <a:r>
              <a:rPr lang="en-US" sz="2600" dirty="0"/>
              <a:t>Identify right time, right place</a:t>
            </a:r>
          </a:p>
          <a:p>
            <a:pPr marL="741600" lvl="1" indent="-284400"/>
            <a:r>
              <a:rPr lang="en-US" sz="2400" dirty="0"/>
              <a:t>Engage emotionally</a:t>
            </a:r>
          </a:p>
          <a:p>
            <a:pPr marL="741600" lvl="1" indent="-284400"/>
            <a:r>
              <a:rPr lang="en-US" sz="2400" dirty="0"/>
              <a:t>Engage logically</a:t>
            </a:r>
          </a:p>
          <a:p>
            <a:pPr marL="432000" indent="-432000">
              <a:buFontTx/>
              <a:buAutoNum type="arabicPeriod"/>
            </a:pPr>
            <a:r>
              <a:rPr lang="en-US" sz="2600" dirty="0"/>
              <a:t>Clearly reveal brand’s promise</a:t>
            </a:r>
          </a:p>
        </p:txBody>
      </p:sp>
      <p:pic>
        <p:nvPicPr>
          <p:cNvPr id="4" name="Picture 3" descr="A young woman dispenses a drink into a small disposable c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09800"/>
            <a:ext cx="2603137" cy="2396537"/>
          </a:xfrm>
          <a:prstGeom prst="rect">
            <a:avLst/>
          </a:prstGeom>
        </p:spPr>
      </p:pic>
    </p:spTree>
    <p:extLst>
      <p:ext uri="{BB962C8B-B14F-4D97-AF65-F5344CB8AC3E}">
        <p14:creationId xmlns:p14="http://schemas.microsoft.com/office/powerpoint/2010/main" val="206541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Product Placement and Branded Entertainment</a:t>
            </a:r>
          </a:p>
        </p:txBody>
      </p:sp>
      <p:sp>
        <p:nvSpPr>
          <p:cNvPr id="5" name="Content Placeholder 4"/>
          <p:cNvSpPr>
            <a:spLocks noGrp="1"/>
          </p:cNvSpPr>
          <p:nvPr>
            <p:ph idx="1"/>
          </p:nvPr>
        </p:nvSpPr>
        <p:spPr>
          <a:xfrm>
            <a:off x="457200" y="1600200"/>
            <a:ext cx="8229600" cy="4191000"/>
          </a:xfrm>
        </p:spPr>
        <p:txBody>
          <a:bodyPr/>
          <a:lstStyle/>
          <a:p>
            <a:pPr marL="0" indent="0">
              <a:buNone/>
            </a:pPr>
            <a:r>
              <a:rPr lang="en-US" sz="2600" dirty="0"/>
              <a:t>“Getting products noticed has become increasingly difficult, so companies have shifted more dollars to product placements and branded entertainment.”</a:t>
            </a:r>
          </a:p>
        </p:txBody>
      </p:sp>
    </p:spTree>
    <p:extLst>
      <p:ext uri="{BB962C8B-B14F-4D97-AF65-F5344CB8AC3E}">
        <p14:creationId xmlns:p14="http://schemas.microsoft.com/office/powerpoint/2010/main" val="267862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Product Placement </a:t>
            </a:r>
            <a:r>
              <a:rPr lang="en-US" sz="2000" b="0" dirty="0">
                <a:latin typeface="+mj-lt"/>
              </a:rPr>
              <a:t>(1 of 2)</a:t>
            </a:r>
          </a:p>
        </p:txBody>
      </p:sp>
      <p:sp>
        <p:nvSpPr>
          <p:cNvPr id="5" name="Content Placeholder 4"/>
          <p:cNvSpPr>
            <a:spLocks noGrp="1"/>
          </p:cNvSpPr>
          <p:nvPr>
            <p:ph idx="1"/>
          </p:nvPr>
        </p:nvSpPr>
        <p:spPr>
          <a:xfrm>
            <a:off x="457200" y="1600200"/>
            <a:ext cx="5867400" cy="4191000"/>
          </a:xfrm>
        </p:spPr>
        <p:txBody>
          <a:bodyPr/>
          <a:lstStyle/>
          <a:p>
            <a:pPr marL="255600" indent="-255600">
              <a:spcBef>
                <a:spcPts val="1000"/>
              </a:spcBef>
              <a:buSzPct val="100000"/>
            </a:pPr>
            <a:r>
              <a:rPr lang="en-US" sz="2000" dirty="0"/>
              <a:t>Planned insertion </a:t>
            </a:r>
          </a:p>
          <a:p>
            <a:pPr marL="255600" indent="-255600">
              <a:spcBef>
                <a:spcPts val="1000"/>
              </a:spcBef>
              <a:buSzPct val="100000"/>
            </a:pPr>
            <a:r>
              <a:rPr lang="en-US" sz="2000" dirty="0"/>
              <a:t>Used since 1890s</a:t>
            </a:r>
          </a:p>
          <a:p>
            <a:pPr marL="255600" indent="-255600">
              <a:spcBef>
                <a:spcPts val="1000"/>
              </a:spcBef>
              <a:buSzPct val="100000"/>
            </a:pPr>
            <a:r>
              <a:rPr lang="en-US" sz="2000" dirty="0"/>
              <a:t>Biggest surge in 1982 – </a:t>
            </a:r>
            <a:r>
              <a:rPr lang="en-US" sz="2000" i="1" dirty="0"/>
              <a:t>E.T.</a:t>
            </a:r>
            <a:r>
              <a:rPr lang="en-US" sz="2000" dirty="0"/>
              <a:t> and Reese’s Pieces</a:t>
            </a:r>
          </a:p>
          <a:p>
            <a:pPr marL="255600" indent="-255600">
              <a:spcBef>
                <a:spcPts val="1000"/>
              </a:spcBef>
              <a:buSzPct val="100000"/>
            </a:pPr>
            <a:r>
              <a:rPr lang="en-US" sz="2000" dirty="0"/>
              <a:t>Product placements</a:t>
            </a:r>
          </a:p>
          <a:p>
            <a:pPr marL="741600" lvl="1" indent="-284400">
              <a:spcBef>
                <a:spcPts val="200"/>
              </a:spcBef>
            </a:pPr>
            <a:r>
              <a:rPr lang="en-US" sz="1800" dirty="0"/>
              <a:t>Increase awareness</a:t>
            </a:r>
          </a:p>
          <a:p>
            <a:pPr marL="741600" lvl="1" indent="-284400">
              <a:spcBef>
                <a:spcPts val="200"/>
              </a:spcBef>
            </a:pPr>
            <a:r>
              <a:rPr lang="en-US" sz="1800" dirty="0"/>
              <a:t>More positive attitude toward brand</a:t>
            </a:r>
          </a:p>
          <a:p>
            <a:pPr marL="741600" lvl="1" indent="-284400">
              <a:spcBef>
                <a:spcPts val="200"/>
              </a:spcBef>
            </a:pPr>
            <a:r>
              <a:rPr lang="en-US" sz="1800" dirty="0"/>
              <a:t>No immediate impact on sales</a:t>
            </a:r>
          </a:p>
          <a:p>
            <a:pPr marL="255600" indent="-255600">
              <a:spcBef>
                <a:spcPts val="1000"/>
              </a:spcBef>
              <a:buSzPct val="100000"/>
            </a:pPr>
            <a:r>
              <a:rPr lang="en-US" sz="2000" dirty="0"/>
              <a:t>Low cost per viewer</a:t>
            </a:r>
          </a:p>
          <a:p>
            <a:pPr marL="741600" lvl="1" indent="-284400">
              <a:spcBef>
                <a:spcPts val="200"/>
              </a:spcBef>
            </a:pPr>
            <a:r>
              <a:rPr lang="en-US" sz="1800" dirty="0"/>
              <a:t>Movies</a:t>
            </a:r>
          </a:p>
          <a:p>
            <a:pPr marL="741600" lvl="1" indent="-284400">
              <a:spcBef>
                <a:spcPts val="200"/>
              </a:spcBef>
            </a:pPr>
            <a:r>
              <a:rPr lang="en-US" sz="1800" dirty="0"/>
              <a:t>DVD movie rental</a:t>
            </a:r>
          </a:p>
          <a:p>
            <a:pPr marL="741600" lvl="1" indent="-284400">
              <a:spcBef>
                <a:spcPts val="200"/>
              </a:spcBef>
            </a:pPr>
            <a:r>
              <a:rPr lang="en-US" sz="1800" dirty="0"/>
              <a:t>Pay-per-view television</a:t>
            </a:r>
          </a:p>
          <a:p>
            <a:pPr marL="741600" lvl="1" indent="-284400">
              <a:spcBef>
                <a:spcPts val="200"/>
              </a:spcBef>
            </a:pPr>
            <a:r>
              <a:rPr lang="en-US" sz="1800" dirty="0"/>
              <a:t>Television</a:t>
            </a:r>
          </a:p>
        </p:txBody>
      </p:sp>
      <p:pic>
        <p:nvPicPr>
          <p:cNvPr id="3" name="Picture 2" descr="A motorcycle rider in a helmet and protective body suit travels along a winding ro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460405"/>
            <a:ext cx="2549114" cy="2235295"/>
          </a:xfrm>
          <a:prstGeom prst="rect">
            <a:avLst/>
          </a:prstGeom>
        </p:spPr>
      </p:pic>
    </p:spTree>
    <p:extLst>
      <p:ext uri="{BB962C8B-B14F-4D97-AF65-F5344CB8AC3E}">
        <p14:creationId xmlns:p14="http://schemas.microsoft.com/office/powerpoint/2010/main" val="3179291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10.7 Top Television Product Placements</a:t>
            </a:r>
          </a:p>
        </p:txBody>
      </p:sp>
      <p:graphicFrame>
        <p:nvGraphicFramePr>
          <p:cNvPr id="3" name="Table 2"/>
          <p:cNvGraphicFramePr>
            <a:graphicFrameLocks noGrp="1"/>
          </p:cNvGraphicFramePr>
          <p:nvPr>
            <p:extLst>
              <p:ext uri="{D42A27DB-BD31-4B8C-83A1-F6EECF244321}">
                <p14:modId xmlns:p14="http://schemas.microsoft.com/office/powerpoint/2010/main" val="2940995561"/>
              </p:ext>
            </p:extLst>
          </p:nvPr>
        </p:nvGraphicFramePr>
        <p:xfrm>
          <a:off x="751840" y="1691640"/>
          <a:ext cx="7452360" cy="3393440"/>
        </p:xfrm>
        <a:graphic>
          <a:graphicData uri="http://schemas.openxmlformats.org/drawingml/2006/table">
            <a:tbl>
              <a:tblPr firstRow="1" bandRow="1">
                <a:tableStyleId>{3B4B98B0-60AC-42C2-AFA5-B58CD77FA1E5}</a:tableStyleId>
              </a:tblPr>
              <a:tblGrid>
                <a:gridCol w="242316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31242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Top Brands</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IN" dirty="0">
                          <a:solidFill>
                            <a:schemeClr val="bg1"/>
                          </a:solidFill>
                        </a:rPr>
                        <a:t>Blank</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Top Shows</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IN" dirty="0">
                          <a:solidFill>
                            <a:schemeClr val="bg1"/>
                          </a:solidFill>
                        </a:rPr>
                        <a:t>Blank</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ctr"/>
                      <a:r>
                        <a:rPr lang="en-US" sz="1400" b="1" dirty="0">
                          <a:solidFill>
                            <a:schemeClr val="tx1"/>
                          </a:solidFill>
                        </a:rPr>
                        <a:t>(Total occurrences/month)</a:t>
                      </a:r>
                      <a:endParaRPr lang="en-IN" sz="1400" b="1" dirty="0">
                        <a:solidFill>
                          <a:schemeClr val="tx1"/>
                        </a:solidFill>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solidFill>
                            <a:schemeClr val="bg1"/>
                          </a:solidFill>
                        </a:rPr>
                        <a:t>Blank</a:t>
                      </a:r>
                      <a:endParaRPr lang="en-IN" dirty="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 occurrences/month)</a:t>
                      </a:r>
                      <a:endParaRPr lang="en-IN" sz="1400" b="1" dirty="0">
                        <a:solidFill>
                          <a:schemeClr val="tx1"/>
                        </a:solidFill>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solidFill>
                            <a:schemeClr val="bg1"/>
                          </a:solidFill>
                        </a:rPr>
                        <a:t>Blank</a:t>
                      </a:r>
                      <a:endParaRPr lang="en-IN" dirty="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marL="285750" indent="-285750">
                        <a:buFont typeface="Arial" panose="020B0604020202020204" pitchFamily="34" charset="0"/>
                        <a:buChar char="•"/>
                      </a:pPr>
                      <a:r>
                        <a:rPr lang="en-US" sz="1800" dirty="0"/>
                        <a:t>Coca-Cola</a:t>
                      </a:r>
                      <a:endParaRPr lang="en-IN"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IN" dirty="0"/>
                        <a:t>99</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800" dirty="0"/>
                        <a:t>American Idol</a:t>
                      </a:r>
                      <a:endParaRPr lang="en-IN"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IN" dirty="0"/>
                        <a:t>208</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marL="285750" indent="-285750">
                        <a:buFont typeface="Arial" panose="020B0604020202020204" pitchFamily="34" charset="0"/>
                        <a:buChar char="•"/>
                      </a:pPr>
                      <a:r>
                        <a:rPr lang="en-US" sz="1800" dirty="0"/>
                        <a:t>AT&amp;T</a:t>
                      </a:r>
                      <a:endParaRPr lang="en-IN" dirty="0"/>
                    </a:p>
                  </a:txBody>
                  <a:tcPr>
                    <a:lnL>
                      <a:noFill/>
                    </a:lnL>
                    <a:lnR>
                      <a:noFill/>
                    </a:lnR>
                    <a:lnT>
                      <a:noFill/>
                    </a:lnT>
                    <a:lnB>
                      <a:noFill/>
                    </a:lnB>
                    <a:lnTlToBr w="12700" cmpd="sng">
                      <a:noFill/>
                      <a:prstDash val="solid"/>
                    </a:lnTlToBr>
                    <a:lnBlToTr w="12700" cmpd="sng">
                      <a:noFill/>
                      <a:prstDash val="solid"/>
                    </a:lnBlToTr>
                    <a:noFill/>
                  </a:tcPr>
                </a:tc>
                <a:tc>
                  <a:txBody>
                    <a:bodyPr/>
                    <a:lstStyle/>
                    <a:p>
                      <a:pPr algn="ctr"/>
                      <a:r>
                        <a:rPr lang="en-IN" dirty="0"/>
                        <a:t>76</a:t>
                      </a:r>
                    </a:p>
                  </a:txBody>
                  <a:tcPr>
                    <a:lnL>
                      <a:noFill/>
                    </a:lnL>
                    <a:lnR>
                      <a:noFill/>
                    </a:lnR>
                    <a:lnT>
                      <a:noFill/>
                    </a:lnT>
                    <a:lnB>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dirty="0"/>
                        <a:t>Celebrity Apprentice</a:t>
                      </a:r>
                      <a:endParaRPr lang="en-IN" dirty="0"/>
                    </a:p>
                  </a:txBody>
                  <a:tcPr>
                    <a:lnL>
                      <a:noFill/>
                    </a:lnL>
                    <a:lnR>
                      <a:noFill/>
                    </a:lnR>
                    <a:lnT>
                      <a:noFill/>
                    </a:lnT>
                    <a:lnB>
                      <a:noFill/>
                    </a:lnB>
                    <a:lnTlToBr w="12700" cmpd="sng">
                      <a:noFill/>
                      <a:prstDash val="solid"/>
                    </a:lnTlToBr>
                    <a:lnBlToTr w="12700" cmpd="sng">
                      <a:noFill/>
                      <a:prstDash val="solid"/>
                    </a:lnBlToTr>
                    <a:noFill/>
                  </a:tcPr>
                </a:tc>
                <a:tc>
                  <a:txBody>
                    <a:bodyPr/>
                    <a:lstStyle/>
                    <a:p>
                      <a:pPr algn="r"/>
                      <a:r>
                        <a:rPr lang="en-IN" dirty="0"/>
                        <a:t>127</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marL="285750" indent="-285750">
                        <a:buFont typeface="Arial" panose="020B0604020202020204" pitchFamily="34" charset="0"/>
                        <a:buChar char="•"/>
                      </a:pPr>
                      <a:r>
                        <a:rPr lang="en-US" sz="1800" dirty="0"/>
                        <a:t>Chevrolet</a:t>
                      </a:r>
                      <a:endParaRPr lang="en-IN"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IN" dirty="0"/>
                        <a:t>45</a:t>
                      </a:r>
                    </a:p>
                  </a:txBody>
                  <a:tcPr>
                    <a:lnL>
                      <a:noFill/>
                    </a:lnL>
                    <a:lnR>
                      <a:noFill/>
                    </a:lnR>
                    <a:lnT>
                      <a:noFill/>
                    </a:lnT>
                    <a:lnB>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800" dirty="0"/>
                        <a:t>America’s Next Top Model</a:t>
                      </a:r>
                      <a:endParaRPr lang="en-IN"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IN" dirty="0"/>
                        <a:t>88</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pPr marL="285750" indent="-285750">
                        <a:buFont typeface="Arial" panose="020B0604020202020204" pitchFamily="34" charset="0"/>
                        <a:buChar char="•"/>
                      </a:pPr>
                      <a:r>
                        <a:rPr lang="en-US" sz="1800" dirty="0"/>
                        <a:t>Ford</a:t>
                      </a:r>
                      <a:endParaRPr lang="en-IN" dirty="0"/>
                    </a:p>
                  </a:txBody>
                  <a:tcPr>
                    <a:lnL>
                      <a:noFill/>
                    </a:lnL>
                    <a:lnR>
                      <a:noFill/>
                    </a:lnR>
                    <a:lnT>
                      <a:noFill/>
                    </a:lnT>
                    <a:lnB>
                      <a:noFill/>
                    </a:lnB>
                    <a:lnTlToBr w="12700" cmpd="sng">
                      <a:noFill/>
                      <a:prstDash val="solid"/>
                    </a:lnTlToBr>
                    <a:lnBlToTr w="12700" cmpd="sng">
                      <a:noFill/>
                      <a:prstDash val="solid"/>
                    </a:lnBlToTr>
                    <a:noFill/>
                  </a:tcPr>
                </a:tc>
                <a:tc>
                  <a:txBody>
                    <a:bodyPr/>
                    <a:lstStyle/>
                    <a:p>
                      <a:pPr algn="ctr"/>
                      <a:r>
                        <a:rPr lang="en-IN" dirty="0"/>
                        <a:t>39</a:t>
                      </a:r>
                    </a:p>
                  </a:txBody>
                  <a:tcPr>
                    <a:lnL>
                      <a:noFill/>
                    </a:lnL>
                    <a:lnR>
                      <a:noFill/>
                    </a:lnR>
                    <a:lnT>
                      <a:noFill/>
                    </a:lnT>
                    <a:lnB>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dirty="0"/>
                        <a:t>Biggest Loser</a:t>
                      </a:r>
                      <a:endParaRPr lang="en-IN" dirty="0"/>
                    </a:p>
                  </a:txBody>
                  <a:tcPr>
                    <a:lnL>
                      <a:noFill/>
                    </a:lnL>
                    <a:lnR>
                      <a:noFill/>
                    </a:lnR>
                    <a:lnT>
                      <a:noFill/>
                    </a:lnT>
                    <a:lnB>
                      <a:noFill/>
                    </a:lnB>
                    <a:lnTlToBr w="12700" cmpd="sng">
                      <a:noFill/>
                      <a:prstDash val="solid"/>
                    </a:lnTlToBr>
                    <a:lnBlToTr w="12700" cmpd="sng">
                      <a:noFill/>
                      <a:prstDash val="solid"/>
                    </a:lnBlToTr>
                    <a:noFill/>
                  </a:tcPr>
                </a:tc>
                <a:tc>
                  <a:txBody>
                    <a:bodyPr/>
                    <a:lstStyle/>
                    <a:p>
                      <a:pPr algn="r"/>
                      <a:r>
                        <a:rPr lang="en-IN" dirty="0"/>
                        <a:t>88</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marL="285750" indent="-285750">
                        <a:buFont typeface="Arial" panose="020B0604020202020204" pitchFamily="34" charset="0"/>
                        <a:buChar char="•"/>
                      </a:pPr>
                      <a:r>
                        <a:rPr lang="en-US" sz="1800" dirty="0"/>
                        <a:t>Apple</a:t>
                      </a:r>
                      <a:endParaRPr lang="en-IN"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IN" dirty="0"/>
                        <a:t>32</a:t>
                      </a:r>
                    </a:p>
                  </a:txBody>
                  <a:tcPr>
                    <a:lnL>
                      <a:noFill/>
                    </a:lnL>
                    <a:lnR>
                      <a:noFill/>
                    </a:lnR>
                    <a:lnT>
                      <a:noFill/>
                    </a:lnT>
                    <a:lnB>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800" dirty="0"/>
                        <a:t>Amazing Race</a:t>
                      </a:r>
                      <a:endParaRPr lang="en-IN"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IN" dirty="0"/>
                        <a:t>69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0840">
                <a:tc>
                  <a:txBody>
                    <a:bodyPr/>
                    <a:lstStyle/>
                    <a:p>
                      <a:pPr marL="285750" indent="-285750">
                        <a:buFont typeface="Arial" panose="020B0604020202020204" pitchFamily="34" charset="0"/>
                        <a:buChar char="•"/>
                      </a:pPr>
                      <a:r>
                        <a:rPr lang="en-US" sz="1800" dirty="0"/>
                        <a:t>Everlast</a:t>
                      </a:r>
                      <a:endParaRPr lang="en-IN" dirty="0"/>
                    </a:p>
                  </a:txBody>
                  <a:tcPr>
                    <a:lnL>
                      <a:noFill/>
                    </a:lnL>
                    <a:lnR>
                      <a:noFill/>
                    </a:lnR>
                    <a:lnT>
                      <a:noFill/>
                    </a:lnT>
                    <a:lnB>
                      <a:noFill/>
                    </a:lnB>
                    <a:lnTlToBr w="12700" cmpd="sng">
                      <a:noFill/>
                      <a:prstDash val="solid"/>
                    </a:lnTlToBr>
                    <a:lnBlToTr w="12700" cmpd="sng">
                      <a:noFill/>
                      <a:prstDash val="solid"/>
                    </a:lnBlToTr>
                    <a:noFill/>
                  </a:tcPr>
                </a:tc>
                <a:tc>
                  <a:txBody>
                    <a:bodyPr/>
                    <a:lstStyle/>
                    <a:p>
                      <a:pPr algn="ctr"/>
                      <a:r>
                        <a:rPr lang="en-IN" dirty="0"/>
                        <a:t>32</a:t>
                      </a:r>
                    </a:p>
                  </a:txBody>
                  <a:tcPr>
                    <a:lnL>
                      <a:noFill/>
                    </a:lnL>
                    <a:lnR>
                      <a:noFill/>
                    </a:lnR>
                    <a:lnT>
                      <a:noFill/>
                    </a:lnT>
                    <a:lnB>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dirty="0"/>
                        <a:t>Shedding the Wedding</a:t>
                      </a:r>
                      <a:endParaRPr lang="en-IN" dirty="0"/>
                    </a:p>
                  </a:txBody>
                  <a:tcPr>
                    <a:lnL>
                      <a:noFill/>
                    </a:lnL>
                    <a:lnR>
                      <a:noFill/>
                    </a:lnR>
                    <a:lnT>
                      <a:noFill/>
                    </a:lnT>
                    <a:lnB>
                      <a:noFill/>
                    </a:lnB>
                    <a:lnTlToBr w="12700" cmpd="sng">
                      <a:noFill/>
                      <a:prstDash val="solid"/>
                    </a:lnTlToBr>
                    <a:lnBlToTr w="12700" cmpd="sng">
                      <a:noFill/>
                      <a:prstDash val="solid"/>
                    </a:lnBlToTr>
                    <a:noFill/>
                  </a:tcPr>
                </a:tc>
                <a:tc>
                  <a:txBody>
                    <a:bodyPr/>
                    <a:lstStyle/>
                    <a:p>
                      <a:pPr algn="r"/>
                      <a:r>
                        <a:rPr lang="en-IN" dirty="0"/>
                        <a:t>40</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0840">
                <a:tc>
                  <a:txBody>
                    <a:bodyPr/>
                    <a:lstStyle/>
                    <a:p>
                      <a:pPr marL="285750" indent="-285750">
                        <a:buFont typeface="Arial" panose="020B0604020202020204" pitchFamily="34" charset="0"/>
                        <a:buChar char="•"/>
                      </a:pPr>
                      <a:r>
                        <a:rPr lang="en-US" sz="1800" dirty="0"/>
                        <a:t>Nike</a:t>
                      </a:r>
                      <a:endParaRPr lang="en-IN"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IN" dirty="0"/>
                        <a:t>32</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800" dirty="0"/>
                        <a:t>Dancing with the Stars</a:t>
                      </a:r>
                      <a:endParaRPr lang="en-IN"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r"/>
                      <a:r>
                        <a:rPr lang="en-IN" dirty="0"/>
                        <a:t>38</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5" name="Content Placeholder 4"/>
          <p:cNvSpPr>
            <a:spLocks noGrp="1"/>
          </p:cNvSpPr>
          <p:nvPr>
            <p:ph idx="1"/>
          </p:nvPr>
        </p:nvSpPr>
        <p:spPr>
          <a:xfrm>
            <a:off x="457200" y="5709920"/>
            <a:ext cx="8229600" cy="690880"/>
          </a:xfrm>
        </p:spPr>
        <p:txBody>
          <a:bodyPr/>
          <a:lstStyle/>
          <a:p>
            <a:pPr marL="0" indent="0">
              <a:buNone/>
            </a:pPr>
            <a:r>
              <a:rPr lang="en-US" sz="1400" i="1" dirty="0"/>
              <a:t>Source: Based on “Product Placement Hits High Gear on American Idol, Broadcast’s Top Series for Brand Mentions,” Advertising Age, April 18, 2011, </a:t>
            </a:r>
            <a:r>
              <a:rPr lang="en-US" sz="1400" i="1" dirty="0">
                <a:hlinkClick r:id="rId3"/>
              </a:rPr>
              <a:t>http://adage.com/article/media/product-placement-hits-high-gear-american-idol/227041/</a:t>
            </a:r>
            <a:r>
              <a:rPr lang="en-US" sz="1400" i="1" dirty="0"/>
              <a:t>. </a:t>
            </a:r>
          </a:p>
        </p:txBody>
      </p:sp>
    </p:spTree>
    <p:extLst>
      <p:ext uri="{BB962C8B-B14F-4D97-AF65-F5344CB8AC3E}">
        <p14:creationId xmlns:p14="http://schemas.microsoft.com/office/powerpoint/2010/main" val="337086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Product Placement </a:t>
            </a:r>
            <a:r>
              <a:rPr lang="en-US" sz="2000" b="0" dirty="0">
                <a:latin typeface="+mj-lt"/>
              </a:rPr>
              <a:t>(2 of 2)</a:t>
            </a:r>
          </a:p>
        </p:txBody>
      </p:sp>
      <p:sp>
        <p:nvSpPr>
          <p:cNvPr id="5" name="Content Placeholder 4"/>
          <p:cNvSpPr>
            <a:spLocks noGrp="1"/>
          </p:cNvSpPr>
          <p:nvPr>
            <p:ph idx="1"/>
          </p:nvPr>
        </p:nvSpPr>
        <p:spPr>
          <a:xfrm>
            <a:off x="457200" y="1600200"/>
            <a:ext cx="8229600" cy="3505200"/>
          </a:xfrm>
        </p:spPr>
        <p:txBody>
          <a:bodyPr/>
          <a:lstStyle/>
          <a:p>
            <a:pPr marL="0" indent="0">
              <a:buNone/>
            </a:pPr>
            <a:r>
              <a:rPr lang="en-US" sz="2800" b="1" dirty="0"/>
              <a:t>Nielsen Research</a:t>
            </a:r>
          </a:p>
          <a:p>
            <a:pPr marL="255600" indent="-255600">
              <a:buSzPct val="100000"/>
            </a:pPr>
            <a:r>
              <a:rPr lang="en-US" sz="2600" dirty="0"/>
              <a:t>Brands in “emotionally engaging” programs are recognized by 43% more viewers.</a:t>
            </a:r>
          </a:p>
          <a:p>
            <a:pPr marL="255600" indent="-255600">
              <a:buSzPct val="100000"/>
            </a:pPr>
            <a:r>
              <a:rPr lang="en-US" sz="2600" dirty="0"/>
              <a:t>Brand recognition increased 29% in “highly enjoyed programs.”</a:t>
            </a:r>
          </a:p>
          <a:p>
            <a:pPr marL="255600" indent="-255600">
              <a:buSzPct val="100000"/>
            </a:pPr>
            <a:r>
              <a:rPr lang="en-US" sz="2600" dirty="0"/>
              <a:t>Positive brand feelings increased 85% for brands in popular programs.</a:t>
            </a:r>
            <a:endParaRPr lang="en-US" sz="2600" b="1" dirty="0">
              <a:solidFill>
                <a:srgbClr val="C00000"/>
              </a:solidFill>
            </a:endParaRPr>
          </a:p>
        </p:txBody>
      </p:sp>
      <p:sp>
        <p:nvSpPr>
          <p:cNvPr id="3" name="Content Placeholder 2"/>
          <p:cNvSpPr>
            <a:spLocks noGrp="1"/>
          </p:cNvSpPr>
          <p:nvPr>
            <p:ph idx="13"/>
          </p:nvPr>
        </p:nvSpPr>
        <p:spPr>
          <a:xfrm>
            <a:off x="457200" y="5638800"/>
            <a:ext cx="8229600" cy="487363"/>
          </a:xfrm>
        </p:spPr>
        <p:txBody>
          <a:bodyPr/>
          <a:lstStyle/>
          <a:p>
            <a:pPr marL="0" indent="0">
              <a:buNone/>
            </a:pPr>
            <a:r>
              <a:rPr lang="en-US" sz="1400" dirty="0"/>
              <a:t>Source: Based on Linda Moss,</a:t>
            </a:r>
            <a:r>
              <a:rPr lang="en-US" sz="1400" i="1" dirty="0"/>
              <a:t> “Nielsen: Product Placements Succeed in ‘Emotionally Engaging’ Shows,” </a:t>
            </a:r>
            <a:r>
              <a:rPr lang="en-US" sz="1400" dirty="0"/>
              <a:t>Multichannel News, December 10, 2007.</a:t>
            </a:r>
          </a:p>
        </p:txBody>
      </p:sp>
    </p:spTree>
    <p:extLst>
      <p:ext uri="{BB962C8B-B14F-4D97-AF65-F5344CB8AC3E}">
        <p14:creationId xmlns:p14="http://schemas.microsoft.com/office/powerpoint/2010/main" val="63853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Branded Entertainment</a:t>
            </a:r>
          </a:p>
        </p:txBody>
      </p:sp>
      <p:sp>
        <p:nvSpPr>
          <p:cNvPr id="5" name="Content Placeholder 4"/>
          <p:cNvSpPr>
            <a:spLocks noGrp="1"/>
          </p:cNvSpPr>
          <p:nvPr>
            <p:ph idx="1"/>
          </p:nvPr>
        </p:nvSpPr>
        <p:spPr>
          <a:xfrm>
            <a:off x="457200" y="1600200"/>
            <a:ext cx="4648200" cy="4191000"/>
          </a:xfrm>
        </p:spPr>
        <p:txBody>
          <a:bodyPr/>
          <a:lstStyle/>
          <a:p>
            <a:pPr marL="255600" indent="-255600">
              <a:buSzPct val="100000"/>
            </a:pPr>
            <a:r>
              <a:rPr lang="en-US" sz="2600" dirty="0"/>
              <a:t>Brand woven into the storyline</a:t>
            </a:r>
          </a:p>
          <a:p>
            <a:pPr marL="255600" indent="-255600">
              <a:buSzPct val="100000"/>
            </a:pPr>
            <a:r>
              <a:rPr lang="en-US" sz="2600" dirty="0"/>
              <a:t>Usage increased sharply with reality shows</a:t>
            </a:r>
          </a:p>
          <a:p>
            <a:pPr marL="255600" indent="-255600">
              <a:buSzPct val="100000"/>
            </a:pPr>
            <a:r>
              <a:rPr lang="en-US" sz="2600" dirty="0"/>
              <a:t>Also found in novels, plays, songs, and movies</a:t>
            </a:r>
          </a:p>
        </p:txBody>
      </p:sp>
      <p:pic>
        <p:nvPicPr>
          <p:cNvPr id="3" name="Picture 2" descr="A young woman in a movie theater holds her hands up near her face while staring at the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192" y="1683530"/>
            <a:ext cx="2760576" cy="4120861"/>
          </a:xfrm>
          <a:prstGeom prst="rect">
            <a:avLst/>
          </a:prstGeom>
        </p:spPr>
      </p:pic>
    </p:spTree>
    <p:extLst>
      <p:ext uri="{BB962C8B-B14F-4D97-AF65-F5344CB8AC3E}">
        <p14:creationId xmlns:p14="http://schemas.microsoft.com/office/powerpoint/2010/main" val="303238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dirty="0">
                <a:latin typeface="+mj-lt"/>
              </a:rPr>
              <a:t>Figure 10.8 Key Factors in Product Placement and Branded Entertainment</a:t>
            </a:r>
          </a:p>
        </p:txBody>
      </p:sp>
      <p:sp>
        <p:nvSpPr>
          <p:cNvPr id="5" name="Content Placeholder 4"/>
          <p:cNvSpPr>
            <a:spLocks noGrp="1"/>
          </p:cNvSpPr>
          <p:nvPr>
            <p:ph idx="1"/>
          </p:nvPr>
        </p:nvSpPr>
        <p:spPr>
          <a:xfrm>
            <a:off x="457200" y="1600200"/>
            <a:ext cx="8229600" cy="2819400"/>
          </a:xfrm>
        </p:spPr>
        <p:txBody>
          <a:bodyPr/>
          <a:lstStyle/>
          <a:p>
            <a:pPr marL="255600" indent="-255600" eaLnBrk="0" hangingPunct="0">
              <a:buFontTx/>
              <a:buChar char="•"/>
              <a:defRPr/>
            </a:pPr>
            <a:r>
              <a:rPr lang="en-US" sz="2600" kern="0" dirty="0"/>
              <a:t>Media selection</a:t>
            </a:r>
          </a:p>
          <a:p>
            <a:pPr marL="255600" indent="-255600" eaLnBrk="0" hangingPunct="0">
              <a:buFontTx/>
              <a:buChar char="•"/>
              <a:defRPr/>
            </a:pPr>
            <a:r>
              <a:rPr lang="en-US" sz="2600" kern="0" dirty="0"/>
              <a:t>Supporting promotional activities</a:t>
            </a:r>
          </a:p>
          <a:p>
            <a:pPr marL="255600" indent="-255600" eaLnBrk="0" hangingPunct="0">
              <a:buFontTx/>
              <a:buChar char="•"/>
              <a:defRPr/>
            </a:pPr>
            <a:r>
              <a:rPr lang="en-US" sz="2600" kern="0" dirty="0"/>
              <a:t>Consumer attitudes toward placements</a:t>
            </a:r>
          </a:p>
          <a:p>
            <a:pPr marL="255600" indent="-255600" eaLnBrk="0" hangingPunct="0">
              <a:buFontTx/>
              <a:buChar char="•"/>
              <a:defRPr/>
            </a:pPr>
            <a:r>
              <a:rPr lang="en-US" sz="2600" kern="0" dirty="0"/>
              <a:t>Placement characteristics</a:t>
            </a:r>
          </a:p>
          <a:p>
            <a:pPr marL="255600" indent="-255600" eaLnBrk="0" hangingPunct="0">
              <a:buFontTx/>
              <a:buChar char="•"/>
              <a:defRPr/>
            </a:pPr>
            <a:r>
              <a:rPr lang="en-US" sz="2600" kern="0" dirty="0"/>
              <a:t>Regulations</a:t>
            </a:r>
          </a:p>
        </p:txBody>
      </p:sp>
      <p:sp>
        <p:nvSpPr>
          <p:cNvPr id="3" name="Content Placeholder 2"/>
          <p:cNvSpPr>
            <a:spLocks noGrp="1"/>
          </p:cNvSpPr>
          <p:nvPr>
            <p:ph idx="13"/>
          </p:nvPr>
        </p:nvSpPr>
        <p:spPr>
          <a:xfrm>
            <a:off x="457200" y="5410200"/>
            <a:ext cx="8229600" cy="685800"/>
          </a:xfrm>
        </p:spPr>
        <p:txBody>
          <a:bodyPr/>
          <a:lstStyle/>
          <a:p>
            <a:pPr marL="0" indent="0" eaLnBrk="0" hangingPunct="0">
              <a:buNone/>
            </a:pPr>
            <a:r>
              <a:rPr lang="en-US" sz="1400" dirty="0"/>
              <a:t>Source: Adapted from Simon Hudson and David Hudson, “</a:t>
            </a:r>
            <a:r>
              <a:rPr lang="en-US" sz="1400" i="1" dirty="0"/>
              <a:t>Branded Entertainment: A New Advertising Technique or Product Placement in Disguise?</a:t>
            </a:r>
            <a:r>
              <a:rPr lang="en-US" sz="1400" dirty="0"/>
              <a:t>” Journal of Marketing Management, Vol. 22, No. 5/6 (July 2006), pp. 489-504. </a:t>
            </a:r>
          </a:p>
        </p:txBody>
      </p:sp>
    </p:spTree>
    <p:extLst>
      <p:ext uri="{BB962C8B-B14F-4D97-AF65-F5344CB8AC3E}">
        <p14:creationId xmlns:p14="http://schemas.microsoft.com/office/powerpoint/2010/main" val="3351976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Company Tactics</a:t>
            </a:r>
            <a:endParaRPr lang="en-US" dirty="0">
              <a:latin typeface="+mj-lt"/>
            </a:endParaRPr>
          </a:p>
        </p:txBody>
      </p:sp>
      <p:sp>
        <p:nvSpPr>
          <p:cNvPr id="5" name="Content Placeholder 4"/>
          <p:cNvSpPr>
            <a:spLocks noGrp="1"/>
          </p:cNvSpPr>
          <p:nvPr>
            <p:ph idx="1"/>
          </p:nvPr>
        </p:nvSpPr>
        <p:spPr>
          <a:xfrm>
            <a:off x="457200" y="1600200"/>
            <a:ext cx="8229600" cy="609600"/>
          </a:xfrm>
        </p:spPr>
        <p:txBody>
          <a:bodyPr/>
          <a:lstStyle/>
          <a:p>
            <a:pPr marL="0" indent="0">
              <a:buNone/>
            </a:pPr>
            <a:r>
              <a:rPr lang="en-US" sz="2600" b="1" dirty="0"/>
              <a:t>Product Placement − Branded Entertainment</a:t>
            </a:r>
          </a:p>
        </p:txBody>
      </p:sp>
      <p:sp>
        <p:nvSpPr>
          <p:cNvPr id="3" name="Content Placeholder 2"/>
          <p:cNvSpPr>
            <a:spLocks noGrp="1"/>
          </p:cNvSpPr>
          <p:nvPr>
            <p:ph idx="13"/>
          </p:nvPr>
        </p:nvSpPr>
        <p:spPr>
          <a:xfrm>
            <a:off x="457200" y="2209800"/>
            <a:ext cx="8229600" cy="3352800"/>
          </a:xfrm>
        </p:spPr>
        <p:txBody>
          <a:bodyPr/>
          <a:lstStyle/>
          <a:p>
            <a:pPr marL="0" indent="0">
              <a:buNone/>
            </a:pPr>
            <a:r>
              <a:rPr lang="en-US" sz="2800" b="1" dirty="0"/>
              <a:t>Reasons for increased spending:</a:t>
            </a:r>
          </a:p>
          <a:p>
            <a:pPr marL="255600" indent="-255600"/>
            <a:r>
              <a:rPr lang="en-US" sz="2600" dirty="0"/>
              <a:t>Appeal stronger in non-advertising context</a:t>
            </a:r>
          </a:p>
          <a:p>
            <a:pPr marL="255600" indent="-255600"/>
            <a:r>
              <a:rPr lang="en-US" sz="2600" dirty="0"/>
              <a:t>Perception of what others think is important</a:t>
            </a:r>
          </a:p>
          <a:p>
            <a:pPr marL="255600" indent="-255600"/>
            <a:r>
              <a:rPr lang="en-US" sz="2600" dirty="0"/>
              <a:t>Provides post-purchase reassurance</a:t>
            </a:r>
          </a:p>
          <a:p>
            <a:pPr marL="255600" indent="-255600"/>
            <a:r>
              <a:rPr lang="en-US" sz="2600" dirty="0"/>
              <a:t>Reaches people who place little value on brands</a:t>
            </a:r>
            <a:endParaRPr lang="en-US" sz="2600" b="1" dirty="0">
              <a:solidFill>
                <a:srgbClr val="00B050"/>
              </a:solidFill>
            </a:endParaRPr>
          </a:p>
        </p:txBody>
      </p:sp>
    </p:spTree>
    <p:extLst>
      <p:ext uri="{BB962C8B-B14F-4D97-AF65-F5344CB8AC3E}">
        <p14:creationId xmlns:p14="http://schemas.microsoft.com/office/powerpoint/2010/main" val="271532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Media Perspective</a:t>
            </a:r>
          </a:p>
        </p:txBody>
      </p:sp>
      <p:pic>
        <p:nvPicPr>
          <p:cNvPr id="4" name="Picture 3" descr="Product placement and branded entertainment generate reve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7776537" cy="953114"/>
          </a:xfrm>
          <a:prstGeom prst="rect">
            <a:avLst/>
          </a:prstGeom>
        </p:spPr>
      </p:pic>
    </p:spTree>
    <p:extLst>
      <p:ext uri="{BB962C8B-B14F-4D97-AF65-F5344CB8AC3E}">
        <p14:creationId xmlns:p14="http://schemas.microsoft.com/office/powerpoint/2010/main" val="4161591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10.9 Examples of Alternative Media</a:t>
            </a:r>
          </a:p>
        </p:txBody>
      </p:sp>
      <p:sp>
        <p:nvSpPr>
          <p:cNvPr id="5" name="Content Placeholder 4"/>
          <p:cNvSpPr>
            <a:spLocks noGrp="1"/>
          </p:cNvSpPr>
          <p:nvPr>
            <p:ph idx="1"/>
          </p:nvPr>
        </p:nvSpPr>
        <p:spPr>
          <a:xfrm>
            <a:off x="457200" y="1600200"/>
            <a:ext cx="8229600" cy="4572000"/>
          </a:xfrm>
        </p:spPr>
        <p:txBody>
          <a:bodyPr/>
          <a:lstStyle/>
          <a:p>
            <a:pPr marL="255600" indent="-255600" eaLnBrk="0" hangingPunct="0">
              <a:spcBef>
                <a:spcPts val="1000"/>
              </a:spcBef>
              <a:buSzPct val="100000"/>
              <a:buFontTx/>
              <a:buChar char="•"/>
              <a:defRPr/>
            </a:pPr>
            <a:r>
              <a:rPr lang="en-US" sz="2600" kern="0" dirty="0"/>
              <a:t>Video games</a:t>
            </a:r>
          </a:p>
          <a:p>
            <a:pPr marL="255600" indent="-255600" eaLnBrk="0" hangingPunct="0">
              <a:spcBef>
                <a:spcPts val="1000"/>
              </a:spcBef>
              <a:buSzPct val="100000"/>
              <a:buFontTx/>
              <a:buChar char="•"/>
              <a:defRPr/>
            </a:pPr>
            <a:r>
              <a:rPr lang="en-US" sz="2600" kern="0" dirty="0"/>
              <a:t>Cinemas</a:t>
            </a:r>
          </a:p>
          <a:p>
            <a:pPr marL="255600" indent="-255600" eaLnBrk="0" hangingPunct="0">
              <a:spcBef>
                <a:spcPts val="1000"/>
              </a:spcBef>
              <a:buSzPct val="100000"/>
              <a:buFontTx/>
              <a:buChar char="•"/>
              <a:defRPr/>
            </a:pPr>
            <a:r>
              <a:rPr lang="en-US" sz="2600" kern="0" dirty="0"/>
              <a:t>Subways</a:t>
            </a:r>
          </a:p>
          <a:p>
            <a:pPr marL="255600" indent="-255600" eaLnBrk="0" hangingPunct="0">
              <a:spcBef>
                <a:spcPts val="1000"/>
              </a:spcBef>
              <a:buSzPct val="100000"/>
              <a:buFontTx/>
              <a:buChar char="•"/>
              <a:defRPr/>
            </a:pPr>
            <a:r>
              <a:rPr lang="en-US" sz="2600" kern="0" dirty="0"/>
              <a:t>Street and mall kiosks</a:t>
            </a:r>
          </a:p>
          <a:p>
            <a:pPr marL="255600" indent="-255600" eaLnBrk="0" hangingPunct="0">
              <a:spcBef>
                <a:spcPts val="1000"/>
              </a:spcBef>
              <a:buSzPct val="100000"/>
              <a:buFontTx/>
              <a:buChar char="•"/>
              <a:defRPr/>
            </a:pPr>
            <a:r>
              <a:rPr lang="en-US" sz="2600" kern="0" dirty="0"/>
              <a:t>Escalators</a:t>
            </a:r>
          </a:p>
          <a:p>
            <a:pPr marL="255600" indent="-255600" eaLnBrk="0" hangingPunct="0">
              <a:spcBef>
                <a:spcPts val="1000"/>
              </a:spcBef>
              <a:buSzPct val="100000"/>
              <a:buFontTx/>
              <a:buChar char="•"/>
              <a:defRPr/>
            </a:pPr>
            <a:r>
              <a:rPr lang="en-US" sz="2600" kern="0" dirty="0"/>
              <a:t>Parking lots</a:t>
            </a:r>
          </a:p>
          <a:p>
            <a:pPr marL="255600" indent="-255600" eaLnBrk="0" hangingPunct="0">
              <a:spcBef>
                <a:spcPts val="1000"/>
              </a:spcBef>
              <a:buSzPct val="100000"/>
              <a:buFontTx/>
              <a:buChar char="•"/>
              <a:defRPr/>
            </a:pPr>
            <a:r>
              <a:rPr lang="en-US" sz="2600" kern="0" dirty="0"/>
              <a:t>Airlines</a:t>
            </a:r>
          </a:p>
          <a:p>
            <a:pPr marL="255600" indent="-255600" eaLnBrk="0" hangingPunct="0">
              <a:spcBef>
                <a:spcPts val="1000"/>
              </a:spcBef>
              <a:buSzPct val="100000"/>
              <a:buFontTx/>
              <a:buChar char="•"/>
              <a:defRPr/>
            </a:pPr>
            <a:r>
              <a:rPr lang="en-US" sz="2600" kern="0" dirty="0"/>
              <a:t>Shopping bags</a:t>
            </a:r>
          </a:p>
          <a:p>
            <a:pPr marL="255600" indent="-255600" eaLnBrk="0" hangingPunct="0">
              <a:spcBef>
                <a:spcPts val="1000"/>
              </a:spcBef>
              <a:buSzPct val="100000"/>
              <a:buFontTx/>
              <a:buChar char="•"/>
              <a:defRPr/>
            </a:pPr>
            <a:r>
              <a:rPr lang="en-US" sz="2600" kern="0" dirty="0"/>
              <a:t>Clothes</a:t>
            </a:r>
          </a:p>
        </p:txBody>
      </p:sp>
    </p:spTree>
    <p:extLst>
      <p:ext uri="{BB962C8B-B14F-4D97-AF65-F5344CB8AC3E}">
        <p14:creationId xmlns:p14="http://schemas.microsoft.com/office/powerpoint/2010/main" val="64679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Take Control</a:t>
            </a:r>
          </a:p>
        </p:txBody>
      </p:sp>
      <p:sp>
        <p:nvSpPr>
          <p:cNvPr id="5" name="Content Placeholder 4"/>
          <p:cNvSpPr>
            <a:spLocks noGrp="1"/>
          </p:cNvSpPr>
          <p:nvPr>
            <p:ph idx="1"/>
          </p:nvPr>
        </p:nvSpPr>
        <p:spPr>
          <a:xfrm>
            <a:off x="457200" y="1600200"/>
            <a:ext cx="3962400" cy="4191000"/>
          </a:xfrm>
        </p:spPr>
        <p:txBody>
          <a:bodyPr/>
          <a:lstStyle/>
          <a:p>
            <a:pPr marL="255600" indent="-255600">
              <a:buSzPct val="100000"/>
            </a:pPr>
            <a:r>
              <a:rPr lang="en-US" sz="2400" dirty="0"/>
              <a:t>Street teams in London</a:t>
            </a:r>
          </a:p>
          <a:p>
            <a:pPr marL="255600" indent="-255600">
              <a:buSzPct val="100000"/>
            </a:pPr>
            <a:r>
              <a:rPr lang="en-IN" sz="2400" dirty="0"/>
              <a:t>Latest release by Slaves</a:t>
            </a:r>
            <a:endParaRPr lang="en-US" sz="2400" dirty="0"/>
          </a:p>
          <a:p>
            <a:pPr marL="255600" indent="-255600">
              <a:buSzPct val="100000"/>
            </a:pPr>
            <a:r>
              <a:rPr lang="en-US" sz="2400" dirty="0"/>
              <a:t>Targeted marketing campaign</a:t>
            </a:r>
          </a:p>
          <a:p>
            <a:pPr marL="255600" indent="-255600">
              <a:buSzPct val="100000"/>
            </a:pPr>
            <a:r>
              <a:rPr lang="en-US" sz="2400" dirty="0"/>
              <a:t>Balaclava images</a:t>
            </a:r>
          </a:p>
          <a:p>
            <a:pPr marL="255600" indent="-255600">
              <a:buSzPct val="100000"/>
            </a:pPr>
            <a:r>
              <a:rPr lang="en-IN" sz="2400" dirty="0"/>
              <a:t>Interacted with fans queuing for the gigs</a:t>
            </a:r>
            <a:endParaRPr lang="en-US" sz="2400" dirty="0"/>
          </a:p>
        </p:txBody>
      </p:sp>
      <p:pic>
        <p:nvPicPr>
          <p:cNvPr id="3" name="Picture 2">
            <a:extLst>
              <a:ext uri="{FF2B5EF4-FFF2-40B4-BE49-F238E27FC236}">
                <a16:creationId xmlns:a16="http://schemas.microsoft.com/office/drawing/2014/main" xmlns="" id="{C2F9EBCD-4652-49D8-A265-B6F6DBA05319}"/>
              </a:ext>
            </a:extLst>
          </p:cNvPr>
          <p:cNvPicPr>
            <a:picLocks noChangeAspect="1"/>
          </p:cNvPicPr>
          <p:nvPr/>
        </p:nvPicPr>
        <p:blipFill>
          <a:blip r:embed="rId3"/>
          <a:stretch>
            <a:fillRect/>
          </a:stretch>
        </p:blipFill>
        <p:spPr>
          <a:xfrm>
            <a:off x="4576220" y="1600200"/>
            <a:ext cx="4110580" cy="2743200"/>
          </a:xfrm>
          <a:prstGeom prst="rect">
            <a:avLst/>
          </a:prstGeom>
        </p:spPr>
      </p:pic>
    </p:spTree>
    <p:extLst>
      <p:ext uri="{BB962C8B-B14F-4D97-AF65-F5344CB8AC3E}">
        <p14:creationId xmlns:p14="http://schemas.microsoft.com/office/powerpoint/2010/main" val="2291872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Video Game Advertising </a:t>
            </a:r>
            <a:r>
              <a:rPr lang="en-US" sz="2000" b="0" dirty="0">
                <a:latin typeface="+mj-lt"/>
              </a:rPr>
              <a:t>(1 of 2)</a:t>
            </a:r>
          </a:p>
        </p:txBody>
      </p:sp>
      <p:sp>
        <p:nvSpPr>
          <p:cNvPr id="5" name="Content Placeholder 4"/>
          <p:cNvSpPr>
            <a:spLocks noGrp="1"/>
          </p:cNvSpPr>
          <p:nvPr>
            <p:ph idx="1"/>
          </p:nvPr>
        </p:nvSpPr>
        <p:spPr>
          <a:xfrm>
            <a:off x="457200" y="1600200"/>
            <a:ext cx="8229600" cy="4572000"/>
          </a:xfrm>
        </p:spPr>
        <p:txBody>
          <a:bodyPr/>
          <a:lstStyle/>
          <a:p>
            <a:pPr marL="255600" indent="-255600">
              <a:buSzPct val="100000"/>
            </a:pPr>
            <a:r>
              <a:rPr lang="en-US" sz="2600" dirty="0"/>
              <a:t>$7 billion per year spent on in-game ads</a:t>
            </a:r>
          </a:p>
          <a:p>
            <a:pPr marL="255600" indent="-255600">
              <a:buSzPct val="100000"/>
            </a:pPr>
            <a:r>
              <a:rPr lang="en-US" sz="2600" dirty="0"/>
              <a:t>Very attractive market</a:t>
            </a:r>
          </a:p>
          <a:p>
            <a:pPr marL="741600" lvl="1" indent="-284400"/>
            <a:r>
              <a:rPr lang="en-US" sz="2400" dirty="0"/>
              <a:t>75% of online households spend at least 1 hour per month playing online games</a:t>
            </a:r>
          </a:p>
          <a:p>
            <a:pPr marL="741600" lvl="1" indent="-284400"/>
            <a:r>
              <a:rPr lang="en-US" sz="2400" dirty="0"/>
              <a:t>27% average 30 hours or more</a:t>
            </a:r>
          </a:p>
          <a:p>
            <a:pPr marL="741600" lvl="1" indent="-284400"/>
            <a:r>
              <a:rPr lang="en-US" sz="2400" dirty="0"/>
              <a:t>Primary market is 16-34 year old males</a:t>
            </a:r>
          </a:p>
          <a:p>
            <a:pPr marL="741600" lvl="1" indent="-284400"/>
            <a:r>
              <a:rPr lang="en-US" sz="2400" dirty="0"/>
              <a:t>Fastest growing market is females</a:t>
            </a:r>
          </a:p>
        </p:txBody>
      </p:sp>
    </p:spTree>
    <p:extLst>
      <p:ext uri="{BB962C8B-B14F-4D97-AF65-F5344CB8AC3E}">
        <p14:creationId xmlns:p14="http://schemas.microsoft.com/office/powerpoint/2010/main" val="450067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10.10 Video Game Advertising</a:t>
            </a:r>
          </a:p>
        </p:txBody>
      </p:sp>
      <p:sp>
        <p:nvSpPr>
          <p:cNvPr id="5" name="Content Placeholder 4"/>
          <p:cNvSpPr>
            <a:spLocks noGrp="1"/>
          </p:cNvSpPr>
          <p:nvPr>
            <p:ph idx="1"/>
          </p:nvPr>
        </p:nvSpPr>
        <p:spPr>
          <a:xfrm>
            <a:off x="457200" y="1600200"/>
            <a:ext cx="8229600" cy="4572000"/>
          </a:xfrm>
        </p:spPr>
        <p:txBody>
          <a:bodyPr/>
          <a:lstStyle/>
          <a:p>
            <a:pPr marL="255600" indent="-255600">
              <a:buSzPct val="100000"/>
            </a:pPr>
            <a:r>
              <a:rPr lang="en-US" sz="2600" dirty="0"/>
              <a:t>In-game advertisements</a:t>
            </a:r>
          </a:p>
          <a:p>
            <a:pPr marL="255600" indent="-255600">
              <a:buSzPct val="100000"/>
            </a:pPr>
            <a:r>
              <a:rPr lang="en-US" sz="2600" dirty="0"/>
              <a:t>Rotating in-game advertising</a:t>
            </a:r>
          </a:p>
          <a:p>
            <a:pPr marL="255600" indent="-255600">
              <a:buSzPct val="100000"/>
            </a:pPr>
            <a:r>
              <a:rPr lang="en-US" sz="2600" dirty="0"/>
              <a:t>Interactive ads</a:t>
            </a:r>
          </a:p>
          <a:p>
            <a:pPr marL="255600" indent="-255600">
              <a:buSzPct val="100000"/>
            </a:pPr>
            <a:r>
              <a:rPr lang="en-US" sz="2600" dirty="0"/>
              <a:t>Game-related websites</a:t>
            </a:r>
          </a:p>
          <a:p>
            <a:pPr marL="255600" indent="-255600">
              <a:buSzPct val="100000"/>
            </a:pPr>
            <a:r>
              <a:rPr lang="en-US" sz="2600" dirty="0"/>
              <a:t>Advergames</a:t>
            </a:r>
          </a:p>
          <a:p>
            <a:pPr marL="255600" indent="-255600">
              <a:buSzPct val="100000"/>
            </a:pPr>
            <a:r>
              <a:rPr lang="en-US" sz="2600" dirty="0"/>
              <a:t>Sponsored downloads</a:t>
            </a:r>
          </a:p>
          <a:p>
            <a:pPr marL="255600" indent="-255600">
              <a:buSzPct val="100000"/>
            </a:pPr>
            <a:r>
              <a:rPr lang="en-US" sz="2600" dirty="0"/>
              <a:t>Mobile game apps</a:t>
            </a:r>
          </a:p>
        </p:txBody>
      </p:sp>
    </p:spTree>
    <p:extLst>
      <p:ext uri="{BB962C8B-B14F-4D97-AF65-F5344CB8AC3E}">
        <p14:creationId xmlns:p14="http://schemas.microsoft.com/office/powerpoint/2010/main" val="2124535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Video Game Advertising </a:t>
            </a:r>
            <a:r>
              <a:rPr lang="en-US" sz="2000" b="0" dirty="0">
                <a:latin typeface="+mj-lt"/>
              </a:rPr>
              <a:t>(2 of 2)</a:t>
            </a:r>
          </a:p>
        </p:txBody>
      </p:sp>
      <p:sp>
        <p:nvSpPr>
          <p:cNvPr id="5" name="Content Placeholder 4"/>
          <p:cNvSpPr>
            <a:spLocks noGrp="1"/>
          </p:cNvSpPr>
          <p:nvPr>
            <p:ph idx="1"/>
          </p:nvPr>
        </p:nvSpPr>
        <p:spPr>
          <a:xfrm>
            <a:off x="457200" y="1600200"/>
            <a:ext cx="8229600" cy="4572000"/>
          </a:xfrm>
        </p:spPr>
        <p:txBody>
          <a:bodyPr/>
          <a:lstStyle/>
          <a:p>
            <a:pPr marL="255600" indent="-255600">
              <a:buSzPct val="100000"/>
            </a:pPr>
            <a:r>
              <a:rPr lang="en-US" sz="2600" dirty="0"/>
              <a:t>Benefits</a:t>
            </a:r>
          </a:p>
          <a:p>
            <a:pPr marL="741600" lvl="1" indent="-284400"/>
            <a:r>
              <a:rPr lang="en-US" sz="2400" dirty="0"/>
              <a:t>Game just as enjoyable with ads</a:t>
            </a:r>
          </a:p>
          <a:p>
            <a:pPr marL="741600" lvl="1" indent="-284400"/>
            <a:r>
              <a:rPr lang="en-US" sz="2400" dirty="0"/>
              <a:t>Increases brand recall</a:t>
            </a:r>
          </a:p>
          <a:p>
            <a:pPr marL="741600" lvl="1" indent="-284400"/>
            <a:r>
              <a:rPr lang="en-US" sz="2400" dirty="0"/>
              <a:t>Positive brand associations</a:t>
            </a:r>
          </a:p>
          <a:p>
            <a:pPr marL="255600" indent="-255600">
              <a:buSzPct val="100000"/>
            </a:pPr>
            <a:r>
              <a:rPr lang="en-US" sz="2600" dirty="0"/>
              <a:t>New video game technology</a:t>
            </a:r>
          </a:p>
          <a:p>
            <a:pPr marL="741600" lvl="1" indent="-284400"/>
            <a:r>
              <a:rPr lang="en-US" sz="2400" dirty="0"/>
              <a:t>Change ads in real time</a:t>
            </a:r>
          </a:p>
          <a:p>
            <a:pPr marL="741600" lvl="1" indent="-284400"/>
            <a:r>
              <a:rPr lang="en-US" sz="2400" dirty="0"/>
              <a:t>Rotate ads</a:t>
            </a:r>
          </a:p>
          <a:p>
            <a:pPr marL="741600" lvl="1" indent="-284400"/>
            <a:r>
              <a:rPr lang="en-US" sz="2400" dirty="0"/>
              <a:t>Deliver time-sensitive ads</a:t>
            </a:r>
          </a:p>
          <a:p>
            <a:pPr marL="741600" lvl="1" indent="-284400"/>
            <a:r>
              <a:rPr lang="en-US" sz="2400" dirty="0"/>
              <a:t>Use interactive ads</a:t>
            </a:r>
          </a:p>
        </p:txBody>
      </p:sp>
    </p:spTree>
    <p:extLst>
      <p:ext uri="{BB962C8B-B14F-4D97-AF65-F5344CB8AC3E}">
        <p14:creationId xmlns:p14="http://schemas.microsoft.com/office/powerpoint/2010/main" val="3428749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Females and Video Games</a:t>
            </a:r>
            <a:endParaRPr lang="en-US" sz="2000" b="0" dirty="0">
              <a:latin typeface="+mj-lt"/>
            </a:endParaRPr>
          </a:p>
        </p:txBody>
      </p:sp>
      <p:sp>
        <p:nvSpPr>
          <p:cNvPr id="5" name="Content Placeholder 4"/>
          <p:cNvSpPr>
            <a:spLocks noGrp="1"/>
          </p:cNvSpPr>
          <p:nvPr>
            <p:ph idx="1"/>
          </p:nvPr>
        </p:nvSpPr>
        <p:spPr>
          <a:xfrm>
            <a:off x="457200" y="1600200"/>
            <a:ext cx="4800600" cy="4572000"/>
          </a:xfrm>
        </p:spPr>
        <p:txBody>
          <a:bodyPr/>
          <a:lstStyle/>
          <a:p>
            <a:pPr marL="255600" lvl="1" indent="-255600">
              <a:spcBef>
                <a:spcPts val="1500"/>
              </a:spcBef>
              <a:buFont typeface="Arial" panose="020B0604020202020204" pitchFamily="34" charset="0"/>
              <a:buChar char="•"/>
            </a:pPr>
            <a:r>
              <a:rPr lang="en-US" sz="2600" dirty="0"/>
              <a:t>130 million, 40% of gamers</a:t>
            </a:r>
          </a:p>
          <a:p>
            <a:pPr marL="255600" lvl="1" indent="-255600">
              <a:spcBef>
                <a:spcPts val="1500"/>
              </a:spcBef>
              <a:buFont typeface="Arial" panose="020B0604020202020204" pitchFamily="34" charset="0"/>
              <a:buChar char="•"/>
            </a:pPr>
            <a:r>
              <a:rPr lang="en-US" sz="2600" dirty="0"/>
              <a:t>WomenGamers.com </a:t>
            </a:r>
          </a:p>
          <a:p>
            <a:pPr marL="255600" lvl="1" indent="-255600">
              <a:spcBef>
                <a:spcPts val="1500"/>
              </a:spcBef>
              <a:buFont typeface="Arial" panose="020B0604020202020204" pitchFamily="34" charset="0"/>
              <a:buChar char="•"/>
            </a:pPr>
            <a:r>
              <a:rPr lang="en-US" sz="2600" dirty="0"/>
              <a:t>Need women to design games</a:t>
            </a:r>
          </a:p>
          <a:p>
            <a:pPr marL="255600" lvl="1" indent="-255600">
              <a:spcBef>
                <a:spcPts val="1500"/>
              </a:spcBef>
              <a:buFont typeface="Arial" panose="020B0604020202020204" pitchFamily="34" charset="0"/>
              <a:buChar char="•"/>
            </a:pPr>
            <a:r>
              <a:rPr lang="en-US" sz="2600" dirty="0"/>
              <a:t>Handheld games</a:t>
            </a:r>
          </a:p>
          <a:p>
            <a:pPr marL="255600" lvl="1" indent="-255600">
              <a:spcBef>
                <a:spcPts val="1500"/>
              </a:spcBef>
              <a:buFont typeface="Arial" panose="020B0604020202020204" pitchFamily="34" charset="0"/>
              <a:buChar char="•"/>
            </a:pPr>
            <a:r>
              <a:rPr lang="en-US" sz="2600" dirty="0"/>
              <a:t>Socially-oriented games</a:t>
            </a:r>
          </a:p>
        </p:txBody>
      </p:sp>
      <p:pic>
        <p:nvPicPr>
          <p:cNvPr id="3" name="Picture 2" descr="A businesswoman plays a game on her smart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635760"/>
            <a:ext cx="2781300" cy="4152900"/>
          </a:xfrm>
          <a:prstGeom prst="rect">
            <a:avLst/>
          </a:prstGeom>
        </p:spPr>
      </p:pic>
    </p:spTree>
    <p:extLst>
      <p:ext uri="{BB962C8B-B14F-4D97-AF65-F5344CB8AC3E}">
        <p14:creationId xmlns:p14="http://schemas.microsoft.com/office/powerpoint/2010/main" val="1735034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Cinema Advertising</a:t>
            </a:r>
            <a:endParaRPr lang="en-US" sz="2000" b="0" dirty="0">
              <a:latin typeface="+mj-lt"/>
            </a:endParaRPr>
          </a:p>
        </p:txBody>
      </p:sp>
      <p:sp>
        <p:nvSpPr>
          <p:cNvPr id="5" name="Content Placeholder 4"/>
          <p:cNvSpPr>
            <a:spLocks noGrp="1"/>
          </p:cNvSpPr>
          <p:nvPr>
            <p:ph idx="1"/>
          </p:nvPr>
        </p:nvSpPr>
        <p:spPr>
          <a:xfrm>
            <a:off x="457200" y="1600200"/>
            <a:ext cx="8229600" cy="4572000"/>
          </a:xfrm>
        </p:spPr>
        <p:txBody>
          <a:bodyPr/>
          <a:lstStyle/>
          <a:p>
            <a:pPr marL="255600" indent="-255600">
              <a:buSzPct val="100000"/>
            </a:pPr>
            <a:r>
              <a:rPr lang="en-US" sz="2600" dirty="0"/>
              <a:t>Ads prior to movie</a:t>
            </a:r>
          </a:p>
          <a:p>
            <a:pPr marL="255600" indent="-255600">
              <a:buSzPct val="100000"/>
            </a:pPr>
            <a:r>
              <a:rPr lang="en-US" sz="2600" dirty="0"/>
              <a:t>Captive audience</a:t>
            </a:r>
          </a:p>
          <a:p>
            <a:pPr marL="255600" indent="-255600">
              <a:buSzPct val="100000"/>
            </a:pPr>
            <a:r>
              <a:rPr lang="en-US" sz="2600" dirty="0"/>
              <a:t>Photosmart Premium Printer – HP</a:t>
            </a:r>
          </a:p>
          <a:p>
            <a:pPr marL="741600" lvl="1" indent="-284400"/>
            <a:r>
              <a:rPr lang="en-US" sz="2400" dirty="0"/>
              <a:t>Cinema center of integrated campaign</a:t>
            </a:r>
          </a:p>
          <a:p>
            <a:pPr marL="741600" lvl="1" indent="-284400"/>
            <a:r>
              <a:rPr lang="en-US" sz="2400" dirty="0"/>
              <a:t>30-second spot in pre-feature program</a:t>
            </a:r>
          </a:p>
          <a:p>
            <a:pPr marL="741600" lvl="1" indent="-284400"/>
            <a:r>
              <a:rPr lang="en-US" sz="2400" dirty="0"/>
              <a:t>17,300 theaters</a:t>
            </a:r>
          </a:p>
          <a:p>
            <a:pPr marL="741600" lvl="1" indent="-284400"/>
            <a:r>
              <a:rPr lang="en-US" sz="2400" dirty="0"/>
              <a:t>2,600 plasma screens in lobbies</a:t>
            </a:r>
          </a:p>
          <a:p>
            <a:pPr marL="741600" lvl="1" indent="-284400"/>
            <a:r>
              <a:rPr lang="en-US" sz="2400" dirty="0"/>
              <a:t>Delivered 50,000 demonstrations</a:t>
            </a:r>
          </a:p>
          <a:p>
            <a:pPr marL="741600" lvl="1" indent="-284400"/>
            <a:r>
              <a:rPr lang="en-US" sz="2400" dirty="0"/>
              <a:t>Delivered 700,000 lobby impressions</a:t>
            </a:r>
          </a:p>
        </p:txBody>
      </p:sp>
    </p:spTree>
    <p:extLst>
      <p:ext uri="{BB962C8B-B14F-4D97-AF65-F5344CB8AC3E}">
        <p14:creationId xmlns:p14="http://schemas.microsoft.com/office/powerpoint/2010/main" val="3191320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Other Alternative Media</a:t>
            </a:r>
            <a:endParaRPr lang="en-US" sz="2000" b="0" dirty="0">
              <a:latin typeface="+mj-lt"/>
            </a:endParaRPr>
          </a:p>
        </p:txBody>
      </p:sp>
      <p:sp>
        <p:nvSpPr>
          <p:cNvPr id="5" name="Content Placeholder 4"/>
          <p:cNvSpPr>
            <a:spLocks noGrp="1"/>
          </p:cNvSpPr>
          <p:nvPr>
            <p:ph idx="1"/>
          </p:nvPr>
        </p:nvSpPr>
        <p:spPr>
          <a:xfrm>
            <a:off x="457200" y="1600200"/>
            <a:ext cx="8229600" cy="4572000"/>
          </a:xfrm>
        </p:spPr>
        <p:txBody>
          <a:bodyPr/>
          <a:lstStyle/>
          <a:p>
            <a:pPr marL="255600" indent="-255600">
              <a:buSzPct val="100000"/>
            </a:pPr>
            <a:r>
              <a:rPr lang="en-US" sz="2600" dirty="0"/>
              <a:t>Subways</a:t>
            </a:r>
          </a:p>
          <a:p>
            <a:pPr marL="255600" indent="-255600">
              <a:buSzPct val="100000"/>
            </a:pPr>
            <a:r>
              <a:rPr lang="en-US" sz="2600" dirty="0"/>
              <a:t>Public facilities</a:t>
            </a:r>
          </a:p>
          <a:p>
            <a:pPr marL="255600" indent="-255600">
              <a:buSzPct val="100000"/>
            </a:pPr>
            <a:r>
              <a:rPr lang="en-US" sz="2600" dirty="0"/>
              <a:t>Parking lots, stairs, escalators</a:t>
            </a:r>
          </a:p>
          <a:p>
            <a:pPr marL="255600" indent="-255600">
              <a:buSzPct val="100000"/>
            </a:pPr>
            <a:r>
              <a:rPr lang="en-US" sz="2600" dirty="0"/>
              <a:t>Airlines</a:t>
            </a:r>
          </a:p>
          <a:p>
            <a:pPr marL="255600" indent="-255600">
              <a:buSzPct val="100000"/>
            </a:pPr>
            <a:r>
              <a:rPr lang="en-US" sz="2600" dirty="0"/>
              <a:t>Visit South Walton</a:t>
            </a:r>
          </a:p>
          <a:p>
            <a:pPr marL="741600" lvl="1" indent="-284400"/>
            <a:r>
              <a:rPr lang="en-US" sz="2400" dirty="0"/>
              <a:t>Unique airport signage</a:t>
            </a:r>
          </a:p>
          <a:p>
            <a:pPr marL="255600" indent="-255600">
              <a:buSzPct val="100000"/>
            </a:pPr>
            <a:r>
              <a:rPr lang="en-US" sz="2600" dirty="0"/>
              <a:t>Facial recognition digital displays</a:t>
            </a:r>
          </a:p>
        </p:txBody>
      </p:sp>
    </p:spTree>
    <p:extLst>
      <p:ext uri="{BB962C8B-B14F-4D97-AF65-F5344CB8AC3E}">
        <p14:creationId xmlns:p14="http://schemas.microsoft.com/office/powerpoint/2010/main" val="746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In-Store Marketing</a:t>
            </a:r>
            <a:endParaRPr lang="en-US" sz="2000" b="0" dirty="0">
              <a:latin typeface="+mj-lt"/>
            </a:endParaRPr>
          </a:p>
        </p:txBody>
      </p:sp>
      <p:sp>
        <p:nvSpPr>
          <p:cNvPr id="5" name="Content Placeholder 4"/>
          <p:cNvSpPr>
            <a:spLocks noGrp="1"/>
          </p:cNvSpPr>
          <p:nvPr>
            <p:ph idx="1"/>
          </p:nvPr>
        </p:nvSpPr>
        <p:spPr>
          <a:xfrm>
            <a:off x="457200" y="1600200"/>
            <a:ext cx="7696200" cy="1143000"/>
          </a:xfrm>
        </p:spPr>
        <p:txBody>
          <a:bodyPr/>
          <a:lstStyle/>
          <a:p>
            <a:pPr marL="255600" indent="-255600">
              <a:buSzPct val="100000"/>
            </a:pPr>
            <a:r>
              <a:rPr lang="en-US" sz="2600" dirty="0"/>
              <a:t>60% of purchase decisions made in stores</a:t>
            </a:r>
          </a:p>
          <a:p>
            <a:pPr marL="255600" indent="-255600">
              <a:buSzPct val="100000"/>
            </a:pPr>
            <a:r>
              <a:rPr lang="en-US" sz="2600" dirty="0"/>
              <a:t>Receives limited funding</a:t>
            </a:r>
          </a:p>
        </p:txBody>
      </p:sp>
      <p:pic>
        <p:nvPicPr>
          <p:cNvPr id="4" name="Picture 3" descr="Two young women in a clothing store examine a top from a r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763" y="2895600"/>
            <a:ext cx="4657074" cy="3101348"/>
          </a:xfrm>
          <a:prstGeom prst="rect">
            <a:avLst/>
          </a:prstGeom>
        </p:spPr>
      </p:pic>
    </p:spTree>
    <p:extLst>
      <p:ext uri="{BB962C8B-B14F-4D97-AF65-F5344CB8AC3E}">
        <p14:creationId xmlns:p14="http://schemas.microsoft.com/office/powerpoint/2010/main" val="1018023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10.11 Types of Advertising that Most Influenced Clothing Purchases</a:t>
            </a:r>
          </a:p>
        </p:txBody>
      </p:sp>
      <p:pic>
        <p:nvPicPr>
          <p:cNvPr id="4" name="Picture 3" descr="A bar graph shows the types of advertising that most influenced clothing purchases, from left to right as follows: direct mail, 7.4%; in-store ads, 52.6%; online ads, 10.4%; print ads, 23.9%; radio ads, 1.8%; television ads, 14.1%; word-of-mouth,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9" y="1800444"/>
            <a:ext cx="6989710" cy="3609756"/>
          </a:xfrm>
          <a:prstGeom prst="rect">
            <a:avLst/>
          </a:prstGeom>
        </p:spPr>
      </p:pic>
      <p:sp>
        <p:nvSpPr>
          <p:cNvPr id="5" name="Content Placeholder 4"/>
          <p:cNvSpPr>
            <a:spLocks noGrp="1"/>
          </p:cNvSpPr>
          <p:nvPr>
            <p:ph idx="1"/>
          </p:nvPr>
        </p:nvSpPr>
        <p:spPr>
          <a:xfrm>
            <a:off x="457200" y="5867400"/>
            <a:ext cx="8229600" cy="304800"/>
          </a:xfrm>
        </p:spPr>
        <p:txBody>
          <a:bodyPr/>
          <a:lstStyle/>
          <a:p>
            <a:pPr marL="0" indent="0" eaLnBrk="0" hangingPunct="0">
              <a:buNone/>
            </a:pPr>
            <a:r>
              <a:rPr lang="en-US" sz="1400" dirty="0"/>
              <a:t>Source: Adapted from Amy Johannes, “Snap Decisions,” Promo, Vol. 18, No. 11 (October 2005), p. 16.</a:t>
            </a:r>
          </a:p>
        </p:txBody>
      </p:sp>
    </p:spTree>
    <p:extLst>
      <p:ext uri="{BB962C8B-B14F-4D97-AF65-F5344CB8AC3E}">
        <p14:creationId xmlns:p14="http://schemas.microsoft.com/office/powerpoint/2010/main" val="1480659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228600" y="5913437"/>
            <a:ext cx="685800" cy="487363"/>
          </a:xfrm>
        </p:spPr>
        <p:txBody>
          <a:bodyPr/>
          <a:lstStyle/>
          <a:p>
            <a:pPr marL="0" indent="0">
              <a:buNone/>
            </a:pPr>
            <a:r>
              <a:rPr lang="en-US" b="1" dirty="0"/>
              <a:t>Bonus slide</a:t>
            </a:r>
          </a:p>
        </p:txBody>
      </p:sp>
      <p:sp>
        <p:nvSpPr>
          <p:cNvPr id="2" name="Title 1"/>
          <p:cNvSpPr>
            <a:spLocks noGrp="1"/>
          </p:cNvSpPr>
          <p:nvPr>
            <p:ph type="title"/>
          </p:nvPr>
        </p:nvSpPr>
        <p:spPr>
          <a:xfrm>
            <a:off x="457200" y="259976"/>
            <a:ext cx="8229600" cy="1097280"/>
          </a:xfrm>
        </p:spPr>
        <p:txBody>
          <a:bodyPr/>
          <a:lstStyle/>
          <a:p>
            <a:pPr eaLnBrk="0" hangingPunct="0"/>
            <a:r>
              <a:rPr lang="en-US" sz="3600" dirty="0">
                <a:latin typeface="+mj-lt"/>
              </a:rPr>
              <a:t>Awareness of New Products</a:t>
            </a:r>
          </a:p>
        </p:txBody>
      </p:sp>
      <p:pic>
        <p:nvPicPr>
          <p:cNvPr id="4" name="Picture 3" descr="A bar graph shows the ways consumers become aware of new products, from left to right as follows: direct mail, 39%; in-store, 72%; outdoor, 46%; print, 54%; radio, 40%; television,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12" y="1657197"/>
            <a:ext cx="7720988" cy="3746805"/>
          </a:xfrm>
          <a:prstGeom prst="rect">
            <a:avLst/>
          </a:prstGeom>
        </p:spPr>
      </p:pic>
      <p:sp>
        <p:nvSpPr>
          <p:cNvPr id="5" name="Content Placeholder 4"/>
          <p:cNvSpPr>
            <a:spLocks noGrp="1"/>
          </p:cNvSpPr>
          <p:nvPr>
            <p:ph idx="1"/>
          </p:nvPr>
        </p:nvSpPr>
        <p:spPr>
          <a:xfrm>
            <a:off x="1046355" y="5791200"/>
            <a:ext cx="7543800" cy="563563"/>
          </a:xfrm>
        </p:spPr>
        <p:txBody>
          <a:bodyPr/>
          <a:lstStyle/>
          <a:p>
            <a:pPr marL="0" indent="0">
              <a:buNone/>
            </a:pPr>
            <a:r>
              <a:rPr lang="en-US" sz="1200" dirty="0"/>
              <a:t>Source: Based on Wayne Friedman,</a:t>
            </a:r>
            <a:r>
              <a:rPr lang="en-US" sz="1200" i="1" dirty="0"/>
              <a:t> “Brands Profit by In-Store, Word-of-Mouth Marketing, Media Daily News, </a:t>
            </a:r>
            <a:r>
              <a:rPr lang="en-US" sz="1200" dirty="0">
                <a:hlinkClick r:id="rId4"/>
              </a:rPr>
              <a:t>http://www.mediapost.com/publications/article/193422/brands-profit-by-in-store-word-of-mouth-marketing.html</a:t>
            </a:r>
            <a:r>
              <a:rPr lang="en-US" sz="1200" i="1" dirty="0"/>
              <a:t>, February 13, 2013”.</a:t>
            </a:r>
          </a:p>
        </p:txBody>
      </p:sp>
    </p:spTree>
    <p:extLst>
      <p:ext uri="{BB962C8B-B14F-4D97-AF65-F5344CB8AC3E}">
        <p14:creationId xmlns:p14="http://schemas.microsoft.com/office/powerpoint/2010/main" val="391889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In-Store Marketing Tactics</a:t>
            </a:r>
          </a:p>
        </p:txBody>
      </p:sp>
      <p:sp>
        <p:nvSpPr>
          <p:cNvPr id="5" name="Content Placeholder 4"/>
          <p:cNvSpPr>
            <a:spLocks noGrp="1"/>
          </p:cNvSpPr>
          <p:nvPr>
            <p:ph idx="1"/>
          </p:nvPr>
        </p:nvSpPr>
        <p:spPr>
          <a:xfrm>
            <a:off x="457200" y="1600200"/>
            <a:ext cx="8229600" cy="4724400"/>
          </a:xfrm>
        </p:spPr>
        <p:txBody>
          <a:bodyPr/>
          <a:lstStyle/>
          <a:p>
            <a:pPr marL="255600" indent="-255600">
              <a:spcBef>
                <a:spcPts val="1000"/>
              </a:spcBef>
              <a:buSzPct val="100000"/>
            </a:pPr>
            <a:r>
              <a:rPr lang="en-US" sz="2000" dirty="0"/>
              <a:t>In-store “make or break” time</a:t>
            </a:r>
          </a:p>
          <a:p>
            <a:pPr marL="255600" indent="-255600">
              <a:spcBef>
                <a:spcPts val="1000"/>
              </a:spcBef>
              <a:buSzPct val="100000"/>
            </a:pPr>
            <a:r>
              <a:rPr lang="en-US" sz="2000" dirty="0"/>
              <a:t>Engage customers</a:t>
            </a:r>
          </a:p>
          <a:p>
            <a:pPr marL="741600" lvl="1" indent="-284400"/>
            <a:r>
              <a:rPr lang="en-US" sz="1800" dirty="0"/>
              <a:t>Most engaging</a:t>
            </a:r>
          </a:p>
          <a:p>
            <a:pPr marL="1144800" lvl="2" indent="-230400"/>
            <a:r>
              <a:rPr lang="en-US" dirty="0"/>
              <a:t>End-aisle displays</a:t>
            </a:r>
          </a:p>
          <a:p>
            <a:pPr marL="1144800" lvl="2" indent="-230400"/>
            <a:r>
              <a:rPr lang="en-US" dirty="0"/>
              <a:t>Merchandise displays</a:t>
            </a:r>
          </a:p>
          <a:p>
            <a:pPr marL="741600" lvl="1" indent="-284400"/>
            <a:r>
              <a:rPr lang="en-US" sz="1800" dirty="0"/>
              <a:t>Lease engaging</a:t>
            </a:r>
          </a:p>
          <a:p>
            <a:pPr marL="1144800" lvl="2" indent="-230400"/>
            <a:r>
              <a:rPr lang="en-US" dirty="0"/>
              <a:t>Ceiling banners</a:t>
            </a:r>
          </a:p>
          <a:p>
            <a:pPr marL="1144800" lvl="2" indent="-230400"/>
            <a:r>
              <a:rPr lang="en-US" dirty="0"/>
              <a:t>Overhead mobiles</a:t>
            </a:r>
          </a:p>
          <a:p>
            <a:pPr marL="255600" indent="-255600">
              <a:spcBef>
                <a:spcPts val="1000"/>
              </a:spcBef>
              <a:buSzPct val="100000"/>
            </a:pPr>
            <a:r>
              <a:rPr lang="en-US" sz="2000" dirty="0"/>
              <a:t>Use color, light, sound, taste, and smell</a:t>
            </a:r>
          </a:p>
          <a:p>
            <a:pPr marL="255600" indent="-255600">
              <a:spcBef>
                <a:spcPts val="1000"/>
              </a:spcBef>
              <a:buSzPct val="100000"/>
            </a:pPr>
            <a:r>
              <a:rPr lang="en-US" sz="2000" dirty="0"/>
              <a:t>Motion</a:t>
            </a:r>
          </a:p>
          <a:p>
            <a:pPr marL="741600" lvl="1" indent="-284400"/>
            <a:r>
              <a:rPr lang="en-US" sz="1800" dirty="0"/>
              <a:t>Video screens</a:t>
            </a:r>
          </a:p>
          <a:p>
            <a:pPr marL="741600" lvl="1" indent="-284400"/>
            <a:r>
              <a:rPr lang="en-US" sz="1800" dirty="0"/>
              <a:t>Television monitors</a:t>
            </a:r>
          </a:p>
          <a:p>
            <a:pPr marL="741600" lvl="1" indent="-284400"/>
            <a:r>
              <a:rPr lang="en-US" sz="1800" dirty="0"/>
              <a:t>Digital signage </a:t>
            </a:r>
          </a:p>
        </p:txBody>
      </p:sp>
    </p:spTree>
    <p:extLst>
      <p:ext uri="{BB962C8B-B14F-4D97-AF65-F5344CB8AC3E}">
        <p14:creationId xmlns:p14="http://schemas.microsoft.com/office/powerpoint/2010/main" val="386548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Chapter Overview</a:t>
            </a:r>
          </a:p>
        </p:txBody>
      </p:sp>
      <p:sp>
        <p:nvSpPr>
          <p:cNvPr id="5" name="Content Placeholder 4"/>
          <p:cNvSpPr>
            <a:spLocks noGrp="1"/>
          </p:cNvSpPr>
          <p:nvPr>
            <p:ph idx="1"/>
          </p:nvPr>
        </p:nvSpPr>
        <p:spPr>
          <a:xfrm>
            <a:off x="457200" y="1600200"/>
            <a:ext cx="4343400" cy="4191000"/>
          </a:xfrm>
        </p:spPr>
        <p:txBody>
          <a:bodyPr/>
          <a:lstStyle/>
          <a:p>
            <a:pPr marL="255600" indent="-255600">
              <a:buSzPct val="100000"/>
            </a:pPr>
            <a:r>
              <a:rPr lang="en-US" sz="2600" dirty="0"/>
              <a:t>Traditional media faces challenges</a:t>
            </a:r>
          </a:p>
          <a:p>
            <a:pPr marL="255600" indent="-255600">
              <a:buSzPct val="100000"/>
            </a:pPr>
            <a:r>
              <a:rPr lang="en-US" sz="2600" dirty="0"/>
              <a:t>Alternative methods have emerged</a:t>
            </a:r>
          </a:p>
          <a:p>
            <a:pPr marL="255600" indent="-255600">
              <a:buSzPct val="100000"/>
            </a:pPr>
            <a:r>
              <a:rPr lang="en-US" sz="2600" dirty="0"/>
              <a:t>Alternative media</a:t>
            </a:r>
          </a:p>
          <a:p>
            <a:pPr marL="255600" indent="-255600">
              <a:buSzPct val="100000"/>
            </a:pPr>
            <a:r>
              <a:rPr lang="en-US" sz="2600" dirty="0"/>
              <a:t>In-store marketing</a:t>
            </a:r>
          </a:p>
          <a:p>
            <a:pPr marL="255600" indent="-255600">
              <a:buSzPct val="100000"/>
            </a:pPr>
            <a:r>
              <a:rPr lang="en-US" sz="2600" dirty="0"/>
              <a:t>Brand communities</a:t>
            </a:r>
          </a:p>
        </p:txBody>
      </p:sp>
      <p:pic>
        <p:nvPicPr>
          <p:cNvPr id="3" name="Picture 2" descr="An advertisement for Scott and Cooner shows a modern light fixture design next to the text, brass flickering flame chandeliers belong to those who love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571" y="1680363"/>
            <a:ext cx="3433139" cy="4128646"/>
          </a:xfrm>
          <a:prstGeom prst="rect">
            <a:avLst/>
          </a:prstGeom>
        </p:spPr>
      </p:pic>
    </p:spTree>
    <p:extLst>
      <p:ext uri="{BB962C8B-B14F-4D97-AF65-F5344CB8AC3E}">
        <p14:creationId xmlns:p14="http://schemas.microsoft.com/office/powerpoint/2010/main" val="1444424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Point-of-Purchase Tactics</a:t>
            </a:r>
          </a:p>
        </p:txBody>
      </p:sp>
      <p:sp>
        <p:nvSpPr>
          <p:cNvPr id="5" name="Content Placeholder 4"/>
          <p:cNvSpPr>
            <a:spLocks noGrp="1"/>
          </p:cNvSpPr>
          <p:nvPr>
            <p:ph idx="1"/>
          </p:nvPr>
        </p:nvSpPr>
        <p:spPr>
          <a:xfrm>
            <a:off x="457200" y="1600200"/>
            <a:ext cx="8229600" cy="4648200"/>
          </a:xfrm>
        </p:spPr>
        <p:txBody>
          <a:bodyPr/>
          <a:lstStyle/>
          <a:p>
            <a:pPr marL="255600" indent="-255600" eaLnBrk="0" hangingPunct="0">
              <a:spcBef>
                <a:spcPts val="600"/>
              </a:spcBef>
              <a:buSzPct val="100000"/>
              <a:buFontTx/>
              <a:buChar char="•"/>
              <a:defRPr/>
            </a:pPr>
            <a:r>
              <a:rPr lang="en-US" sz="2600" kern="0" dirty="0"/>
              <a:t>Location is key</a:t>
            </a:r>
          </a:p>
          <a:p>
            <a:pPr marL="255600" indent="-255600" eaLnBrk="0" hangingPunct="0">
              <a:spcBef>
                <a:spcPts val="600"/>
              </a:spcBef>
              <a:buSzPct val="100000"/>
              <a:buFontTx/>
              <a:buChar char="•"/>
              <a:defRPr/>
            </a:pPr>
            <a:r>
              <a:rPr lang="en-US" sz="2600" kern="0" dirty="0"/>
              <a:t>Last chance to reach buyer</a:t>
            </a:r>
          </a:p>
          <a:p>
            <a:pPr marL="255600" indent="-255600" eaLnBrk="0" hangingPunct="0">
              <a:spcBef>
                <a:spcPts val="600"/>
              </a:spcBef>
              <a:buSzPct val="100000"/>
              <a:buFontTx/>
              <a:buChar char="•"/>
              <a:defRPr/>
            </a:pPr>
            <a:r>
              <a:rPr lang="en-US" sz="2600" kern="0" dirty="0"/>
              <a:t>Effective for increasing sales because</a:t>
            </a:r>
          </a:p>
          <a:p>
            <a:pPr marL="741600" lvl="1" indent="-284400" eaLnBrk="0" hangingPunct="0">
              <a:buSzPct val="100000"/>
              <a:defRPr/>
            </a:pPr>
            <a:r>
              <a:rPr lang="en-US" sz="2400" kern="0" dirty="0"/>
              <a:t>60% of decisions are in a store</a:t>
            </a:r>
          </a:p>
          <a:p>
            <a:pPr marL="741600" lvl="1" indent="-284400" eaLnBrk="0" hangingPunct="0">
              <a:buSzPct val="100000"/>
              <a:defRPr/>
            </a:pPr>
            <a:r>
              <a:rPr lang="en-US" sz="2400" kern="0" dirty="0"/>
              <a:t>50% of money spent at mass merchandisers and supermarkets is unplanned</a:t>
            </a:r>
          </a:p>
          <a:p>
            <a:pPr marL="741600" lvl="1" indent="-284400" eaLnBrk="0" hangingPunct="0">
              <a:buSzPct val="100000"/>
              <a:defRPr/>
            </a:pPr>
            <a:r>
              <a:rPr lang="en-US" sz="2400" kern="0" dirty="0"/>
              <a:t>50% of Coca-Cola products from displays</a:t>
            </a:r>
          </a:p>
          <a:p>
            <a:pPr marL="255600" indent="-255600" eaLnBrk="0" hangingPunct="0">
              <a:spcBef>
                <a:spcPts val="600"/>
              </a:spcBef>
              <a:buSzPct val="100000"/>
              <a:buFontTx/>
              <a:buChar char="•"/>
              <a:defRPr/>
            </a:pPr>
            <a:r>
              <a:rPr lang="en-US" sz="2600" kern="0" dirty="0"/>
              <a:t>Average increase in sales is 9%</a:t>
            </a:r>
          </a:p>
          <a:p>
            <a:pPr marL="255600" lvl="1" indent="-255600" eaLnBrk="0" hangingPunct="0">
              <a:buSzPct val="100000"/>
              <a:buFontTx/>
              <a:buChar char="•"/>
              <a:defRPr/>
            </a:pPr>
            <a:r>
              <a:rPr lang="en-US" sz="2600" kern="0" dirty="0"/>
              <a:t>Half of POP displays not effective</a:t>
            </a:r>
          </a:p>
          <a:p>
            <a:pPr marL="741600" lvl="1" indent="-284400" eaLnBrk="0" hangingPunct="0">
              <a:buSzPct val="100000"/>
              <a:defRPr/>
            </a:pPr>
            <a:r>
              <a:rPr lang="en-US" sz="2400" kern="0" dirty="0"/>
              <a:t>Half that are effective – 20% increase in sales</a:t>
            </a:r>
            <a:endParaRPr lang="en-US" sz="2800" kern="0" dirty="0"/>
          </a:p>
        </p:txBody>
      </p:sp>
    </p:spTree>
    <p:extLst>
      <p:ext uri="{BB962C8B-B14F-4D97-AF65-F5344CB8AC3E}">
        <p14:creationId xmlns:p14="http://schemas.microsoft.com/office/powerpoint/2010/main" val="167563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10.12 Effective Point-of-Purchase Displays</a:t>
            </a:r>
          </a:p>
        </p:txBody>
      </p:sp>
      <p:sp>
        <p:nvSpPr>
          <p:cNvPr id="5" name="Content Placeholder 4"/>
          <p:cNvSpPr>
            <a:spLocks noGrp="1"/>
          </p:cNvSpPr>
          <p:nvPr>
            <p:ph idx="1"/>
          </p:nvPr>
        </p:nvSpPr>
        <p:spPr>
          <a:xfrm>
            <a:off x="457200" y="1600200"/>
            <a:ext cx="8229600" cy="4648200"/>
          </a:xfrm>
        </p:spPr>
        <p:txBody>
          <a:bodyPr/>
          <a:lstStyle/>
          <a:p>
            <a:pPr marL="255600" indent="-255600" eaLnBrk="0" hangingPunct="0">
              <a:spcBef>
                <a:spcPts val="1000"/>
              </a:spcBef>
              <a:buSzPct val="100000"/>
              <a:buFontTx/>
              <a:buChar char="•"/>
              <a:defRPr/>
            </a:pPr>
            <a:r>
              <a:rPr lang="en-US" sz="2300" kern="0" dirty="0"/>
              <a:t>Integrate the brand’s image into the display</a:t>
            </a:r>
          </a:p>
          <a:p>
            <a:pPr marL="255600" indent="-255600" eaLnBrk="0" hangingPunct="0">
              <a:spcBef>
                <a:spcPts val="1000"/>
              </a:spcBef>
              <a:buSzPct val="100000"/>
              <a:buFontTx/>
              <a:buChar char="•"/>
              <a:defRPr/>
            </a:pPr>
            <a:r>
              <a:rPr lang="en-US" sz="2300" kern="0" dirty="0"/>
              <a:t>Integrate the display with current advertising and promotions</a:t>
            </a:r>
          </a:p>
          <a:p>
            <a:pPr marL="255600" indent="-255600" eaLnBrk="0" hangingPunct="0">
              <a:spcBef>
                <a:spcPts val="1000"/>
              </a:spcBef>
              <a:buSzPct val="100000"/>
              <a:buFontTx/>
              <a:buChar char="•"/>
              <a:defRPr/>
            </a:pPr>
            <a:r>
              <a:rPr lang="en-US" sz="2300" kern="0" dirty="0"/>
              <a:t>Make the display dramatic to get attention</a:t>
            </a:r>
          </a:p>
          <a:p>
            <a:pPr marL="255600" indent="-255600" eaLnBrk="0" hangingPunct="0">
              <a:spcBef>
                <a:spcPts val="1000"/>
              </a:spcBef>
              <a:buSzPct val="100000"/>
              <a:buFontTx/>
              <a:buChar char="•"/>
              <a:defRPr/>
            </a:pPr>
            <a:r>
              <a:rPr lang="en-US" sz="2300" kern="0" dirty="0"/>
              <a:t>Keep the color of the display down so the product and signage stand out</a:t>
            </a:r>
          </a:p>
          <a:p>
            <a:pPr marL="255600" indent="-255600" eaLnBrk="0" hangingPunct="0">
              <a:spcBef>
                <a:spcPts val="1000"/>
              </a:spcBef>
              <a:buSzPct val="100000"/>
              <a:buFontTx/>
              <a:buChar char="•"/>
              <a:defRPr/>
            </a:pPr>
            <a:r>
              <a:rPr lang="en-US" sz="2300" kern="0" dirty="0"/>
              <a:t>Make the display versatile so it can be easily adapted by retailers</a:t>
            </a:r>
          </a:p>
          <a:p>
            <a:pPr marL="255600" indent="-255600" eaLnBrk="0" hangingPunct="0">
              <a:spcBef>
                <a:spcPts val="1000"/>
              </a:spcBef>
              <a:buSzPct val="100000"/>
              <a:buFontTx/>
              <a:buChar char="•"/>
              <a:defRPr/>
            </a:pPr>
            <a:r>
              <a:rPr lang="en-US" sz="2300" kern="0" dirty="0"/>
              <a:t>Make the display re-usable and easy to assemble</a:t>
            </a:r>
          </a:p>
          <a:p>
            <a:pPr marL="255600" indent="-255600" eaLnBrk="0" hangingPunct="0">
              <a:spcBef>
                <a:spcPts val="1000"/>
              </a:spcBef>
              <a:buSzPct val="100000"/>
              <a:buFontTx/>
              <a:buChar char="•"/>
              <a:defRPr/>
            </a:pPr>
            <a:r>
              <a:rPr lang="en-US" sz="2300" kern="0" dirty="0"/>
              <a:t>Make the display easy to stock</a:t>
            </a:r>
          </a:p>
          <a:p>
            <a:pPr marL="255600" indent="-255600" eaLnBrk="0" hangingPunct="0">
              <a:spcBef>
                <a:spcPts val="1000"/>
              </a:spcBef>
              <a:buSzPct val="100000"/>
              <a:buFontTx/>
              <a:buChar char="•"/>
              <a:defRPr/>
            </a:pPr>
            <a:r>
              <a:rPr lang="en-US" sz="2300" kern="0" dirty="0"/>
              <a:t>Customize the display to fit the retailer’s store</a:t>
            </a:r>
          </a:p>
        </p:txBody>
      </p:sp>
    </p:spTree>
    <p:extLst>
      <p:ext uri="{BB962C8B-B14F-4D97-AF65-F5344CB8AC3E}">
        <p14:creationId xmlns:p14="http://schemas.microsoft.com/office/powerpoint/2010/main" val="1022861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Measuring POP Effectiveness</a:t>
            </a:r>
          </a:p>
        </p:txBody>
      </p:sp>
      <p:sp>
        <p:nvSpPr>
          <p:cNvPr id="5" name="Content Placeholder 4"/>
          <p:cNvSpPr>
            <a:spLocks noGrp="1"/>
          </p:cNvSpPr>
          <p:nvPr>
            <p:ph idx="1"/>
          </p:nvPr>
        </p:nvSpPr>
        <p:spPr>
          <a:xfrm>
            <a:off x="457200" y="1600200"/>
            <a:ext cx="8229600" cy="4419600"/>
          </a:xfrm>
        </p:spPr>
        <p:txBody>
          <a:bodyPr/>
          <a:lstStyle/>
          <a:p>
            <a:pPr marL="255600" indent="-255600" eaLnBrk="0" hangingPunct="0">
              <a:spcBef>
                <a:spcPts val="1000"/>
              </a:spcBef>
              <a:buSzPct val="100000"/>
              <a:buFontTx/>
              <a:buChar char="•"/>
              <a:defRPr/>
            </a:pPr>
            <a:r>
              <a:rPr lang="en-US" sz="2600" kern="0" dirty="0"/>
              <a:t>Retailers and manufacturers want effective displays</a:t>
            </a:r>
          </a:p>
          <a:p>
            <a:pPr marL="255600" indent="-255600" eaLnBrk="0" hangingPunct="0">
              <a:spcBef>
                <a:spcPts val="1000"/>
              </a:spcBef>
              <a:buSzPct val="100000"/>
              <a:buFontTx/>
              <a:buChar char="•"/>
              <a:defRPr/>
            </a:pPr>
            <a:r>
              <a:rPr lang="en-US" sz="2600" kern="0" dirty="0"/>
              <a:t>Point-of-sales (POS) data</a:t>
            </a:r>
          </a:p>
          <a:p>
            <a:pPr marL="255600" indent="-255600" eaLnBrk="0" hangingPunct="0">
              <a:spcBef>
                <a:spcPts val="1000"/>
              </a:spcBef>
              <a:buSzPct val="100000"/>
              <a:buFontTx/>
              <a:buChar char="•"/>
              <a:defRPr/>
            </a:pPr>
            <a:r>
              <a:rPr lang="en-US" sz="2600" kern="0" dirty="0"/>
              <a:t>For retailers</a:t>
            </a:r>
          </a:p>
          <a:p>
            <a:pPr marL="741600" lvl="1" eaLnBrk="0" hangingPunct="0">
              <a:buSzPct val="100000"/>
              <a:defRPr/>
            </a:pPr>
            <a:r>
              <a:rPr lang="en-US" sz="2400" kern="0" dirty="0"/>
              <a:t>Indicate time to withdraw or change display</a:t>
            </a:r>
          </a:p>
          <a:p>
            <a:pPr marL="741600" lvl="1" eaLnBrk="0" hangingPunct="0">
              <a:buSzPct val="100000"/>
              <a:defRPr/>
            </a:pPr>
            <a:r>
              <a:rPr lang="en-US" sz="2400" kern="0" dirty="0"/>
              <a:t>Identify POP displays with largest impact</a:t>
            </a:r>
          </a:p>
          <a:p>
            <a:pPr marL="741600" lvl="1" eaLnBrk="0" hangingPunct="0">
              <a:buSzPct val="100000"/>
              <a:defRPr/>
            </a:pPr>
            <a:r>
              <a:rPr lang="en-US" sz="2400" kern="0" dirty="0"/>
              <a:t>Test market different displays</a:t>
            </a:r>
          </a:p>
          <a:p>
            <a:pPr marL="255600" indent="-255600" eaLnBrk="0" hangingPunct="0">
              <a:spcBef>
                <a:spcPts val="1000"/>
              </a:spcBef>
              <a:buSzPct val="100000"/>
              <a:buFontTx/>
              <a:buChar char="•"/>
              <a:defRPr/>
            </a:pPr>
            <a:r>
              <a:rPr lang="en-US" sz="2600" kern="0" dirty="0"/>
              <a:t>For manufacturers</a:t>
            </a:r>
          </a:p>
          <a:p>
            <a:pPr marL="741600" lvl="1" indent="-284400" eaLnBrk="0" hangingPunct="0">
              <a:buSzPct val="100000"/>
              <a:defRPr/>
            </a:pPr>
            <a:r>
              <a:rPr lang="en-US" sz="2400" kern="0" dirty="0"/>
              <a:t>Data can improve quality of displays</a:t>
            </a:r>
          </a:p>
          <a:p>
            <a:pPr marL="741600" lvl="1" indent="-284400" eaLnBrk="0" hangingPunct="0">
              <a:buSzPct val="100000"/>
              <a:defRPr/>
            </a:pPr>
            <a:r>
              <a:rPr lang="en-US" sz="2400" kern="0" dirty="0"/>
              <a:t>Strengthen relationships with retailers</a:t>
            </a:r>
          </a:p>
        </p:txBody>
      </p:sp>
    </p:spTree>
    <p:extLst>
      <p:ext uri="{BB962C8B-B14F-4D97-AF65-F5344CB8AC3E}">
        <p14:creationId xmlns:p14="http://schemas.microsoft.com/office/powerpoint/2010/main" val="1356403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Brand Communities</a:t>
            </a:r>
          </a:p>
        </p:txBody>
      </p:sp>
      <p:sp>
        <p:nvSpPr>
          <p:cNvPr id="5" name="Content Placeholder 4"/>
          <p:cNvSpPr>
            <a:spLocks noGrp="1"/>
          </p:cNvSpPr>
          <p:nvPr>
            <p:ph idx="1"/>
          </p:nvPr>
        </p:nvSpPr>
        <p:spPr>
          <a:xfrm>
            <a:off x="457200" y="1600200"/>
            <a:ext cx="8229600" cy="4191000"/>
          </a:xfrm>
        </p:spPr>
        <p:txBody>
          <a:bodyPr/>
          <a:lstStyle/>
          <a:p>
            <a:pPr marL="255600" indent="-255600" eaLnBrk="0" hangingPunct="0">
              <a:buSzPct val="100000"/>
              <a:buFontTx/>
              <a:buChar char="•"/>
              <a:defRPr/>
            </a:pPr>
            <a:r>
              <a:rPr lang="en-US" sz="2600" kern="0" dirty="0"/>
              <a:t>Ultimate demonstration of</a:t>
            </a:r>
          </a:p>
          <a:p>
            <a:pPr marL="741600" lvl="1" indent="-284400" eaLnBrk="0" hangingPunct="0">
              <a:buSzPct val="100000"/>
              <a:defRPr/>
            </a:pPr>
            <a:r>
              <a:rPr lang="en-US" sz="2400" kern="0" dirty="0"/>
              <a:t>Brand loyalty</a:t>
            </a:r>
          </a:p>
          <a:p>
            <a:pPr marL="741600" lvl="1" indent="-284400" eaLnBrk="0" hangingPunct="0">
              <a:buSzPct val="100000"/>
              <a:defRPr/>
            </a:pPr>
            <a:r>
              <a:rPr lang="en-US" sz="2400" kern="0" dirty="0"/>
              <a:t>Brand devotion</a:t>
            </a:r>
          </a:p>
          <a:p>
            <a:pPr marL="255600" indent="-255600" eaLnBrk="0" hangingPunct="0">
              <a:buSzPct val="100000"/>
              <a:buFontTx/>
              <a:buChar char="•"/>
              <a:defRPr/>
            </a:pPr>
            <a:r>
              <a:rPr lang="en-US" sz="2600" kern="0" dirty="0"/>
              <a:t>Symbolic meaning</a:t>
            </a:r>
          </a:p>
          <a:p>
            <a:pPr marL="255600" indent="-255600" eaLnBrk="0" hangingPunct="0">
              <a:buSzPct val="100000"/>
              <a:buFontTx/>
              <a:buChar char="•"/>
              <a:defRPr/>
            </a:pPr>
            <a:r>
              <a:rPr lang="en-US" sz="2600" kern="0" dirty="0"/>
              <a:t>Interactions between brand and consumer</a:t>
            </a:r>
          </a:p>
          <a:p>
            <a:pPr marL="255600" indent="-255600" eaLnBrk="0" hangingPunct="0">
              <a:buSzPct val="100000"/>
              <a:buFontTx/>
              <a:buChar char="•"/>
              <a:defRPr/>
            </a:pPr>
            <a:r>
              <a:rPr lang="en-US" sz="2600" kern="0" dirty="0"/>
              <a:t>Shared values and experiences</a:t>
            </a:r>
          </a:p>
          <a:p>
            <a:pPr marL="255600" indent="-255600" eaLnBrk="0" hangingPunct="0">
              <a:buSzPct val="100000"/>
              <a:buFontTx/>
              <a:buChar char="•"/>
              <a:defRPr/>
            </a:pPr>
            <a:r>
              <a:rPr lang="en-US" sz="2600" kern="0" dirty="0"/>
              <a:t>Cannot be created by brand itself</a:t>
            </a:r>
          </a:p>
          <a:p>
            <a:pPr marL="255600" indent="-255600" eaLnBrk="0" hangingPunct="0">
              <a:buSzPct val="100000"/>
              <a:buFontTx/>
              <a:buChar char="•"/>
              <a:defRPr/>
            </a:pPr>
            <a:r>
              <a:rPr lang="en-US" sz="2600" kern="0" dirty="0"/>
              <a:t>Marketing can enhance community experience</a:t>
            </a:r>
          </a:p>
        </p:txBody>
      </p:sp>
    </p:spTree>
    <p:extLst>
      <p:ext uri="{BB962C8B-B14F-4D97-AF65-F5344CB8AC3E}">
        <p14:creationId xmlns:p14="http://schemas.microsoft.com/office/powerpoint/2010/main" val="3230870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10.13 Reasons Brand Communities Form</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buFontTx/>
              <a:buChar char="•"/>
              <a:defRPr/>
            </a:pPr>
            <a:r>
              <a:rPr lang="en-US" sz="2600" kern="0" dirty="0"/>
              <a:t>Affirmation of the buying decision</a:t>
            </a:r>
          </a:p>
          <a:p>
            <a:pPr marL="255600" indent="-255600">
              <a:buSzPct val="100000"/>
              <a:buFontTx/>
              <a:buChar char="•"/>
              <a:defRPr/>
            </a:pPr>
            <a:r>
              <a:rPr lang="en-US" sz="2600" kern="0" dirty="0"/>
              <a:t>Social identity and bond</a:t>
            </a:r>
          </a:p>
          <a:p>
            <a:pPr marL="255600" indent="-255600">
              <a:buSzPct val="100000"/>
              <a:buFontTx/>
              <a:buChar char="•"/>
              <a:defRPr/>
            </a:pPr>
            <a:r>
              <a:rPr lang="en-US" sz="2600" kern="0" dirty="0"/>
              <a:t>Exchange stories</a:t>
            </a:r>
          </a:p>
          <a:p>
            <a:pPr marL="255600" indent="-255600">
              <a:buSzPct val="100000"/>
              <a:buFontTx/>
              <a:buChar char="•"/>
              <a:defRPr/>
            </a:pPr>
            <a:r>
              <a:rPr lang="en-US" sz="2600" kern="0" dirty="0"/>
              <a:t>Swap advice and provide help to others</a:t>
            </a:r>
          </a:p>
          <a:p>
            <a:pPr marL="255600" indent="-255600">
              <a:buSzPct val="100000"/>
              <a:buFontTx/>
              <a:buChar char="•"/>
              <a:defRPr/>
            </a:pPr>
            <a:r>
              <a:rPr lang="en-US" sz="2600" kern="0" dirty="0"/>
              <a:t>Feedback and new ideas</a:t>
            </a:r>
          </a:p>
        </p:txBody>
      </p:sp>
    </p:spTree>
    <p:extLst>
      <p:ext uri="{BB962C8B-B14F-4D97-AF65-F5344CB8AC3E}">
        <p14:creationId xmlns:p14="http://schemas.microsoft.com/office/powerpoint/2010/main" val="383436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Figure 10.14 Ways to Enhance a Brand Community</a:t>
            </a:r>
          </a:p>
        </p:txBody>
      </p:sp>
      <p:sp>
        <p:nvSpPr>
          <p:cNvPr id="5" name="Content Placeholder 4"/>
          <p:cNvSpPr>
            <a:spLocks noGrp="1"/>
          </p:cNvSpPr>
          <p:nvPr>
            <p:ph idx="1"/>
          </p:nvPr>
        </p:nvSpPr>
        <p:spPr>
          <a:xfrm>
            <a:off x="457200" y="1600200"/>
            <a:ext cx="8229600" cy="3581400"/>
          </a:xfrm>
        </p:spPr>
        <p:txBody>
          <a:bodyPr/>
          <a:lstStyle/>
          <a:p>
            <a:pPr marL="255600" indent="-255600">
              <a:buSzPct val="100000"/>
              <a:buFontTx/>
              <a:buChar char="•"/>
              <a:defRPr/>
            </a:pPr>
            <a:r>
              <a:rPr lang="en-US" sz="2600" kern="0" dirty="0"/>
              <a:t>Create benefits to encourage new customers to join</a:t>
            </a:r>
          </a:p>
          <a:p>
            <a:pPr marL="255600" indent="-255600">
              <a:buSzPct val="100000"/>
              <a:buFontTx/>
              <a:buChar char="•"/>
              <a:defRPr/>
            </a:pPr>
            <a:r>
              <a:rPr lang="en-US" sz="2600" kern="0" dirty="0"/>
              <a:t>Provide materials not available anywhere else</a:t>
            </a:r>
          </a:p>
          <a:p>
            <a:pPr marL="255600" indent="-255600">
              <a:buSzPct val="100000"/>
              <a:buFontTx/>
              <a:buChar char="•"/>
              <a:defRPr/>
            </a:pPr>
            <a:r>
              <a:rPr lang="en-US" sz="2600" kern="0" dirty="0"/>
              <a:t>Involve firm representatives in the groups</a:t>
            </a:r>
          </a:p>
          <a:p>
            <a:pPr marL="255600" indent="-255600">
              <a:buSzPct val="100000"/>
              <a:buFontTx/>
              <a:buChar char="•"/>
              <a:defRPr/>
            </a:pPr>
            <a:r>
              <a:rPr lang="en-US" sz="2600" kern="0" dirty="0"/>
              <a:t>Sponsor special events and regular meetings</a:t>
            </a:r>
          </a:p>
          <a:p>
            <a:pPr marL="255600" indent="-255600">
              <a:buSzPct val="100000"/>
              <a:buFontTx/>
              <a:buChar char="•"/>
              <a:defRPr/>
            </a:pPr>
            <a:r>
              <a:rPr lang="en-US" sz="2600" kern="0" dirty="0"/>
              <a:t>Promote communications among members</a:t>
            </a:r>
          </a:p>
          <a:p>
            <a:pPr marL="255600" indent="-255600">
              <a:buSzPct val="100000"/>
              <a:buFontTx/>
              <a:buChar char="•"/>
              <a:defRPr/>
            </a:pPr>
            <a:r>
              <a:rPr lang="en-US" sz="2600" kern="0" dirty="0"/>
              <a:t>Build a strong brand reputation</a:t>
            </a:r>
          </a:p>
        </p:txBody>
      </p:sp>
      <p:sp>
        <p:nvSpPr>
          <p:cNvPr id="3" name="Content Placeholder 2"/>
          <p:cNvSpPr>
            <a:spLocks noGrp="1"/>
          </p:cNvSpPr>
          <p:nvPr>
            <p:ph idx="13"/>
          </p:nvPr>
        </p:nvSpPr>
        <p:spPr>
          <a:xfrm>
            <a:off x="457200" y="5562600"/>
            <a:ext cx="8534400" cy="563563"/>
          </a:xfrm>
        </p:spPr>
        <p:txBody>
          <a:bodyPr/>
          <a:lstStyle/>
          <a:p>
            <a:pPr marL="0" indent="0">
              <a:buNone/>
            </a:pPr>
            <a:r>
              <a:rPr lang="en-US" sz="1700" dirty="0"/>
              <a:t>Source: Adapted from “</a:t>
            </a:r>
            <a:r>
              <a:rPr lang="en-US" sz="1700" i="1" dirty="0"/>
              <a:t>Brand Communities,</a:t>
            </a:r>
            <a:r>
              <a:rPr lang="en-US" sz="1700" dirty="0"/>
              <a:t>” Bulletpoint, No. 133 (July 2006), pp. 12-16.</a:t>
            </a:r>
          </a:p>
        </p:txBody>
      </p:sp>
    </p:spTree>
    <p:extLst>
      <p:ext uri="{BB962C8B-B14F-4D97-AF65-F5344CB8AC3E}">
        <p14:creationId xmlns:p14="http://schemas.microsoft.com/office/powerpoint/2010/main" val="617629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International Implications</a:t>
            </a:r>
          </a:p>
        </p:txBody>
      </p:sp>
      <p:sp>
        <p:nvSpPr>
          <p:cNvPr id="5" name="Content Placeholder 4"/>
          <p:cNvSpPr>
            <a:spLocks noGrp="1"/>
          </p:cNvSpPr>
          <p:nvPr>
            <p:ph idx="1"/>
          </p:nvPr>
        </p:nvSpPr>
        <p:spPr>
          <a:xfrm>
            <a:off x="457200" y="1600200"/>
            <a:ext cx="8229600" cy="4191000"/>
          </a:xfrm>
        </p:spPr>
        <p:txBody>
          <a:bodyPr/>
          <a:lstStyle/>
          <a:p>
            <a:pPr marL="255600" indent="-255600" eaLnBrk="0" hangingPunct="0">
              <a:buSzPct val="100000"/>
              <a:buFontTx/>
              <a:buChar char="•"/>
              <a:defRPr/>
            </a:pPr>
            <a:r>
              <a:rPr lang="en-US" sz="2600" kern="0" dirty="0">
                <a:latin typeface="+mj-lt"/>
              </a:rPr>
              <a:t>Alternative marketing – U.S. minorities</a:t>
            </a:r>
          </a:p>
          <a:p>
            <a:pPr marL="255600" indent="-255600" eaLnBrk="0" hangingPunct="0">
              <a:buSzPct val="100000"/>
              <a:buFontTx/>
              <a:buChar char="•"/>
              <a:defRPr/>
            </a:pPr>
            <a:r>
              <a:rPr lang="en-US" sz="2600" kern="0" dirty="0">
                <a:latin typeface="+mj-lt"/>
              </a:rPr>
              <a:t>Alternative media used in other countries</a:t>
            </a:r>
          </a:p>
          <a:p>
            <a:pPr marL="741600" lvl="1" eaLnBrk="0" hangingPunct="0">
              <a:buSzPct val="100000"/>
              <a:defRPr/>
            </a:pPr>
            <a:r>
              <a:rPr lang="en-US" sz="2400" b="1" kern="0" dirty="0"/>
              <a:t>A Sunny Day</a:t>
            </a:r>
            <a:r>
              <a:rPr lang="en-US" sz="2400" kern="0" dirty="0"/>
              <a:t> – China (Pepsi and Starbucks)</a:t>
            </a:r>
          </a:p>
          <a:p>
            <a:pPr marL="255600" indent="-255600" eaLnBrk="0" hangingPunct="0">
              <a:buSzPct val="100000"/>
              <a:buFontTx/>
              <a:buChar char="•"/>
              <a:defRPr/>
            </a:pPr>
            <a:r>
              <a:rPr lang="en-US" sz="2600" kern="0" dirty="0"/>
              <a:t>Brand communities developing in other countries</a:t>
            </a:r>
          </a:p>
          <a:p>
            <a:pPr marL="741600" lvl="1" eaLnBrk="0" hangingPunct="0">
              <a:buSzPct val="100000"/>
              <a:defRPr/>
            </a:pPr>
            <a:r>
              <a:rPr lang="en-US" sz="2400" kern="0" dirty="0"/>
              <a:t>Jeep – China</a:t>
            </a:r>
          </a:p>
          <a:p>
            <a:pPr marL="255600" indent="-255600" eaLnBrk="0" hangingPunct="0">
              <a:buSzPct val="100000"/>
              <a:buFontTx/>
              <a:buChar char="•"/>
              <a:defRPr/>
            </a:pPr>
            <a:r>
              <a:rPr lang="en-US" sz="2600" kern="0" dirty="0"/>
              <a:t>Ad clutter a global problem</a:t>
            </a:r>
          </a:p>
          <a:p>
            <a:pPr marL="741600" lvl="1" eaLnBrk="0" hangingPunct="0">
              <a:buSzPct val="100000"/>
              <a:defRPr/>
            </a:pPr>
            <a:r>
              <a:rPr lang="en-US" sz="2400" kern="0" dirty="0"/>
              <a:t>Growing use of alternative media tactics</a:t>
            </a:r>
          </a:p>
          <a:p>
            <a:pPr marL="741600" lvl="1" eaLnBrk="0" hangingPunct="0">
              <a:buSzPct val="100000"/>
              <a:defRPr/>
            </a:pPr>
            <a:r>
              <a:rPr lang="en-US" sz="2400" kern="0" dirty="0"/>
              <a:t>New alternative marketing programs</a:t>
            </a:r>
          </a:p>
        </p:txBody>
      </p:sp>
    </p:spTree>
    <p:extLst>
      <p:ext uri="{BB962C8B-B14F-4D97-AF65-F5344CB8AC3E}">
        <p14:creationId xmlns:p14="http://schemas.microsoft.com/office/powerpoint/2010/main" val="4190525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Blog Exercises</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a:t>Coca-Cola</a:t>
            </a:r>
          </a:p>
          <a:p>
            <a:pPr marL="255600" indent="-255600">
              <a:buSzPct val="100000"/>
            </a:pPr>
            <a:r>
              <a:rPr lang="en-US" sz="2600" dirty="0"/>
              <a:t>Harley Davidson</a:t>
            </a:r>
          </a:p>
          <a:p>
            <a:pPr marL="255600" indent="-255600">
              <a:buSzPct val="100000"/>
            </a:pPr>
            <a:r>
              <a:rPr lang="en-US" sz="2600" dirty="0"/>
              <a:t>Buzz Marketing</a:t>
            </a:r>
            <a:endParaRPr lang="en-US" sz="2600" dirty="0">
              <a:cs typeface="Arial" charset="0"/>
            </a:endParaRPr>
          </a:p>
        </p:txBody>
      </p:sp>
    </p:spTree>
    <p:extLst>
      <p:ext uri="{BB962C8B-B14F-4D97-AF65-F5344CB8AC3E}">
        <p14:creationId xmlns:p14="http://schemas.microsoft.com/office/powerpoint/2010/main" val="1474106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8"/>
            <a:ext cx="8229600" cy="1066800"/>
          </a:xfrm>
        </p:spPr>
        <p:txBody>
          <a:bodyPr anchor="b"/>
          <a:lstStyle/>
          <a:p>
            <a:pPr eaLnBrk="0" hangingPunct="0"/>
            <a:r>
              <a:rPr lang="en-US" sz="3600" dirty="0">
                <a:latin typeface="+mj-lt"/>
              </a:rPr>
              <a:t>Copyright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78855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10.1 Forms of Alternative Marketing</a:t>
            </a:r>
          </a:p>
        </p:txBody>
      </p:sp>
      <p:sp>
        <p:nvSpPr>
          <p:cNvPr id="5" name="Content Placeholder 4"/>
          <p:cNvSpPr>
            <a:spLocks noGrp="1"/>
          </p:cNvSpPr>
          <p:nvPr>
            <p:ph idx="1"/>
          </p:nvPr>
        </p:nvSpPr>
        <p:spPr>
          <a:xfrm>
            <a:off x="457200" y="1600200"/>
            <a:ext cx="8229600" cy="4191000"/>
          </a:xfrm>
        </p:spPr>
        <p:txBody>
          <a:bodyPr/>
          <a:lstStyle/>
          <a:p>
            <a:pPr marL="255600" indent="-255600" eaLnBrk="0" hangingPunct="0">
              <a:buSzPct val="100000"/>
              <a:buFontTx/>
              <a:buChar char="•"/>
              <a:defRPr/>
            </a:pPr>
            <a:r>
              <a:rPr lang="en-US" sz="2600" kern="0" dirty="0"/>
              <a:t>Buzz marketing</a:t>
            </a:r>
          </a:p>
          <a:p>
            <a:pPr marL="255600" indent="-255600" eaLnBrk="0" hangingPunct="0">
              <a:buSzPct val="100000"/>
              <a:buFontTx/>
              <a:buChar char="•"/>
              <a:defRPr/>
            </a:pPr>
            <a:r>
              <a:rPr lang="en-US" sz="2600" kern="0" dirty="0"/>
              <a:t>Guerrilla marketing</a:t>
            </a:r>
          </a:p>
          <a:p>
            <a:pPr marL="255600" indent="-255600" eaLnBrk="0" hangingPunct="0">
              <a:buSzPct val="100000"/>
              <a:buFontTx/>
              <a:buChar char="•"/>
              <a:defRPr/>
            </a:pPr>
            <a:r>
              <a:rPr lang="en-US" sz="2600" kern="0" dirty="0"/>
              <a:t>Lifestyle marketing</a:t>
            </a:r>
          </a:p>
          <a:p>
            <a:pPr marL="255600" indent="-255600" eaLnBrk="0" hangingPunct="0">
              <a:buSzPct val="100000"/>
              <a:buFontTx/>
              <a:buChar char="•"/>
              <a:defRPr/>
            </a:pPr>
            <a:r>
              <a:rPr lang="en-US" sz="2600" kern="0" dirty="0"/>
              <a:t>Experiential marketing</a:t>
            </a:r>
          </a:p>
          <a:p>
            <a:pPr marL="255600" indent="-255600" eaLnBrk="0" hangingPunct="0">
              <a:buSzPct val="100000"/>
              <a:buFontTx/>
              <a:buChar char="•"/>
              <a:defRPr/>
            </a:pPr>
            <a:r>
              <a:rPr lang="en-US" sz="2600" kern="0" dirty="0"/>
              <a:t>Product placement</a:t>
            </a:r>
          </a:p>
          <a:p>
            <a:pPr marL="255600" indent="-255600" eaLnBrk="0" hangingPunct="0">
              <a:buSzPct val="100000"/>
              <a:buFontTx/>
              <a:buChar char="•"/>
              <a:defRPr/>
            </a:pPr>
            <a:r>
              <a:rPr lang="en-US" sz="2600" kern="0" dirty="0"/>
              <a:t>Branded entertainment</a:t>
            </a:r>
          </a:p>
        </p:txBody>
      </p:sp>
    </p:spTree>
    <p:extLst>
      <p:ext uri="{BB962C8B-B14F-4D97-AF65-F5344CB8AC3E}">
        <p14:creationId xmlns:p14="http://schemas.microsoft.com/office/powerpoint/2010/main" val="227226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Alternative Marketing Programs</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a:t>Requires creativity and imagination</a:t>
            </a:r>
          </a:p>
          <a:p>
            <a:pPr marL="255600" indent="-255600">
              <a:buSzPct val="100000"/>
            </a:pPr>
            <a:r>
              <a:rPr lang="en-US" sz="2600" dirty="0"/>
              <a:t>Identify intersect paths</a:t>
            </a:r>
          </a:p>
          <a:p>
            <a:pPr marL="255600" indent="-255600">
              <a:buSzPct val="100000"/>
            </a:pPr>
            <a:r>
              <a:rPr lang="en-US" sz="2600" dirty="0"/>
              <a:t>To succeed relies on</a:t>
            </a:r>
          </a:p>
          <a:p>
            <a:pPr marL="741600" lvl="1"/>
            <a:r>
              <a:rPr lang="en-US" sz="2400" dirty="0"/>
              <a:t>Buzz</a:t>
            </a:r>
          </a:p>
          <a:p>
            <a:pPr marL="741600" lvl="1"/>
            <a:r>
              <a:rPr lang="en-US" sz="2400" dirty="0"/>
              <a:t>Word-of-mouth</a:t>
            </a:r>
          </a:p>
          <a:p>
            <a:pPr marL="741600" lvl="1"/>
            <a:r>
              <a:rPr lang="en-US" sz="2400" dirty="0"/>
              <a:t>Lifestyle messages</a:t>
            </a:r>
          </a:p>
        </p:txBody>
      </p:sp>
    </p:spTree>
    <p:extLst>
      <p:ext uri="{BB962C8B-B14F-4D97-AF65-F5344CB8AC3E}">
        <p14:creationId xmlns:p14="http://schemas.microsoft.com/office/powerpoint/2010/main" val="220084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Buzz Marketing</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a:t>Word-of-mouth marketing</a:t>
            </a:r>
          </a:p>
          <a:p>
            <a:pPr marL="741600" lvl="1"/>
            <a:r>
              <a:rPr lang="en-US" sz="2400" dirty="0"/>
              <a:t>Higher credibility</a:t>
            </a:r>
          </a:p>
          <a:p>
            <a:pPr marL="255600" indent="-255600">
              <a:buSzPct val="100000"/>
            </a:pPr>
            <a:r>
              <a:rPr lang="en-US" sz="2600" dirty="0"/>
              <a:t>Fast growth – now $1 billion annually</a:t>
            </a:r>
          </a:p>
          <a:p>
            <a:pPr marL="255600" indent="-255600">
              <a:buSzPct val="100000"/>
            </a:pPr>
            <a:r>
              <a:rPr lang="en-US" sz="2600" dirty="0"/>
              <a:t>More powerful than paid endorsers</a:t>
            </a:r>
          </a:p>
        </p:txBody>
      </p:sp>
    </p:spTree>
    <p:extLst>
      <p:ext uri="{BB962C8B-B14F-4D97-AF65-F5344CB8AC3E}">
        <p14:creationId xmlns:p14="http://schemas.microsoft.com/office/powerpoint/2010/main" val="391333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10.2 Types of Buzz Marketing Approaches</a:t>
            </a:r>
          </a:p>
        </p:txBody>
      </p:sp>
      <p:sp>
        <p:nvSpPr>
          <p:cNvPr id="5" name="Content Placeholder 4"/>
          <p:cNvSpPr>
            <a:spLocks noGrp="1"/>
          </p:cNvSpPr>
          <p:nvPr>
            <p:ph idx="1"/>
          </p:nvPr>
        </p:nvSpPr>
        <p:spPr>
          <a:xfrm>
            <a:off x="457200" y="1600200"/>
            <a:ext cx="8229600" cy="4191000"/>
          </a:xfrm>
        </p:spPr>
        <p:txBody>
          <a:bodyPr/>
          <a:lstStyle/>
          <a:p>
            <a:pPr marL="255600" indent="-255600" eaLnBrk="0" hangingPunct="0">
              <a:buSzPct val="100000"/>
              <a:buFontTx/>
              <a:buChar char="•"/>
              <a:defRPr/>
            </a:pPr>
            <a:r>
              <a:rPr lang="en-US" sz="2600" kern="0" dirty="0"/>
              <a:t>Individuals who truly like a brand</a:t>
            </a:r>
          </a:p>
          <a:p>
            <a:pPr marL="255600" indent="-255600" eaLnBrk="0" hangingPunct="0">
              <a:buSzPct val="100000"/>
              <a:buFontTx/>
              <a:buChar char="•"/>
              <a:defRPr/>
            </a:pPr>
            <a:r>
              <a:rPr lang="en-US" sz="2600" kern="0" dirty="0"/>
              <a:t>Individuals sponsored by a brand</a:t>
            </a:r>
          </a:p>
          <a:p>
            <a:pPr marL="255600" indent="-255600" eaLnBrk="0" hangingPunct="0">
              <a:buSzPct val="100000"/>
              <a:buFontTx/>
              <a:buChar char="•"/>
              <a:defRPr/>
            </a:pPr>
            <a:r>
              <a:rPr lang="en-US" sz="2600" kern="0" dirty="0"/>
              <a:t>Company or agency employees</a:t>
            </a:r>
          </a:p>
        </p:txBody>
      </p:sp>
    </p:spTree>
    <p:extLst>
      <p:ext uri="{BB962C8B-B14F-4D97-AF65-F5344CB8AC3E}">
        <p14:creationId xmlns:p14="http://schemas.microsoft.com/office/powerpoint/2010/main" val="109104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Consumers Who Like a Brand</a:t>
            </a:r>
          </a:p>
        </p:txBody>
      </p:sp>
      <p:sp>
        <p:nvSpPr>
          <p:cNvPr id="5" name="Content Placeholder 4"/>
          <p:cNvSpPr>
            <a:spLocks noGrp="1"/>
          </p:cNvSpPr>
          <p:nvPr>
            <p:ph idx="1"/>
          </p:nvPr>
        </p:nvSpPr>
        <p:spPr>
          <a:xfrm>
            <a:off x="457200" y="1600200"/>
            <a:ext cx="3657600" cy="4191000"/>
          </a:xfrm>
        </p:spPr>
        <p:txBody>
          <a:bodyPr/>
          <a:lstStyle/>
          <a:p>
            <a:pPr marL="255600" indent="-255600">
              <a:buSzPct val="100000"/>
            </a:pPr>
            <a:r>
              <a:rPr lang="en-US" sz="2600" dirty="0"/>
              <a:t>Ideal ambassador</a:t>
            </a:r>
          </a:p>
          <a:p>
            <a:pPr marL="255600" indent="-255600">
              <a:buSzPct val="100000"/>
            </a:pPr>
            <a:r>
              <a:rPr lang="en-US" sz="2600" dirty="0"/>
              <a:t>Buzz spread</a:t>
            </a:r>
          </a:p>
          <a:p>
            <a:pPr marL="741600" lvl="1"/>
            <a:r>
              <a:rPr lang="en-US" sz="2400" dirty="0"/>
              <a:t>In person</a:t>
            </a:r>
          </a:p>
          <a:p>
            <a:pPr marL="741600" lvl="1"/>
            <a:r>
              <a:rPr lang="en-US" sz="2400" dirty="0"/>
              <a:t>Internet</a:t>
            </a:r>
          </a:p>
          <a:p>
            <a:pPr lvl="2"/>
            <a:r>
              <a:rPr lang="en-US" sz="2200" dirty="0"/>
              <a:t>Chat rooms</a:t>
            </a:r>
          </a:p>
          <a:p>
            <a:pPr lvl="2"/>
            <a:r>
              <a:rPr lang="en-US" sz="2200" dirty="0"/>
              <a:t>Blogs</a:t>
            </a:r>
          </a:p>
          <a:p>
            <a:pPr lvl="2"/>
            <a:r>
              <a:rPr lang="en-US" sz="2200" dirty="0"/>
              <a:t>E-mails</a:t>
            </a:r>
          </a:p>
        </p:txBody>
      </p:sp>
      <p:pic>
        <p:nvPicPr>
          <p:cNvPr id="4" name="Picture 3">
            <a:extLst>
              <a:ext uri="{FF2B5EF4-FFF2-40B4-BE49-F238E27FC236}">
                <a16:creationId xmlns:a16="http://schemas.microsoft.com/office/drawing/2014/main" xmlns="" id="{3051B775-DC87-4999-96B0-D27C53872E4D}"/>
              </a:ext>
            </a:extLst>
          </p:cNvPr>
          <p:cNvPicPr>
            <a:picLocks noChangeAspect="1"/>
          </p:cNvPicPr>
          <p:nvPr/>
        </p:nvPicPr>
        <p:blipFill>
          <a:blip r:embed="rId3"/>
          <a:stretch>
            <a:fillRect/>
          </a:stretch>
        </p:blipFill>
        <p:spPr>
          <a:xfrm>
            <a:off x="4953000" y="1600200"/>
            <a:ext cx="2855979" cy="4281427"/>
          </a:xfrm>
          <a:prstGeom prst="rect">
            <a:avLst/>
          </a:prstGeom>
        </p:spPr>
      </p:pic>
    </p:spTree>
    <p:extLst>
      <p:ext uri="{BB962C8B-B14F-4D97-AF65-F5344CB8AC3E}">
        <p14:creationId xmlns:p14="http://schemas.microsoft.com/office/powerpoint/2010/main" val="2729670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4991</TotalTime>
  <Words>5233</Words>
  <Application>Microsoft Office PowerPoint</Application>
  <PresentationFormat>On-screen Show (4:3)</PresentationFormat>
  <Paragraphs>465</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508 Lecture</vt:lpstr>
      <vt:lpstr>Integrated Advertising, Promotion, and Marketing Communications</vt:lpstr>
      <vt:lpstr>Chapter Objectives</vt:lpstr>
      <vt:lpstr>Take Control</vt:lpstr>
      <vt:lpstr>Chapter Overview</vt:lpstr>
      <vt:lpstr>Figure 10.1 Forms of Alternative Marketing</vt:lpstr>
      <vt:lpstr>Alternative Marketing Programs</vt:lpstr>
      <vt:lpstr>Buzz Marketing</vt:lpstr>
      <vt:lpstr>Figure 10.2 Types of Buzz Marketing Approaches</vt:lpstr>
      <vt:lpstr>Consumers Who Like a Brand</vt:lpstr>
      <vt:lpstr>Sponsored Consumers</vt:lpstr>
      <vt:lpstr>House Parties</vt:lpstr>
      <vt:lpstr>Company Employees</vt:lpstr>
      <vt:lpstr>Buzz Marketing Stages</vt:lpstr>
      <vt:lpstr>Figure 10.4 Preconditions of Buzz Marketing</vt:lpstr>
      <vt:lpstr>Stealth Marketing</vt:lpstr>
      <vt:lpstr>Guerilla Marketing</vt:lpstr>
      <vt:lpstr>Figure 10.6 Reasons for Using Guerilla Marketing</vt:lpstr>
      <vt:lpstr>Lifestyle Marketing</vt:lpstr>
      <vt:lpstr>Experiential Marketing (1 of 2)</vt:lpstr>
      <vt:lpstr>Experiential Marketing (2 of 2)</vt:lpstr>
      <vt:lpstr>Product Placement and Branded Entertainment</vt:lpstr>
      <vt:lpstr>Product Placement (1 of 2)</vt:lpstr>
      <vt:lpstr>Figure 10.7 Top Television Product Placements</vt:lpstr>
      <vt:lpstr>Product Placement (2 of 2)</vt:lpstr>
      <vt:lpstr>Branded Entertainment</vt:lpstr>
      <vt:lpstr>Figure 10.8 Key Factors in Product Placement and Branded Entertainment</vt:lpstr>
      <vt:lpstr>Company Tactics</vt:lpstr>
      <vt:lpstr>Media Perspective</vt:lpstr>
      <vt:lpstr>Figure 10.9 Examples of Alternative Media</vt:lpstr>
      <vt:lpstr>Video Game Advertising (1 of 2)</vt:lpstr>
      <vt:lpstr>Figure 10.10 Video Game Advertising</vt:lpstr>
      <vt:lpstr>Video Game Advertising (2 of 2)</vt:lpstr>
      <vt:lpstr>Females and Video Games</vt:lpstr>
      <vt:lpstr>Cinema Advertising</vt:lpstr>
      <vt:lpstr>Other Alternative Media</vt:lpstr>
      <vt:lpstr>In-Store Marketing</vt:lpstr>
      <vt:lpstr>Figure 10.11 Types of Advertising that Most Influenced Clothing Purchases</vt:lpstr>
      <vt:lpstr>Awareness of New Products</vt:lpstr>
      <vt:lpstr>In-Store Marketing Tactics</vt:lpstr>
      <vt:lpstr>Point-of-Purchase Tactics</vt:lpstr>
      <vt:lpstr>Figure 10.12 Effective Point-of-Purchase Displays</vt:lpstr>
      <vt:lpstr>Measuring POP Effectiveness</vt:lpstr>
      <vt:lpstr>Brand Communities</vt:lpstr>
      <vt:lpstr>Figure 10.13 Reasons Brand Communities Form</vt:lpstr>
      <vt:lpstr>Figure 10.14 Ways to Enhance a Brand Community</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1406</cp:revision>
  <dcterms:created xsi:type="dcterms:W3CDTF">2014-07-14T20:04:21Z</dcterms:created>
  <dcterms:modified xsi:type="dcterms:W3CDTF">2018-01-06T10:15:01Z</dcterms:modified>
</cp:coreProperties>
</file>