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77" r:id="rId2"/>
    <p:sldId id="382" r:id="rId3"/>
    <p:sldId id="444" r:id="rId4"/>
    <p:sldId id="445" r:id="rId5"/>
    <p:sldId id="446" r:id="rId6"/>
    <p:sldId id="447" r:id="rId7"/>
    <p:sldId id="448" r:id="rId8"/>
    <p:sldId id="449" r:id="rId9"/>
    <p:sldId id="450" r:id="rId10"/>
    <p:sldId id="452" r:id="rId11"/>
    <p:sldId id="453" r:id="rId12"/>
    <p:sldId id="454" r:id="rId13"/>
    <p:sldId id="455" r:id="rId14"/>
    <p:sldId id="456" r:id="rId15"/>
    <p:sldId id="458" r:id="rId16"/>
    <p:sldId id="459" r:id="rId17"/>
    <p:sldId id="460" r:id="rId18"/>
    <p:sldId id="461" r:id="rId19"/>
    <p:sldId id="462" r:id="rId20"/>
    <p:sldId id="463" r:id="rId21"/>
    <p:sldId id="464" r:id="rId22"/>
    <p:sldId id="465" r:id="rId23"/>
    <p:sldId id="466" r:id="rId24"/>
    <p:sldId id="467" r:id="rId25"/>
    <p:sldId id="468" r:id="rId26"/>
    <p:sldId id="469" r:id="rId27"/>
    <p:sldId id="470" r:id="rId28"/>
    <p:sldId id="471" r:id="rId29"/>
    <p:sldId id="472" r:id="rId30"/>
    <p:sldId id="473" r:id="rId31"/>
    <p:sldId id="474" r:id="rId32"/>
    <p:sldId id="475" r:id="rId33"/>
    <p:sldId id="476" r:id="rId34"/>
    <p:sldId id="477" r:id="rId35"/>
    <p:sldId id="478" r:id="rId36"/>
    <p:sldId id="479" r:id="rId37"/>
    <p:sldId id="480" r:id="rId38"/>
    <p:sldId id="481" r:id="rId39"/>
    <p:sldId id="482" r:id="rId40"/>
    <p:sldId id="483" r:id="rId41"/>
    <p:sldId id="484" r:id="rId42"/>
    <p:sldId id="485"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4" autoAdjust="0"/>
    <p:restoredTop sz="96305" autoAdjust="0"/>
  </p:normalViewPr>
  <p:slideViewPr>
    <p:cSldViewPr>
      <p:cViewPr varScale="1">
        <p:scale>
          <a:sx n="74" d="100"/>
          <a:sy n="74" d="100"/>
        </p:scale>
        <p:origin x="-10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topic for this chapter is social media.</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Twitter is a micro-blogging service that allows individuals</a:t>
            </a:r>
            <a:r>
              <a:rPr lang="en-US" baseline="0" dirty="0" smtClean="0">
                <a:latin typeface="Arial" charset="0"/>
              </a:rPr>
              <a:t> and companies to send tweets with a maximum of 140 characters per message. Approximately 41 percent of users are minorities, with African-Americans the largest minority group. The number of Hispanics is also high. Twitter can be an effective tool for brands to reach consumers with a message. It can also be used to listen to what consumers say about a brand. Twitter can be an effective means of marketing for small businesses.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93301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This slide provides tips for using Twitter. It is critical to develop a strategy to maintain a consistent brand voice. A primary goal is to engage followers and focus</a:t>
            </a:r>
            <a:r>
              <a:rPr lang="en-US" baseline="0" dirty="0" smtClean="0">
                <a:latin typeface="Arial" charset="0"/>
              </a:rPr>
              <a:t> on building relationships, not on pushing sales. It is important to respond to customer comments, both good and bad. Brands should avoid total automation as this will soon become evident to followers and will loose credibility.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62883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Pinterest is a bulletin-board</a:t>
            </a:r>
            <a:r>
              <a:rPr lang="en-US" baseline="0" dirty="0" smtClean="0">
                <a:latin typeface="Arial" charset="0"/>
              </a:rPr>
              <a:t> style social networking site with over 70 million users, 70% of which are females. Popular topics are fashion and food.</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331158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By 2017</a:t>
            </a:r>
            <a:r>
              <a:rPr lang="en-US" baseline="0" dirty="0" smtClean="0">
                <a:latin typeface="Arial" charset="0"/>
              </a:rPr>
              <a:t> YouTube is expected to have more views, likes, and shares than Facebook or Twitter. The previous slide highlighted the current trends in video sharing. Consumers produce the vast majority of videos on YouTube. For instance, for Covergirl and Revlon, 99% of videos viewed are fan-produced. A new trend is consumers re-creating broadcast ads, such as the Swiffer ads. Some follow the script of Swiffer, others create a variation of the script. Rather than access websites or technical support, many consumers access YouTube to watch how-to videos and repair videos. Brands must monitor fan-created videos. Companies may want to support positive videos. Negative videos may require a response, or they can serve as learning tools.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86138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Posting</a:t>
            </a:r>
            <a:r>
              <a:rPr lang="en-US" baseline="0" dirty="0" smtClean="0">
                <a:latin typeface="Arial" charset="0"/>
              </a:rPr>
              <a:t> videos on YouTube and other video sharing sites has grown tremendously in the last few years. This slide shows current trends in consumer video sharing. Consumers are uploading broadcast ads, especially TV ads, to the Internet. Most are ads they like, but some are ones they dislike. Rather than writing a product review, consumers are posting video reviews. Consumers are re-creating ads for popular brands or ads they find appealing. Consumers are posting videos on how to use products or how to repair products. Recently, videos of real-time events are being posted. Most do not involve brands, but occasionally they do. Lastly, consumers are creating branded videos highlighting their personal experiences with a brand.</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849146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Listed on this slide are reasons companies become involved in social media marketing. The</a:t>
            </a:r>
            <a:r>
              <a:rPr lang="en-US" baseline="0" dirty="0" smtClean="0">
                <a:latin typeface="Arial" charset="0"/>
              </a:rPr>
              <a:t> p</a:t>
            </a:r>
            <a:r>
              <a:rPr lang="en-US" dirty="0" smtClean="0">
                <a:latin typeface="Arial" charset="0"/>
              </a:rPr>
              <a:t>rimary reasons are to engage fans and increase</a:t>
            </a:r>
            <a:r>
              <a:rPr lang="en-US" baseline="0" dirty="0" smtClean="0">
                <a:latin typeface="Arial" charset="0"/>
              </a:rPr>
              <a:t> brand exposure. If increasing sales is a major reason, the social media marketing strategy is likely to fail. It can be a way to generate leads, increase traffic, and develop loyal fans. Such actions can be enhanced by creating an avenue for customer interaction. If done correctly, a brand’s image can be enhanced.</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486738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Hooters and Wholly Guacamole provide good examples of achieving the first three reasons for using</a:t>
            </a:r>
            <a:r>
              <a:rPr lang="en-US" baseline="0" dirty="0" smtClean="0">
                <a:latin typeface="Arial" charset="0"/>
              </a:rPr>
              <a:t> social media. With Hooters brand re-vamp, the goal was to attract female fans while keeping the company’s male audience. Social media was an integral part of the campaign. Consumers were encouraged to share experiences at Hooters via social media. With Wholly Guacamole, the </a:t>
            </a:r>
            <a:r>
              <a:rPr lang="en-US" i="1" baseline="0" dirty="0" smtClean="0">
                <a:latin typeface="Arial" charset="0"/>
              </a:rPr>
              <a:t>Lion King </a:t>
            </a:r>
            <a:r>
              <a:rPr lang="en-US" baseline="0" dirty="0" smtClean="0">
                <a:latin typeface="Arial" charset="0"/>
              </a:rPr>
              <a:t>DVD giveaway yielded 95,000 impressions on Facebook and provided a means for customer interactions.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72915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Social media can drive traffic to a website by providing the URL in</a:t>
            </a:r>
            <a:r>
              <a:rPr lang="en-US" baseline="0" dirty="0" smtClean="0">
                <a:latin typeface="Arial" charset="0"/>
              </a:rPr>
              <a:t> social media content. For business-to-business operations, social media can generate leads that can be followed up by sales staff. To enhance a brand’s image, social media must do more than offer communication opportunities. Brands must solve consumer problems, provide information, and offer insights into product usage. According to JD Powers, online interactions impact brand perceptions, either positively or negatively.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778937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Social media can boost organic</a:t>
            </a:r>
            <a:r>
              <a:rPr lang="en-US" baseline="0" dirty="0" smtClean="0">
                <a:latin typeface="Arial" charset="0"/>
              </a:rPr>
              <a:t> search rankings in two ways: 1) brand name mentions in social media and 2) content or comments in social media that fit search terms. In the first case, search engine algorithms examine brand mentions in social media as part of determining search rankings. In the second case, the quality of search results is enhanced if the comment or content fits the search terms.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936583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Customer intelligence involves social listening</a:t>
            </a:r>
            <a:r>
              <a:rPr lang="en-US" baseline="0" dirty="0" smtClean="0">
                <a:latin typeface="Arial" charset="0"/>
              </a:rPr>
              <a:t> or listening to social chatter. It provides insight about customer thoughts, both negative and positive. Most comments are honest and reveal what individuals think. Occasionally, social buzz requires a brand reaction, such as the case with General Mills. A Cheerios ad featured a mixed-race marriage. When posted to YouTube, the ad received a large number of views and some negative, racist comments. General Mills believed these comments represented a minority so disabled the comment feature, but did not discontinue the ad.</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637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objectives for Chapter 9.</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Social listening allows</a:t>
            </a:r>
            <a:r>
              <a:rPr lang="en-US" baseline="0" dirty="0" smtClean="0">
                <a:latin typeface="Arial" charset="0"/>
              </a:rPr>
              <a:t> a firm to react to negative comments made by individuals. Social listening can be used to detect problems with the product. It can also be used to gather ideas for branded content because it will show problems people are facing. Social listening can be used to detect consumer behavior patterns or shifts in consumer views and to predict trends. Lastly, social chatter can identify brand advocates, individuals who really love a brand.</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64002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One</a:t>
            </a:r>
            <a:r>
              <a:rPr lang="en-US" baseline="0" dirty="0" smtClean="0">
                <a:latin typeface="Arial" charset="0"/>
              </a:rPr>
              <a:t> purpose of social listening is to locate brand advocates. The majority of customers do not make comments about a brand on social media. Nearly all social buzz is generated by 4.7% of fans. Some say it is 20%, but the idea is that a small percentage generates most of the buzz. These brand advocates should be recruited. Characteristics of brand advocates are behavioral commitment to the brand, emotional connection to the brand, and quality communication skills.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59519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Increasing sales and building brand loyalty should be</a:t>
            </a:r>
            <a:r>
              <a:rPr lang="en-US" baseline="0" dirty="0" smtClean="0">
                <a:latin typeface="Arial" charset="0"/>
              </a:rPr>
              <a:t> secondary goals of a social media marketing program. Engaging consumers with the brand should be the primary reason. A study by Coca-Cola found no relationship between social buzz and sales. But, for mega brands like Coca-Cola, social media is not an option, it is a must. A study by McKinsey &amp; Co. found negative buzz about a telecom company caused an 8% decline in sales.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46242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L’Oreal provides a</a:t>
            </a:r>
            <a:r>
              <a:rPr lang="en-US" baseline="0" dirty="0" smtClean="0">
                <a:latin typeface="Arial" charset="0"/>
              </a:rPr>
              <a:t> good example of successful social media marketing. The goal of the brand’s social media program is to keep in touch with customers in each step of the purchase decision. To maximize the impact of the social media effort, L’Oreal uses a 3-part strategy. First, different marketing strategies and different Facebook pages are used for each country. Each country is unique so requires a different approach. Second, L’Oreal creates content that leads to social conversation. The company will ask questions, provide beauty advice and ask customers to share stories. Third, social media works best both before and after a purchase.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676198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This slide</a:t>
            </a:r>
            <a:r>
              <a:rPr lang="en-US" baseline="0" dirty="0" smtClean="0">
                <a:latin typeface="Arial" charset="0"/>
              </a:rPr>
              <a:t> shows the steps involved in building a social media presence. It starts with determining the social media goals. The type of goal set determines the best strategies. Once goals have been set, then determine the online personality the company wants to convey in social media and then decide on the social media platforms. Social media strategies are chosen based on the goals, online personality and social media platforms. The last step is to develop an analytical loop that examines data from social media to make changes in what is happening with social media.</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03286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Social interaction is the primary purpose</a:t>
            </a:r>
            <a:r>
              <a:rPr lang="en-US" baseline="0" dirty="0" smtClean="0">
                <a:latin typeface="Arial" charset="0"/>
              </a:rPr>
              <a:t> of social media. Marketers realize that this social interaction provides opportunities if approached properly. This slide highlights current strategies being used. Because of the newness of social media, companies are still developing strategies and experimenting with different marketing programs.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409351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Just as plants grow</a:t>
            </a:r>
            <a:r>
              <a:rPr lang="en-US" baseline="0" dirty="0" smtClean="0">
                <a:latin typeface="Arial" charset="0"/>
              </a:rPr>
              <a:t> from seeds, marketers can plant seeds that consumers will then share with others. Financial incentives are the most common and have the best track record of working. Coupons, rebates, and contests are often used. Occasionally, a mistake can be a seed for a brand. Esurance purchased an ad after the Super Bowl for $3.5 million. Held a contest offering $1.5 million. Value-added incentives used by brands include some type of exclusive information or benefit.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457722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Real-time marketing is the creation and execution of an instantaneous marketing message in response to or during a live event. It began as a legitimate</a:t>
            </a:r>
            <a:r>
              <a:rPr lang="en-US" baseline="0" dirty="0" smtClean="0">
                <a:latin typeface="Arial" charset="0"/>
              </a:rPr>
              <a:t> strategy in the 2013 Super Bowl when Oreo cookies sent out a tweet during a blackout. Now brands have “war rooms” where company experts gather during a live sporting event. War rooms look for opportunities to create and send out marketing messages. To be successful, however, there needs to be upfront strategic planning as well as policies and rules governing real-time marketing messages. A natural event, such as a snowstorm, can also be used for real-time marketing.</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893318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Video marketing has increased</a:t>
            </a:r>
            <a:r>
              <a:rPr lang="en-US" baseline="0" dirty="0" smtClean="0">
                <a:latin typeface="Arial" charset="0"/>
              </a:rPr>
              <a:t> in popularity. About 58% of US population watch videos and 75% of Internet users watch digital videos. Spending on videos sites such as YouTube is now at $4.6 billion, growing at a rate of 20% to 40% per year. Individuals watching digital videos are more receptive than individuals watching TV ads, and they watch the ad longer.</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59682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Brands have a variety of video marketing tactics from</a:t>
            </a:r>
            <a:r>
              <a:rPr lang="en-US" baseline="0" dirty="0" smtClean="0">
                <a:latin typeface="Arial" charset="0"/>
              </a:rPr>
              <a:t> which to choose.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36783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charset="0"/>
              </a:rPr>
              <a:t>Wholly Guacamole’s founder, Don Bowden, discovered a high</a:t>
            </a:r>
            <a:r>
              <a:rPr lang="en-US" baseline="0" dirty="0" smtClean="0">
                <a:latin typeface="Arial" charset="0"/>
              </a:rPr>
              <a:t> pressure process that results in a “100% all  natural, fresh tasting product.” Guacamole is now a popular item that is used on a large number of foods and for sandwich spread. Wholly Guacamole brand was built through leveraging social media to create brand awareness and boost sales To stretch limited advertising dollars, Wholly Guacamole developed brand alliances with the </a:t>
            </a:r>
            <a:r>
              <a:rPr lang="en-US" i="1" baseline="0" dirty="0" smtClean="0">
                <a:latin typeface="Arial" charset="0"/>
              </a:rPr>
              <a:t>Biggest Loser </a:t>
            </a:r>
            <a:r>
              <a:rPr lang="en-US" baseline="0" dirty="0" smtClean="0">
                <a:latin typeface="Arial" charset="0"/>
              </a:rPr>
              <a:t>television show, Sonic drive-in, and the Disney movies </a:t>
            </a:r>
            <a:r>
              <a:rPr lang="en-US" i="1" baseline="0" dirty="0" smtClean="0">
                <a:latin typeface="Arial" charset="0"/>
              </a:rPr>
              <a:t>Diary of a Wimpy Kid </a:t>
            </a:r>
            <a:r>
              <a:rPr lang="en-US" baseline="0" dirty="0" smtClean="0">
                <a:latin typeface="Arial" charset="0"/>
              </a:rPr>
              <a:t>and </a:t>
            </a:r>
            <a:r>
              <a:rPr lang="en-US" i="1" baseline="0" dirty="0" smtClean="0">
                <a:latin typeface="Arial" charset="0"/>
              </a:rPr>
              <a:t>The Lion King</a:t>
            </a:r>
            <a:r>
              <a:rPr lang="en-US" baseline="0" dirty="0" smtClean="0">
                <a:latin typeface="Arial" charset="0"/>
              </a:rPr>
              <a:t>.</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625654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Video</a:t>
            </a:r>
            <a:r>
              <a:rPr lang="en-US" baseline="0" dirty="0" smtClean="0">
                <a:latin typeface="Arial" charset="0"/>
              </a:rPr>
              <a:t> ads that are pre-rolled have a higher level of impressions and is good to enhance brand recall. Mid-roll ads have the highest completion rate and a good to enhance brand recognition and brand image. Post-roll ads have a higher click-through rate and are good for direct response ads and ads with a call-to-action of some type.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316501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Because</a:t>
            </a:r>
            <a:r>
              <a:rPr lang="en-US" baseline="0" dirty="0" smtClean="0">
                <a:latin typeface="Arial" charset="0"/>
              </a:rPr>
              <a:t> most brand content is ignored, brands are using influencer marketing, which is individuals posting positive comments and information about brands. It is important to match opinion leaders with brands where the brand message is aligned with an influencer’s motivation. Number of followers not always a key to success. Most important is if they lead conversations and shape opinions</a:t>
            </a:r>
            <a:r>
              <a:rPr lang="en-US" baseline="0" smtClean="0">
                <a:latin typeface="Arial" charset="0"/>
              </a:rPr>
              <a:t>. To </a:t>
            </a:r>
            <a:r>
              <a:rPr lang="en-US" baseline="0" dirty="0" smtClean="0">
                <a:latin typeface="Arial" charset="0"/>
              </a:rPr>
              <a:t>be effective, influencers must be seen as authentic.</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342333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Internet</a:t>
            </a:r>
            <a:r>
              <a:rPr lang="en-US" baseline="0" dirty="0" smtClean="0">
                <a:latin typeface="Arial" charset="0"/>
              </a:rPr>
              <a:t> provides a platform for consumers to vent their feelings. In the past, a dissatisfied customer told 12-15 friends and relatives, now he/she can tell thousands or even millions via social media. Satisfied customers also have the opportunity to share their feelings. Interactive blogs allow visitor comments. By doing so, brands have a higher level of risk since they cannot control what individuals post. Decisions do have to be made, however, on how the brand will handle negative comments.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224905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080328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 number of companies have developed blogs for their customers and consumers to visit. Having a company-sponsored blog reassures shoppers and gives them a glimpse of how the company deals with customers. It is an avenue for the company to release new information and for customers to voice opinions. Most importantly, the company controls the website, so it has an opportunity to respond to complaints. It is important to be honest and not suppress negative comments.</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576827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Personal blogs can be sponsored by a brand. New FTC regulations require that if</a:t>
            </a:r>
            <a:r>
              <a:rPr lang="en-US" baseline="0" dirty="0" smtClean="0">
                <a:latin typeface="Arial" charset="0"/>
              </a:rPr>
              <a:t> a blog is being sponsored by a brand, the blogger must reveal this information on the blog. Since the blog is sponsored by a brand, bloggers have limited freedom to make comments if they want to retain the sponsorship and visitors’ comments are also often tempered. Blogs where individuals speak about a brand have the most freedom for bloggers as well as visitors. These blogs can be a good way for a brand to learn what people think. Brands can also post comments or ask questions.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09177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Consumer-generated reviews have grown in popularity. The leader is Amazon.com., which</a:t>
            </a:r>
            <a:r>
              <a:rPr lang="en-US" baseline="0" dirty="0" smtClean="0">
                <a:latin typeface="Arial" charset="0"/>
              </a:rPr>
              <a:t> provides </a:t>
            </a:r>
            <a:r>
              <a:rPr lang="en-US" dirty="0" smtClean="0">
                <a:latin typeface="Arial" charset="0"/>
              </a:rPr>
              <a:t>reviews on most books and items sold. Amazon encourages customers to write reviews for other customers. Best Buy also offers customer reviews on various brands. Customer reviews are a good way to reach early adopters. Customer reviews can have some negative implications if a company or brand receives negative reviews and low-star ratings. This information can be used for developing marketing plans, modifying products, and creating service strategies. Customer reviews have driven companies to focus more on consistent product quality.</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742157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charset="0"/>
              </a:rPr>
              <a:t>Viral marketing</a:t>
            </a:r>
            <a:r>
              <a:rPr lang="en-US" dirty="0" smtClean="0">
                <a:latin typeface="Arial" charset="0"/>
              </a:rPr>
              <a:t> involves passing along a marketing message to others in some way. It can be through an e-mail or on a blog. It is form of word-of-mouth endorsement. Viral messages can be advertisements, hyperlinks to promotions, online newsletters, streaming videos, or games.</a:t>
            </a:r>
            <a:endParaRPr lang="en-US" b="1"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958518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To create successful viral marketing programs requires a focus on the product or business. Viral</a:t>
            </a:r>
            <a:r>
              <a:rPr lang="en-US" baseline="0" dirty="0" smtClean="0">
                <a:latin typeface="Arial" charset="0"/>
              </a:rPr>
              <a:t> marketing</a:t>
            </a:r>
            <a:r>
              <a:rPr lang="en-US" dirty="0" smtClean="0">
                <a:latin typeface="Arial" charset="0"/>
              </a:rPr>
              <a:t> needs to be related in some way to the brand. The business must seriously think about why individuals would want to pass the message along. What makes the</a:t>
            </a:r>
            <a:r>
              <a:rPr lang="en-US" baseline="0" dirty="0" smtClean="0">
                <a:latin typeface="Arial" charset="0"/>
              </a:rPr>
              <a:t> message</a:t>
            </a:r>
            <a:r>
              <a:rPr lang="en-US" dirty="0" smtClean="0">
                <a:latin typeface="Arial" charset="0"/>
              </a:rPr>
              <a:t> unique or different? It has to be fun and cause a person to say, “I’ve got to send this to my friends. They have to see it.” An incentive can be offered, but that does not always work because it is seen as a sales trick. The viral message should be personal in some way. It is important to track results and analyze the data to see what worked and what didn’t, and what people did with the viral message.</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039395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top two reasons consumers follow a brand</a:t>
            </a:r>
            <a:r>
              <a:rPr lang="en-US" baseline="0" dirty="0" smtClean="0">
                <a:latin typeface="Arial" charset="0"/>
              </a:rPr>
              <a:t> are to keep up with the brand’s activities and to learn about new products and services. Sweepstakes and promotions can entice some consumers to follow a brand. Fans of a brand may provide positive feedback. If someone likes a brand, they may follow it in social media to interact with other fans and to make purchases. Customers who have had a poor experience typically do not follow a brand but may complain about the brand in social media.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15094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charset="0"/>
              </a:rPr>
              <a:t>Chapter 9 opens with a discussion of how social media has altered</a:t>
            </a:r>
            <a:r>
              <a:rPr lang="en-US" baseline="0" dirty="0" smtClean="0">
                <a:latin typeface="Arial" charset="0"/>
              </a:rPr>
              <a:t> communications among individuals and between businesses and consumers. The basics of social networks are presented and the most popular social networking sites are described. Social media marketing strategies and tactics are explored. The chapter highlights some of the social metrics that can be used to evaluate a brand’s social strategy. The chapter concludes with a brief discussion of international issues with social media.</a:t>
            </a: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3445093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Social media is worldwide</a:t>
            </a:r>
            <a:r>
              <a:rPr lang="en-US" baseline="0" dirty="0" smtClean="0">
                <a:latin typeface="Arial" charset="0"/>
              </a:rPr>
              <a:t> with users from almost every country. Facebook has more users outside the United States. Companies face three challenges – language differences, social norms, and technological issues.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683994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a:t>
            </a:r>
            <a:r>
              <a:rPr lang="en-US" baseline="0" dirty="0" smtClean="0">
                <a:latin typeface="Arial" charset="0"/>
              </a:rPr>
              <a:t> blog exercises for Chapter 9 include Hooters, Covergirl, and links about social media.</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68551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charset="0"/>
              </a:rPr>
              <a:t>Social media </a:t>
            </a:r>
            <a:r>
              <a:rPr lang="en-US" dirty="0" smtClean="0">
                <a:latin typeface="Arial" charset="0"/>
              </a:rPr>
              <a:t>is any digital tool or venue that allows individuals</a:t>
            </a:r>
            <a:r>
              <a:rPr lang="en-US" baseline="0" dirty="0" smtClean="0">
                <a:latin typeface="Arial" charset="0"/>
              </a:rPr>
              <a:t> to socialize on the web. A </a:t>
            </a:r>
            <a:r>
              <a:rPr lang="en-US" b="1" baseline="0" dirty="0" smtClean="0">
                <a:latin typeface="Arial" charset="0"/>
              </a:rPr>
              <a:t>social network </a:t>
            </a:r>
            <a:r>
              <a:rPr lang="en-US" baseline="0" dirty="0" smtClean="0">
                <a:latin typeface="Arial" charset="0"/>
              </a:rPr>
              <a:t>is a social structure of individuals or organizations that are tied together in some manner. </a:t>
            </a:r>
            <a:r>
              <a:rPr lang="en-US" b="1" baseline="0" dirty="0" smtClean="0">
                <a:latin typeface="Arial" charset="0"/>
              </a:rPr>
              <a:t>Social media marketing </a:t>
            </a:r>
            <a:r>
              <a:rPr lang="en-US" baseline="0" dirty="0" smtClean="0">
                <a:latin typeface="Arial" charset="0"/>
              </a:rPr>
              <a:t>is the utilization of social media and social networks to market a product, company, or brand.</a:t>
            </a:r>
            <a:endParaRPr lang="en-US" dirty="0" smtClean="0">
              <a:latin typeface="Arial" charset="0"/>
            </a:endParaRP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21899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charset="0"/>
              </a:rPr>
              <a:t>General social networking </a:t>
            </a:r>
            <a:r>
              <a:rPr lang="en-US" dirty="0" smtClean="0">
                <a:latin typeface="Arial" charset="0"/>
              </a:rPr>
              <a:t>sites are broadly</a:t>
            </a:r>
            <a:r>
              <a:rPr lang="en-US" baseline="0" dirty="0" smtClean="0">
                <a:latin typeface="Arial" charset="0"/>
              </a:rPr>
              <a:t> based and are designed to appeal to all demographics. Facebook is an example. </a:t>
            </a:r>
            <a:r>
              <a:rPr lang="en-US" b="1" baseline="0" dirty="0" smtClean="0">
                <a:latin typeface="Arial" charset="0"/>
              </a:rPr>
              <a:t>Niche social networking sites </a:t>
            </a:r>
            <a:r>
              <a:rPr lang="en-US" baseline="0" dirty="0" smtClean="0">
                <a:latin typeface="Arial" charset="0"/>
              </a:rPr>
              <a:t>focus on a specific topic, hobby, interest or demographic group. LinkedIn is an example of a business niche site. Subcategories of niche sites include business, family and lifestyle, dating, special interests, hobbies, and shopping. </a:t>
            </a:r>
            <a:r>
              <a:rPr lang="en-US" b="1" baseline="0" dirty="0" smtClean="0">
                <a:latin typeface="Arial" charset="0"/>
              </a:rPr>
              <a:t>Social bookmarking sites</a:t>
            </a:r>
            <a:r>
              <a:rPr lang="en-US" baseline="0" dirty="0" smtClean="0">
                <a:latin typeface="Arial" charset="0"/>
              </a:rPr>
              <a:t> allow individuals to share bookmarks of their favorite websites.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85249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This graph shows the penetration of the major social networking</a:t>
            </a:r>
            <a:r>
              <a:rPr lang="en-US" baseline="0" dirty="0" smtClean="0">
                <a:latin typeface="Arial" charset="0"/>
              </a:rPr>
              <a:t> platforms.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564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Facebook is the largest social media networking site with 1.2 billion users worldwide. In</a:t>
            </a:r>
            <a:r>
              <a:rPr lang="en-US" baseline="0" dirty="0" smtClean="0">
                <a:latin typeface="Arial" charset="0"/>
              </a:rPr>
              <a:t> terms of advertising, Facebook generates $10 billion per year and captures 73% of social media advertising dollars. Facebook now allows custom audiences targeting – which allows marketers to gather information a company’s website then use that to target specific individuals on Facebook. Demographically, teens are deserting Facebook, a decline of 25% in the past 3 years. At the same time the number of seniors, 55 and older, has increased 80% to 28 million. Usage is concentrated on a small percentage. Only 10% update their status daily, 4% more than once a day, and only 15% make comments daily.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410973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Instagram is a mobile photo and video</a:t>
            </a:r>
            <a:r>
              <a:rPr lang="en-US" baseline="0" dirty="0" smtClean="0">
                <a:latin typeface="Arial" charset="0"/>
              </a:rPr>
              <a:t> sharing website owned by Facebook. It has 200 million plus users, 60% who tend to visit daily. Users tend to be young, wealthy, and female. Popular marketing tactics include photo and/or video contests and the crowdsourcing of photos. Consumers are also uploading personal photos wearing branded clothing. These are then uploaded to a brand’s page or links are provided from the brand’s website.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82221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smtClean="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socialmediaexaminer.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mailchn.spi-global.com/owa/redir.aspx?C=dgQW0nPorOpnw5ZrvH-hkf6xUWcv3hIPwpGbATgeaGkHRGEMUjnUCA..&amp;URL=http://www.marketingprofs.com/charts/2013/10336/digital-influence-blogs-beat-social-networks-for-driving-purchase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emarketer.com/Articl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1022534"/>
          </a:xfrm>
        </p:spPr>
        <p:txBody>
          <a:bodyPr/>
          <a:lstStyle/>
          <a:p>
            <a:r>
              <a:rPr lang="en-US" sz="3600" dirty="0" smtClean="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smtClean="0">
                <a:latin typeface="+mj-lt"/>
              </a:rPr>
              <a:t>Eighth</a:t>
            </a:r>
            <a:r>
              <a:rPr lang="en-IN" sz="2400" dirty="0" smtClean="0">
                <a:latin typeface="+mj-lt"/>
              </a:rPr>
              <a:t> </a:t>
            </a:r>
            <a:r>
              <a:rPr lang="en-IN" sz="2400" dirty="0">
                <a:latin typeface="+mj-lt"/>
              </a:rPr>
              <a:t>Edition, Global Edition</a:t>
            </a:r>
            <a:endParaRPr lang="en-IN" sz="2400" dirty="0" smtClean="0">
              <a:latin typeface="+mj-lt"/>
            </a:endParaRP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9</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smtClean="0"/>
              <a:t>Social Media</a:t>
            </a:r>
            <a:endParaRPr lang="en-US" sz="3600" dirty="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15734"/>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Twitter</a:t>
            </a:r>
            <a:endParaRPr lang="en-IN" dirty="0">
              <a:latin typeface="+mj-lt"/>
            </a:endParaRPr>
          </a:p>
        </p:txBody>
      </p:sp>
      <p:sp>
        <p:nvSpPr>
          <p:cNvPr id="3" name="Content Placeholder 2"/>
          <p:cNvSpPr>
            <a:spLocks noGrp="1"/>
          </p:cNvSpPr>
          <p:nvPr>
            <p:ph idx="1"/>
          </p:nvPr>
        </p:nvSpPr>
        <p:spPr>
          <a:xfrm>
            <a:off x="457200" y="1600200"/>
            <a:ext cx="4724400" cy="4724400"/>
          </a:xfrm>
        </p:spPr>
        <p:txBody>
          <a:bodyPr/>
          <a:lstStyle/>
          <a:p>
            <a:pPr>
              <a:lnSpc>
                <a:spcPct val="90000"/>
              </a:lnSpc>
            </a:pPr>
            <a:r>
              <a:rPr lang="en-US" sz="2600" dirty="0"/>
              <a:t>Micro-blogging service</a:t>
            </a:r>
          </a:p>
          <a:p>
            <a:pPr>
              <a:lnSpc>
                <a:spcPct val="90000"/>
              </a:lnSpc>
            </a:pPr>
            <a:r>
              <a:rPr lang="en-US" sz="2600" dirty="0"/>
              <a:t>Maximum of 140 characters per message</a:t>
            </a:r>
          </a:p>
          <a:p>
            <a:pPr>
              <a:lnSpc>
                <a:spcPct val="90000"/>
              </a:lnSpc>
            </a:pPr>
            <a:r>
              <a:rPr lang="en-US" sz="2600" dirty="0"/>
              <a:t>54 million users</a:t>
            </a:r>
          </a:p>
          <a:p>
            <a:pPr>
              <a:lnSpc>
                <a:spcPct val="90000"/>
              </a:lnSpc>
            </a:pPr>
            <a:r>
              <a:rPr lang="en-US" sz="2600" dirty="0"/>
              <a:t>41 percent are minority</a:t>
            </a:r>
          </a:p>
          <a:p>
            <a:pPr>
              <a:lnSpc>
                <a:spcPct val="90000"/>
              </a:lnSpc>
            </a:pPr>
            <a:r>
              <a:rPr lang="en-US" sz="2600" dirty="0"/>
              <a:t>Effective method of reaching customers</a:t>
            </a:r>
          </a:p>
          <a:p>
            <a:pPr>
              <a:lnSpc>
                <a:spcPct val="90000"/>
              </a:lnSpc>
            </a:pPr>
            <a:r>
              <a:rPr lang="en-US" sz="2600" dirty="0"/>
              <a:t>Monitor what customers are saying</a:t>
            </a:r>
          </a:p>
          <a:p>
            <a:pPr>
              <a:lnSpc>
                <a:spcPct val="90000"/>
              </a:lnSpc>
            </a:pPr>
            <a:r>
              <a:rPr lang="en-US" sz="2600" dirty="0"/>
              <a:t>Effective for small businesses</a:t>
            </a:r>
          </a:p>
        </p:txBody>
      </p:sp>
      <p:pic>
        <p:nvPicPr>
          <p:cNvPr id="4" name="Picture 3" descr="A man in a collared shirt and tie holds a cup of coff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861" y="1788049"/>
            <a:ext cx="2567239" cy="3850862"/>
          </a:xfrm>
          <a:prstGeom prst="rect">
            <a:avLst/>
          </a:prstGeom>
        </p:spPr>
      </p:pic>
    </p:spTree>
    <p:extLst>
      <p:ext uri="{BB962C8B-B14F-4D97-AF65-F5344CB8AC3E}">
        <p14:creationId xmlns:p14="http://schemas.microsoft.com/office/powerpoint/2010/main" val="109479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9.3 </a:t>
            </a:r>
            <a:r>
              <a:rPr lang="en-US" sz="3600" dirty="0">
                <a:latin typeface="+mj-lt"/>
              </a:rPr>
              <a:t>Tips for Using Twitter</a:t>
            </a:r>
          </a:p>
        </p:txBody>
      </p:sp>
      <p:sp>
        <p:nvSpPr>
          <p:cNvPr id="3" name="Content Placeholder 2"/>
          <p:cNvSpPr>
            <a:spLocks noGrp="1"/>
          </p:cNvSpPr>
          <p:nvPr>
            <p:ph idx="1"/>
          </p:nvPr>
        </p:nvSpPr>
        <p:spPr/>
        <p:txBody>
          <a:bodyPr/>
          <a:lstStyle/>
          <a:p>
            <a:r>
              <a:rPr lang="en-US" sz="2600" dirty="0"/>
              <a:t>Develop a strategy</a:t>
            </a:r>
          </a:p>
          <a:p>
            <a:r>
              <a:rPr lang="en-US" sz="2600" dirty="0"/>
              <a:t>Maintain consistent brand voice</a:t>
            </a:r>
          </a:p>
          <a:p>
            <a:r>
              <a:rPr lang="en-US" sz="2600" dirty="0"/>
              <a:t>Engage followers</a:t>
            </a:r>
          </a:p>
          <a:p>
            <a:r>
              <a:rPr lang="en-US" sz="2600" dirty="0"/>
              <a:t>Focus on relationships</a:t>
            </a:r>
          </a:p>
          <a:p>
            <a:r>
              <a:rPr lang="en-US" sz="2600" dirty="0"/>
              <a:t>Respond to customer comments</a:t>
            </a:r>
          </a:p>
          <a:p>
            <a:r>
              <a:rPr lang="en-US" sz="2600" dirty="0"/>
              <a:t>Avoid total automation</a:t>
            </a:r>
          </a:p>
        </p:txBody>
      </p:sp>
    </p:spTree>
    <p:extLst>
      <p:ext uri="{BB962C8B-B14F-4D97-AF65-F5344CB8AC3E}">
        <p14:creationId xmlns:p14="http://schemas.microsoft.com/office/powerpoint/2010/main" val="113207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Pinterest</a:t>
            </a:r>
            <a:endParaRPr lang="en-IN" dirty="0">
              <a:latin typeface="+mj-lt"/>
            </a:endParaRPr>
          </a:p>
        </p:txBody>
      </p:sp>
      <p:sp>
        <p:nvSpPr>
          <p:cNvPr id="3" name="Content Placeholder 2"/>
          <p:cNvSpPr>
            <a:spLocks noGrp="1"/>
          </p:cNvSpPr>
          <p:nvPr>
            <p:ph idx="1"/>
          </p:nvPr>
        </p:nvSpPr>
        <p:spPr>
          <a:xfrm>
            <a:off x="457200" y="1600200"/>
            <a:ext cx="4724400" cy="4724400"/>
          </a:xfrm>
        </p:spPr>
        <p:txBody>
          <a:bodyPr/>
          <a:lstStyle/>
          <a:p>
            <a:pPr>
              <a:lnSpc>
                <a:spcPct val="90000"/>
              </a:lnSpc>
            </a:pPr>
            <a:r>
              <a:rPr lang="en-US" sz="2600" dirty="0"/>
              <a:t>Bulletin-board style social network</a:t>
            </a:r>
          </a:p>
          <a:p>
            <a:pPr>
              <a:lnSpc>
                <a:spcPct val="90000"/>
              </a:lnSpc>
            </a:pPr>
            <a:r>
              <a:rPr lang="en-US" sz="2600" dirty="0"/>
              <a:t>70 million users</a:t>
            </a:r>
          </a:p>
          <a:p>
            <a:pPr>
              <a:lnSpc>
                <a:spcPct val="90000"/>
              </a:lnSpc>
            </a:pPr>
            <a:r>
              <a:rPr lang="en-US" sz="2600" dirty="0"/>
              <a:t>70% are female</a:t>
            </a:r>
          </a:p>
          <a:p>
            <a:pPr>
              <a:lnSpc>
                <a:spcPct val="90000"/>
              </a:lnSpc>
            </a:pPr>
            <a:r>
              <a:rPr lang="en-US" sz="2600" dirty="0"/>
              <a:t>Popular topics</a:t>
            </a:r>
          </a:p>
          <a:p>
            <a:pPr lvl="1">
              <a:lnSpc>
                <a:spcPct val="90000"/>
              </a:lnSpc>
            </a:pPr>
            <a:r>
              <a:rPr lang="en-US" sz="2400" dirty="0"/>
              <a:t>Food</a:t>
            </a:r>
          </a:p>
          <a:p>
            <a:pPr lvl="1">
              <a:lnSpc>
                <a:spcPct val="90000"/>
              </a:lnSpc>
            </a:pPr>
            <a:r>
              <a:rPr lang="en-US" sz="2400" dirty="0"/>
              <a:t>Fashion</a:t>
            </a:r>
          </a:p>
        </p:txBody>
      </p:sp>
      <p:pic>
        <p:nvPicPr>
          <p:cNvPr id="5" name="Picture 4" descr="An i-phone displaying the gulf seafood recipes app shows search results based on all courses, all prep ti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150" y="1459692"/>
            <a:ext cx="2158964" cy="4218766"/>
          </a:xfrm>
          <a:prstGeom prst="rect">
            <a:avLst/>
          </a:prstGeom>
        </p:spPr>
      </p:pic>
    </p:spTree>
    <p:extLst>
      <p:ext uri="{BB962C8B-B14F-4D97-AF65-F5344CB8AC3E}">
        <p14:creationId xmlns:p14="http://schemas.microsoft.com/office/powerpoint/2010/main" val="57141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YouTube</a:t>
            </a:r>
            <a:endParaRPr lang="en-US" sz="3600" dirty="0">
              <a:latin typeface="+mj-lt"/>
            </a:endParaRPr>
          </a:p>
        </p:txBody>
      </p:sp>
      <p:sp>
        <p:nvSpPr>
          <p:cNvPr id="3" name="Content Placeholder 2"/>
          <p:cNvSpPr>
            <a:spLocks noGrp="1"/>
          </p:cNvSpPr>
          <p:nvPr>
            <p:ph idx="1"/>
          </p:nvPr>
        </p:nvSpPr>
        <p:spPr/>
        <p:txBody>
          <a:bodyPr/>
          <a:lstStyle/>
          <a:p>
            <a:pPr>
              <a:lnSpc>
                <a:spcPct val="90000"/>
              </a:lnSpc>
            </a:pPr>
            <a:r>
              <a:rPr lang="en-US" sz="2600" dirty="0"/>
              <a:t>By 2017 YouTube will surpass Facebook and Twitter</a:t>
            </a:r>
          </a:p>
          <a:p>
            <a:pPr>
              <a:lnSpc>
                <a:spcPct val="90000"/>
              </a:lnSpc>
            </a:pPr>
            <a:r>
              <a:rPr lang="en-US" sz="2600" dirty="0"/>
              <a:t>Covergirl, Revlon – 99% views consumer generated</a:t>
            </a:r>
          </a:p>
          <a:p>
            <a:pPr>
              <a:lnSpc>
                <a:spcPct val="90000"/>
              </a:lnSpc>
            </a:pPr>
            <a:r>
              <a:rPr lang="en-US" sz="2600" dirty="0"/>
              <a:t>Swiffer ad re-creations – 10.5 million views</a:t>
            </a:r>
          </a:p>
          <a:p>
            <a:pPr>
              <a:lnSpc>
                <a:spcPct val="90000"/>
              </a:lnSpc>
            </a:pPr>
            <a:r>
              <a:rPr lang="en-US" sz="2600" dirty="0"/>
              <a:t>Fan-produced videos exceed brand-produced</a:t>
            </a:r>
          </a:p>
          <a:p>
            <a:pPr>
              <a:lnSpc>
                <a:spcPct val="90000"/>
              </a:lnSpc>
            </a:pPr>
            <a:r>
              <a:rPr lang="en-US" sz="2600" dirty="0"/>
              <a:t>Product usage or repair – videos instead of manuals</a:t>
            </a:r>
          </a:p>
          <a:p>
            <a:pPr>
              <a:lnSpc>
                <a:spcPct val="90000"/>
              </a:lnSpc>
            </a:pPr>
            <a:r>
              <a:rPr lang="en-US" sz="2600" dirty="0"/>
              <a:t>Brands monitor fan-created videos</a:t>
            </a:r>
          </a:p>
          <a:p>
            <a:pPr lvl="1">
              <a:lnSpc>
                <a:spcPct val="90000"/>
              </a:lnSpc>
            </a:pPr>
            <a:r>
              <a:rPr lang="en-US" sz="2400" dirty="0"/>
              <a:t>Positive videos – support</a:t>
            </a:r>
          </a:p>
          <a:p>
            <a:pPr lvl="1">
              <a:lnSpc>
                <a:spcPct val="90000"/>
              </a:lnSpc>
            </a:pPr>
            <a:r>
              <a:rPr lang="en-US" sz="2400" dirty="0"/>
              <a:t>Negative videos – creatively respond</a:t>
            </a:r>
          </a:p>
        </p:txBody>
      </p:sp>
    </p:spTree>
    <p:extLst>
      <p:ext uri="{BB962C8B-B14F-4D97-AF65-F5344CB8AC3E}">
        <p14:creationId xmlns:p14="http://schemas.microsoft.com/office/powerpoint/2010/main" val="191577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9.4 </a:t>
            </a:r>
            <a:r>
              <a:rPr lang="en-US" sz="3600" dirty="0">
                <a:latin typeface="+mj-lt"/>
              </a:rPr>
              <a:t>Trends in Consumer Video </a:t>
            </a:r>
            <a:r>
              <a:rPr lang="en-US" sz="3600" dirty="0" smtClean="0">
                <a:latin typeface="+mj-lt"/>
              </a:rPr>
              <a:t>Sharing</a:t>
            </a:r>
            <a:endParaRPr lang="en-US" sz="3600" dirty="0">
              <a:latin typeface="+mj-lt"/>
            </a:endParaRPr>
          </a:p>
        </p:txBody>
      </p:sp>
      <p:sp>
        <p:nvSpPr>
          <p:cNvPr id="3" name="Content Placeholder 2"/>
          <p:cNvSpPr>
            <a:spLocks noGrp="1"/>
          </p:cNvSpPr>
          <p:nvPr>
            <p:ph idx="1"/>
          </p:nvPr>
        </p:nvSpPr>
        <p:spPr/>
        <p:txBody>
          <a:bodyPr/>
          <a:lstStyle/>
          <a:p>
            <a:r>
              <a:rPr lang="en-US" sz="2600" dirty="0"/>
              <a:t>Uploading broadcast ads</a:t>
            </a:r>
          </a:p>
          <a:p>
            <a:r>
              <a:rPr lang="en-US" sz="2600" dirty="0"/>
              <a:t>Video reviews of products</a:t>
            </a:r>
          </a:p>
          <a:p>
            <a:r>
              <a:rPr lang="en-US" sz="2600" dirty="0"/>
              <a:t>Re-creation of ads</a:t>
            </a:r>
          </a:p>
          <a:p>
            <a:r>
              <a:rPr lang="en-US" sz="2600" dirty="0"/>
              <a:t>Creating consumer produced how-to videos</a:t>
            </a:r>
          </a:p>
          <a:p>
            <a:r>
              <a:rPr lang="en-US" sz="2600" dirty="0"/>
              <a:t>Capturing real-time events</a:t>
            </a:r>
          </a:p>
          <a:p>
            <a:r>
              <a:rPr lang="en-US" sz="2600" dirty="0"/>
              <a:t>Creating branded videos</a:t>
            </a:r>
          </a:p>
        </p:txBody>
      </p:sp>
    </p:spTree>
    <p:extLst>
      <p:ext uri="{BB962C8B-B14F-4D97-AF65-F5344CB8AC3E}">
        <p14:creationId xmlns:p14="http://schemas.microsoft.com/office/powerpoint/2010/main" val="3214769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Figure 9.5 Reasons for Social Media Marketing</a:t>
            </a:r>
            <a:endParaRPr lang="en-IN" sz="3600" dirty="0">
              <a:latin typeface="+mj-lt"/>
            </a:endParaRPr>
          </a:p>
        </p:txBody>
      </p:sp>
      <p:sp>
        <p:nvSpPr>
          <p:cNvPr id="3" name="Content Placeholder 2"/>
          <p:cNvSpPr>
            <a:spLocks noGrp="1"/>
          </p:cNvSpPr>
          <p:nvPr>
            <p:ph idx="1"/>
          </p:nvPr>
        </p:nvSpPr>
        <p:spPr>
          <a:xfrm>
            <a:off x="457200" y="1600200"/>
            <a:ext cx="4114800" cy="4038599"/>
          </a:xfrm>
        </p:spPr>
        <p:txBody>
          <a:bodyPr/>
          <a:lstStyle/>
          <a:p>
            <a:pPr>
              <a:spcBef>
                <a:spcPts val="1000"/>
              </a:spcBef>
            </a:pPr>
            <a:r>
              <a:rPr lang="en-US" sz="1900" dirty="0"/>
              <a:t>Engage fans</a:t>
            </a:r>
          </a:p>
          <a:p>
            <a:pPr>
              <a:spcBef>
                <a:spcPts val="1000"/>
              </a:spcBef>
            </a:pPr>
            <a:r>
              <a:rPr lang="en-US" sz="1900" dirty="0"/>
              <a:t>Increase brand exposure</a:t>
            </a:r>
          </a:p>
          <a:p>
            <a:pPr>
              <a:spcBef>
                <a:spcPts val="1000"/>
              </a:spcBef>
            </a:pPr>
            <a:r>
              <a:rPr lang="en-US" sz="1900" dirty="0"/>
              <a:t>Avenue for customer interaction</a:t>
            </a:r>
          </a:p>
          <a:p>
            <a:pPr>
              <a:spcBef>
                <a:spcPts val="1000"/>
              </a:spcBef>
            </a:pPr>
            <a:r>
              <a:rPr lang="en-US" sz="1900" dirty="0"/>
              <a:t>Increase traffic</a:t>
            </a:r>
          </a:p>
          <a:p>
            <a:pPr>
              <a:spcBef>
                <a:spcPts val="1000"/>
              </a:spcBef>
            </a:pPr>
            <a:r>
              <a:rPr lang="en-US" sz="1900" dirty="0"/>
              <a:t>Generate leads</a:t>
            </a:r>
          </a:p>
          <a:p>
            <a:pPr>
              <a:spcBef>
                <a:spcPts val="1000"/>
              </a:spcBef>
            </a:pPr>
            <a:r>
              <a:rPr lang="en-US" sz="1900" dirty="0"/>
              <a:t>Enhance brand image</a:t>
            </a:r>
          </a:p>
          <a:p>
            <a:pPr>
              <a:spcBef>
                <a:spcPts val="1000"/>
              </a:spcBef>
            </a:pPr>
            <a:r>
              <a:rPr lang="en-US" sz="1900" dirty="0"/>
              <a:t>Improve search rankings</a:t>
            </a:r>
          </a:p>
          <a:p>
            <a:pPr>
              <a:spcBef>
                <a:spcPts val="1000"/>
              </a:spcBef>
            </a:pPr>
            <a:r>
              <a:rPr lang="en-US" sz="1900" dirty="0"/>
              <a:t>Gather customer intelligence</a:t>
            </a:r>
          </a:p>
          <a:p>
            <a:pPr>
              <a:spcBef>
                <a:spcPts val="1000"/>
              </a:spcBef>
            </a:pPr>
            <a:r>
              <a:rPr lang="en-US" sz="1900" dirty="0"/>
              <a:t>Develop loyal fans</a:t>
            </a:r>
          </a:p>
          <a:p>
            <a:pPr>
              <a:spcBef>
                <a:spcPts val="1000"/>
              </a:spcBef>
            </a:pPr>
            <a:r>
              <a:rPr lang="en-US" sz="1900" dirty="0"/>
              <a:t>Increase sales</a:t>
            </a:r>
          </a:p>
        </p:txBody>
      </p:sp>
      <p:pic>
        <p:nvPicPr>
          <p:cNvPr id="5" name="Picture 4" descr="Two young adults eating at an outdoor restaurant talk to someone not pictured across the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972" y="1732916"/>
            <a:ext cx="2491737" cy="3737609"/>
          </a:xfrm>
          <a:prstGeom prst="rect">
            <a:avLst/>
          </a:prstGeom>
        </p:spPr>
      </p:pic>
      <p:sp>
        <p:nvSpPr>
          <p:cNvPr id="4" name="Content Placeholder 3"/>
          <p:cNvSpPr>
            <a:spLocks noGrp="1"/>
          </p:cNvSpPr>
          <p:nvPr>
            <p:ph idx="13"/>
          </p:nvPr>
        </p:nvSpPr>
        <p:spPr>
          <a:xfrm>
            <a:off x="457200" y="5773950"/>
            <a:ext cx="8229600" cy="550650"/>
          </a:xfrm>
        </p:spPr>
        <p:txBody>
          <a:bodyPr/>
          <a:lstStyle/>
          <a:p>
            <a:pPr marL="0" indent="0">
              <a:buNone/>
            </a:pPr>
            <a:r>
              <a:rPr lang="en-US" sz="1200" dirty="0"/>
              <a:t>Source: Based on “Social Strategies for 2014,” </a:t>
            </a:r>
            <a:r>
              <a:rPr lang="en-US" sz="1200" i="1" dirty="0"/>
              <a:t>Wildfire by Google Whitepaper</a:t>
            </a:r>
            <a:r>
              <a:rPr lang="en-US" sz="1200" dirty="0"/>
              <a:t>, </a:t>
            </a:r>
            <a:r>
              <a:rPr lang="en-US" sz="1200" i="1" dirty="0"/>
              <a:t>Ad Age Content Strategy Studio</a:t>
            </a:r>
            <a:r>
              <a:rPr lang="en-US" sz="1200" dirty="0"/>
              <a:t>, October 2013; Michael A. Stelzner, “2013 Social Media Marketing Industry Report,” </a:t>
            </a:r>
            <a:r>
              <a:rPr lang="en-US" sz="1200" i="1" dirty="0"/>
              <a:t>Social Media Examiner</a:t>
            </a:r>
            <a:r>
              <a:rPr lang="en-US" sz="1200" dirty="0"/>
              <a:t>, </a:t>
            </a:r>
            <a:r>
              <a:rPr lang="en-US" sz="1200" dirty="0" smtClean="0">
                <a:hlinkClick r:id="rId4"/>
              </a:rPr>
              <a:t>http://www.socialmediaexaminer.com/</a:t>
            </a:r>
            <a:r>
              <a:rPr lang="en-US" sz="1200" dirty="0" smtClean="0"/>
              <a:t>, </a:t>
            </a:r>
            <a:r>
              <a:rPr lang="en-US" sz="1200" dirty="0"/>
              <a:t>2013. </a:t>
            </a:r>
          </a:p>
        </p:txBody>
      </p:sp>
    </p:spTree>
    <p:extLst>
      <p:ext uri="{BB962C8B-B14F-4D97-AF65-F5344CB8AC3E}">
        <p14:creationId xmlns:p14="http://schemas.microsoft.com/office/powerpoint/2010/main" val="340936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pPr eaLnBrk="0" hangingPunct="0"/>
            <a:r>
              <a:rPr lang="en-US" sz="3600" dirty="0">
                <a:latin typeface="+mj-lt"/>
              </a:rPr>
              <a:t>Reasons for Social Media </a:t>
            </a:r>
            <a:r>
              <a:rPr lang="en-US" sz="3600" dirty="0" smtClean="0">
                <a:latin typeface="+mj-lt"/>
              </a:rPr>
              <a:t>Marketing </a:t>
            </a:r>
            <a:r>
              <a:rPr lang="en-US" sz="2000" b="0" dirty="0" smtClean="0">
                <a:latin typeface="+mj-lt"/>
              </a:rPr>
              <a:t>(1 of 4)</a:t>
            </a:r>
            <a:endParaRPr lang="en-US" sz="2000" b="0" dirty="0">
              <a:latin typeface="+mj-lt"/>
            </a:endParaRPr>
          </a:p>
        </p:txBody>
      </p:sp>
      <p:sp>
        <p:nvSpPr>
          <p:cNvPr id="3" name="Content Placeholder 2"/>
          <p:cNvSpPr>
            <a:spLocks noGrp="1"/>
          </p:cNvSpPr>
          <p:nvPr>
            <p:ph idx="1"/>
          </p:nvPr>
        </p:nvSpPr>
        <p:spPr/>
        <p:txBody>
          <a:bodyPr/>
          <a:lstStyle/>
          <a:p>
            <a:r>
              <a:rPr lang="en-US" sz="2600" dirty="0"/>
              <a:t>Engage fans</a:t>
            </a:r>
          </a:p>
          <a:p>
            <a:r>
              <a:rPr lang="en-US" sz="2600" dirty="0"/>
              <a:t>Increase brand </a:t>
            </a:r>
            <a:r>
              <a:rPr lang="en-US" sz="2600" dirty="0" smtClean="0"/>
              <a:t>exposure</a:t>
            </a:r>
          </a:p>
          <a:p>
            <a:pPr lvl="1"/>
            <a:r>
              <a:rPr lang="en-US" sz="2400" dirty="0" smtClean="0"/>
              <a:t>Hooters</a:t>
            </a:r>
          </a:p>
          <a:p>
            <a:pPr lvl="2"/>
            <a:r>
              <a:rPr lang="en-US" sz="2200" dirty="0" smtClean="0"/>
              <a:t>Brand rejuvenation</a:t>
            </a:r>
          </a:p>
          <a:p>
            <a:pPr lvl="2"/>
            <a:r>
              <a:rPr lang="en-US" sz="2200" dirty="0" smtClean="0"/>
              <a:t>Social </a:t>
            </a:r>
            <a:r>
              <a:rPr lang="en-US" sz="2200" dirty="0"/>
              <a:t>media integral </a:t>
            </a:r>
            <a:r>
              <a:rPr lang="en-US" sz="2200" dirty="0" smtClean="0"/>
              <a:t>component</a:t>
            </a:r>
          </a:p>
          <a:p>
            <a:pPr lvl="2"/>
            <a:r>
              <a:rPr lang="en-US" sz="2200" dirty="0" smtClean="0"/>
              <a:t>Engage females</a:t>
            </a:r>
          </a:p>
          <a:p>
            <a:pPr lvl="2"/>
            <a:r>
              <a:rPr lang="en-US" sz="2200" dirty="0" smtClean="0"/>
              <a:t>Share experiences</a:t>
            </a:r>
            <a:endParaRPr lang="en-US" sz="2200" dirty="0"/>
          </a:p>
        </p:txBody>
      </p:sp>
    </p:spTree>
    <p:extLst>
      <p:ext uri="{BB962C8B-B14F-4D97-AF65-F5344CB8AC3E}">
        <p14:creationId xmlns:p14="http://schemas.microsoft.com/office/powerpoint/2010/main" val="165005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pPr eaLnBrk="0" hangingPunct="0"/>
            <a:r>
              <a:rPr lang="en-US" sz="3600" dirty="0">
                <a:latin typeface="+mj-lt"/>
              </a:rPr>
              <a:t>Reasons for Social Media </a:t>
            </a:r>
            <a:r>
              <a:rPr lang="en-US" sz="3600" dirty="0" smtClean="0">
                <a:latin typeface="+mj-lt"/>
              </a:rPr>
              <a:t>Marketing </a:t>
            </a:r>
            <a:r>
              <a:rPr lang="en-US" sz="2000" b="0" dirty="0" smtClean="0">
                <a:latin typeface="+mj-lt"/>
              </a:rPr>
              <a:t>(2 of 4)</a:t>
            </a:r>
            <a:endParaRPr lang="en-US" sz="2000" b="0" dirty="0">
              <a:latin typeface="+mj-lt"/>
            </a:endParaRPr>
          </a:p>
        </p:txBody>
      </p:sp>
      <p:sp>
        <p:nvSpPr>
          <p:cNvPr id="3" name="Content Placeholder 2"/>
          <p:cNvSpPr>
            <a:spLocks noGrp="1"/>
          </p:cNvSpPr>
          <p:nvPr>
            <p:ph idx="1"/>
          </p:nvPr>
        </p:nvSpPr>
        <p:spPr/>
        <p:txBody>
          <a:bodyPr/>
          <a:lstStyle/>
          <a:p>
            <a:r>
              <a:rPr lang="en-US" sz="2600" dirty="0"/>
              <a:t>Drive traffic</a:t>
            </a:r>
          </a:p>
          <a:p>
            <a:r>
              <a:rPr lang="en-US" sz="2600" dirty="0"/>
              <a:t>Enhance brand </a:t>
            </a:r>
            <a:r>
              <a:rPr lang="en-US" sz="2600" dirty="0" smtClean="0"/>
              <a:t>image</a:t>
            </a:r>
          </a:p>
          <a:p>
            <a:pPr lvl="1"/>
            <a:r>
              <a:rPr lang="en-US" sz="2400" dirty="0" smtClean="0"/>
              <a:t>Provide </a:t>
            </a:r>
            <a:r>
              <a:rPr lang="en-US" sz="2400" dirty="0"/>
              <a:t>Web URL in social </a:t>
            </a:r>
            <a:r>
              <a:rPr lang="en-US" sz="2400" dirty="0" smtClean="0"/>
              <a:t>media</a:t>
            </a:r>
          </a:p>
          <a:p>
            <a:pPr lvl="1"/>
            <a:r>
              <a:rPr lang="en-US" sz="2400" dirty="0" smtClean="0"/>
              <a:t>Generate </a:t>
            </a:r>
            <a:r>
              <a:rPr lang="en-US" sz="2400" dirty="0"/>
              <a:t>leads – </a:t>
            </a:r>
            <a:r>
              <a:rPr lang="en-US" sz="2400" dirty="0" smtClean="0"/>
              <a:t>business-to-business</a:t>
            </a:r>
          </a:p>
          <a:p>
            <a:pPr lvl="1"/>
            <a:r>
              <a:rPr lang="en-US" sz="2400" dirty="0" smtClean="0"/>
              <a:t>Enhance </a:t>
            </a:r>
            <a:r>
              <a:rPr lang="en-US" sz="2400" dirty="0"/>
              <a:t>brand </a:t>
            </a:r>
            <a:r>
              <a:rPr lang="en-US" sz="2400" dirty="0" smtClean="0"/>
              <a:t>image</a:t>
            </a:r>
          </a:p>
          <a:p>
            <a:pPr lvl="2"/>
            <a:r>
              <a:rPr lang="en-US" sz="2200" dirty="0" smtClean="0"/>
              <a:t>Solve problems</a:t>
            </a:r>
          </a:p>
          <a:p>
            <a:pPr lvl="2"/>
            <a:r>
              <a:rPr lang="en-US" sz="2200" dirty="0" smtClean="0"/>
              <a:t>Provide information</a:t>
            </a:r>
          </a:p>
          <a:p>
            <a:pPr lvl="2"/>
            <a:r>
              <a:rPr lang="en-US" sz="2200" dirty="0" smtClean="0"/>
              <a:t>Gain </a:t>
            </a:r>
            <a:r>
              <a:rPr lang="en-US" sz="2200" dirty="0"/>
              <a:t>insights into product </a:t>
            </a:r>
            <a:r>
              <a:rPr lang="en-US" sz="2200" dirty="0" smtClean="0"/>
              <a:t>usage</a:t>
            </a:r>
          </a:p>
          <a:p>
            <a:pPr marL="829818" lvl="1" indent="-342900"/>
            <a:r>
              <a:rPr lang="en-US" sz="2400" dirty="0" smtClean="0"/>
              <a:t>JD Powers</a:t>
            </a:r>
          </a:p>
          <a:p>
            <a:pPr marL="1229868" lvl="2" indent="-342900"/>
            <a:r>
              <a:rPr lang="en-US" sz="2200" dirty="0" smtClean="0"/>
              <a:t>Online </a:t>
            </a:r>
            <a:r>
              <a:rPr lang="en-US" sz="2200" dirty="0"/>
              <a:t>interactions impact brand </a:t>
            </a:r>
            <a:r>
              <a:rPr lang="en-US" sz="2200" dirty="0" smtClean="0"/>
              <a:t>perceptions</a:t>
            </a:r>
            <a:endParaRPr lang="en-US" sz="2200" dirty="0"/>
          </a:p>
        </p:txBody>
      </p:sp>
    </p:spTree>
    <p:extLst>
      <p:ext uri="{BB962C8B-B14F-4D97-AF65-F5344CB8AC3E}">
        <p14:creationId xmlns:p14="http://schemas.microsoft.com/office/powerpoint/2010/main" val="365722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pPr eaLnBrk="0" hangingPunct="0"/>
            <a:r>
              <a:rPr lang="en-US" sz="3600" dirty="0">
                <a:latin typeface="+mj-lt"/>
              </a:rPr>
              <a:t>Reasons for Social Media </a:t>
            </a:r>
            <a:r>
              <a:rPr lang="en-US" sz="3600" dirty="0" smtClean="0">
                <a:latin typeface="+mj-lt"/>
              </a:rPr>
              <a:t>Marketing </a:t>
            </a:r>
            <a:r>
              <a:rPr lang="en-US" sz="2000" b="0" dirty="0" smtClean="0">
                <a:latin typeface="+mj-lt"/>
              </a:rPr>
              <a:t>(3 of 4)</a:t>
            </a:r>
            <a:endParaRPr lang="en-US" sz="2000" b="0" dirty="0">
              <a:latin typeface="+mj-lt"/>
            </a:endParaRPr>
          </a:p>
        </p:txBody>
      </p:sp>
      <p:sp>
        <p:nvSpPr>
          <p:cNvPr id="3" name="Content Placeholder 2"/>
          <p:cNvSpPr>
            <a:spLocks noGrp="1"/>
          </p:cNvSpPr>
          <p:nvPr>
            <p:ph idx="1"/>
          </p:nvPr>
        </p:nvSpPr>
        <p:spPr/>
        <p:txBody>
          <a:bodyPr/>
          <a:lstStyle/>
          <a:p>
            <a:r>
              <a:rPr lang="en-US" sz="2600" dirty="0"/>
              <a:t>Improve [</a:t>
            </a:r>
            <a:r>
              <a:rPr lang="en-US" sz="2600" b="1" dirty="0"/>
              <a:t>organic</a:t>
            </a:r>
            <a:r>
              <a:rPr lang="en-US" sz="2600" dirty="0"/>
              <a:t>] search </a:t>
            </a:r>
            <a:r>
              <a:rPr lang="en-US" sz="2600" dirty="0" smtClean="0"/>
              <a:t>rankings</a:t>
            </a:r>
          </a:p>
          <a:p>
            <a:r>
              <a:rPr lang="en-US" sz="2600" b="1" dirty="0" smtClean="0"/>
              <a:t>Brand </a:t>
            </a:r>
            <a:r>
              <a:rPr lang="en-US" sz="2600" b="1" dirty="0"/>
              <a:t>name mentioned in social </a:t>
            </a:r>
            <a:r>
              <a:rPr lang="en-US" sz="2600" b="1" dirty="0" smtClean="0"/>
              <a:t>media</a:t>
            </a:r>
          </a:p>
          <a:p>
            <a:pPr lvl="1"/>
            <a:r>
              <a:rPr lang="en-US" sz="2400" dirty="0" smtClean="0"/>
              <a:t>Search </a:t>
            </a:r>
            <a:r>
              <a:rPr lang="en-US" sz="2400" dirty="0"/>
              <a:t>engine algorithms examine </a:t>
            </a:r>
            <a:r>
              <a:rPr lang="en-US" sz="2400" dirty="0" smtClean="0"/>
              <a:t>mentions</a:t>
            </a:r>
          </a:p>
          <a:p>
            <a:r>
              <a:rPr lang="en-US" sz="2600" b="1" dirty="0" smtClean="0"/>
              <a:t>Content </a:t>
            </a:r>
            <a:r>
              <a:rPr lang="en-US" sz="2600" b="1" dirty="0"/>
              <a:t>or comments fit search </a:t>
            </a:r>
            <a:r>
              <a:rPr lang="en-US" sz="2600" b="1" dirty="0" smtClean="0"/>
              <a:t>terms</a:t>
            </a:r>
          </a:p>
          <a:p>
            <a:pPr lvl="1"/>
            <a:r>
              <a:rPr lang="en-US" sz="2400" dirty="0" smtClean="0"/>
              <a:t>Quality </a:t>
            </a:r>
            <a:r>
              <a:rPr lang="en-US" sz="2400" dirty="0"/>
              <a:t>of interactions enhanced</a:t>
            </a:r>
          </a:p>
        </p:txBody>
      </p:sp>
    </p:spTree>
    <p:extLst>
      <p:ext uri="{BB962C8B-B14F-4D97-AF65-F5344CB8AC3E}">
        <p14:creationId xmlns:p14="http://schemas.microsoft.com/office/powerpoint/2010/main" val="2027803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pPr eaLnBrk="0" hangingPunct="0"/>
            <a:r>
              <a:rPr lang="en-US" sz="3600" dirty="0">
                <a:latin typeface="+mj-lt"/>
              </a:rPr>
              <a:t>Reasons for Social Media </a:t>
            </a:r>
            <a:r>
              <a:rPr lang="en-US" sz="3600" dirty="0" smtClean="0">
                <a:latin typeface="+mj-lt"/>
              </a:rPr>
              <a:t>Marketing </a:t>
            </a:r>
            <a:r>
              <a:rPr lang="en-US" sz="2000" b="0" dirty="0" smtClean="0">
                <a:latin typeface="+mj-lt"/>
              </a:rPr>
              <a:t>(4 of 4)</a:t>
            </a:r>
            <a:endParaRPr lang="en-US" sz="2000" b="0" dirty="0">
              <a:latin typeface="+mj-lt"/>
            </a:endParaRPr>
          </a:p>
        </p:txBody>
      </p:sp>
      <p:sp>
        <p:nvSpPr>
          <p:cNvPr id="3" name="Content Placeholder 2"/>
          <p:cNvSpPr>
            <a:spLocks noGrp="1"/>
          </p:cNvSpPr>
          <p:nvPr>
            <p:ph idx="1"/>
          </p:nvPr>
        </p:nvSpPr>
        <p:spPr>
          <a:xfrm>
            <a:off x="457200" y="1600200"/>
            <a:ext cx="5562600" cy="4525963"/>
          </a:xfrm>
        </p:spPr>
        <p:txBody>
          <a:bodyPr/>
          <a:lstStyle/>
          <a:p>
            <a:pPr>
              <a:spcBef>
                <a:spcPts val="1000"/>
              </a:spcBef>
            </a:pPr>
            <a:r>
              <a:rPr lang="en-US" sz="2600" dirty="0"/>
              <a:t>Customer </a:t>
            </a:r>
            <a:r>
              <a:rPr lang="en-US" sz="2600" dirty="0" smtClean="0"/>
              <a:t>intelligence</a:t>
            </a:r>
          </a:p>
          <a:p>
            <a:pPr lvl="1">
              <a:spcBef>
                <a:spcPts val="200"/>
              </a:spcBef>
            </a:pPr>
            <a:r>
              <a:rPr lang="en-US" sz="2400" dirty="0" smtClean="0"/>
              <a:t>Social </a:t>
            </a:r>
            <a:r>
              <a:rPr lang="en-US" sz="2400" dirty="0"/>
              <a:t>listening, social </a:t>
            </a:r>
            <a:r>
              <a:rPr lang="en-US" sz="2400" dirty="0" smtClean="0"/>
              <a:t>chatter</a:t>
            </a:r>
          </a:p>
          <a:p>
            <a:pPr lvl="1">
              <a:spcBef>
                <a:spcPts val="200"/>
              </a:spcBef>
            </a:pPr>
            <a:r>
              <a:rPr lang="en-US" sz="2400" dirty="0" smtClean="0"/>
              <a:t>Provides </a:t>
            </a:r>
            <a:r>
              <a:rPr lang="en-US" sz="2400" dirty="0"/>
              <a:t>insight into customer </a:t>
            </a:r>
            <a:r>
              <a:rPr lang="en-US" sz="2400" dirty="0" smtClean="0"/>
              <a:t>thoughts</a:t>
            </a:r>
          </a:p>
          <a:p>
            <a:pPr lvl="1">
              <a:spcBef>
                <a:spcPts val="200"/>
              </a:spcBef>
            </a:pPr>
            <a:r>
              <a:rPr lang="en-US" sz="2400" dirty="0" smtClean="0"/>
              <a:t>Occasionally</a:t>
            </a:r>
            <a:r>
              <a:rPr lang="en-US" sz="2400" dirty="0"/>
              <a:t>, social buzz requires a </a:t>
            </a:r>
            <a:r>
              <a:rPr lang="en-US" sz="2400" dirty="0" smtClean="0"/>
              <a:t>reaction</a:t>
            </a:r>
          </a:p>
          <a:p>
            <a:pPr lvl="1">
              <a:spcBef>
                <a:spcPts val="200"/>
              </a:spcBef>
            </a:pPr>
            <a:r>
              <a:rPr lang="en-US" sz="2400" dirty="0" smtClean="0"/>
              <a:t>General Mills</a:t>
            </a:r>
          </a:p>
          <a:p>
            <a:pPr lvl="2">
              <a:spcBef>
                <a:spcPts val="200"/>
              </a:spcBef>
            </a:pPr>
            <a:r>
              <a:rPr lang="en-US" sz="2200" dirty="0" smtClean="0"/>
              <a:t>Cheerios ad</a:t>
            </a:r>
          </a:p>
          <a:p>
            <a:pPr lvl="2">
              <a:spcBef>
                <a:spcPts val="200"/>
              </a:spcBef>
            </a:pPr>
            <a:r>
              <a:rPr lang="en-US" sz="2200" dirty="0" smtClean="0"/>
              <a:t>Negative </a:t>
            </a:r>
            <a:r>
              <a:rPr lang="en-US" sz="2200" dirty="0"/>
              <a:t>racist </a:t>
            </a:r>
            <a:r>
              <a:rPr lang="en-US" sz="2200" dirty="0" smtClean="0"/>
              <a:t>comment</a:t>
            </a:r>
          </a:p>
          <a:p>
            <a:pPr lvl="2">
              <a:spcBef>
                <a:spcPts val="200"/>
              </a:spcBef>
            </a:pPr>
            <a:r>
              <a:rPr lang="en-US" sz="2200" dirty="0" smtClean="0"/>
              <a:t>Comment </a:t>
            </a:r>
            <a:r>
              <a:rPr lang="en-US" sz="2200" dirty="0"/>
              <a:t>section </a:t>
            </a:r>
            <a:r>
              <a:rPr lang="en-US" sz="2200" dirty="0" smtClean="0"/>
              <a:t>disabled</a:t>
            </a:r>
          </a:p>
          <a:p>
            <a:pPr lvl="2">
              <a:spcBef>
                <a:spcPts val="200"/>
              </a:spcBef>
            </a:pPr>
            <a:r>
              <a:rPr lang="en-US" sz="2200" dirty="0" smtClean="0"/>
              <a:t>Believed </a:t>
            </a:r>
            <a:r>
              <a:rPr lang="en-US" sz="2200" dirty="0"/>
              <a:t>comments were a </a:t>
            </a:r>
            <a:r>
              <a:rPr lang="en-US" sz="2200" dirty="0" smtClean="0"/>
              <a:t>minority</a:t>
            </a:r>
          </a:p>
          <a:p>
            <a:pPr lvl="2">
              <a:spcBef>
                <a:spcPts val="200"/>
              </a:spcBef>
            </a:pPr>
            <a:r>
              <a:rPr lang="en-US" sz="2200" dirty="0" smtClean="0"/>
              <a:t>Did </a:t>
            </a:r>
            <a:r>
              <a:rPr lang="en-US" sz="2200" dirty="0"/>
              <a:t>not discontinue </a:t>
            </a:r>
            <a:r>
              <a:rPr lang="en-US" sz="2200" dirty="0" smtClean="0"/>
              <a:t>ad</a:t>
            </a:r>
            <a:endParaRPr lang="en-US" sz="2200" dirty="0"/>
          </a:p>
        </p:txBody>
      </p:sp>
      <p:pic>
        <p:nvPicPr>
          <p:cNvPr id="4" name="Picture 3" descr="A husband and wife of different races sit together, smiling at the came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10360"/>
            <a:ext cx="2840120" cy="1897876"/>
          </a:xfrm>
          <a:prstGeom prst="rect">
            <a:avLst/>
          </a:prstGeom>
        </p:spPr>
      </p:pic>
    </p:spTree>
    <p:extLst>
      <p:ext uri="{BB962C8B-B14F-4D97-AF65-F5344CB8AC3E}">
        <p14:creationId xmlns:p14="http://schemas.microsoft.com/office/powerpoint/2010/main" val="371943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Objectives</a:t>
            </a:r>
            <a:endParaRPr lang="en-IN" sz="36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32000" indent="-432000">
              <a:buSzPct val="100000"/>
              <a:buFontTx/>
              <a:buAutoNum type="arabicPeriod"/>
            </a:pPr>
            <a:r>
              <a:rPr lang="en-US" sz="2600" dirty="0"/>
              <a:t>What constitutes a social network?</a:t>
            </a:r>
          </a:p>
          <a:p>
            <a:pPr marL="432000" indent="-432000">
              <a:buSzPct val="100000"/>
              <a:buFontTx/>
              <a:buAutoNum type="arabicPeriod"/>
            </a:pPr>
            <a:r>
              <a:rPr lang="en-US" sz="2600" dirty="0"/>
              <a:t>What unique characteristics are parts of primary social media websites?</a:t>
            </a:r>
          </a:p>
          <a:p>
            <a:pPr marL="432000" indent="-432000">
              <a:buSzPct val="100000"/>
              <a:buFontTx/>
              <a:buAutoNum type="arabicPeriod"/>
            </a:pPr>
            <a:r>
              <a:rPr lang="en-US" sz="2600" dirty="0"/>
              <a:t>What is the nature of social media marketing?</a:t>
            </a:r>
          </a:p>
          <a:p>
            <a:pPr marL="432000" indent="-432000">
              <a:buSzPct val="100000"/>
              <a:buFontTx/>
              <a:buAutoNum type="arabicPeriod"/>
            </a:pPr>
            <a:r>
              <a:rPr lang="en-US" sz="2600" dirty="0"/>
              <a:t>Which social media marketing strategies do companies employ?</a:t>
            </a:r>
          </a:p>
          <a:p>
            <a:pPr marL="432000" indent="-432000">
              <a:buSzPct val="100000"/>
              <a:buFontTx/>
              <a:buAutoNum type="arabicPeriod"/>
            </a:pPr>
            <a:r>
              <a:rPr lang="en-US" sz="2600" dirty="0"/>
              <a:t>How can marketers use social media strategies in international operations?</a:t>
            </a:r>
          </a:p>
        </p:txBody>
      </p:sp>
    </p:spTree>
    <p:extLst>
      <p:ext uri="{BB962C8B-B14F-4D97-AF65-F5344CB8AC3E}">
        <p14:creationId xmlns:p14="http://schemas.microsoft.com/office/powerpoint/2010/main" val="268010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latin typeface="+mj-lt"/>
              </a:rPr>
              <a:t>Figure 9.6 </a:t>
            </a:r>
            <a:r>
              <a:rPr lang="en-US" sz="3600" dirty="0">
                <a:latin typeface="+mj-lt"/>
              </a:rPr>
              <a:t>Functions of Social Listening</a:t>
            </a:r>
            <a:endParaRPr lang="en-IN" sz="3600" dirty="0">
              <a:latin typeface="+mj-lt"/>
            </a:endParaRPr>
          </a:p>
        </p:txBody>
      </p:sp>
      <p:sp>
        <p:nvSpPr>
          <p:cNvPr id="3" name="Content Placeholder 2"/>
          <p:cNvSpPr>
            <a:spLocks noGrp="1"/>
          </p:cNvSpPr>
          <p:nvPr>
            <p:ph idx="1"/>
          </p:nvPr>
        </p:nvSpPr>
        <p:spPr/>
        <p:txBody>
          <a:bodyPr/>
          <a:lstStyle/>
          <a:p>
            <a:r>
              <a:rPr lang="en-US" sz="2600" dirty="0"/>
              <a:t>React to negative feedback</a:t>
            </a:r>
          </a:p>
          <a:p>
            <a:r>
              <a:rPr lang="en-US" sz="2600" dirty="0"/>
              <a:t>Detect problems</a:t>
            </a:r>
          </a:p>
          <a:p>
            <a:r>
              <a:rPr lang="en-US" sz="2600" dirty="0"/>
              <a:t>Gather topics for branded content</a:t>
            </a:r>
          </a:p>
          <a:p>
            <a:r>
              <a:rPr lang="en-US" sz="2600" dirty="0"/>
              <a:t>Predict trends</a:t>
            </a:r>
          </a:p>
          <a:p>
            <a:r>
              <a:rPr lang="en-US" sz="2600" dirty="0"/>
              <a:t>Detect patterns or shifts in views</a:t>
            </a:r>
          </a:p>
          <a:p>
            <a:r>
              <a:rPr lang="en-US" sz="2600" dirty="0"/>
              <a:t>Identify brand advocates</a:t>
            </a:r>
          </a:p>
        </p:txBody>
      </p:sp>
    </p:spTree>
    <p:extLst>
      <p:ext uri="{BB962C8B-B14F-4D97-AF65-F5344CB8AC3E}">
        <p14:creationId xmlns:p14="http://schemas.microsoft.com/office/powerpoint/2010/main" val="328058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Brand Advocates</a:t>
            </a:r>
            <a:br>
              <a:rPr lang="en-US" sz="3600" dirty="0" smtClean="0">
                <a:latin typeface="+mj-lt"/>
              </a:rPr>
            </a:br>
            <a:r>
              <a:rPr lang="en-US" sz="3200" dirty="0" smtClean="0">
                <a:latin typeface="+mj-lt"/>
              </a:rPr>
              <a:t>Social Listening</a:t>
            </a:r>
            <a:endParaRPr lang="en-IN" sz="3200" dirty="0">
              <a:latin typeface="+mj-lt"/>
            </a:endParaRPr>
          </a:p>
        </p:txBody>
      </p:sp>
      <p:sp>
        <p:nvSpPr>
          <p:cNvPr id="3" name="Content Placeholder 2"/>
          <p:cNvSpPr>
            <a:spLocks noGrp="1"/>
          </p:cNvSpPr>
          <p:nvPr>
            <p:ph idx="1"/>
          </p:nvPr>
        </p:nvSpPr>
        <p:spPr/>
        <p:txBody>
          <a:bodyPr/>
          <a:lstStyle/>
          <a:p>
            <a:pPr>
              <a:lnSpc>
                <a:spcPct val="90000"/>
              </a:lnSpc>
            </a:pPr>
            <a:r>
              <a:rPr lang="en-US" sz="2600" dirty="0"/>
              <a:t>4.7% fans generate most social buzz</a:t>
            </a:r>
          </a:p>
          <a:p>
            <a:pPr>
              <a:lnSpc>
                <a:spcPct val="90000"/>
              </a:lnSpc>
            </a:pPr>
            <a:r>
              <a:rPr lang="en-US" sz="2600" dirty="0"/>
              <a:t>Most customers do not make comments</a:t>
            </a:r>
          </a:p>
          <a:p>
            <a:pPr>
              <a:lnSpc>
                <a:spcPct val="90000"/>
              </a:lnSpc>
            </a:pPr>
            <a:r>
              <a:rPr lang="en-US" sz="2600" dirty="0"/>
              <a:t>Brand advocate characteristics</a:t>
            </a:r>
          </a:p>
          <a:p>
            <a:pPr lvl="1">
              <a:lnSpc>
                <a:spcPct val="90000"/>
              </a:lnSpc>
            </a:pPr>
            <a:r>
              <a:rPr lang="en-US" sz="2400" dirty="0"/>
              <a:t>Behavioral commitment</a:t>
            </a:r>
          </a:p>
          <a:p>
            <a:pPr lvl="1">
              <a:lnSpc>
                <a:spcPct val="90000"/>
              </a:lnSpc>
            </a:pPr>
            <a:r>
              <a:rPr lang="en-US" sz="2400" dirty="0"/>
              <a:t>Emotional connection</a:t>
            </a:r>
          </a:p>
          <a:p>
            <a:pPr lvl="1">
              <a:lnSpc>
                <a:spcPct val="90000"/>
              </a:lnSpc>
            </a:pPr>
            <a:r>
              <a:rPr lang="en-US" sz="2400" dirty="0"/>
              <a:t>Quality communication skills</a:t>
            </a:r>
          </a:p>
          <a:p>
            <a:pPr>
              <a:lnSpc>
                <a:spcPct val="90000"/>
              </a:lnSpc>
            </a:pPr>
            <a:r>
              <a:rPr lang="en-US" sz="2600" dirty="0"/>
              <a:t>Recruit brand advocates</a:t>
            </a:r>
          </a:p>
        </p:txBody>
      </p:sp>
    </p:spTree>
    <p:extLst>
      <p:ext uri="{BB962C8B-B14F-4D97-AF65-F5344CB8AC3E}">
        <p14:creationId xmlns:p14="http://schemas.microsoft.com/office/powerpoint/2010/main" val="399815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Reasons for Social Media Marketing</a:t>
            </a:r>
            <a:endParaRPr lang="en-US" sz="3600" dirty="0">
              <a:latin typeface="+mj-lt"/>
            </a:endParaRPr>
          </a:p>
        </p:txBody>
      </p:sp>
      <p:sp>
        <p:nvSpPr>
          <p:cNvPr id="3" name="Content Placeholder 2"/>
          <p:cNvSpPr>
            <a:spLocks noGrp="1"/>
          </p:cNvSpPr>
          <p:nvPr>
            <p:ph idx="1"/>
          </p:nvPr>
        </p:nvSpPr>
        <p:spPr/>
        <p:txBody>
          <a:bodyPr/>
          <a:lstStyle/>
          <a:p>
            <a:r>
              <a:rPr lang="en-US" sz="2600" dirty="0"/>
              <a:t>Increase sales</a:t>
            </a:r>
          </a:p>
          <a:p>
            <a:r>
              <a:rPr lang="en-US" sz="2600" dirty="0"/>
              <a:t>Build brand </a:t>
            </a:r>
            <a:r>
              <a:rPr lang="en-US" sz="2600" dirty="0" smtClean="0"/>
              <a:t>loyalty</a:t>
            </a:r>
          </a:p>
          <a:p>
            <a:pPr lvl="1"/>
            <a:r>
              <a:rPr lang="en-US" sz="2400" dirty="0" smtClean="0"/>
              <a:t>Should </a:t>
            </a:r>
            <a:r>
              <a:rPr lang="en-US" sz="2400" dirty="0"/>
              <a:t>be secondary </a:t>
            </a:r>
            <a:r>
              <a:rPr lang="en-US" sz="2400" dirty="0" smtClean="0"/>
              <a:t>objectives</a:t>
            </a:r>
          </a:p>
          <a:p>
            <a:pPr lvl="1"/>
            <a:r>
              <a:rPr lang="en-US" sz="2400" dirty="0" smtClean="0"/>
              <a:t>Coca-Cola study</a:t>
            </a:r>
          </a:p>
          <a:p>
            <a:pPr lvl="2"/>
            <a:r>
              <a:rPr lang="en-US" sz="2200" dirty="0" smtClean="0"/>
              <a:t>No </a:t>
            </a:r>
            <a:r>
              <a:rPr lang="en-US" sz="2200" dirty="0"/>
              <a:t>relationship between buzz and </a:t>
            </a:r>
            <a:r>
              <a:rPr lang="en-US" sz="2200" dirty="0" smtClean="0"/>
              <a:t>sales</a:t>
            </a:r>
          </a:p>
          <a:p>
            <a:pPr lvl="1"/>
            <a:r>
              <a:rPr lang="en-US" sz="2400" dirty="0" smtClean="0"/>
              <a:t>McKinsey study</a:t>
            </a:r>
          </a:p>
          <a:p>
            <a:pPr lvl="2"/>
            <a:r>
              <a:rPr lang="en-US" sz="2200" dirty="0" smtClean="0"/>
              <a:t>Negative </a:t>
            </a:r>
            <a:r>
              <a:rPr lang="en-US" sz="2200" dirty="0"/>
              <a:t>buzz – 8% sales </a:t>
            </a:r>
            <a:r>
              <a:rPr lang="en-US" sz="2200" dirty="0" smtClean="0"/>
              <a:t>decline</a:t>
            </a:r>
            <a:endParaRPr lang="en-US" sz="2200" dirty="0"/>
          </a:p>
        </p:txBody>
      </p:sp>
    </p:spTree>
    <p:extLst>
      <p:ext uri="{BB962C8B-B14F-4D97-AF65-F5344CB8AC3E}">
        <p14:creationId xmlns:p14="http://schemas.microsoft.com/office/powerpoint/2010/main" val="284348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Successful Social Media Marketing</a:t>
            </a:r>
            <a:br>
              <a:rPr lang="en-US" sz="3600" dirty="0">
                <a:latin typeface="+mj-lt"/>
              </a:rPr>
            </a:br>
            <a:r>
              <a:rPr lang="en-US" sz="3600" dirty="0">
                <a:latin typeface="+mj-lt"/>
              </a:rPr>
              <a:t>L’Oreal</a:t>
            </a:r>
          </a:p>
        </p:txBody>
      </p:sp>
      <p:sp>
        <p:nvSpPr>
          <p:cNvPr id="3" name="Content Placeholder 2"/>
          <p:cNvSpPr>
            <a:spLocks noGrp="1"/>
          </p:cNvSpPr>
          <p:nvPr>
            <p:ph idx="1"/>
          </p:nvPr>
        </p:nvSpPr>
        <p:spPr>
          <a:xfrm>
            <a:off x="457200" y="1600200"/>
            <a:ext cx="4419600" cy="4648199"/>
          </a:xfrm>
        </p:spPr>
        <p:txBody>
          <a:bodyPr/>
          <a:lstStyle/>
          <a:p>
            <a:pPr marL="342900" indent="-342900"/>
            <a:r>
              <a:rPr lang="en-US" sz="2600" dirty="0"/>
              <a:t>Goal is to keep in touch with customers</a:t>
            </a:r>
          </a:p>
          <a:p>
            <a:pPr marL="342900" indent="-342900"/>
            <a:r>
              <a:rPr lang="en-US" sz="2600" dirty="0"/>
              <a:t>Three-part </a:t>
            </a:r>
            <a:r>
              <a:rPr lang="en-US" sz="2600" dirty="0" smtClean="0"/>
              <a:t>strategy</a:t>
            </a:r>
          </a:p>
          <a:p>
            <a:pPr marL="829818" lvl="1" indent="-342900"/>
            <a:r>
              <a:rPr lang="en-US" sz="2400" dirty="0" smtClean="0"/>
              <a:t>Different </a:t>
            </a:r>
            <a:r>
              <a:rPr lang="en-US" sz="2400" dirty="0"/>
              <a:t>marketing strategies and Facebook for each </a:t>
            </a:r>
            <a:r>
              <a:rPr lang="en-US" sz="2400" dirty="0" smtClean="0"/>
              <a:t>country</a:t>
            </a:r>
          </a:p>
          <a:p>
            <a:pPr marL="829818" lvl="1" indent="-342900"/>
            <a:r>
              <a:rPr lang="en-US" sz="2400" dirty="0" smtClean="0"/>
              <a:t>Create </a:t>
            </a:r>
            <a:r>
              <a:rPr lang="en-US" sz="2400" dirty="0"/>
              <a:t>content that leads to social </a:t>
            </a:r>
            <a:r>
              <a:rPr lang="en-US" sz="2400" dirty="0" smtClean="0"/>
              <a:t>conversations</a:t>
            </a:r>
          </a:p>
          <a:p>
            <a:pPr marL="829818" lvl="1" indent="-342900"/>
            <a:r>
              <a:rPr lang="en-US" sz="2400" dirty="0" smtClean="0"/>
              <a:t>Works </a:t>
            </a:r>
            <a:r>
              <a:rPr lang="en-US" sz="2400" dirty="0"/>
              <a:t>best when encountered before and after a purchase</a:t>
            </a:r>
          </a:p>
        </p:txBody>
      </p:sp>
      <p:pic>
        <p:nvPicPr>
          <p:cNvPr id="4" name="Picture 3" descr="A young woman wearing makeup looks at her reflection in a compact mirr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676400"/>
            <a:ext cx="3579770" cy="2390730"/>
          </a:xfrm>
          <a:prstGeom prst="rect">
            <a:avLst/>
          </a:prstGeom>
        </p:spPr>
      </p:pic>
    </p:spTree>
    <p:extLst>
      <p:ext uri="{BB962C8B-B14F-4D97-AF65-F5344CB8AC3E}">
        <p14:creationId xmlns:p14="http://schemas.microsoft.com/office/powerpoint/2010/main" val="842270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9.7 </a:t>
            </a:r>
            <a:r>
              <a:rPr lang="en-US" sz="3600" dirty="0">
                <a:latin typeface="+mj-lt"/>
              </a:rPr>
              <a:t>Building a Social Media </a:t>
            </a:r>
            <a:r>
              <a:rPr lang="en-US" sz="3600" dirty="0" smtClean="0">
                <a:latin typeface="+mj-lt"/>
              </a:rPr>
              <a:t>Presence</a:t>
            </a:r>
            <a:endParaRPr lang="en-US" sz="3600" dirty="0">
              <a:latin typeface="+mj-lt"/>
            </a:endParaRPr>
          </a:p>
        </p:txBody>
      </p:sp>
      <p:sp>
        <p:nvSpPr>
          <p:cNvPr id="3" name="Content Placeholder 2"/>
          <p:cNvSpPr>
            <a:spLocks noGrp="1"/>
          </p:cNvSpPr>
          <p:nvPr>
            <p:ph idx="1"/>
          </p:nvPr>
        </p:nvSpPr>
        <p:spPr/>
        <p:txBody>
          <a:bodyPr/>
          <a:lstStyle/>
          <a:p>
            <a:pPr marL="442800" indent="-442800">
              <a:buFont typeface="+mj-lt"/>
              <a:buAutoNum type="arabicPeriod"/>
            </a:pPr>
            <a:r>
              <a:rPr lang="en-US" sz="2600" dirty="0"/>
              <a:t>Determine social media goals</a:t>
            </a:r>
          </a:p>
          <a:p>
            <a:pPr marL="442800" indent="-442800">
              <a:buFont typeface="+mj-lt"/>
              <a:buAutoNum type="arabicPeriod"/>
            </a:pPr>
            <a:r>
              <a:rPr lang="en-US" sz="2600" dirty="0"/>
              <a:t>Determine online personality</a:t>
            </a:r>
          </a:p>
          <a:p>
            <a:pPr marL="442800" indent="-442800">
              <a:buFont typeface="+mj-lt"/>
              <a:buAutoNum type="arabicPeriod"/>
            </a:pPr>
            <a:r>
              <a:rPr lang="en-US" sz="2600" dirty="0"/>
              <a:t>Decide on social media platforms</a:t>
            </a:r>
          </a:p>
          <a:p>
            <a:pPr marL="442800" indent="-442800">
              <a:buFont typeface="+mj-lt"/>
              <a:buAutoNum type="arabicPeriod"/>
            </a:pPr>
            <a:r>
              <a:rPr lang="en-US" sz="2600" dirty="0"/>
              <a:t>Develop social media strategies</a:t>
            </a:r>
          </a:p>
          <a:p>
            <a:pPr marL="442800" indent="-442800">
              <a:buFont typeface="+mj-lt"/>
              <a:buAutoNum type="arabicPeriod"/>
            </a:pPr>
            <a:r>
              <a:rPr lang="en-US" sz="2600" dirty="0"/>
              <a:t>Develop an analytical feedback loop</a:t>
            </a:r>
          </a:p>
        </p:txBody>
      </p:sp>
    </p:spTree>
    <p:extLst>
      <p:ext uri="{BB962C8B-B14F-4D97-AF65-F5344CB8AC3E}">
        <p14:creationId xmlns:p14="http://schemas.microsoft.com/office/powerpoint/2010/main" val="298565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9.8 </a:t>
            </a:r>
            <a:r>
              <a:rPr lang="en-US" sz="3600" dirty="0">
                <a:latin typeface="+mj-lt"/>
              </a:rPr>
              <a:t>Social Media Strategies</a:t>
            </a:r>
          </a:p>
        </p:txBody>
      </p:sp>
      <p:sp>
        <p:nvSpPr>
          <p:cNvPr id="3" name="Content Placeholder 2"/>
          <p:cNvSpPr>
            <a:spLocks noGrp="1"/>
          </p:cNvSpPr>
          <p:nvPr>
            <p:ph idx="1"/>
          </p:nvPr>
        </p:nvSpPr>
        <p:spPr/>
        <p:txBody>
          <a:bodyPr/>
          <a:lstStyle/>
          <a:p>
            <a:r>
              <a:rPr lang="en-US" sz="2600" dirty="0"/>
              <a:t>Content seeding</a:t>
            </a:r>
          </a:p>
          <a:p>
            <a:r>
              <a:rPr lang="en-US" sz="2600" dirty="0"/>
              <a:t>Real-time marketing</a:t>
            </a:r>
          </a:p>
          <a:p>
            <a:r>
              <a:rPr lang="en-US" sz="2600" dirty="0"/>
              <a:t>Video marketing</a:t>
            </a:r>
          </a:p>
          <a:p>
            <a:r>
              <a:rPr lang="en-US" sz="2600" dirty="0"/>
              <a:t>Influencer marketing</a:t>
            </a:r>
          </a:p>
          <a:p>
            <a:r>
              <a:rPr lang="en-US" sz="2600" dirty="0"/>
              <a:t>Interactive blogs</a:t>
            </a:r>
          </a:p>
          <a:p>
            <a:r>
              <a:rPr lang="en-US" sz="2600" dirty="0"/>
              <a:t>Consumer-generated reviews</a:t>
            </a:r>
          </a:p>
          <a:p>
            <a:r>
              <a:rPr lang="en-US" sz="2600" dirty="0"/>
              <a:t>Viral marketing</a:t>
            </a:r>
          </a:p>
        </p:txBody>
      </p:sp>
    </p:spTree>
    <p:extLst>
      <p:ext uri="{BB962C8B-B14F-4D97-AF65-F5344CB8AC3E}">
        <p14:creationId xmlns:p14="http://schemas.microsoft.com/office/powerpoint/2010/main" val="105311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Content Seeding</a:t>
            </a:r>
          </a:p>
        </p:txBody>
      </p:sp>
      <p:sp>
        <p:nvSpPr>
          <p:cNvPr id="3" name="Content Placeholder 2"/>
          <p:cNvSpPr>
            <a:spLocks noGrp="1"/>
          </p:cNvSpPr>
          <p:nvPr>
            <p:ph idx="1"/>
          </p:nvPr>
        </p:nvSpPr>
        <p:spPr/>
        <p:txBody>
          <a:bodyPr/>
          <a:lstStyle/>
          <a:p>
            <a:pPr>
              <a:lnSpc>
                <a:spcPct val="90000"/>
              </a:lnSpc>
            </a:pPr>
            <a:r>
              <a:rPr lang="en-US" sz="2600" dirty="0"/>
              <a:t>Provide incentives to encourage sharing</a:t>
            </a:r>
          </a:p>
          <a:p>
            <a:pPr>
              <a:lnSpc>
                <a:spcPct val="90000"/>
              </a:lnSpc>
            </a:pPr>
            <a:r>
              <a:rPr lang="en-US" sz="2600" dirty="0"/>
              <a:t>Financial incentives</a:t>
            </a:r>
          </a:p>
          <a:p>
            <a:pPr lvl="1">
              <a:lnSpc>
                <a:spcPct val="90000"/>
              </a:lnSpc>
            </a:pPr>
            <a:r>
              <a:rPr lang="en-US" sz="2400" dirty="0"/>
              <a:t>Coupons</a:t>
            </a:r>
          </a:p>
          <a:p>
            <a:pPr lvl="1">
              <a:lnSpc>
                <a:spcPct val="90000"/>
              </a:lnSpc>
            </a:pPr>
            <a:r>
              <a:rPr lang="en-US" sz="2400" dirty="0"/>
              <a:t>Rebates</a:t>
            </a:r>
          </a:p>
          <a:p>
            <a:pPr lvl="1">
              <a:lnSpc>
                <a:spcPct val="90000"/>
              </a:lnSpc>
            </a:pPr>
            <a:r>
              <a:rPr lang="en-US" sz="2400" dirty="0"/>
              <a:t>Contests</a:t>
            </a:r>
          </a:p>
          <a:p>
            <a:pPr>
              <a:lnSpc>
                <a:spcPct val="90000"/>
              </a:lnSpc>
            </a:pPr>
            <a:r>
              <a:rPr lang="en-US" sz="2600" dirty="0"/>
              <a:t>Esurance post-Super Bowl ad</a:t>
            </a:r>
          </a:p>
          <a:p>
            <a:pPr>
              <a:lnSpc>
                <a:spcPct val="90000"/>
              </a:lnSpc>
            </a:pPr>
            <a:r>
              <a:rPr lang="en-US" sz="2600" dirty="0"/>
              <a:t>Value-added incentive - Exclusivity</a:t>
            </a:r>
          </a:p>
        </p:txBody>
      </p:sp>
    </p:spTree>
    <p:extLst>
      <p:ext uri="{BB962C8B-B14F-4D97-AF65-F5344CB8AC3E}">
        <p14:creationId xmlns:p14="http://schemas.microsoft.com/office/powerpoint/2010/main" val="42765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Real-Time Marketing</a:t>
            </a:r>
          </a:p>
        </p:txBody>
      </p:sp>
      <p:sp>
        <p:nvSpPr>
          <p:cNvPr id="3" name="Content Placeholder 2"/>
          <p:cNvSpPr>
            <a:spLocks noGrp="1"/>
          </p:cNvSpPr>
          <p:nvPr>
            <p:ph idx="1"/>
          </p:nvPr>
        </p:nvSpPr>
        <p:spPr>
          <a:xfrm>
            <a:off x="457200" y="1600200"/>
            <a:ext cx="4495800" cy="4525963"/>
          </a:xfrm>
        </p:spPr>
        <p:txBody>
          <a:bodyPr/>
          <a:lstStyle/>
          <a:p>
            <a:pPr>
              <a:lnSpc>
                <a:spcPct val="90000"/>
              </a:lnSpc>
            </a:pPr>
            <a:r>
              <a:rPr lang="en-US" sz="2600" dirty="0"/>
              <a:t>2013 Super Bowl – Oreos</a:t>
            </a:r>
          </a:p>
          <a:p>
            <a:pPr>
              <a:lnSpc>
                <a:spcPct val="90000"/>
              </a:lnSpc>
            </a:pPr>
            <a:r>
              <a:rPr lang="en-US" sz="2600" dirty="0"/>
              <a:t>Instantaneous marketing message</a:t>
            </a:r>
          </a:p>
          <a:p>
            <a:pPr>
              <a:lnSpc>
                <a:spcPct val="90000"/>
              </a:lnSpc>
            </a:pPr>
            <a:r>
              <a:rPr lang="en-US" sz="2600" dirty="0"/>
              <a:t>Live event</a:t>
            </a:r>
          </a:p>
          <a:p>
            <a:pPr>
              <a:lnSpc>
                <a:spcPct val="90000"/>
              </a:lnSpc>
            </a:pPr>
            <a:r>
              <a:rPr lang="en-US" sz="2600" dirty="0"/>
              <a:t>Upfront strategic planning</a:t>
            </a:r>
          </a:p>
          <a:p>
            <a:pPr>
              <a:lnSpc>
                <a:spcPct val="90000"/>
              </a:lnSpc>
            </a:pPr>
            <a:r>
              <a:rPr lang="en-US" sz="2600" dirty="0"/>
              <a:t>Maintain brand image</a:t>
            </a:r>
          </a:p>
        </p:txBody>
      </p:sp>
      <p:pic>
        <p:nvPicPr>
          <p:cNvPr id="4" name="Picture 3" descr="A child dips an Oreo into a glass of mil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676400"/>
            <a:ext cx="3514024" cy="245364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2204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Video Marketing</a:t>
            </a:r>
          </a:p>
        </p:txBody>
      </p:sp>
      <p:sp>
        <p:nvSpPr>
          <p:cNvPr id="3" name="Content Placeholder 2"/>
          <p:cNvSpPr>
            <a:spLocks noGrp="1"/>
          </p:cNvSpPr>
          <p:nvPr>
            <p:ph idx="1"/>
          </p:nvPr>
        </p:nvSpPr>
        <p:spPr/>
        <p:txBody>
          <a:bodyPr/>
          <a:lstStyle/>
          <a:p>
            <a:pPr>
              <a:lnSpc>
                <a:spcPct val="90000"/>
              </a:lnSpc>
            </a:pPr>
            <a:r>
              <a:rPr lang="en-US" sz="2600" dirty="0"/>
              <a:t>58% US population watch videos</a:t>
            </a:r>
          </a:p>
          <a:p>
            <a:pPr>
              <a:lnSpc>
                <a:spcPct val="90000"/>
              </a:lnSpc>
            </a:pPr>
            <a:r>
              <a:rPr lang="en-US" sz="2600" dirty="0"/>
              <a:t>75% Internet users watch videos</a:t>
            </a:r>
          </a:p>
          <a:p>
            <a:pPr>
              <a:lnSpc>
                <a:spcPct val="90000"/>
              </a:lnSpc>
            </a:pPr>
            <a:r>
              <a:rPr lang="en-US" sz="2600" dirty="0"/>
              <a:t>Spending now $4.6 billion</a:t>
            </a:r>
          </a:p>
          <a:p>
            <a:pPr>
              <a:lnSpc>
                <a:spcPct val="90000"/>
              </a:lnSpc>
            </a:pPr>
            <a:r>
              <a:rPr lang="en-US" sz="2600" dirty="0"/>
              <a:t>Growing 20% to 40% annually</a:t>
            </a:r>
          </a:p>
          <a:p>
            <a:pPr>
              <a:lnSpc>
                <a:spcPct val="90000"/>
              </a:lnSpc>
            </a:pPr>
            <a:r>
              <a:rPr lang="en-US" sz="2600" dirty="0"/>
              <a:t>More receptive to online videos</a:t>
            </a:r>
          </a:p>
        </p:txBody>
      </p:sp>
    </p:spTree>
    <p:extLst>
      <p:ext uri="{BB962C8B-B14F-4D97-AF65-F5344CB8AC3E}">
        <p14:creationId xmlns:p14="http://schemas.microsoft.com/office/powerpoint/2010/main" val="121304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9.9 </a:t>
            </a:r>
            <a:r>
              <a:rPr lang="en-US" sz="3600" dirty="0">
                <a:latin typeface="+mj-lt"/>
              </a:rPr>
              <a:t>Video </a:t>
            </a:r>
            <a:r>
              <a:rPr lang="en-US" sz="3600" dirty="0" smtClean="0">
                <a:latin typeface="+mj-lt"/>
              </a:rPr>
              <a:t>Marketing</a:t>
            </a:r>
            <a:endParaRPr lang="en-US" sz="3600" dirty="0">
              <a:latin typeface="+mj-lt"/>
            </a:endParaRPr>
          </a:p>
        </p:txBody>
      </p:sp>
      <p:sp>
        <p:nvSpPr>
          <p:cNvPr id="3" name="Content Placeholder 2"/>
          <p:cNvSpPr>
            <a:spLocks noGrp="1"/>
          </p:cNvSpPr>
          <p:nvPr>
            <p:ph idx="1"/>
          </p:nvPr>
        </p:nvSpPr>
        <p:spPr/>
        <p:txBody>
          <a:bodyPr/>
          <a:lstStyle/>
          <a:p>
            <a:r>
              <a:rPr lang="en-US" sz="2600" dirty="0"/>
              <a:t>Advertising on videos</a:t>
            </a:r>
          </a:p>
          <a:p>
            <a:r>
              <a:rPr lang="en-US" sz="2600" dirty="0"/>
              <a:t>Posting of television ads</a:t>
            </a:r>
          </a:p>
          <a:p>
            <a:r>
              <a:rPr lang="en-US" sz="2600" dirty="0"/>
              <a:t>Informational videos</a:t>
            </a:r>
          </a:p>
          <a:p>
            <a:r>
              <a:rPr lang="en-US" sz="2600" dirty="0"/>
              <a:t>Cause-related videos</a:t>
            </a:r>
          </a:p>
          <a:p>
            <a:r>
              <a:rPr lang="en-US" sz="2600" dirty="0"/>
              <a:t>Product reviews</a:t>
            </a:r>
          </a:p>
          <a:p>
            <a:r>
              <a:rPr lang="en-US" sz="2600" dirty="0"/>
              <a:t>Vloggers</a:t>
            </a:r>
          </a:p>
        </p:txBody>
      </p:sp>
    </p:spTree>
    <p:extLst>
      <p:ext uri="{BB962C8B-B14F-4D97-AF65-F5344CB8AC3E}">
        <p14:creationId xmlns:p14="http://schemas.microsoft.com/office/powerpoint/2010/main" val="357149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Wholly Guacamole</a:t>
            </a:r>
            <a:endParaRPr lang="en-IN" dirty="0">
              <a:latin typeface="+mj-lt"/>
            </a:endParaRPr>
          </a:p>
        </p:txBody>
      </p:sp>
      <p:sp>
        <p:nvSpPr>
          <p:cNvPr id="3" name="Content Placeholder 2"/>
          <p:cNvSpPr>
            <a:spLocks noGrp="1"/>
          </p:cNvSpPr>
          <p:nvPr>
            <p:ph idx="1"/>
          </p:nvPr>
        </p:nvSpPr>
        <p:spPr>
          <a:xfrm>
            <a:off x="457200" y="1600200"/>
            <a:ext cx="4038600" cy="4525963"/>
          </a:xfrm>
        </p:spPr>
        <p:txBody>
          <a:bodyPr/>
          <a:lstStyle/>
          <a:p>
            <a:pPr>
              <a:lnSpc>
                <a:spcPct val="90000"/>
              </a:lnSpc>
            </a:pPr>
            <a:r>
              <a:rPr lang="en-US" sz="2600" dirty="0"/>
              <a:t>High pressure processing</a:t>
            </a:r>
          </a:p>
          <a:p>
            <a:pPr>
              <a:lnSpc>
                <a:spcPct val="90000"/>
              </a:lnSpc>
            </a:pPr>
            <a:r>
              <a:rPr lang="en-US" sz="2600" dirty="0"/>
              <a:t>Staple item, popular</a:t>
            </a:r>
          </a:p>
          <a:p>
            <a:pPr>
              <a:lnSpc>
                <a:spcPct val="90000"/>
              </a:lnSpc>
            </a:pPr>
            <a:r>
              <a:rPr lang="en-US" sz="2600" dirty="0"/>
              <a:t>Leverage social media</a:t>
            </a:r>
          </a:p>
          <a:p>
            <a:pPr>
              <a:lnSpc>
                <a:spcPct val="90000"/>
              </a:lnSpc>
            </a:pPr>
            <a:r>
              <a:rPr lang="en-US" sz="2600" dirty="0"/>
              <a:t>Brand alliances</a:t>
            </a:r>
          </a:p>
          <a:p>
            <a:pPr lvl="1">
              <a:lnSpc>
                <a:spcPct val="90000"/>
              </a:lnSpc>
            </a:pPr>
            <a:r>
              <a:rPr lang="en-US" sz="2400" dirty="0"/>
              <a:t>Biggest Loser</a:t>
            </a:r>
          </a:p>
          <a:p>
            <a:pPr lvl="1">
              <a:lnSpc>
                <a:spcPct val="90000"/>
              </a:lnSpc>
            </a:pPr>
            <a:r>
              <a:rPr lang="en-US" sz="2400" dirty="0"/>
              <a:t>Sonic</a:t>
            </a:r>
          </a:p>
          <a:p>
            <a:pPr lvl="1">
              <a:lnSpc>
                <a:spcPct val="90000"/>
              </a:lnSpc>
            </a:pPr>
            <a:r>
              <a:rPr lang="en-US" sz="2400" dirty="0"/>
              <a:t>Disney</a:t>
            </a:r>
            <a:endParaRPr lang="en-IN" sz="2400" dirty="0"/>
          </a:p>
        </p:txBody>
      </p:sp>
      <p:pic>
        <p:nvPicPr>
          <p:cNvPr id="4" name="Picture 3" descr="An advertisement for Wholly Guacamole and Sonic shows a burger with guacamole on it, below the text, Guacify your Sonic."/>
          <p:cNvPicPr>
            <a:picLocks noChangeAspect="1"/>
          </p:cNvPicPr>
          <p:nvPr/>
        </p:nvPicPr>
        <p:blipFill>
          <a:blip r:embed="rId3" cstate="print"/>
          <a:stretch>
            <a:fillRect/>
          </a:stretch>
        </p:blipFill>
        <p:spPr>
          <a:xfrm>
            <a:off x="5410200" y="1686560"/>
            <a:ext cx="3124200" cy="2603500"/>
          </a:xfrm>
          <a:prstGeom prst="rect">
            <a:avLst/>
          </a:prstGeom>
        </p:spPr>
      </p:pic>
    </p:spTree>
    <p:extLst>
      <p:ext uri="{BB962C8B-B14F-4D97-AF65-F5344CB8AC3E}">
        <p14:creationId xmlns:p14="http://schemas.microsoft.com/office/powerpoint/2010/main" val="55138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Location of Video Ads</a:t>
            </a:r>
          </a:p>
        </p:txBody>
      </p:sp>
      <p:sp>
        <p:nvSpPr>
          <p:cNvPr id="3" name="Content Placeholder 2"/>
          <p:cNvSpPr>
            <a:spLocks noGrp="1"/>
          </p:cNvSpPr>
          <p:nvPr>
            <p:ph idx="1"/>
          </p:nvPr>
        </p:nvSpPr>
        <p:spPr/>
        <p:txBody>
          <a:bodyPr/>
          <a:lstStyle/>
          <a:p>
            <a:pPr>
              <a:lnSpc>
                <a:spcPct val="90000"/>
              </a:lnSpc>
            </a:pPr>
            <a:r>
              <a:rPr lang="en-US" sz="2600" dirty="0"/>
              <a:t>Pre-roll</a:t>
            </a:r>
          </a:p>
          <a:p>
            <a:pPr lvl="1">
              <a:lnSpc>
                <a:spcPct val="90000"/>
              </a:lnSpc>
            </a:pPr>
            <a:r>
              <a:rPr lang="en-US" sz="2400" dirty="0"/>
              <a:t>Higher impressions</a:t>
            </a:r>
          </a:p>
          <a:p>
            <a:pPr lvl="1">
              <a:lnSpc>
                <a:spcPct val="90000"/>
              </a:lnSpc>
            </a:pPr>
            <a:r>
              <a:rPr lang="en-US" sz="2400" dirty="0"/>
              <a:t>Enhance recall</a:t>
            </a:r>
          </a:p>
          <a:p>
            <a:pPr>
              <a:lnSpc>
                <a:spcPct val="90000"/>
              </a:lnSpc>
            </a:pPr>
            <a:r>
              <a:rPr lang="en-US" sz="2600" dirty="0"/>
              <a:t>Mid-roll</a:t>
            </a:r>
          </a:p>
          <a:p>
            <a:pPr lvl="1">
              <a:lnSpc>
                <a:spcPct val="90000"/>
              </a:lnSpc>
            </a:pPr>
            <a:r>
              <a:rPr lang="en-US" sz="2400" dirty="0"/>
              <a:t>Higher completion rate</a:t>
            </a:r>
          </a:p>
          <a:p>
            <a:pPr lvl="1">
              <a:lnSpc>
                <a:spcPct val="90000"/>
              </a:lnSpc>
            </a:pPr>
            <a:r>
              <a:rPr lang="en-US" sz="2400" dirty="0"/>
              <a:t>Enhance brand recognition, brand image</a:t>
            </a:r>
          </a:p>
          <a:p>
            <a:pPr>
              <a:lnSpc>
                <a:spcPct val="90000"/>
              </a:lnSpc>
            </a:pPr>
            <a:r>
              <a:rPr lang="en-US" sz="2600" dirty="0"/>
              <a:t>Post-roll</a:t>
            </a:r>
          </a:p>
          <a:p>
            <a:pPr lvl="1">
              <a:lnSpc>
                <a:spcPct val="90000"/>
              </a:lnSpc>
            </a:pPr>
            <a:r>
              <a:rPr lang="en-US" sz="2400" dirty="0"/>
              <a:t>Higher click-through rate</a:t>
            </a:r>
          </a:p>
          <a:p>
            <a:pPr lvl="1">
              <a:lnSpc>
                <a:spcPct val="90000"/>
              </a:lnSpc>
            </a:pPr>
            <a:r>
              <a:rPr lang="en-US" sz="2400" dirty="0"/>
              <a:t>Direct response, call to action ads</a:t>
            </a:r>
          </a:p>
        </p:txBody>
      </p:sp>
    </p:spTree>
    <p:extLst>
      <p:ext uri="{BB962C8B-B14F-4D97-AF65-F5344CB8AC3E}">
        <p14:creationId xmlns:p14="http://schemas.microsoft.com/office/powerpoint/2010/main" val="414037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Influencer Marketing</a:t>
            </a:r>
            <a:endParaRPr lang="en-US" sz="3600" dirty="0">
              <a:latin typeface="+mj-lt"/>
            </a:endParaRPr>
          </a:p>
        </p:txBody>
      </p:sp>
      <p:sp>
        <p:nvSpPr>
          <p:cNvPr id="3" name="Content Placeholder 2"/>
          <p:cNvSpPr>
            <a:spLocks noGrp="1"/>
          </p:cNvSpPr>
          <p:nvPr>
            <p:ph idx="1"/>
          </p:nvPr>
        </p:nvSpPr>
        <p:spPr>
          <a:xfrm>
            <a:off x="457200" y="1600200"/>
            <a:ext cx="4572000" cy="4525963"/>
          </a:xfrm>
        </p:spPr>
        <p:txBody>
          <a:bodyPr/>
          <a:lstStyle/>
          <a:p>
            <a:pPr>
              <a:lnSpc>
                <a:spcPct val="90000"/>
              </a:lnSpc>
            </a:pPr>
            <a:r>
              <a:rPr lang="en-US" sz="2600" dirty="0"/>
              <a:t>Individual marketing a brand</a:t>
            </a:r>
          </a:p>
          <a:p>
            <a:pPr>
              <a:lnSpc>
                <a:spcPct val="90000"/>
              </a:lnSpc>
            </a:pPr>
            <a:r>
              <a:rPr lang="en-US" sz="2600" dirty="0"/>
              <a:t>Match opinion leaders with brands</a:t>
            </a:r>
          </a:p>
          <a:p>
            <a:pPr>
              <a:lnSpc>
                <a:spcPct val="90000"/>
              </a:lnSpc>
            </a:pPr>
            <a:r>
              <a:rPr lang="en-US" sz="2600" dirty="0"/>
              <a:t>Number of followers not always key</a:t>
            </a:r>
          </a:p>
          <a:p>
            <a:pPr>
              <a:lnSpc>
                <a:spcPct val="90000"/>
              </a:lnSpc>
            </a:pPr>
            <a:r>
              <a:rPr lang="en-US" sz="2600" dirty="0"/>
              <a:t>Lead conversations and shape opinions</a:t>
            </a:r>
          </a:p>
          <a:p>
            <a:pPr>
              <a:lnSpc>
                <a:spcPct val="90000"/>
              </a:lnSpc>
            </a:pPr>
            <a:r>
              <a:rPr lang="en-US" sz="2600" dirty="0"/>
              <a:t>Align brand message &amp; influencer’s motivation</a:t>
            </a:r>
          </a:p>
          <a:p>
            <a:pPr>
              <a:lnSpc>
                <a:spcPct val="90000"/>
              </a:lnSpc>
            </a:pPr>
            <a:r>
              <a:rPr lang="en-US" sz="2600" dirty="0"/>
              <a:t>Authenticity important</a:t>
            </a:r>
          </a:p>
        </p:txBody>
      </p:sp>
      <p:pic>
        <p:nvPicPr>
          <p:cNvPr id="4" name="Picture 3" descr="A young woman in fashionable clothing holds a tablet in an outdoor urban set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52600"/>
            <a:ext cx="3666898" cy="2446747"/>
          </a:xfrm>
          <a:prstGeom prst="rect">
            <a:avLst/>
          </a:prstGeom>
        </p:spPr>
      </p:pic>
    </p:spTree>
    <p:extLst>
      <p:ext uri="{BB962C8B-B14F-4D97-AF65-F5344CB8AC3E}">
        <p14:creationId xmlns:p14="http://schemas.microsoft.com/office/powerpoint/2010/main" val="9579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Interactive </a:t>
            </a:r>
            <a:r>
              <a:rPr lang="en-US" sz="3600" dirty="0" smtClean="0">
                <a:latin typeface="+mj-lt"/>
              </a:rPr>
              <a:t>Blogs</a:t>
            </a:r>
            <a:endParaRPr lang="en-US" sz="2000" b="0" dirty="0">
              <a:latin typeface="+mj-lt"/>
            </a:endParaRPr>
          </a:p>
        </p:txBody>
      </p:sp>
      <p:sp>
        <p:nvSpPr>
          <p:cNvPr id="3" name="Content Placeholder 2"/>
          <p:cNvSpPr>
            <a:spLocks noGrp="1"/>
          </p:cNvSpPr>
          <p:nvPr>
            <p:ph idx="1"/>
          </p:nvPr>
        </p:nvSpPr>
        <p:spPr>
          <a:xfrm>
            <a:off x="457200" y="1600200"/>
            <a:ext cx="4572000" cy="4525963"/>
          </a:xfrm>
        </p:spPr>
        <p:txBody>
          <a:bodyPr/>
          <a:lstStyle/>
          <a:p>
            <a:pPr>
              <a:lnSpc>
                <a:spcPct val="90000"/>
              </a:lnSpc>
            </a:pPr>
            <a:r>
              <a:rPr lang="en-US" sz="2600" dirty="0"/>
              <a:t>Internet provides platform for</a:t>
            </a:r>
          </a:p>
          <a:p>
            <a:pPr lvl="1">
              <a:lnSpc>
                <a:spcPct val="90000"/>
              </a:lnSpc>
            </a:pPr>
            <a:r>
              <a:rPr lang="en-US" sz="2400" dirty="0"/>
              <a:t>Dissatisfied consumers</a:t>
            </a:r>
          </a:p>
          <a:p>
            <a:pPr lvl="1">
              <a:lnSpc>
                <a:spcPct val="90000"/>
              </a:lnSpc>
            </a:pPr>
            <a:r>
              <a:rPr lang="en-US" sz="2400" dirty="0"/>
              <a:t>Satisfied consumers</a:t>
            </a:r>
          </a:p>
          <a:p>
            <a:pPr>
              <a:lnSpc>
                <a:spcPct val="90000"/>
              </a:lnSpc>
            </a:pPr>
            <a:r>
              <a:rPr lang="en-US" sz="2600" dirty="0"/>
              <a:t>Interactive allows two-way communication</a:t>
            </a:r>
          </a:p>
          <a:p>
            <a:pPr>
              <a:lnSpc>
                <a:spcPct val="90000"/>
              </a:lnSpc>
            </a:pPr>
            <a:r>
              <a:rPr lang="en-US" sz="2600" dirty="0"/>
              <a:t>Higher level of risk</a:t>
            </a:r>
          </a:p>
        </p:txBody>
      </p:sp>
      <p:pic>
        <p:nvPicPr>
          <p:cNvPr id="5" name="Picture 4" descr="A man stares at a laptop screen with a dissatisfied expression, resting a fist near the key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981200"/>
            <a:ext cx="3230829" cy="2154937"/>
          </a:xfrm>
          <a:prstGeom prst="ellipse">
            <a:avLst/>
          </a:prstGeom>
          <a:ln>
            <a:noFill/>
          </a:ln>
          <a:effectLst>
            <a:softEdge rad="112500"/>
          </a:effectLst>
        </p:spPr>
      </p:pic>
    </p:spTree>
    <p:extLst>
      <p:ext uri="{BB962C8B-B14F-4D97-AF65-F5344CB8AC3E}">
        <p14:creationId xmlns:p14="http://schemas.microsoft.com/office/powerpoint/2010/main" val="251490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9.11 </a:t>
            </a:r>
            <a:r>
              <a:rPr lang="en-US" sz="3600" dirty="0">
                <a:latin typeface="+mj-lt"/>
              </a:rPr>
              <a:t>Types of Interactive Blogs</a:t>
            </a:r>
          </a:p>
        </p:txBody>
      </p:sp>
      <p:sp>
        <p:nvSpPr>
          <p:cNvPr id="3" name="Content Placeholder 2"/>
          <p:cNvSpPr>
            <a:spLocks noGrp="1"/>
          </p:cNvSpPr>
          <p:nvPr>
            <p:ph idx="1"/>
          </p:nvPr>
        </p:nvSpPr>
        <p:spPr/>
        <p:txBody>
          <a:bodyPr/>
          <a:lstStyle/>
          <a:p>
            <a:r>
              <a:rPr lang="en-US" sz="2600" dirty="0"/>
              <a:t>Brand blog</a:t>
            </a:r>
          </a:p>
          <a:p>
            <a:r>
              <a:rPr lang="en-US" sz="2600" dirty="0"/>
              <a:t>Individuals sponsored by a brand</a:t>
            </a:r>
          </a:p>
          <a:p>
            <a:r>
              <a:rPr lang="en-US" sz="2600" dirty="0"/>
              <a:t>Individual speaking about a brand</a:t>
            </a:r>
          </a:p>
        </p:txBody>
      </p:sp>
    </p:spTree>
    <p:extLst>
      <p:ext uri="{BB962C8B-B14F-4D97-AF65-F5344CB8AC3E}">
        <p14:creationId xmlns:p14="http://schemas.microsoft.com/office/powerpoint/2010/main" val="219985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Company-Sponsored Blogs</a:t>
            </a:r>
            <a:endParaRPr lang="en-US" sz="2000" b="0" dirty="0">
              <a:latin typeface="+mj-lt"/>
            </a:endParaRPr>
          </a:p>
        </p:txBody>
      </p:sp>
      <p:sp>
        <p:nvSpPr>
          <p:cNvPr id="3" name="Content Placeholder 2"/>
          <p:cNvSpPr>
            <a:spLocks noGrp="1"/>
          </p:cNvSpPr>
          <p:nvPr>
            <p:ph idx="1"/>
          </p:nvPr>
        </p:nvSpPr>
        <p:spPr>
          <a:xfrm>
            <a:off x="457200" y="1600200"/>
            <a:ext cx="4572000" cy="4525963"/>
          </a:xfrm>
        </p:spPr>
        <p:txBody>
          <a:bodyPr/>
          <a:lstStyle/>
          <a:p>
            <a:pPr eaLnBrk="0" hangingPunct="0">
              <a:spcBef>
                <a:spcPts val="1000"/>
              </a:spcBef>
              <a:defRPr/>
            </a:pPr>
            <a:r>
              <a:rPr lang="en-US" sz="2400" kern="0" dirty="0" smtClean="0"/>
              <a:t>Benefits</a:t>
            </a:r>
          </a:p>
          <a:p>
            <a:pPr lvl="1" eaLnBrk="0" hangingPunct="0">
              <a:lnSpc>
                <a:spcPct val="90000"/>
              </a:lnSpc>
              <a:spcBef>
                <a:spcPct val="20000"/>
              </a:spcBef>
              <a:defRPr/>
            </a:pPr>
            <a:r>
              <a:rPr lang="en-US" sz="2200" kern="0" dirty="0" smtClean="0"/>
              <a:t>Reassure shoppers</a:t>
            </a:r>
          </a:p>
          <a:p>
            <a:pPr lvl="1" eaLnBrk="0" hangingPunct="0">
              <a:lnSpc>
                <a:spcPct val="90000"/>
              </a:lnSpc>
              <a:spcBef>
                <a:spcPct val="20000"/>
              </a:spcBef>
              <a:defRPr/>
            </a:pPr>
            <a:r>
              <a:rPr lang="en-US" sz="2200" kern="0" dirty="0" smtClean="0"/>
              <a:t>Glimpse </a:t>
            </a:r>
            <a:r>
              <a:rPr lang="en-US" sz="2200" kern="0" dirty="0"/>
              <a:t>of how firm deals with </a:t>
            </a:r>
            <a:r>
              <a:rPr lang="en-US" sz="2200" kern="0" dirty="0" smtClean="0"/>
              <a:t>customers</a:t>
            </a:r>
          </a:p>
          <a:p>
            <a:pPr lvl="1" eaLnBrk="0" hangingPunct="0">
              <a:lnSpc>
                <a:spcPct val="90000"/>
              </a:lnSpc>
              <a:spcBef>
                <a:spcPct val="20000"/>
              </a:spcBef>
              <a:defRPr/>
            </a:pPr>
            <a:r>
              <a:rPr lang="en-US" sz="2200" kern="0" dirty="0" smtClean="0"/>
              <a:t>Release </a:t>
            </a:r>
            <a:r>
              <a:rPr lang="en-US" sz="2200" kern="0" dirty="0"/>
              <a:t>company </a:t>
            </a:r>
            <a:r>
              <a:rPr lang="en-US" sz="2200" kern="0" dirty="0" smtClean="0"/>
              <a:t>information</a:t>
            </a:r>
          </a:p>
          <a:p>
            <a:pPr lvl="1" eaLnBrk="0" hangingPunct="0">
              <a:lnSpc>
                <a:spcPct val="90000"/>
              </a:lnSpc>
              <a:spcBef>
                <a:spcPct val="20000"/>
              </a:spcBef>
              <a:defRPr/>
            </a:pPr>
            <a:r>
              <a:rPr lang="en-US" sz="2200" kern="0" dirty="0" smtClean="0"/>
              <a:t>Customers </a:t>
            </a:r>
            <a:r>
              <a:rPr lang="en-US" sz="2200" kern="0" dirty="0"/>
              <a:t>can voice </a:t>
            </a:r>
            <a:r>
              <a:rPr lang="en-US" sz="2200" kern="0" dirty="0" smtClean="0"/>
              <a:t>opinions</a:t>
            </a:r>
          </a:p>
          <a:p>
            <a:pPr lvl="1" eaLnBrk="0" hangingPunct="0">
              <a:lnSpc>
                <a:spcPct val="90000"/>
              </a:lnSpc>
              <a:spcBef>
                <a:spcPct val="20000"/>
              </a:spcBef>
              <a:defRPr/>
            </a:pPr>
            <a:r>
              <a:rPr lang="en-US" sz="2200" kern="0" dirty="0" smtClean="0"/>
              <a:t>Company </a:t>
            </a:r>
            <a:r>
              <a:rPr lang="en-US" sz="2200" kern="0" dirty="0"/>
              <a:t>controls site</a:t>
            </a:r>
          </a:p>
          <a:p>
            <a:pPr marL="255600" indent="-255600" eaLnBrk="0" hangingPunct="0">
              <a:spcBef>
                <a:spcPts val="1000"/>
              </a:spcBef>
              <a:buFontTx/>
              <a:buChar char="•"/>
              <a:defRPr/>
            </a:pPr>
            <a:r>
              <a:rPr lang="en-US" sz="2400" kern="0" dirty="0"/>
              <a:t>Difficult to solicit honest opinions</a:t>
            </a:r>
          </a:p>
          <a:p>
            <a:pPr marL="255600" indent="-255600" eaLnBrk="0" hangingPunct="0">
              <a:spcBef>
                <a:spcPts val="1000"/>
              </a:spcBef>
              <a:buFontTx/>
              <a:buChar char="•"/>
              <a:defRPr/>
            </a:pPr>
            <a:r>
              <a:rPr lang="en-US" sz="2400" kern="0" dirty="0"/>
              <a:t>Employees may be more sensitive to negative comments</a:t>
            </a:r>
          </a:p>
        </p:txBody>
      </p:sp>
      <p:pic>
        <p:nvPicPr>
          <p:cNvPr id="6" name="Picture 1" descr="An advertisement for sky-jacker suspensions shows a lifted Jeep under text that begins with the title, get bent."/>
          <p:cNvPicPr>
            <a:picLocks noChangeAspect="1"/>
          </p:cNvPicPr>
          <p:nvPr/>
        </p:nvPicPr>
        <p:blipFill>
          <a:blip r:embed="rId3" cstate="print"/>
          <a:srcRect/>
          <a:stretch>
            <a:fillRect/>
          </a:stretch>
        </p:blipFill>
        <p:spPr bwMode="auto">
          <a:xfrm>
            <a:off x="5562600" y="1590040"/>
            <a:ext cx="2979242" cy="4477606"/>
          </a:xfrm>
          <a:prstGeom prst="rect">
            <a:avLst/>
          </a:prstGeom>
          <a:noFill/>
          <a:ln w="9525">
            <a:noFill/>
            <a:miter lim="800000"/>
            <a:headEnd/>
            <a:tailEnd/>
          </a:ln>
        </p:spPr>
      </p:pic>
    </p:spTree>
    <p:extLst>
      <p:ext uri="{BB962C8B-B14F-4D97-AF65-F5344CB8AC3E}">
        <p14:creationId xmlns:p14="http://schemas.microsoft.com/office/powerpoint/2010/main" val="322844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Personal Blogs</a:t>
            </a:r>
          </a:p>
        </p:txBody>
      </p:sp>
      <p:sp>
        <p:nvSpPr>
          <p:cNvPr id="3" name="Content Placeholder 2"/>
          <p:cNvSpPr>
            <a:spLocks noGrp="1"/>
          </p:cNvSpPr>
          <p:nvPr>
            <p:ph idx="1"/>
          </p:nvPr>
        </p:nvSpPr>
        <p:spPr/>
        <p:txBody>
          <a:bodyPr/>
          <a:lstStyle/>
          <a:p>
            <a:r>
              <a:rPr lang="en-US" sz="2600" dirty="0"/>
              <a:t>Sponsored by brands</a:t>
            </a:r>
          </a:p>
          <a:p>
            <a:pPr lvl="1"/>
            <a:r>
              <a:rPr lang="en-US" sz="2400" dirty="0"/>
              <a:t>New FTC regulations</a:t>
            </a:r>
          </a:p>
          <a:p>
            <a:pPr lvl="1"/>
            <a:r>
              <a:rPr lang="en-US" sz="2400" dirty="0"/>
              <a:t>Limited freedom since blog is sponsored</a:t>
            </a:r>
          </a:p>
          <a:p>
            <a:pPr lvl="1"/>
            <a:r>
              <a:rPr lang="en-US" sz="2400" dirty="0"/>
              <a:t>Visitors’ comments may be tempered</a:t>
            </a:r>
          </a:p>
          <a:p>
            <a:r>
              <a:rPr lang="en-US" sz="2600" dirty="0"/>
              <a:t>Individuals speak about brands</a:t>
            </a:r>
          </a:p>
          <a:p>
            <a:pPr lvl="1"/>
            <a:r>
              <a:rPr lang="en-US" sz="2400" dirty="0"/>
              <a:t>No financial connection</a:t>
            </a:r>
          </a:p>
          <a:p>
            <a:pPr lvl="1"/>
            <a:r>
              <a:rPr lang="en-US" sz="2400" dirty="0"/>
              <a:t>Visitors feel more comfortable in commenting</a:t>
            </a:r>
          </a:p>
          <a:p>
            <a:pPr lvl="1"/>
            <a:r>
              <a:rPr lang="en-US" sz="2400" dirty="0"/>
              <a:t>Brands can learn</a:t>
            </a:r>
          </a:p>
          <a:p>
            <a:pPr lvl="1"/>
            <a:r>
              <a:rPr lang="en-US" sz="2400" dirty="0"/>
              <a:t>Brands can post comments or questions</a:t>
            </a:r>
          </a:p>
        </p:txBody>
      </p:sp>
    </p:spTree>
    <p:extLst>
      <p:ext uri="{BB962C8B-B14F-4D97-AF65-F5344CB8AC3E}">
        <p14:creationId xmlns:p14="http://schemas.microsoft.com/office/powerpoint/2010/main" val="339366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Consumer-Generated Reviews</a:t>
            </a:r>
          </a:p>
        </p:txBody>
      </p:sp>
      <p:sp>
        <p:nvSpPr>
          <p:cNvPr id="3" name="Content Placeholder 2"/>
          <p:cNvSpPr>
            <a:spLocks noGrp="1"/>
          </p:cNvSpPr>
          <p:nvPr>
            <p:ph idx="1"/>
          </p:nvPr>
        </p:nvSpPr>
        <p:spPr>
          <a:xfrm>
            <a:off x="457200" y="1600200"/>
            <a:ext cx="4114800" cy="4525963"/>
          </a:xfrm>
        </p:spPr>
        <p:txBody>
          <a:bodyPr/>
          <a:lstStyle/>
          <a:p>
            <a:pPr>
              <a:lnSpc>
                <a:spcPct val="90000"/>
              </a:lnSpc>
            </a:pPr>
            <a:r>
              <a:rPr lang="en-US" sz="2600" dirty="0"/>
              <a:t>Amazon.com – leader</a:t>
            </a:r>
          </a:p>
          <a:p>
            <a:pPr>
              <a:lnSpc>
                <a:spcPct val="90000"/>
              </a:lnSpc>
            </a:pPr>
            <a:r>
              <a:rPr lang="en-US" sz="2600" dirty="0"/>
              <a:t>Best Buy – online reviews of brands</a:t>
            </a:r>
          </a:p>
          <a:p>
            <a:pPr>
              <a:lnSpc>
                <a:spcPct val="90000"/>
              </a:lnSpc>
            </a:pPr>
            <a:r>
              <a:rPr lang="en-US" sz="2600" dirty="0"/>
              <a:t>Provide important information</a:t>
            </a:r>
          </a:p>
          <a:p>
            <a:pPr>
              <a:lnSpc>
                <a:spcPct val="90000"/>
              </a:lnSpc>
            </a:pPr>
            <a:r>
              <a:rPr lang="en-US" sz="2600" dirty="0"/>
              <a:t>Challenge – managing reviews</a:t>
            </a:r>
          </a:p>
        </p:txBody>
      </p:sp>
      <p:pic>
        <p:nvPicPr>
          <p:cNvPr id="5" name="Picture 4" descr="A young adult examines a handheld video camera at an electronics store."/>
          <p:cNvPicPr>
            <a:picLocks noChangeAspect="1"/>
          </p:cNvPicPr>
          <p:nvPr/>
        </p:nvPicPr>
        <p:blipFill>
          <a:blip r:embed="rId3" cstate="print">
            <a:extLst/>
          </a:blip>
          <a:stretch>
            <a:fillRect/>
          </a:stretch>
        </p:blipFill>
        <p:spPr>
          <a:xfrm>
            <a:off x="5105400" y="1752600"/>
            <a:ext cx="3764888" cy="2819708"/>
          </a:xfrm>
          <a:prstGeom prst="ellipse">
            <a:avLst/>
          </a:prstGeom>
          <a:ln>
            <a:noFill/>
          </a:ln>
          <a:effectLst>
            <a:softEdge rad="112500"/>
          </a:effectLst>
        </p:spPr>
      </p:pic>
    </p:spTree>
    <p:extLst>
      <p:ext uri="{BB962C8B-B14F-4D97-AF65-F5344CB8AC3E}">
        <p14:creationId xmlns:p14="http://schemas.microsoft.com/office/powerpoint/2010/main" val="170671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Viral Marketing</a:t>
            </a:r>
          </a:p>
        </p:txBody>
      </p:sp>
      <p:sp>
        <p:nvSpPr>
          <p:cNvPr id="3" name="Content Placeholder 2"/>
          <p:cNvSpPr>
            <a:spLocks noGrp="1"/>
          </p:cNvSpPr>
          <p:nvPr>
            <p:ph idx="1"/>
          </p:nvPr>
        </p:nvSpPr>
        <p:spPr/>
        <p:txBody>
          <a:bodyPr/>
          <a:lstStyle/>
          <a:p>
            <a:pPr marL="255600" indent="-255600">
              <a:lnSpc>
                <a:spcPct val="90000"/>
              </a:lnSpc>
            </a:pPr>
            <a:r>
              <a:rPr lang="en-US" sz="2600" dirty="0"/>
              <a:t>Message passed from one consumer to another</a:t>
            </a:r>
          </a:p>
          <a:p>
            <a:pPr lvl="1">
              <a:lnSpc>
                <a:spcPct val="90000"/>
              </a:lnSpc>
            </a:pPr>
            <a:r>
              <a:rPr lang="en-US" sz="2400" dirty="0"/>
              <a:t>E-mail</a:t>
            </a:r>
          </a:p>
          <a:p>
            <a:pPr lvl="1">
              <a:lnSpc>
                <a:spcPct val="90000"/>
              </a:lnSpc>
            </a:pPr>
            <a:r>
              <a:rPr lang="en-US" sz="2400" dirty="0"/>
              <a:t>Blogs</a:t>
            </a:r>
          </a:p>
          <a:p>
            <a:pPr>
              <a:lnSpc>
                <a:spcPct val="90000"/>
              </a:lnSpc>
            </a:pPr>
            <a:r>
              <a:rPr lang="en-US" sz="2600" dirty="0"/>
              <a:t>Form of advocacy or word-of-mouth endorsement</a:t>
            </a:r>
          </a:p>
          <a:p>
            <a:pPr>
              <a:lnSpc>
                <a:spcPct val="90000"/>
              </a:lnSpc>
            </a:pPr>
            <a:r>
              <a:rPr lang="en-US" sz="2600" dirty="0"/>
              <a:t>Viral marketing messages</a:t>
            </a:r>
          </a:p>
          <a:p>
            <a:pPr lvl="1">
              <a:lnSpc>
                <a:spcPct val="90000"/>
              </a:lnSpc>
            </a:pPr>
            <a:r>
              <a:rPr lang="en-US" sz="2400" dirty="0"/>
              <a:t>Advertisements</a:t>
            </a:r>
          </a:p>
          <a:p>
            <a:pPr lvl="1">
              <a:lnSpc>
                <a:spcPct val="90000"/>
              </a:lnSpc>
            </a:pPr>
            <a:r>
              <a:rPr lang="en-US" sz="2400" dirty="0"/>
              <a:t>Hyperlinked promotions</a:t>
            </a:r>
          </a:p>
          <a:p>
            <a:pPr lvl="1">
              <a:lnSpc>
                <a:spcPct val="90000"/>
              </a:lnSpc>
            </a:pPr>
            <a:r>
              <a:rPr lang="en-US" sz="2400" dirty="0"/>
              <a:t>Online newsletters</a:t>
            </a:r>
          </a:p>
          <a:p>
            <a:pPr lvl="1">
              <a:lnSpc>
                <a:spcPct val="90000"/>
              </a:lnSpc>
            </a:pPr>
            <a:r>
              <a:rPr lang="en-US" sz="2400" dirty="0"/>
              <a:t>Streaming videos</a:t>
            </a:r>
          </a:p>
          <a:p>
            <a:pPr lvl="1">
              <a:lnSpc>
                <a:spcPct val="90000"/>
              </a:lnSpc>
            </a:pPr>
            <a:r>
              <a:rPr lang="en-US" sz="2400" dirty="0"/>
              <a:t>Games </a:t>
            </a:r>
          </a:p>
        </p:txBody>
      </p:sp>
    </p:spTree>
    <p:extLst>
      <p:ext uri="{BB962C8B-B14F-4D97-AF65-F5344CB8AC3E}">
        <p14:creationId xmlns:p14="http://schemas.microsoft.com/office/powerpoint/2010/main" val="404325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9.12 </a:t>
            </a:r>
            <a:r>
              <a:rPr lang="en-US" sz="3600" dirty="0">
                <a:latin typeface="+mj-lt"/>
              </a:rPr>
              <a:t>Keys to Successful Viral Marketing</a:t>
            </a:r>
          </a:p>
        </p:txBody>
      </p:sp>
      <p:sp>
        <p:nvSpPr>
          <p:cNvPr id="3" name="Content Placeholder 2"/>
          <p:cNvSpPr>
            <a:spLocks noGrp="1"/>
          </p:cNvSpPr>
          <p:nvPr>
            <p:ph idx="1"/>
          </p:nvPr>
        </p:nvSpPr>
        <p:spPr/>
        <p:txBody>
          <a:bodyPr/>
          <a:lstStyle/>
          <a:p>
            <a:pPr marL="255600" indent="-255600" eaLnBrk="0" hangingPunct="0">
              <a:spcBef>
                <a:spcPct val="20000"/>
              </a:spcBef>
              <a:buFontTx/>
              <a:buChar char="•"/>
              <a:defRPr/>
            </a:pPr>
            <a:r>
              <a:rPr lang="en-US" sz="2600" kern="0" dirty="0"/>
              <a:t>Focus on the product or business</a:t>
            </a:r>
          </a:p>
          <a:p>
            <a:pPr marL="255600" indent="-255600" eaLnBrk="0" hangingPunct="0">
              <a:spcBef>
                <a:spcPct val="20000"/>
              </a:spcBef>
              <a:buFontTx/>
              <a:buChar char="•"/>
              <a:defRPr/>
            </a:pPr>
            <a:r>
              <a:rPr lang="en-US" sz="2600" kern="0" dirty="0"/>
              <a:t>Determine why individuals would want to share the message </a:t>
            </a:r>
          </a:p>
          <a:p>
            <a:pPr marL="255600" indent="-255600" eaLnBrk="0" hangingPunct="0">
              <a:spcBef>
                <a:spcPct val="20000"/>
              </a:spcBef>
              <a:buFontTx/>
              <a:buChar char="•"/>
              <a:defRPr/>
            </a:pPr>
            <a:r>
              <a:rPr lang="en-US" sz="2600" kern="0" dirty="0"/>
              <a:t>Offer an incentive</a:t>
            </a:r>
          </a:p>
          <a:p>
            <a:pPr marL="255600" indent="-255600" eaLnBrk="0" hangingPunct="0">
              <a:spcBef>
                <a:spcPct val="20000"/>
              </a:spcBef>
              <a:buFontTx/>
              <a:buChar char="•"/>
              <a:defRPr/>
            </a:pPr>
            <a:r>
              <a:rPr lang="en-US" sz="2600" kern="0" dirty="0"/>
              <a:t>Make it personal</a:t>
            </a:r>
          </a:p>
          <a:p>
            <a:pPr marL="255600" indent="-255600" eaLnBrk="0" hangingPunct="0">
              <a:spcBef>
                <a:spcPct val="20000"/>
              </a:spcBef>
              <a:buFontTx/>
              <a:buChar char="•"/>
              <a:defRPr/>
            </a:pPr>
            <a:r>
              <a:rPr lang="en-US" sz="2600" kern="0" dirty="0"/>
              <a:t>Track the results and analyze the data</a:t>
            </a:r>
          </a:p>
        </p:txBody>
      </p:sp>
    </p:spTree>
    <p:extLst>
      <p:ext uri="{BB962C8B-B14F-4D97-AF65-F5344CB8AC3E}">
        <p14:creationId xmlns:p14="http://schemas.microsoft.com/office/powerpoint/2010/main" val="313053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9.13 </a:t>
            </a:r>
            <a:r>
              <a:rPr lang="en-US" sz="3600" dirty="0">
                <a:latin typeface="+mj-lt"/>
              </a:rPr>
              <a:t>Why Consumers Follow Brands</a:t>
            </a:r>
          </a:p>
        </p:txBody>
      </p:sp>
      <p:sp>
        <p:nvSpPr>
          <p:cNvPr id="3" name="Content Placeholder 2"/>
          <p:cNvSpPr>
            <a:spLocks noGrp="1"/>
          </p:cNvSpPr>
          <p:nvPr>
            <p:ph idx="1"/>
          </p:nvPr>
        </p:nvSpPr>
        <p:spPr>
          <a:xfrm>
            <a:off x="457200" y="1600200"/>
            <a:ext cx="8229600" cy="3657600"/>
          </a:xfrm>
        </p:spPr>
        <p:txBody>
          <a:bodyPr/>
          <a:lstStyle/>
          <a:p>
            <a:pPr marL="255600" indent="-255600">
              <a:spcBef>
                <a:spcPts val="1000"/>
              </a:spcBef>
            </a:pPr>
            <a:r>
              <a:rPr lang="en-US" sz="2600" dirty="0"/>
              <a:t>Keep up with activities</a:t>
            </a:r>
          </a:p>
          <a:p>
            <a:pPr>
              <a:spcBef>
                <a:spcPts val="1000"/>
              </a:spcBef>
            </a:pPr>
            <a:r>
              <a:rPr lang="en-US" sz="2600" dirty="0"/>
              <a:t>Learn about products or services</a:t>
            </a:r>
          </a:p>
          <a:p>
            <a:pPr>
              <a:spcBef>
                <a:spcPts val="1000"/>
              </a:spcBef>
            </a:pPr>
            <a:r>
              <a:rPr lang="en-US" sz="2600" dirty="0"/>
              <a:t>Sweepstakes or promotion</a:t>
            </a:r>
          </a:p>
          <a:p>
            <a:pPr>
              <a:spcBef>
                <a:spcPts val="1000"/>
              </a:spcBef>
            </a:pPr>
            <a:r>
              <a:rPr lang="en-US" sz="2600" dirty="0"/>
              <a:t>Provide feedback</a:t>
            </a:r>
          </a:p>
          <a:p>
            <a:pPr>
              <a:spcBef>
                <a:spcPts val="1000"/>
              </a:spcBef>
            </a:pPr>
            <a:r>
              <a:rPr lang="en-US" sz="2600" dirty="0"/>
              <a:t>Join community of fans</a:t>
            </a:r>
          </a:p>
          <a:p>
            <a:pPr>
              <a:spcBef>
                <a:spcPts val="1000"/>
              </a:spcBef>
            </a:pPr>
            <a:r>
              <a:rPr lang="en-US" sz="2600" dirty="0"/>
              <a:t>Make purchases</a:t>
            </a:r>
          </a:p>
          <a:p>
            <a:pPr>
              <a:spcBef>
                <a:spcPts val="1000"/>
              </a:spcBef>
            </a:pPr>
            <a:r>
              <a:rPr lang="en-US" sz="2600" dirty="0"/>
              <a:t>To complain</a:t>
            </a:r>
          </a:p>
        </p:txBody>
      </p:sp>
      <p:sp>
        <p:nvSpPr>
          <p:cNvPr id="4" name="Content Placeholder 3"/>
          <p:cNvSpPr>
            <a:spLocks noGrp="1"/>
          </p:cNvSpPr>
          <p:nvPr>
            <p:ph idx="13"/>
          </p:nvPr>
        </p:nvSpPr>
        <p:spPr>
          <a:xfrm>
            <a:off x="457200" y="5486400"/>
            <a:ext cx="8229600" cy="609600"/>
          </a:xfrm>
        </p:spPr>
        <p:txBody>
          <a:bodyPr/>
          <a:lstStyle/>
          <a:p>
            <a:pPr marL="0" indent="0">
              <a:buNone/>
            </a:pPr>
            <a:r>
              <a:rPr lang="en-US" sz="1200" dirty="0"/>
              <a:t>Source: Based on Lenna Garibian, “Digital Influence: Blogs Beat Social Networks for Driving Purchases,” </a:t>
            </a:r>
            <a:r>
              <a:rPr lang="en-US" sz="1200" dirty="0" err="1" smtClean="0"/>
              <a:t>MarketingProfs</a:t>
            </a:r>
            <a:r>
              <a:rPr lang="en-US" sz="1200" dirty="0" smtClean="0"/>
              <a:t>, </a:t>
            </a:r>
            <a:r>
              <a:rPr lang="en-US" sz="1200" dirty="0" smtClean="0">
                <a:hlinkClick r:id="rId3"/>
              </a:rPr>
              <a:t>http</a:t>
            </a:r>
            <a:r>
              <a:rPr lang="en-US" sz="1200" dirty="0">
                <a:hlinkClick r:id="rId3"/>
              </a:rPr>
              <a:t>://www.marketingprofs.com/charts/2013/10336/digital-influence-blogs-beat-social-networks-for-driving-purchases</a:t>
            </a:r>
            <a:r>
              <a:rPr lang="en-US" sz="1200" dirty="0" smtClean="0"/>
              <a:t>, </a:t>
            </a:r>
            <a:r>
              <a:rPr lang="en-US" sz="1200" dirty="0"/>
              <a:t>March 18, 2013.</a:t>
            </a:r>
          </a:p>
        </p:txBody>
      </p:sp>
    </p:spTree>
    <p:extLst>
      <p:ext uri="{BB962C8B-B14F-4D97-AF65-F5344CB8AC3E}">
        <p14:creationId xmlns:p14="http://schemas.microsoft.com/office/powerpoint/2010/main" val="271515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Overview</a:t>
            </a:r>
            <a:endParaRPr lang="en-IN" dirty="0">
              <a:latin typeface="+mj-lt"/>
            </a:endParaRPr>
          </a:p>
        </p:txBody>
      </p:sp>
      <p:sp>
        <p:nvSpPr>
          <p:cNvPr id="3" name="Content Placeholder 2"/>
          <p:cNvSpPr>
            <a:spLocks noGrp="1"/>
          </p:cNvSpPr>
          <p:nvPr>
            <p:ph idx="1"/>
          </p:nvPr>
        </p:nvSpPr>
        <p:spPr>
          <a:xfrm>
            <a:off x="457200" y="1600201"/>
            <a:ext cx="4038600" cy="3124200"/>
          </a:xfrm>
        </p:spPr>
        <p:txBody>
          <a:bodyPr/>
          <a:lstStyle/>
          <a:p>
            <a:pPr>
              <a:lnSpc>
                <a:spcPct val="90000"/>
              </a:lnSpc>
            </a:pPr>
            <a:r>
              <a:rPr lang="en-US" sz="2600" dirty="0"/>
              <a:t>Altered communications</a:t>
            </a:r>
          </a:p>
          <a:p>
            <a:pPr>
              <a:lnSpc>
                <a:spcPct val="90000"/>
              </a:lnSpc>
            </a:pPr>
            <a:r>
              <a:rPr lang="en-US" sz="2600" dirty="0"/>
              <a:t>Basics of social networks</a:t>
            </a:r>
          </a:p>
          <a:p>
            <a:pPr>
              <a:lnSpc>
                <a:spcPct val="90000"/>
              </a:lnSpc>
            </a:pPr>
            <a:r>
              <a:rPr lang="en-US" sz="2600" dirty="0"/>
              <a:t>Popular social networks</a:t>
            </a:r>
          </a:p>
          <a:p>
            <a:pPr>
              <a:lnSpc>
                <a:spcPct val="90000"/>
              </a:lnSpc>
            </a:pPr>
            <a:r>
              <a:rPr lang="en-US" sz="2600" dirty="0"/>
              <a:t>Social media marketing</a:t>
            </a:r>
          </a:p>
          <a:p>
            <a:pPr>
              <a:lnSpc>
                <a:spcPct val="90000"/>
              </a:lnSpc>
            </a:pPr>
            <a:r>
              <a:rPr lang="en-US" sz="2600" dirty="0"/>
              <a:t>Social media metrics</a:t>
            </a:r>
          </a:p>
          <a:p>
            <a:pPr>
              <a:lnSpc>
                <a:spcPct val="90000"/>
              </a:lnSpc>
            </a:pPr>
            <a:r>
              <a:rPr lang="en-US" sz="2600" dirty="0"/>
              <a:t>International issues</a:t>
            </a:r>
          </a:p>
        </p:txBody>
      </p:sp>
      <p:pic>
        <p:nvPicPr>
          <p:cNvPr id="5" name="Picture 4" descr="A young girl feeds part of a sandwich to her mother, kneeling beside her."/>
          <p:cNvPicPr>
            <a:picLocks noChangeAspect="1"/>
          </p:cNvPicPr>
          <p:nvPr/>
        </p:nvPicPr>
        <p:blipFill rotWithShape="1">
          <a:blip r:embed="rId3" cstate="print">
            <a:extLst>
              <a:ext uri="{28A0092B-C50C-407E-A947-70E740481C1C}">
                <a14:useLocalDpi xmlns:a14="http://schemas.microsoft.com/office/drawing/2010/main" val="0"/>
              </a:ext>
            </a:extLst>
          </a:blip>
          <a:srcRect l="12207" r="19434"/>
          <a:stretch/>
        </p:blipFill>
        <p:spPr>
          <a:xfrm>
            <a:off x="5638800" y="1620521"/>
            <a:ext cx="2819736" cy="2743200"/>
          </a:xfrm>
          <a:prstGeom prst="rect">
            <a:avLst/>
          </a:prstGeom>
        </p:spPr>
      </p:pic>
      <p:pic>
        <p:nvPicPr>
          <p:cNvPr id="6" name="Picture 5" descr="A banner advertisement for Wholly Guacamole and the Biggest Loser reads as follows: win tickets to the biggest loser finale, click here to learn h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934" y="5075701"/>
            <a:ext cx="6203013" cy="1055077"/>
          </a:xfrm>
          <a:prstGeom prst="rect">
            <a:avLst/>
          </a:prstGeom>
        </p:spPr>
      </p:pic>
    </p:spTree>
    <p:extLst>
      <p:ext uri="{BB962C8B-B14F-4D97-AF65-F5344CB8AC3E}">
        <p14:creationId xmlns:p14="http://schemas.microsoft.com/office/powerpoint/2010/main" val="208601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International Implications</a:t>
            </a:r>
          </a:p>
        </p:txBody>
      </p:sp>
      <p:sp>
        <p:nvSpPr>
          <p:cNvPr id="3" name="Content Placeholder 2"/>
          <p:cNvSpPr>
            <a:spLocks noGrp="1"/>
          </p:cNvSpPr>
          <p:nvPr>
            <p:ph idx="1"/>
          </p:nvPr>
        </p:nvSpPr>
        <p:spPr/>
        <p:txBody>
          <a:bodyPr/>
          <a:lstStyle/>
          <a:p>
            <a:r>
              <a:rPr lang="en-US" sz="2600" dirty="0"/>
              <a:t>Social media worldwide</a:t>
            </a:r>
          </a:p>
          <a:p>
            <a:pPr lvl="1"/>
            <a:r>
              <a:rPr lang="en-US" sz="2400" dirty="0"/>
              <a:t>Most Facebook users outside U.S.</a:t>
            </a:r>
          </a:p>
          <a:p>
            <a:r>
              <a:rPr lang="en-US" sz="2600" dirty="0"/>
              <a:t>Language differences</a:t>
            </a:r>
          </a:p>
          <a:p>
            <a:r>
              <a:rPr lang="en-US" sz="2600" dirty="0"/>
              <a:t>Social norms</a:t>
            </a:r>
          </a:p>
          <a:p>
            <a:r>
              <a:rPr lang="en-US" sz="2600" dirty="0"/>
              <a:t>Technological issues</a:t>
            </a:r>
          </a:p>
        </p:txBody>
      </p:sp>
    </p:spTree>
    <p:extLst>
      <p:ext uri="{BB962C8B-B14F-4D97-AF65-F5344CB8AC3E}">
        <p14:creationId xmlns:p14="http://schemas.microsoft.com/office/powerpoint/2010/main" val="123796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Blog Exercises</a:t>
            </a:r>
          </a:p>
        </p:txBody>
      </p:sp>
      <p:sp>
        <p:nvSpPr>
          <p:cNvPr id="3" name="Content Placeholder 2"/>
          <p:cNvSpPr>
            <a:spLocks noGrp="1"/>
          </p:cNvSpPr>
          <p:nvPr>
            <p:ph idx="1"/>
          </p:nvPr>
        </p:nvSpPr>
        <p:spPr/>
        <p:txBody>
          <a:bodyPr/>
          <a:lstStyle/>
          <a:p>
            <a:r>
              <a:rPr lang="en-US" sz="2600" dirty="0" smtClean="0"/>
              <a:t>Hooters</a:t>
            </a:r>
            <a:endParaRPr lang="en-US" sz="2400" dirty="0"/>
          </a:p>
          <a:p>
            <a:r>
              <a:rPr lang="en-US" sz="2600" dirty="0" smtClean="0"/>
              <a:t>Covergirl</a:t>
            </a:r>
            <a:endParaRPr lang="en-US" sz="2600" dirty="0"/>
          </a:p>
          <a:p>
            <a:r>
              <a:rPr lang="en-US" sz="2600" dirty="0"/>
              <a:t>Social </a:t>
            </a:r>
            <a:r>
              <a:rPr lang="en-US" sz="2600" dirty="0" smtClean="0"/>
              <a:t>Media</a:t>
            </a:r>
            <a:endParaRPr lang="en-US" sz="2600" dirty="0"/>
          </a:p>
        </p:txBody>
      </p:sp>
    </p:spTree>
    <p:extLst>
      <p:ext uri="{BB962C8B-B14F-4D97-AF65-F5344CB8AC3E}">
        <p14:creationId xmlns:p14="http://schemas.microsoft.com/office/powerpoint/2010/main" val="6062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8"/>
            <a:ext cx="8229600" cy="1066800"/>
          </a:xfrm>
        </p:spPr>
        <p:txBody>
          <a:bodyPr anchor="b"/>
          <a:lstStyle/>
          <a:p>
            <a:pPr eaLnBrk="0" hangingPunct="0"/>
            <a:r>
              <a:rPr lang="en-US" sz="3600" dirty="0" smtClean="0">
                <a:latin typeface="+mj-lt"/>
              </a:rPr>
              <a:t>Copyright</a:t>
            </a:r>
            <a:endParaRPr lang="en-US" sz="3600" dirty="0">
              <a:latin typeface="+mj-lt"/>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322969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Social Media Terms</a:t>
            </a:r>
            <a:endParaRPr lang="en-IN" dirty="0">
              <a:latin typeface="+mj-lt"/>
            </a:endParaRPr>
          </a:p>
        </p:txBody>
      </p:sp>
      <p:sp>
        <p:nvSpPr>
          <p:cNvPr id="3" name="Content Placeholder 2"/>
          <p:cNvSpPr>
            <a:spLocks noGrp="1"/>
          </p:cNvSpPr>
          <p:nvPr>
            <p:ph idx="1"/>
          </p:nvPr>
        </p:nvSpPr>
        <p:spPr/>
        <p:txBody>
          <a:bodyPr/>
          <a:lstStyle/>
          <a:p>
            <a:r>
              <a:rPr lang="en-US" sz="2600" b="1" dirty="0"/>
              <a:t>Social media</a:t>
            </a:r>
            <a:r>
              <a:rPr lang="en-US" sz="2600" dirty="0"/>
              <a:t> – digital tool or venue that allows for social interaction</a:t>
            </a:r>
          </a:p>
          <a:p>
            <a:r>
              <a:rPr lang="en-US" sz="2600" b="1" dirty="0"/>
              <a:t>Social network</a:t>
            </a:r>
            <a:r>
              <a:rPr lang="en-US" sz="2600" dirty="0"/>
              <a:t> – social structure of individuals or organizations</a:t>
            </a:r>
          </a:p>
          <a:p>
            <a:r>
              <a:rPr lang="en-US" sz="2600" b="1" dirty="0"/>
              <a:t>Social media marketing</a:t>
            </a:r>
            <a:r>
              <a:rPr lang="en-US" sz="2600" dirty="0"/>
              <a:t> – utilization of social media or social networks to market a product, company, or brand</a:t>
            </a:r>
          </a:p>
        </p:txBody>
      </p:sp>
    </p:spTree>
    <p:extLst>
      <p:ext uri="{BB962C8B-B14F-4D97-AF65-F5344CB8AC3E}">
        <p14:creationId xmlns:p14="http://schemas.microsoft.com/office/powerpoint/2010/main" val="125052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9.1 Types </a:t>
            </a:r>
            <a:r>
              <a:rPr lang="en-US" sz="3600" dirty="0">
                <a:latin typeface="+mj-lt"/>
              </a:rPr>
              <a:t>of Social Networking Sites</a:t>
            </a:r>
          </a:p>
        </p:txBody>
      </p:sp>
      <p:sp>
        <p:nvSpPr>
          <p:cNvPr id="3" name="Content Placeholder 2"/>
          <p:cNvSpPr>
            <a:spLocks noGrp="1"/>
          </p:cNvSpPr>
          <p:nvPr>
            <p:ph idx="1"/>
          </p:nvPr>
        </p:nvSpPr>
        <p:spPr/>
        <p:txBody>
          <a:bodyPr/>
          <a:lstStyle/>
          <a:p>
            <a:r>
              <a:rPr lang="en-US" sz="2600" dirty="0"/>
              <a:t>General social networking sites</a:t>
            </a:r>
          </a:p>
          <a:p>
            <a:r>
              <a:rPr lang="en-US" sz="2600" dirty="0"/>
              <a:t>Niche social networking sites</a:t>
            </a:r>
          </a:p>
          <a:p>
            <a:pPr lvl="1"/>
            <a:r>
              <a:rPr lang="en-US" sz="2400" dirty="0"/>
              <a:t>Business</a:t>
            </a:r>
          </a:p>
          <a:p>
            <a:pPr lvl="1"/>
            <a:r>
              <a:rPr lang="en-US" sz="2400" dirty="0"/>
              <a:t>Family and lifestyle</a:t>
            </a:r>
          </a:p>
          <a:p>
            <a:pPr lvl="1"/>
            <a:r>
              <a:rPr lang="en-US" sz="2400" dirty="0"/>
              <a:t>Dating</a:t>
            </a:r>
          </a:p>
          <a:p>
            <a:pPr lvl="1"/>
            <a:r>
              <a:rPr lang="en-US" sz="2400" dirty="0"/>
              <a:t>Special interests and hobbies</a:t>
            </a:r>
          </a:p>
          <a:p>
            <a:pPr lvl="1"/>
            <a:r>
              <a:rPr lang="en-US" sz="2400" dirty="0"/>
              <a:t>Shopping</a:t>
            </a:r>
          </a:p>
          <a:p>
            <a:r>
              <a:rPr lang="en-US" sz="2600" dirty="0"/>
              <a:t>Social bookmarking sites</a:t>
            </a:r>
          </a:p>
        </p:txBody>
      </p:sp>
    </p:spTree>
    <p:extLst>
      <p:ext uri="{BB962C8B-B14F-4D97-AF65-F5344CB8AC3E}">
        <p14:creationId xmlns:p14="http://schemas.microsoft.com/office/powerpoint/2010/main" val="275997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9.2 </a:t>
            </a:r>
            <a:r>
              <a:rPr lang="en-US" sz="3600" dirty="0">
                <a:latin typeface="+mj-lt"/>
              </a:rPr>
              <a:t>US Social Network Penetration</a:t>
            </a:r>
          </a:p>
        </p:txBody>
      </p:sp>
      <p:pic>
        <p:nvPicPr>
          <p:cNvPr id="4" name="Picture 3" descr="A bar graph shows U S social network penetration, in percent of U S population: Facebook, 53.1%; Instagram, 34.8%; Pinterest, 19.9%; Tumblr, 8.8%; Twitter, 2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0366"/>
            <a:ext cx="7201505" cy="3763119"/>
          </a:xfrm>
          <a:prstGeom prst="rect">
            <a:avLst/>
          </a:prstGeom>
        </p:spPr>
      </p:pic>
      <p:sp>
        <p:nvSpPr>
          <p:cNvPr id="3" name="Content Placeholder 2"/>
          <p:cNvSpPr>
            <a:spLocks noGrp="1"/>
          </p:cNvSpPr>
          <p:nvPr>
            <p:ph idx="1"/>
          </p:nvPr>
        </p:nvSpPr>
        <p:spPr>
          <a:xfrm>
            <a:off x="457200" y="5791200"/>
            <a:ext cx="8229600" cy="457200"/>
          </a:xfrm>
        </p:spPr>
        <p:txBody>
          <a:bodyPr/>
          <a:lstStyle/>
          <a:p>
            <a:pPr marL="0" indent="0">
              <a:buNone/>
            </a:pPr>
            <a:r>
              <a:rPr lang="en-US" sz="1200" dirty="0"/>
              <a:t>Source: </a:t>
            </a:r>
            <a:r>
              <a:rPr lang="en-US" sz="1200" dirty="0" smtClean="0"/>
              <a:t>Based </a:t>
            </a:r>
            <a:r>
              <a:rPr lang="en-US" sz="1200" dirty="0"/>
              <a:t>on </a:t>
            </a:r>
            <a:r>
              <a:rPr lang="en-US" sz="1200" i="1" dirty="0"/>
              <a:t>“This Year, More Than Half of Americans Will Use Facebook,” </a:t>
            </a:r>
            <a:r>
              <a:rPr lang="en-US" sz="1200" dirty="0" smtClean="0">
                <a:hlinkClick r:id="rId4"/>
              </a:rPr>
              <a:t>https://www.emarketer.com/Articles</a:t>
            </a:r>
            <a:r>
              <a:rPr lang="en-US" sz="1200" dirty="0" smtClean="0"/>
              <a:t>,</a:t>
            </a:r>
            <a:r>
              <a:rPr lang="en-US" sz="1200" i="1" dirty="0" smtClean="0"/>
              <a:t> </a:t>
            </a:r>
            <a:r>
              <a:rPr lang="en-US" sz="1200" dirty="0"/>
              <a:t>February 8, 2016.</a:t>
            </a:r>
          </a:p>
        </p:txBody>
      </p:sp>
    </p:spTree>
    <p:extLst>
      <p:ext uri="{BB962C8B-B14F-4D97-AF65-F5344CB8AC3E}">
        <p14:creationId xmlns:p14="http://schemas.microsoft.com/office/powerpoint/2010/main" val="195289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Facebook</a:t>
            </a:r>
            <a:endParaRPr lang="en-IN" dirty="0">
              <a:latin typeface="+mj-lt"/>
            </a:endParaRPr>
          </a:p>
        </p:txBody>
      </p:sp>
      <p:sp>
        <p:nvSpPr>
          <p:cNvPr id="3" name="Content Placeholder 2"/>
          <p:cNvSpPr>
            <a:spLocks noGrp="1"/>
          </p:cNvSpPr>
          <p:nvPr>
            <p:ph idx="1"/>
          </p:nvPr>
        </p:nvSpPr>
        <p:spPr>
          <a:xfrm>
            <a:off x="457200" y="1600200"/>
            <a:ext cx="4419600" cy="4724400"/>
          </a:xfrm>
        </p:spPr>
        <p:txBody>
          <a:bodyPr/>
          <a:lstStyle/>
          <a:p>
            <a:pPr>
              <a:lnSpc>
                <a:spcPct val="90000"/>
              </a:lnSpc>
              <a:spcBef>
                <a:spcPts val="1000"/>
              </a:spcBef>
            </a:pPr>
            <a:r>
              <a:rPr lang="en-US" sz="2200" dirty="0"/>
              <a:t>Largest social media site</a:t>
            </a:r>
          </a:p>
          <a:p>
            <a:pPr>
              <a:lnSpc>
                <a:spcPct val="90000"/>
              </a:lnSpc>
              <a:spcBef>
                <a:spcPts val="1000"/>
              </a:spcBef>
            </a:pPr>
            <a:r>
              <a:rPr lang="en-US" sz="2200" dirty="0"/>
              <a:t>1.2 billion users worldwide</a:t>
            </a:r>
          </a:p>
          <a:p>
            <a:pPr>
              <a:lnSpc>
                <a:spcPct val="90000"/>
              </a:lnSpc>
              <a:spcBef>
                <a:spcPts val="1000"/>
              </a:spcBef>
            </a:pPr>
            <a:r>
              <a:rPr lang="en-US" sz="2200" dirty="0"/>
              <a:t>Advertising</a:t>
            </a:r>
          </a:p>
          <a:p>
            <a:pPr lvl="1">
              <a:lnSpc>
                <a:spcPct val="90000"/>
              </a:lnSpc>
            </a:pPr>
            <a:r>
              <a:rPr lang="en-US" sz="2000" dirty="0"/>
              <a:t>72% of social media dollars</a:t>
            </a:r>
          </a:p>
          <a:p>
            <a:pPr lvl="1">
              <a:lnSpc>
                <a:spcPct val="90000"/>
              </a:lnSpc>
            </a:pPr>
            <a:r>
              <a:rPr lang="en-US" sz="2000" dirty="0"/>
              <a:t>$10 billion</a:t>
            </a:r>
          </a:p>
          <a:p>
            <a:pPr>
              <a:lnSpc>
                <a:spcPct val="90000"/>
              </a:lnSpc>
              <a:spcBef>
                <a:spcPts val="1000"/>
              </a:spcBef>
            </a:pPr>
            <a:r>
              <a:rPr lang="en-US" sz="2200" dirty="0"/>
              <a:t>Custom audiences</a:t>
            </a:r>
          </a:p>
          <a:p>
            <a:pPr>
              <a:lnSpc>
                <a:spcPct val="90000"/>
              </a:lnSpc>
              <a:spcBef>
                <a:spcPts val="1000"/>
              </a:spcBef>
            </a:pPr>
            <a:r>
              <a:rPr lang="en-US" sz="2200" dirty="0"/>
              <a:t>Demographics</a:t>
            </a:r>
          </a:p>
          <a:p>
            <a:pPr lvl="1">
              <a:lnSpc>
                <a:spcPct val="90000"/>
              </a:lnSpc>
            </a:pPr>
            <a:r>
              <a:rPr lang="en-US" sz="2000" dirty="0"/>
              <a:t>Teens decline 25%</a:t>
            </a:r>
          </a:p>
          <a:p>
            <a:pPr lvl="1">
              <a:lnSpc>
                <a:spcPct val="90000"/>
              </a:lnSpc>
            </a:pPr>
            <a:r>
              <a:rPr lang="en-US" sz="2000" dirty="0"/>
              <a:t>Individuals 55+ increase 80%</a:t>
            </a:r>
          </a:p>
          <a:p>
            <a:pPr>
              <a:lnSpc>
                <a:spcPct val="90000"/>
              </a:lnSpc>
              <a:spcBef>
                <a:spcPts val="1000"/>
              </a:spcBef>
            </a:pPr>
            <a:r>
              <a:rPr lang="en-US" sz="2200" dirty="0"/>
              <a:t>Usage</a:t>
            </a:r>
          </a:p>
          <a:p>
            <a:pPr lvl="1">
              <a:lnSpc>
                <a:spcPct val="90000"/>
              </a:lnSpc>
            </a:pPr>
            <a:r>
              <a:rPr lang="en-US" sz="2000" dirty="0"/>
              <a:t>Only 10% update status daily</a:t>
            </a:r>
          </a:p>
          <a:p>
            <a:pPr lvl="1">
              <a:lnSpc>
                <a:spcPct val="90000"/>
              </a:lnSpc>
            </a:pPr>
            <a:r>
              <a:rPr lang="en-US" sz="2000" dirty="0"/>
              <a:t>Only 15% comment daily</a:t>
            </a:r>
          </a:p>
        </p:txBody>
      </p:sp>
      <p:pic>
        <p:nvPicPr>
          <p:cNvPr id="5" name="Picture 4" descr="A young woman’s face is shown in focus, in a line of other young ad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112" y="1752600"/>
            <a:ext cx="3505208" cy="2345074"/>
          </a:xfrm>
          <a:prstGeom prst="rect">
            <a:avLst/>
          </a:prstGeom>
        </p:spPr>
      </p:pic>
    </p:spTree>
    <p:extLst>
      <p:ext uri="{BB962C8B-B14F-4D97-AF65-F5344CB8AC3E}">
        <p14:creationId xmlns:p14="http://schemas.microsoft.com/office/powerpoint/2010/main" val="182142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Instagram</a:t>
            </a:r>
            <a:endParaRPr lang="en-IN" dirty="0">
              <a:latin typeface="+mj-lt"/>
            </a:endParaRPr>
          </a:p>
        </p:txBody>
      </p:sp>
      <p:sp>
        <p:nvSpPr>
          <p:cNvPr id="3" name="Content Placeholder 2"/>
          <p:cNvSpPr>
            <a:spLocks noGrp="1"/>
          </p:cNvSpPr>
          <p:nvPr>
            <p:ph idx="1"/>
          </p:nvPr>
        </p:nvSpPr>
        <p:spPr>
          <a:xfrm>
            <a:off x="457200" y="1600200"/>
            <a:ext cx="4953000" cy="4724400"/>
          </a:xfrm>
        </p:spPr>
        <p:txBody>
          <a:bodyPr/>
          <a:lstStyle/>
          <a:p>
            <a:pPr>
              <a:lnSpc>
                <a:spcPct val="90000"/>
              </a:lnSpc>
            </a:pPr>
            <a:r>
              <a:rPr lang="en-US" sz="2400" dirty="0"/>
              <a:t>Mobile photo and video sharing</a:t>
            </a:r>
          </a:p>
          <a:p>
            <a:pPr>
              <a:lnSpc>
                <a:spcPct val="90000"/>
              </a:lnSpc>
            </a:pPr>
            <a:r>
              <a:rPr lang="en-US" sz="2400" dirty="0"/>
              <a:t>Owned by Facebook</a:t>
            </a:r>
          </a:p>
          <a:p>
            <a:pPr>
              <a:lnSpc>
                <a:spcPct val="90000"/>
              </a:lnSpc>
            </a:pPr>
            <a:r>
              <a:rPr lang="en-US" sz="2400" dirty="0"/>
              <a:t>200 million users</a:t>
            </a:r>
          </a:p>
          <a:p>
            <a:pPr>
              <a:lnSpc>
                <a:spcPct val="90000"/>
              </a:lnSpc>
            </a:pPr>
            <a:r>
              <a:rPr lang="en-US" sz="2400" dirty="0"/>
              <a:t>Users young, wealthy, and female</a:t>
            </a:r>
          </a:p>
          <a:p>
            <a:pPr>
              <a:lnSpc>
                <a:spcPct val="90000"/>
              </a:lnSpc>
            </a:pPr>
            <a:r>
              <a:rPr lang="en-US" sz="2400" dirty="0"/>
              <a:t>60% visit daily</a:t>
            </a:r>
          </a:p>
          <a:p>
            <a:pPr>
              <a:lnSpc>
                <a:spcPct val="90000"/>
              </a:lnSpc>
            </a:pPr>
            <a:r>
              <a:rPr lang="en-US" sz="2400" dirty="0"/>
              <a:t>Popular marketing tactics</a:t>
            </a:r>
          </a:p>
          <a:p>
            <a:pPr lvl="1">
              <a:lnSpc>
                <a:spcPct val="90000"/>
              </a:lnSpc>
            </a:pPr>
            <a:r>
              <a:rPr lang="en-US" sz="2200" dirty="0"/>
              <a:t>Contests</a:t>
            </a:r>
          </a:p>
          <a:p>
            <a:pPr lvl="1">
              <a:lnSpc>
                <a:spcPct val="90000"/>
              </a:lnSpc>
            </a:pPr>
            <a:r>
              <a:rPr lang="en-US" sz="2200" dirty="0"/>
              <a:t>Crowdsourcing of photos</a:t>
            </a:r>
          </a:p>
          <a:p>
            <a:pPr>
              <a:lnSpc>
                <a:spcPct val="90000"/>
              </a:lnSpc>
            </a:pPr>
            <a:r>
              <a:rPr lang="en-US" sz="2400" dirty="0"/>
              <a:t>Uploading personal photos with brand clothes</a:t>
            </a:r>
          </a:p>
        </p:txBody>
      </p:sp>
      <p:pic>
        <p:nvPicPr>
          <p:cNvPr id="6" name="Picture 5" descr="Two young teens take a photo together using a smartph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625600"/>
            <a:ext cx="3215594" cy="2144776"/>
          </a:xfrm>
          <a:prstGeom prst="ellipse">
            <a:avLst/>
          </a:prstGeom>
          <a:ln>
            <a:noFill/>
          </a:ln>
          <a:effectLst>
            <a:softEdge rad="112500"/>
          </a:effectLst>
        </p:spPr>
      </p:pic>
    </p:spTree>
    <p:extLst>
      <p:ext uri="{BB962C8B-B14F-4D97-AF65-F5344CB8AC3E}">
        <p14:creationId xmlns:p14="http://schemas.microsoft.com/office/powerpoint/2010/main" val="145217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4438</TotalTime>
  <Words>4421</Words>
  <Application>Microsoft Office PowerPoint</Application>
  <PresentationFormat>On-screen Show (4:3)</PresentationFormat>
  <Paragraphs>389</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508 Lecture</vt:lpstr>
      <vt:lpstr>Integrated Advertising, Promotion, and Marketing Communications</vt:lpstr>
      <vt:lpstr>Chapter Objectives</vt:lpstr>
      <vt:lpstr>Wholly Guacamole</vt:lpstr>
      <vt:lpstr>Chapter Overview</vt:lpstr>
      <vt:lpstr>Social Media Terms</vt:lpstr>
      <vt:lpstr>Figure 9.1 Types of Social Networking Sites</vt:lpstr>
      <vt:lpstr>Figure 9.2 US Social Network Penetration</vt:lpstr>
      <vt:lpstr>Facebook</vt:lpstr>
      <vt:lpstr>Instagram</vt:lpstr>
      <vt:lpstr>Twitter</vt:lpstr>
      <vt:lpstr>Figure 9.3 Tips for Using Twitter</vt:lpstr>
      <vt:lpstr>Pinterest</vt:lpstr>
      <vt:lpstr>YouTube</vt:lpstr>
      <vt:lpstr>Figure 9.4 Trends in Consumer Video Sharing</vt:lpstr>
      <vt:lpstr>Figure 9.5 Reasons for Social Media Marketing</vt:lpstr>
      <vt:lpstr>Reasons for Social Media Marketing (1 of 4)</vt:lpstr>
      <vt:lpstr>Reasons for Social Media Marketing (2 of 4)</vt:lpstr>
      <vt:lpstr>Reasons for Social Media Marketing (3 of 4)</vt:lpstr>
      <vt:lpstr>Reasons for Social Media Marketing (4 of 4)</vt:lpstr>
      <vt:lpstr>Figure 9.6 Functions of Social Listening</vt:lpstr>
      <vt:lpstr>Brand Advocates Social Listening</vt:lpstr>
      <vt:lpstr>Reasons for Social Media Marketing</vt:lpstr>
      <vt:lpstr>Successful Social Media Marketing L’Oreal</vt:lpstr>
      <vt:lpstr>Figure 9.7 Building a Social Media Presence</vt:lpstr>
      <vt:lpstr>Figure 9.8 Social Media Strategies</vt:lpstr>
      <vt:lpstr>Content Seeding</vt:lpstr>
      <vt:lpstr>Real-Time Marketing</vt:lpstr>
      <vt:lpstr>Video Marketing</vt:lpstr>
      <vt:lpstr>Figure 9.9 Video Marketing</vt:lpstr>
      <vt:lpstr>Location of Video Ads</vt:lpstr>
      <vt:lpstr>Influencer Marketing</vt:lpstr>
      <vt:lpstr>Interactive Blogs</vt:lpstr>
      <vt:lpstr>Figure 9.11 Types of Interactive Blogs</vt:lpstr>
      <vt:lpstr>Company-Sponsored Blogs</vt:lpstr>
      <vt:lpstr>Personal Blogs</vt:lpstr>
      <vt:lpstr>Consumer-Generated Reviews</vt:lpstr>
      <vt:lpstr>Viral Marketing</vt:lpstr>
      <vt:lpstr>Figure 9.12 Keys to Successful Viral Marketing</vt:lpstr>
      <vt:lpstr>Figure 9.13 Why Consumers Follow Brands</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1365</cp:revision>
  <dcterms:created xsi:type="dcterms:W3CDTF">2014-07-14T20:04:21Z</dcterms:created>
  <dcterms:modified xsi:type="dcterms:W3CDTF">2018-01-06T10:15:19Z</dcterms:modified>
</cp:coreProperties>
</file>