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handoutMasterIdLst>
    <p:handoutMasterId r:id="rId49"/>
  </p:handoutMasterIdLst>
  <p:sldIdLst>
    <p:sldId id="377" r:id="rId2"/>
    <p:sldId id="382" r:id="rId3"/>
    <p:sldId id="537" r:id="rId4"/>
    <p:sldId id="494" r:id="rId5"/>
    <p:sldId id="495" r:id="rId6"/>
    <p:sldId id="496" r:id="rId7"/>
    <p:sldId id="497" r:id="rId8"/>
    <p:sldId id="498" r:id="rId9"/>
    <p:sldId id="499" r:id="rId10"/>
    <p:sldId id="500" r:id="rId11"/>
    <p:sldId id="501" r:id="rId12"/>
    <p:sldId id="502" r:id="rId13"/>
    <p:sldId id="503" r:id="rId14"/>
    <p:sldId id="504" r:id="rId15"/>
    <p:sldId id="505" r:id="rId16"/>
    <p:sldId id="506" r:id="rId17"/>
    <p:sldId id="507" r:id="rId18"/>
    <p:sldId id="508" r:id="rId19"/>
    <p:sldId id="509" r:id="rId20"/>
    <p:sldId id="510" r:id="rId21"/>
    <p:sldId id="511" r:id="rId22"/>
    <p:sldId id="512" r:id="rId23"/>
    <p:sldId id="513" r:id="rId24"/>
    <p:sldId id="514" r:id="rId25"/>
    <p:sldId id="515" r:id="rId26"/>
    <p:sldId id="516" r:id="rId27"/>
    <p:sldId id="517" r:id="rId28"/>
    <p:sldId id="518" r:id="rId29"/>
    <p:sldId id="519" r:id="rId30"/>
    <p:sldId id="520" r:id="rId31"/>
    <p:sldId id="521" r:id="rId32"/>
    <p:sldId id="522" r:id="rId33"/>
    <p:sldId id="523" r:id="rId34"/>
    <p:sldId id="524" r:id="rId35"/>
    <p:sldId id="525" r:id="rId36"/>
    <p:sldId id="526" r:id="rId37"/>
    <p:sldId id="527" r:id="rId38"/>
    <p:sldId id="528" r:id="rId39"/>
    <p:sldId id="529" r:id="rId40"/>
    <p:sldId id="530" r:id="rId41"/>
    <p:sldId id="531" r:id="rId42"/>
    <p:sldId id="532" r:id="rId43"/>
    <p:sldId id="533" r:id="rId44"/>
    <p:sldId id="534" r:id="rId45"/>
    <p:sldId id="535" r:id="rId46"/>
    <p:sldId id="536" r:id="rId47"/>
  </p:sldIdLst>
  <p:sldSz cx="9144000" cy="6858000" type="screen4x3"/>
  <p:notesSz cx="6858000" cy="9144000"/>
  <p:custDataLst>
    <p:tags r:id="rId5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 Mohanapriya" initials="D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7FA3"/>
    <a:srgbClr val="99008C"/>
    <a:srgbClr val="001581"/>
    <a:srgbClr val="82007C"/>
    <a:srgbClr val="96008F"/>
    <a:srgbClr val="595375"/>
    <a:srgbClr val="6B638B"/>
    <a:srgbClr val="000000"/>
    <a:srgbClr val="FDB9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9" autoAdjust="0"/>
    <p:restoredTop sz="92610" autoAdjust="0"/>
  </p:normalViewPr>
  <p:slideViewPr>
    <p:cSldViewPr>
      <p:cViewPr varScale="1">
        <p:scale>
          <a:sx n="68" d="100"/>
          <a:sy n="68" d="100"/>
        </p:scale>
        <p:origin x="-1380" y="-96"/>
      </p:cViewPr>
      <p:guideLst>
        <p:guide orient="horz" pos="2160"/>
        <p:guide pos="2880"/>
      </p:guideLst>
    </p:cSldViewPr>
  </p:slideViewPr>
  <p:outlineViewPr>
    <p:cViewPr>
      <p:scale>
        <a:sx n="33" d="100"/>
        <a:sy n="33" d="100"/>
      </p:scale>
      <p:origin x="0" y="-44862"/>
    </p:cViewPr>
  </p:outlineViewPr>
  <p:notesTextViewPr>
    <p:cViewPr>
      <p:scale>
        <a:sx n="1" d="1"/>
        <a:sy n="1" d="1"/>
      </p:scale>
      <p:origin x="0" y="0"/>
    </p:cViewPr>
  </p:notesText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ags" Target="tags/tag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1/6/2018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1/6/2018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Digital marketing is the topic</a:t>
            </a:r>
            <a:r>
              <a:rPr lang="en-US" baseline="0" dirty="0" smtClean="0">
                <a:latin typeface="Arial" charset="0"/>
              </a:rPr>
              <a:t> for this chapter.</a:t>
            </a:r>
            <a:endParaRPr lang="en-US" dirty="0" smtClean="0">
              <a:latin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1</a:t>
            </a:fld>
            <a:endParaRPr lang="en-US" dirty="0"/>
          </a:p>
        </p:txBody>
      </p:sp>
    </p:spTree>
    <p:extLst>
      <p:ext uri="{BB962C8B-B14F-4D97-AF65-F5344CB8AC3E}">
        <p14:creationId xmlns:p14="http://schemas.microsoft.com/office/powerpoint/2010/main" val="1279581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charset="0"/>
              </a:rPr>
              <a:t>This is a list of what</a:t>
            </a:r>
            <a:r>
              <a:rPr lang="en-US" baseline="0" dirty="0" smtClean="0">
                <a:latin typeface="Arial" charset="0"/>
              </a:rPr>
              <a:t> it takes to create successful </a:t>
            </a:r>
            <a:r>
              <a:rPr lang="en-US" dirty="0" smtClean="0">
                <a:latin typeface="Arial" charset="0"/>
              </a:rPr>
              <a:t>e-commerce sites. The focus is on e-commerce being customer-centric with opportunities for engagement and communication. The other main aspect is channel integration.</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10</a:t>
            </a:fld>
            <a:endParaRPr lang="en-US" dirty="0"/>
          </a:p>
        </p:txBody>
      </p:sp>
    </p:spTree>
    <p:extLst>
      <p:ext uri="{BB962C8B-B14F-4D97-AF65-F5344CB8AC3E}">
        <p14:creationId xmlns:p14="http://schemas.microsoft.com/office/powerpoint/2010/main" val="19796538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charset="0"/>
              </a:rPr>
              <a:t>Successful e-commerce</a:t>
            </a:r>
            <a:r>
              <a:rPr lang="en-US" baseline="0" dirty="0" smtClean="0">
                <a:latin typeface="Arial" charset="0"/>
              </a:rPr>
              <a:t> are optimized for search engines. The design of the website impacts where a company or brand will appear on the SERP. In addition to content, web search crawlers look at page titles and title tags.</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11</a:t>
            </a:fld>
            <a:endParaRPr lang="en-US" dirty="0"/>
          </a:p>
        </p:txBody>
      </p:sp>
    </p:spTree>
    <p:extLst>
      <p:ext uri="{BB962C8B-B14F-4D97-AF65-F5344CB8AC3E}">
        <p14:creationId xmlns:p14="http://schemas.microsoft.com/office/powerpoint/2010/main" val="29044125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charset="0"/>
              </a:rPr>
              <a:t>Successful e-commerce</a:t>
            </a:r>
            <a:r>
              <a:rPr lang="en-US" baseline="0" dirty="0" smtClean="0">
                <a:latin typeface="Arial" charset="0"/>
              </a:rPr>
              <a:t> are customer-centric. Customers should be able to easily locate merchandise. If the site has a large number of products, then a drill-down search function is needed. Search engines like unique product descriptions and penalize sites with thin and duplicate copy. Pictures are better than words. Optimal number of products is 4-6 per page.</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12</a:t>
            </a:fld>
            <a:endParaRPr lang="en-US" dirty="0"/>
          </a:p>
        </p:txBody>
      </p:sp>
    </p:spTree>
    <p:extLst>
      <p:ext uri="{BB962C8B-B14F-4D97-AF65-F5344CB8AC3E}">
        <p14:creationId xmlns:p14="http://schemas.microsoft.com/office/powerpoint/2010/main" val="39497130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charset="0"/>
              </a:rPr>
              <a:t>Successful e-commerce</a:t>
            </a:r>
            <a:r>
              <a:rPr lang="en-US" baseline="0" dirty="0" smtClean="0">
                <a:latin typeface="Arial" charset="0"/>
              </a:rPr>
              <a:t> are mobile-optimized with adaptive design, which automatically adjusts to the scree size. Mobile-optimized designs have a higher conversion rate, 3.4% compared to 1.6%. About 50% of consumers making online purchases do so on their mobile device. Research found that websites without adaptive design ranked lower on searches.</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13</a:t>
            </a:fld>
            <a:endParaRPr lang="en-US" dirty="0"/>
          </a:p>
        </p:txBody>
      </p:sp>
    </p:spTree>
    <p:extLst>
      <p:ext uri="{BB962C8B-B14F-4D97-AF65-F5344CB8AC3E}">
        <p14:creationId xmlns:p14="http://schemas.microsoft.com/office/powerpoint/2010/main" val="42563517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charset="0"/>
              </a:rPr>
              <a:t>E-commerce sites must be customer-centric</a:t>
            </a:r>
            <a:r>
              <a:rPr lang="en-US" baseline="0" dirty="0" smtClean="0">
                <a:latin typeface="Arial" charset="0"/>
              </a:rPr>
              <a:t> and offer a consistent customer experience. With online shopping, consumers have nearly a zero tolerance for poor performance. Dissatisfaction results in lost sales. Especially important is the load time of pages and information. Second, channel integration is essential. If a company has offline catalogs, they must match its online catalogs. Ordering has to be available through multiple platforms, such as mobile  phones and tablets as well as through desktop computers.</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14</a:t>
            </a:fld>
            <a:endParaRPr lang="en-US" dirty="0"/>
          </a:p>
        </p:txBody>
      </p:sp>
    </p:spTree>
    <p:extLst>
      <p:ext uri="{BB962C8B-B14F-4D97-AF65-F5344CB8AC3E}">
        <p14:creationId xmlns:p14="http://schemas.microsoft.com/office/powerpoint/2010/main" val="17378568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charset="0"/>
              </a:rPr>
              <a:t>Successful e-commerce</a:t>
            </a:r>
            <a:r>
              <a:rPr lang="en-US" baseline="0" dirty="0" smtClean="0">
                <a:latin typeface="Arial" charset="0"/>
              </a:rPr>
              <a:t> provides opportunities for brand engagement. Blogs, reviews, and feedback mechanisms allow consumers to become  involved with a brand. Reviews are an emerging trend in Web 4.0 and provide a way for customers to express their thoughts. They can serve as positive word-of-mouth endorsements. Visitors to a site appreciate personalization and customization of pages and information. Web 4.0 is characterized by websites with faster loading times as well as information more relevant to the browser.</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15</a:t>
            </a:fld>
            <a:endParaRPr lang="en-US" dirty="0"/>
          </a:p>
        </p:txBody>
      </p:sp>
    </p:spTree>
    <p:extLst>
      <p:ext uri="{BB962C8B-B14F-4D97-AF65-F5344CB8AC3E}">
        <p14:creationId xmlns:p14="http://schemas.microsoft.com/office/powerpoint/2010/main" val="8455388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charset="0"/>
              </a:rPr>
              <a:t>A high percentage of shoppers place items in a shopping basket, but never complete the transaction. This is a list of strategies firms can use to reduce the rate of shopping cart abandonment.</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16</a:t>
            </a:fld>
            <a:endParaRPr lang="en-US" dirty="0"/>
          </a:p>
        </p:txBody>
      </p:sp>
    </p:spTree>
    <p:extLst>
      <p:ext uri="{BB962C8B-B14F-4D97-AF65-F5344CB8AC3E}">
        <p14:creationId xmlns:p14="http://schemas.microsoft.com/office/powerpoint/2010/main" val="11708441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latin typeface="Arial" charset="0"/>
              </a:rPr>
              <a:t>Cyberbait</a:t>
            </a:r>
            <a:r>
              <a:rPr lang="en-US" dirty="0" smtClean="0">
                <a:latin typeface="Arial" charset="0"/>
              </a:rPr>
              <a:t> is any lure or attraction that brings people to a website. The various forms of incentives to encourage people to visit a website are finance-, convenience-, and value-based. These incentives are especially important for click-only businesses. Financial incentives can persuade an individual or business to make that first purchase. The most effective financial incentives are reduced prices, free shipping, and e-coupons. Convenience incentives make the online shopping experience easier and encourage return visits. Value-added incentives encourage customers to come back to an e-commerce site and change purchasing habits long-term.</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17</a:t>
            </a:fld>
            <a:endParaRPr lang="en-US" dirty="0"/>
          </a:p>
        </p:txBody>
      </p:sp>
    </p:spTree>
    <p:extLst>
      <p:ext uri="{BB962C8B-B14F-4D97-AF65-F5344CB8AC3E}">
        <p14:creationId xmlns:p14="http://schemas.microsoft.com/office/powerpoint/2010/main" val="27324899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charset="0"/>
              </a:rPr>
              <a:t>Value-added</a:t>
            </a:r>
            <a:r>
              <a:rPr lang="en-US" baseline="0" dirty="0" smtClean="0">
                <a:latin typeface="Arial" charset="0"/>
              </a:rPr>
              <a:t> incentives lead consumers to change purchasing habits over the long term. This slide lists some of the value-added incentives that can be used. The goal is to provide a unique experience or unique opportunities that cannot be obtained in a retail store or at other websites.</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18</a:t>
            </a:fld>
            <a:endParaRPr lang="en-US" dirty="0"/>
          </a:p>
        </p:txBody>
      </p:sp>
    </p:spTree>
    <p:extLst>
      <p:ext uri="{BB962C8B-B14F-4D97-AF65-F5344CB8AC3E}">
        <p14:creationId xmlns:p14="http://schemas.microsoft.com/office/powerpoint/2010/main" val="19313898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charset="0"/>
              </a:rPr>
              <a:t>Offline advertising needs to be integrated with the e-commerce</a:t>
            </a:r>
            <a:r>
              <a:rPr lang="en-US" baseline="0" dirty="0" smtClean="0">
                <a:latin typeface="Arial" charset="0"/>
              </a:rPr>
              <a:t> sites. What is seen in a TV or print ad needs to be seen on the website.</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19</a:t>
            </a:fld>
            <a:endParaRPr lang="en-US" dirty="0"/>
          </a:p>
        </p:txBody>
      </p:sp>
    </p:spTree>
    <p:extLst>
      <p:ext uri="{BB962C8B-B14F-4D97-AF65-F5344CB8AC3E}">
        <p14:creationId xmlns:p14="http://schemas.microsoft.com/office/powerpoint/2010/main" val="1850287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These are the objectives for Chapter 8.</a:t>
            </a:r>
          </a:p>
        </p:txBody>
      </p:sp>
      <p:sp>
        <p:nvSpPr>
          <p:cNvPr id="4" name="Slide Number Placeholder 3"/>
          <p:cNvSpPr>
            <a:spLocks noGrp="1"/>
          </p:cNvSpPr>
          <p:nvPr>
            <p:ph type="sldNum" sz="quarter" idx="10"/>
          </p:nvPr>
        </p:nvSpPr>
        <p:spPr/>
        <p:txBody>
          <a:bodyPr/>
          <a:lstStyle/>
          <a:p>
            <a:fld id="{A73D6722-9B4D-4E29-B226-C325925A8118}" type="slidenum">
              <a:rPr lang="en-US" smtClean="0"/>
              <a:t>2</a:t>
            </a:fld>
            <a:endParaRPr lang="en-US" dirty="0"/>
          </a:p>
        </p:txBody>
      </p:sp>
    </p:spTree>
    <p:extLst>
      <p:ext uri="{BB962C8B-B14F-4D97-AF65-F5344CB8AC3E}">
        <p14:creationId xmlns:p14="http://schemas.microsoft.com/office/powerpoint/2010/main" val="3202773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charset="0"/>
              </a:rPr>
              <a:t>The percent of the population currently using smartphones is 60%</a:t>
            </a:r>
            <a:r>
              <a:rPr lang="en-US" baseline="0" dirty="0" smtClean="0">
                <a:latin typeface="Arial" charset="0"/>
              </a:rPr>
              <a:t> and</a:t>
            </a:r>
            <a:r>
              <a:rPr lang="en-US" dirty="0" smtClean="0">
                <a:latin typeface="Arial" charset="0"/>
              </a:rPr>
              <a:t> growing rapidly. Smartphones are used as social interaction devices, to search for product information, and as a means of shopping. QR codes have become an important part of marketing and allow consumers to access sites via QR codes.</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20</a:t>
            </a:fld>
            <a:endParaRPr lang="en-US" dirty="0"/>
          </a:p>
        </p:txBody>
      </p:sp>
    </p:spTree>
    <p:extLst>
      <p:ext uri="{BB962C8B-B14F-4D97-AF65-F5344CB8AC3E}">
        <p14:creationId xmlns:p14="http://schemas.microsoft.com/office/powerpoint/2010/main" val="35357144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charset="0"/>
              </a:rPr>
              <a:t>Mobile marketing differs</a:t>
            </a:r>
            <a:r>
              <a:rPr lang="en-US" baseline="0" dirty="0" smtClean="0">
                <a:latin typeface="Arial" charset="0"/>
              </a:rPr>
              <a:t> from other media that provides marketers with opportunities, but also challenges. Mobile devices are personal, and typically used by only one individuals. This provides an opportunity to engage with the individuals. Embedded GPS technology allows for geo-locating of marketing messages based on a person’s location. Individuals use mobile phones to share photos and videos, and communicate with others. Brands can take advantage of these features. Phones now have voice recognition and number of sensors that can monitor the temperature, human gesturing, and other activities.</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21</a:t>
            </a:fld>
            <a:endParaRPr lang="en-US" dirty="0"/>
          </a:p>
        </p:txBody>
      </p:sp>
    </p:spTree>
    <p:extLst>
      <p:ext uri="{BB962C8B-B14F-4D97-AF65-F5344CB8AC3E}">
        <p14:creationId xmlns:p14="http://schemas.microsoft.com/office/powerpoint/2010/main" val="40493442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charset="0"/>
              </a:rPr>
              <a:t>Mobile apps either</a:t>
            </a:r>
            <a:r>
              <a:rPr lang="en-US" baseline="0" dirty="0" smtClean="0">
                <a:latin typeface="Arial" charset="0"/>
              </a:rPr>
              <a:t> engage consumers with the brand or streamline the business transaction that occurs. Globally, consumers download 32 billion apps per year. Another form of mobile marketing is using action codes, such as QR codes, watermarks, and 2D bar codes. These action codes are designed to engage the consumer with the brand in some manner, such as accessing a website or watching a video.</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22</a:t>
            </a:fld>
            <a:endParaRPr lang="en-US" dirty="0"/>
          </a:p>
        </p:txBody>
      </p:sp>
    </p:spTree>
    <p:extLst>
      <p:ext uri="{BB962C8B-B14F-4D97-AF65-F5344CB8AC3E}">
        <p14:creationId xmlns:p14="http://schemas.microsoft.com/office/powerpoint/2010/main" val="24435853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charset="0"/>
              </a:rPr>
              <a:t>This graph provides data on how marketers are using QR codes. The number one usage is to access videos. Other important uses are e-commerce, opt-in sweepstakes, and social media.</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23</a:t>
            </a:fld>
            <a:endParaRPr lang="en-US" dirty="0"/>
          </a:p>
        </p:txBody>
      </p:sp>
    </p:spTree>
    <p:extLst>
      <p:ext uri="{BB962C8B-B14F-4D97-AF65-F5344CB8AC3E}">
        <p14:creationId xmlns:p14="http://schemas.microsoft.com/office/powerpoint/2010/main" val="32130465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charset="0"/>
              </a:rPr>
              <a:t>As society</a:t>
            </a:r>
            <a:r>
              <a:rPr lang="en-US" baseline="0" dirty="0" smtClean="0">
                <a:latin typeface="Arial" charset="0"/>
              </a:rPr>
              <a:t> has shifted from desktop computers to laptops, tablets, and smartphones, marketers have adapted to these multi-screen formats. This has created challenges as well as opportunities for the various digital marketing strategies shown on this slide.</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24</a:t>
            </a:fld>
            <a:endParaRPr lang="en-US" dirty="0"/>
          </a:p>
        </p:txBody>
      </p:sp>
    </p:spTree>
    <p:extLst>
      <p:ext uri="{BB962C8B-B14F-4D97-AF65-F5344CB8AC3E}">
        <p14:creationId xmlns:p14="http://schemas.microsoft.com/office/powerpoint/2010/main" val="21820601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charset="0"/>
              </a:rPr>
              <a:t>Interactive marketing is the development of marketing programs that create two-way communications and enhance engagement of consumers with the brand. The Internet is the ideal medium for interactive marketing. It can track activity, where a person goes and what they do. It can personalize messages. The emphasis of interactive marketing is two-fold – to target individuals and to engage consumers.</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25</a:t>
            </a:fld>
            <a:endParaRPr lang="en-US" dirty="0"/>
          </a:p>
        </p:txBody>
      </p:sp>
    </p:spTree>
    <p:extLst>
      <p:ext uri="{BB962C8B-B14F-4D97-AF65-F5344CB8AC3E}">
        <p14:creationId xmlns:p14="http://schemas.microsoft.com/office/powerpoint/2010/main" val="37978481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Arial" charset="0"/>
              </a:rPr>
              <a:t>Content marketing is not self-promotion or trickery to generate sales. It focuses on providing information and solutions that are important to consumers, that is authentic. Content</a:t>
            </a:r>
            <a:r>
              <a:rPr lang="en-US" baseline="0" dirty="0" smtClean="0">
                <a:latin typeface="Arial" charset="0"/>
              </a:rPr>
              <a:t> marketing should provide shareable content. It should be integrated with the website content. It needs to enhance search results and integrate with the social pages of the brand. It is vital that content is updated regularly. </a:t>
            </a:r>
            <a:r>
              <a:rPr lang="en-US" dirty="0" smtClean="0">
                <a:latin typeface="Arial" charset="0"/>
              </a:rPr>
              <a:t>Rather than create branded content,</a:t>
            </a:r>
            <a:r>
              <a:rPr lang="en-US" baseline="0" dirty="0" smtClean="0">
                <a:latin typeface="Arial" charset="0"/>
              </a:rPr>
              <a:t> a brand may sponsor a blog or related websites. The same keys to success are important. Information needs to be sharable and relevant to consumers. There is a potential for negative reaction if consumers see the sponsored content as self-promotion or just a venue for pushing sales. Native advertising is always on a third-party website and the goals are to generate sales, increase brand awareness or engagement. While it looks like an article, the tone is to solve a problem through purchasing the brand.</a:t>
            </a:r>
            <a:endParaRPr lang="en-US" dirty="0" smtClean="0">
              <a:latin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26</a:t>
            </a:fld>
            <a:endParaRPr lang="en-US" dirty="0"/>
          </a:p>
        </p:txBody>
      </p:sp>
    </p:spTree>
    <p:extLst>
      <p:ext uri="{BB962C8B-B14F-4D97-AF65-F5344CB8AC3E}">
        <p14:creationId xmlns:p14="http://schemas.microsoft.com/office/powerpoint/2010/main" val="33450043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Location-based advertising, often called geo-targeting, utilizes the</a:t>
            </a:r>
            <a:r>
              <a:rPr lang="en-US" baseline="0" dirty="0" smtClean="0">
                <a:latin typeface="Arial" charset="0"/>
              </a:rPr>
              <a:t> GPS on mobile devices to send targeted messages to individuals based on their geographic location. Restaurants and retailers are investing dollars into this form of mobile marketing. This slide shows the various ways location-based advertising is done. Targeting by DMAs is a broad approach reaching a high number of consumers with a specified DMA. Geo-fencing targets individuals within a short distance of a retail location. Audience-data targeting adds information about consumers to the geographical location information. Geo-aware uses real-time location information to target individuals close to the retail outlet. </a:t>
            </a:r>
            <a:endParaRPr lang="en-US" dirty="0" smtClean="0">
              <a:latin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27</a:t>
            </a:fld>
            <a:endParaRPr lang="en-US" dirty="0"/>
          </a:p>
        </p:txBody>
      </p:sp>
    </p:spTree>
    <p:extLst>
      <p:ext uri="{BB962C8B-B14F-4D97-AF65-F5344CB8AC3E}">
        <p14:creationId xmlns:p14="http://schemas.microsoft.com/office/powerpoint/2010/main" val="37957510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This Gulf Seafood Finder app utilizes location-based advertising through the GPS and smartphone.</a:t>
            </a:r>
          </a:p>
        </p:txBody>
      </p:sp>
      <p:sp>
        <p:nvSpPr>
          <p:cNvPr id="4" name="Slide Number Placeholder 3"/>
          <p:cNvSpPr>
            <a:spLocks noGrp="1"/>
          </p:cNvSpPr>
          <p:nvPr>
            <p:ph type="sldNum" sz="quarter" idx="10"/>
          </p:nvPr>
        </p:nvSpPr>
        <p:spPr/>
        <p:txBody>
          <a:bodyPr/>
          <a:lstStyle/>
          <a:p>
            <a:fld id="{A73D6722-9B4D-4E29-B226-C325925A8118}" type="slidenum">
              <a:rPr lang="en-US" smtClean="0"/>
              <a:t>28</a:t>
            </a:fld>
            <a:endParaRPr lang="en-US" dirty="0"/>
          </a:p>
        </p:txBody>
      </p:sp>
    </p:spTree>
    <p:extLst>
      <p:ext uri="{BB962C8B-B14F-4D97-AF65-F5344CB8AC3E}">
        <p14:creationId xmlns:p14="http://schemas.microsoft.com/office/powerpoint/2010/main" val="9834993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Remarketing involves sending an ad to a person’s computer or mobile device based on </a:t>
            </a:r>
            <a:r>
              <a:rPr lang="en-US" baseline="0" dirty="0" smtClean="0">
                <a:latin typeface="Arial" charset="0"/>
              </a:rPr>
              <a:t>his/her visit to the website. The visit shows the individuals has some level of interest, which results in a higher conversion rate. Individuals who abandon shopping carts are excellent to target this way.</a:t>
            </a:r>
            <a:endParaRPr lang="en-US" dirty="0" smtClean="0">
              <a:latin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29</a:t>
            </a:fld>
            <a:endParaRPr lang="en-US" dirty="0"/>
          </a:p>
        </p:txBody>
      </p:sp>
    </p:spTree>
    <p:extLst>
      <p:ext uri="{BB962C8B-B14F-4D97-AF65-F5344CB8AC3E}">
        <p14:creationId xmlns:p14="http://schemas.microsoft.com/office/powerpoint/2010/main" val="4180246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Additional objectives for Chapter 8.</a:t>
            </a:r>
          </a:p>
        </p:txBody>
      </p:sp>
      <p:sp>
        <p:nvSpPr>
          <p:cNvPr id="4" name="Slide Number Placeholder 3"/>
          <p:cNvSpPr>
            <a:spLocks noGrp="1"/>
          </p:cNvSpPr>
          <p:nvPr>
            <p:ph type="sldNum" sz="quarter" idx="10"/>
          </p:nvPr>
        </p:nvSpPr>
        <p:spPr/>
        <p:txBody>
          <a:bodyPr/>
          <a:lstStyle/>
          <a:p>
            <a:fld id="{A73D6722-9B4D-4E29-B226-C325925A8118}" type="slidenum">
              <a:rPr lang="en-US" smtClean="0"/>
              <a:t>3</a:t>
            </a:fld>
            <a:endParaRPr lang="en-US" dirty="0"/>
          </a:p>
        </p:txBody>
      </p:sp>
    </p:spTree>
    <p:extLst>
      <p:ext uri="{BB962C8B-B14F-4D97-AF65-F5344CB8AC3E}">
        <p14:creationId xmlns:p14="http://schemas.microsoft.com/office/powerpoint/2010/main" val="42761009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Behavioral targeting uses Web data</a:t>
            </a:r>
            <a:r>
              <a:rPr lang="en-US" baseline="0" dirty="0" smtClean="0">
                <a:latin typeface="Arial" charset="0"/>
              </a:rPr>
              <a:t> to identify and create targeted advertising messages. Behavioral targeting can be based on pages a person has visited on the Internet. It can be based on keyword searches an individual has typed into a search engine or content that has been read. Behavioral targeting can be based on the browsing behavior of other visitors. Amazon does this when the company says “others who purchased this book also purchased ….” </a:t>
            </a:r>
            <a:endParaRPr lang="en-US" dirty="0" smtClean="0">
              <a:latin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30</a:t>
            </a:fld>
            <a:endParaRPr lang="en-US" dirty="0"/>
          </a:p>
        </p:txBody>
      </p:sp>
    </p:spTree>
    <p:extLst>
      <p:ext uri="{BB962C8B-B14F-4D97-AF65-F5344CB8AC3E}">
        <p14:creationId xmlns:p14="http://schemas.microsoft.com/office/powerpoint/2010/main" val="23268800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Arial" charset="0"/>
              </a:rPr>
              <a:t>Blogs are online musings, written content put on the Web for others to read. Some blogs permit visitor comments, others do not. Blogs provide a venue for people to talk online and can generate considerable online buzz, especially for hot topics. Having a company-sponsored blog reassures shoppers and gives them a glimpse of how the company deals with customers. It is an avenue for the company to release new information and for customers to voice opinions. Most importantly, the company controls the website and has an opportunity to respond to complaints. It is important to be honest and not suppress negative comments.</a:t>
            </a:r>
          </a:p>
        </p:txBody>
      </p:sp>
      <p:sp>
        <p:nvSpPr>
          <p:cNvPr id="4" name="Slide Number Placeholder 3"/>
          <p:cNvSpPr>
            <a:spLocks noGrp="1"/>
          </p:cNvSpPr>
          <p:nvPr>
            <p:ph type="sldNum" sz="quarter" idx="10"/>
          </p:nvPr>
        </p:nvSpPr>
        <p:spPr/>
        <p:txBody>
          <a:bodyPr/>
          <a:lstStyle/>
          <a:p>
            <a:fld id="{A73D6722-9B4D-4E29-B226-C325925A8118}" type="slidenum">
              <a:rPr lang="en-US" smtClean="0"/>
              <a:t>31</a:t>
            </a:fld>
            <a:endParaRPr lang="en-US" dirty="0"/>
          </a:p>
        </p:txBody>
      </p:sp>
    </p:spTree>
    <p:extLst>
      <p:ext uri="{BB962C8B-B14F-4D97-AF65-F5344CB8AC3E}">
        <p14:creationId xmlns:p14="http://schemas.microsoft.com/office/powerpoint/2010/main" val="7595679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E-mail is an important component of digital marketing. It can be easily integrated with other channels of communication. It can resemble information that is posted on the website. E-mail campaigns offer the advantage of having Web analytics for an analysis of effectiveness. Web analytics can be used to measure how many people visit a website, where they go on the site, how long they stay at each place on the site, and who abandons the shopping cart before making a purchase. By using Web analytics, companies can target specific individuals, such as those who abandon their shopping carts. These targeted e-mails have a much higher conversion rate. </a:t>
            </a:r>
          </a:p>
        </p:txBody>
      </p:sp>
      <p:sp>
        <p:nvSpPr>
          <p:cNvPr id="4" name="Slide Number Placeholder 3"/>
          <p:cNvSpPr>
            <a:spLocks noGrp="1"/>
          </p:cNvSpPr>
          <p:nvPr>
            <p:ph type="sldNum" sz="quarter" idx="10"/>
          </p:nvPr>
        </p:nvSpPr>
        <p:spPr/>
        <p:txBody>
          <a:bodyPr/>
          <a:lstStyle/>
          <a:p>
            <a:fld id="{A73D6722-9B4D-4E29-B226-C325925A8118}" type="slidenum">
              <a:rPr lang="en-US" smtClean="0"/>
              <a:t>32</a:t>
            </a:fld>
            <a:endParaRPr lang="en-US" dirty="0"/>
          </a:p>
        </p:txBody>
      </p:sp>
    </p:spTree>
    <p:extLst>
      <p:ext uri="{BB962C8B-B14F-4D97-AF65-F5344CB8AC3E}">
        <p14:creationId xmlns:p14="http://schemas.microsoft.com/office/powerpoint/2010/main" val="23967217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Companies have several options in terms of email marketing.</a:t>
            </a:r>
            <a:r>
              <a:rPr lang="en-US" baseline="0" dirty="0" smtClean="0">
                <a:latin typeface="Arial" charset="0"/>
              </a:rPr>
              <a:t> Mass emails are not successful. Thy must be targeted. Behavioral targeting can be based on a person’s browsing history, demographic characteristics, abandoned shopping carts, and past purchases. Dynamic web cropping involves placing live snippet of content within the email. Email marketing can be around special events, such as hunting season. It can be based on weather, using GPS technology. Geo-targeting involves sending an email based on a persons geographic location.</a:t>
            </a:r>
            <a:endParaRPr lang="en-US" dirty="0" smtClean="0">
              <a:latin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33</a:t>
            </a:fld>
            <a:endParaRPr lang="en-US" dirty="0"/>
          </a:p>
        </p:txBody>
      </p:sp>
    </p:spTree>
    <p:extLst>
      <p:ext uri="{BB962C8B-B14F-4D97-AF65-F5344CB8AC3E}">
        <p14:creationId xmlns:p14="http://schemas.microsoft.com/office/powerpoint/2010/main" val="28936321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Marketing</a:t>
            </a:r>
            <a:r>
              <a:rPr lang="en-US" baseline="0" dirty="0" smtClean="0">
                <a:latin typeface="Arial" charset="0"/>
              </a:rPr>
              <a:t> Zen is a successful digit marketing firm. Holly Betts, an e-mail expert, suggests these key points to develop a successful e-mail marketing campaign. It is important to be upfront and honest with subscribers. Build a list for quality, not quantity. Give subscribers what they want, something of value, and show you understand and are familiar with the audience. Keep e-mails neat and clean, but make them eye-catching. Integrate the e-mail campaign with the social media components. Lastly, be sure to test everything to learn the most successful tactics.</a:t>
            </a:r>
            <a:endParaRPr lang="en-US" dirty="0" smtClean="0">
              <a:latin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34</a:t>
            </a:fld>
            <a:endParaRPr lang="en-US" dirty="0"/>
          </a:p>
        </p:txBody>
      </p:sp>
    </p:spTree>
    <p:extLst>
      <p:ext uri="{BB962C8B-B14F-4D97-AF65-F5344CB8AC3E}">
        <p14:creationId xmlns:p14="http://schemas.microsoft.com/office/powerpoint/2010/main" val="15940687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Web advertising is effective if ads are placed on the right websites, and the messages resonate with individuals. It is an excellent method of reaching consumers who tend to be younger, more affluent, and Internet</a:t>
            </a:r>
            <a:r>
              <a:rPr lang="en-US" baseline="0" dirty="0" smtClean="0">
                <a:latin typeface="Arial" charset="0"/>
              </a:rPr>
              <a:t> </a:t>
            </a:r>
            <a:r>
              <a:rPr lang="en-US" dirty="0" smtClean="0">
                <a:latin typeface="Arial" charset="0"/>
              </a:rPr>
              <a:t>savvy. Budgets for online advertising have increased in recent years and will continue to increase. One reason for the shift to online advertising is the metrics available to measure results. Online metrics provide almost instant measurements of results. Because of the</a:t>
            </a:r>
            <a:r>
              <a:rPr lang="en-US" baseline="0" dirty="0" smtClean="0">
                <a:latin typeface="Arial" charset="0"/>
              </a:rPr>
              <a:t> different platforms now being used by consumers, Web advertising should incorporate a multi-screen approach.</a:t>
            </a:r>
            <a:endParaRPr lang="en-US" dirty="0" smtClean="0">
              <a:latin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35</a:t>
            </a:fld>
            <a:endParaRPr lang="en-US" dirty="0"/>
          </a:p>
        </p:txBody>
      </p:sp>
    </p:spTree>
    <p:extLst>
      <p:ext uri="{BB962C8B-B14F-4D97-AF65-F5344CB8AC3E}">
        <p14:creationId xmlns:p14="http://schemas.microsoft.com/office/powerpoint/2010/main" val="24165577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Online advertising represents a highly effective method for reaching today’s consumers, especially the younger, more Internet-savvy market. Four distinct forms of online advertising exist – display or banner ads, classified ads, search ads, and media/video ads. This chart shows the percentage of ad spending on each format, with search advertising accounting for almost half of all online ad dollars (49.2%).</a:t>
            </a:r>
          </a:p>
        </p:txBody>
      </p:sp>
      <p:sp>
        <p:nvSpPr>
          <p:cNvPr id="4" name="Slide Number Placeholder 3"/>
          <p:cNvSpPr>
            <a:spLocks noGrp="1"/>
          </p:cNvSpPr>
          <p:nvPr>
            <p:ph type="sldNum" sz="quarter" idx="10"/>
          </p:nvPr>
        </p:nvSpPr>
        <p:spPr/>
        <p:txBody>
          <a:bodyPr/>
          <a:lstStyle/>
          <a:p>
            <a:fld id="{A73D6722-9B4D-4E29-B226-C325925A8118}" type="slidenum">
              <a:rPr lang="en-US" smtClean="0"/>
              <a:t>36</a:t>
            </a:fld>
            <a:endParaRPr lang="en-US" dirty="0"/>
          </a:p>
        </p:txBody>
      </p:sp>
    </p:spTree>
    <p:extLst>
      <p:ext uri="{BB962C8B-B14F-4D97-AF65-F5344CB8AC3E}">
        <p14:creationId xmlns:p14="http://schemas.microsoft.com/office/powerpoint/2010/main" val="31362108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The first online advertising was banner ads. It still accounts for 22.6% of online advertising. The first ads were very basic ads that looked very much like billboard ads. With advances in technology, the current banner ads are more sophisticated. Companies can embed videos and widgets into the banner ads. Targeted display ads can be created that will appear only to certain people who match a particular audience profile. Auction exchanges now exist that do instant bidding for a targeted ad that is sent to a consumer in almost real time.</a:t>
            </a:r>
          </a:p>
        </p:txBody>
      </p:sp>
      <p:sp>
        <p:nvSpPr>
          <p:cNvPr id="4" name="Slide Number Placeholder 3"/>
          <p:cNvSpPr>
            <a:spLocks noGrp="1"/>
          </p:cNvSpPr>
          <p:nvPr>
            <p:ph type="sldNum" sz="quarter" idx="10"/>
          </p:nvPr>
        </p:nvSpPr>
        <p:spPr/>
        <p:txBody>
          <a:bodyPr/>
          <a:lstStyle/>
          <a:p>
            <a:fld id="{A73D6722-9B4D-4E29-B226-C325925A8118}" type="slidenum">
              <a:rPr lang="en-US" smtClean="0"/>
              <a:t>37</a:t>
            </a:fld>
            <a:endParaRPr lang="en-US" dirty="0"/>
          </a:p>
        </p:txBody>
      </p:sp>
    </p:spTree>
    <p:extLst>
      <p:ext uri="{BB962C8B-B14F-4D97-AF65-F5344CB8AC3E}">
        <p14:creationId xmlns:p14="http://schemas.microsoft.com/office/powerpoint/2010/main" val="27504584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Widgets are mini-applications embedded in banners. The widget can access external content. It can provide personalized access to information that resides outside of the banner ad and even outside of the website. When clicked, widgets will often take individuals to micro-site landing pages designed for that widget and that brand. These landing pages can even be geo-targeted where different individuals will be taken to different micro-sites based on their geographic location.</a:t>
            </a:r>
          </a:p>
        </p:txBody>
      </p:sp>
      <p:sp>
        <p:nvSpPr>
          <p:cNvPr id="4" name="Slide Number Placeholder 3"/>
          <p:cNvSpPr>
            <a:spLocks noGrp="1"/>
          </p:cNvSpPr>
          <p:nvPr>
            <p:ph type="sldNum" sz="quarter" idx="10"/>
          </p:nvPr>
        </p:nvSpPr>
        <p:spPr/>
        <p:txBody>
          <a:bodyPr/>
          <a:lstStyle/>
          <a:p>
            <a:fld id="{A73D6722-9B4D-4E29-B226-C325925A8118}" type="slidenum">
              <a:rPr lang="en-US" smtClean="0"/>
              <a:t>38</a:t>
            </a:fld>
            <a:endParaRPr lang="en-US" dirty="0"/>
          </a:p>
        </p:txBody>
      </p:sp>
    </p:spTree>
    <p:extLst>
      <p:ext uri="{BB962C8B-B14F-4D97-AF65-F5344CB8AC3E}">
        <p14:creationId xmlns:p14="http://schemas.microsoft.com/office/powerpoint/2010/main" val="7578057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An designed for the Internet. Notice it is longer than a television ad and quickly captures attention of viewers. </a:t>
            </a:r>
          </a:p>
        </p:txBody>
      </p:sp>
      <p:sp>
        <p:nvSpPr>
          <p:cNvPr id="4" name="Slide Number Placeholder 3"/>
          <p:cNvSpPr>
            <a:spLocks noGrp="1"/>
          </p:cNvSpPr>
          <p:nvPr>
            <p:ph type="sldNum" sz="quarter" idx="10"/>
          </p:nvPr>
        </p:nvSpPr>
        <p:spPr/>
        <p:txBody>
          <a:bodyPr/>
          <a:lstStyle/>
          <a:p>
            <a:fld id="{A73D6722-9B4D-4E29-B226-C325925A8118}" type="slidenum">
              <a:rPr lang="en-US" smtClean="0"/>
              <a:t>39</a:t>
            </a:fld>
            <a:endParaRPr lang="en-US" dirty="0"/>
          </a:p>
        </p:txBody>
      </p:sp>
    </p:spTree>
    <p:extLst>
      <p:ext uri="{BB962C8B-B14F-4D97-AF65-F5344CB8AC3E}">
        <p14:creationId xmlns:p14="http://schemas.microsoft.com/office/powerpoint/2010/main" val="4270131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Section 3 of this text examines</a:t>
            </a:r>
            <a:r>
              <a:rPr lang="en-US" baseline="0" dirty="0" smtClean="0"/>
              <a:t> digital marketing (Chapter 8), social media (Chapter 9), and alternative marketing channels (Chapter 10).</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4</a:t>
            </a:fld>
            <a:endParaRPr lang="en-US" dirty="0"/>
          </a:p>
        </p:txBody>
      </p:sp>
    </p:spTree>
    <p:extLst>
      <p:ext uri="{BB962C8B-B14F-4D97-AF65-F5344CB8AC3E}">
        <p14:creationId xmlns:p14="http://schemas.microsoft.com/office/powerpoint/2010/main" val="21104731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More advertising dollars have shifted to online, but consumers have become</a:t>
            </a:r>
            <a:r>
              <a:rPr lang="en-US" baseline="0" dirty="0" smtClean="0">
                <a:latin typeface="Arial" charset="0"/>
              </a:rPr>
              <a:t> more immune, resulting in a response click-through rate for banner ads of 0.27%. To improve response rates, advertisers are targeting individuals using Web metrics. Third-party tags have increased dramatically, 267%. Three primary reasons for poor response rates and ads not being seen – 1) ads are below the fold and browsers have to scroll down to see them, 2) consumers are using software to block ads, and 3) fraud. Malicious software and bots can be used to create impressions that ads are being seen when they are not.</a:t>
            </a:r>
            <a:endParaRPr lang="en-US" dirty="0" smtClean="0">
              <a:latin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40</a:t>
            </a:fld>
            <a:endParaRPr lang="en-US" dirty="0"/>
          </a:p>
        </p:txBody>
      </p:sp>
    </p:spTree>
    <p:extLst>
      <p:ext uri="{BB962C8B-B14F-4D97-AF65-F5344CB8AC3E}">
        <p14:creationId xmlns:p14="http://schemas.microsoft.com/office/powerpoint/2010/main" val="17970039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Brand reputations</a:t>
            </a:r>
            <a:r>
              <a:rPr lang="en-US" baseline="0" dirty="0" smtClean="0">
                <a:latin typeface="Arial" charset="0"/>
              </a:rPr>
              <a:t> and brand loyalty require integrating offline and online advertising. Brand spiraling involves using traditional media to promote and attract consumers to a website. Magazine ads appear to be better for driving Web traffic A current trend is to use PURLs, personalized websites, which allow for a personalized page on a website. </a:t>
            </a:r>
            <a:endParaRPr lang="en-US" dirty="0" smtClean="0">
              <a:latin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41</a:t>
            </a:fld>
            <a:endParaRPr lang="en-US" dirty="0"/>
          </a:p>
        </p:txBody>
      </p:sp>
    </p:spTree>
    <p:extLst>
      <p:ext uri="{BB962C8B-B14F-4D97-AF65-F5344CB8AC3E}">
        <p14:creationId xmlns:p14="http://schemas.microsoft.com/office/powerpoint/2010/main" val="7795475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The largest category of online expenditures is now for search engine optimization (SEO). About 41% of online advertising is for SEO. About 80% of Web traffic begins with an online search, so having a presence in that search process is important. SEO can be reached in three different ways. First, with paid insertions, advertisers pay to have their</a:t>
            </a:r>
            <a:r>
              <a:rPr lang="en-US" baseline="0" dirty="0" smtClean="0">
                <a:latin typeface="Arial" charset="0"/>
              </a:rPr>
              <a:t> </a:t>
            </a:r>
            <a:r>
              <a:rPr lang="en-US" dirty="0" smtClean="0">
                <a:latin typeface="Arial" charset="0"/>
              </a:rPr>
              <a:t>website appear as the result of a search. The second method involves using paid search ads that will appear on the page. Third, natural or organic emergence. This is the best method because it is natural and the result of the search engine’s algorithms. It takes time to be near the top of natural or organic search results, but the method yields the best results. Search engine optimization is effective for local businesses.</a:t>
            </a:r>
          </a:p>
        </p:txBody>
      </p:sp>
      <p:sp>
        <p:nvSpPr>
          <p:cNvPr id="4" name="Slide Number Placeholder 3"/>
          <p:cNvSpPr>
            <a:spLocks noGrp="1"/>
          </p:cNvSpPr>
          <p:nvPr>
            <p:ph type="sldNum" sz="quarter" idx="10"/>
          </p:nvPr>
        </p:nvSpPr>
        <p:spPr/>
        <p:txBody>
          <a:bodyPr/>
          <a:lstStyle/>
          <a:p>
            <a:fld id="{A73D6722-9B4D-4E29-B226-C325925A8118}" type="slidenum">
              <a:rPr lang="en-US" smtClean="0"/>
              <a:t>42</a:t>
            </a:fld>
            <a:endParaRPr lang="en-US" dirty="0"/>
          </a:p>
        </p:txBody>
      </p:sp>
    </p:spTree>
    <p:extLst>
      <p:ext uri="{BB962C8B-B14F-4D97-AF65-F5344CB8AC3E}">
        <p14:creationId xmlns:p14="http://schemas.microsoft.com/office/powerpoint/2010/main" val="41365465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Organic results</a:t>
            </a:r>
            <a:r>
              <a:rPr lang="en-US" baseline="0" dirty="0" smtClean="0">
                <a:latin typeface="Arial" charset="0"/>
              </a:rPr>
              <a:t> on a first page tend to yield nine-fold results while second and third page results yield six-fold results. Sales from first pages are 42% higher the first month and 100% the first two months. For paid search ads, unaided awareness is higher – 20% more likely to have a positive perception of a brand and 30% more likely to consider a brand on the next purchase.</a:t>
            </a:r>
            <a:r>
              <a:rPr lang="en-US" dirty="0" smtClean="0">
                <a:latin typeface="Arial" charset="0"/>
              </a:rPr>
              <a:t> SEO advertising typically has a click rate of 5%, compared to 0.2% for online ads.</a:t>
            </a:r>
          </a:p>
        </p:txBody>
      </p:sp>
      <p:sp>
        <p:nvSpPr>
          <p:cNvPr id="4" name="Slide Number Placeholder 3"/>
          <p:cNvSpPr>
            <a:spLocks noGrp="1"/>
          </p:cNvSpPr>
          <p:nvPr>
            <p:ph type="sldNum" sz="quarter" idx="10"/>
          </p:nvPr>
        </p:nvSpPr>
        <p:spPr/>
        <p:txBody>
          <a:bodyPr/>
          <a:lstStyle/>
          <a:p>
            <a:fld id="{A73D6722-9B4D-4E29-B226-C325925A8118}" type="slidenum">
              <a:rPr lang="en-US" smtClean="0"/>
              <a:t>43</a:t>
            </a:fld>
            <a:endParaRPr lang="en-US" dirty="0"/>
          </a:p>
        </p:txBody>
      </p:sp>
    </p:spTree>
    <p:extLst>
      <p:ext uri="{BB962C8B-B14F-4D97-AF65-F5344CB8AC3E}">
        <p14:creationId xmlns:p14="http://schemas.microsoft.com/office/powerpoint/2010/main" val="8202066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A major advantage of digital marketing is that it can be global. It doesn’t matter where the customer is or where the company is located. But, a number of e-commerce businesses do not take advantage of global customers. Shipping can be an issue. It may be difficult and expensive to ship a product to Japan or India. Communication can be an issue, although many people can read English. Technology is important to consider. Videos that play well with broadband connections may not work well in other countries with slower speeds.</a:t>
            </a:r>
          </a:p>
        </p:txBody>
      </p:sp>
      <p:sp>
        <p:nvSpPr>
          <p:cNvPr id="4" name="Slide Number Placeholder 3"/>
          <p:cNvSpPr>
            <a:spLocks noGrp="1"/>
          </p:cNvSpPr>
          <p:nvPr>
            <p:ph type="sldNum" sz="quarter" idx="10"/>
          </p:nvPr>
        </p:nvSpPr>
        <p:spPr/>
        <p:txBody>
          <a:bodyPr/>
          <a:lstStyle/>
          <a:p>
            <a:fld id="{A73D6722-9B4D-4E29-B226-C325925A8118}" type="slidenum">
              <a:rPr lang="en-US" smtClean="0"/>
              <a:t>44</a:t>
            </a:fld>
            <a:endParaRPr lang="en-US" dirty="0"/>
          </a:p>
        </p:txBody>
      </p:sp>
    </p:spTree>
    <p:extLst>
      <p:ext uri="{BB962C8B-B14F-4D97-AF65-F5344CB8AC3E}">
        <p14:creationId xmlns:p14="http://schemas.microsoft.com/office/powerpoint/2010/main" val="20551406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The</a:t>
            </a:r>
            <a:r>
              <a:rPr lang="en-US" baseline="0" dirty="0" smtClean="0">
                <a:latin typeface="Arial" charset="0"/>
              </a:rPr>
              <a:t> blog exercises for Chapter 8 include Advil, digital strategies, and search engine optimization.</a:t>
            </a:r>
            <a:endParaRPr lang="en-US" dirty="0" smtClean="0">
              <a:latin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45</a:t>
            </a:fld>
            <a:endParaRPr lang="en-US" dirty="0"/>
          </a:p>
        </p:txBody>
      </p:sp>
    </p:spTree>
    <p:extLst>
      <p:ext uri="{BB962C8B-B14F-4D97-AF65-F5344CB8AC3E}">
        <p14:creationId xmlns:p14="http://schemas.microsoft.com/office/powerpoint/2010/main" val="3578015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charset="0"/>
              </a:rPr>
              <a:t>Choice</a:t>
            </a:r>
            <a:r>
              <a:rPr lang="en-US" baseline="0" dirty="0" smtClean="0">
                <a:latin typeface="Arial" charset="0"/>
              </a:rPr>
              <a:t> Marketing is a local agency in Joplin, Missouri that serves a four-state area. It was founded in 2000 by Karen Plott. Choice Marketing provides traditional advertising and marketing services, but also provides digital and social media marketing expertise.  Two new trends are 1) second and third screens. Consumers do not use just one medium, they often multi-screen and 2) with social media now customer-to-customer interactions need to be managed.</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5</a:t>
            </a:fld>
            <a:endParaRPr lang="en-US" dirty="0"/>
          </a:p>
        </p:txBody>
      </p:sp>
    </p:spTree>
    <p:extLst>
      <p:ext uri="{BB962C8B-B14F-4D97-AF65-F5344CB8AC3E}">
        <p14:creationId xmlns:p14="http://schemas.microsoft.com/office/powerpoint/2010/main" val="2484205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charset="0"/>
              </a:rPr>
              <a:t>Chapter 8 opens with a discussion of Web 1.0 and the migration to Web 4.0, which is a new way of communicating and engaging consumers. Digital marketing involves e-commerce, Internet marketing, and mobile marketing. After Web 4.0 comes</a:t>
            </a:r>
            <a:r>
              <a:rPr lang="en-US" baseline="0" dirty="0" smtClean="0">
                <a:latin typeface="Arial" charset="0"/>
              </a:rPr>
              <a:t> a discussion of e</a:t>
            </a:r>
            <a:r>
              <a:rPr lang="en-US" dirty="0" smtClean="0">
                <a:latin typeface="Arial" charset="0"/>
              </a:rPr>
              <a:t>-commerce programs followed by mobile marketing methods. The chapter concludes with information about strategies, online</a:t>
            </a:r>
            <a:r>
              <a:rPr lang="en-US" baseline="0" dirty="0" smtClean="0">
                <a:latin typeface="Arial" charset="0"/>
              </a:rPr>
              <a:t> advertising methodologies, and search engine optimization.</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6</a:t>
            </a:fld>
            <a:endParaRPr lang="en-US" dirty="0"/>
          </a:p>
        </p:txBody>
      </p:sp>
    </p:spTree>
    <p:extLst>
      <p:ext uri="{BB962C8B-B14F-4D97-AF65-F5344CB8AC3E}">
        <p14:creationId xmlns:p14="http://schemas.microsoft.com/office/powerpoint/2010/main" val="2617642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Web 1.0 contained static content provided by the creator the site. It was dominated by businesses and was commercially and technically-based. Web 2.0 moved to content that was socially based and generated by the audience.</a:t>
            </a:r>
          </a:p>
          <a:p>
            <a:r>
              <a:rPr lang="en-US" dirty="0" smtClean="0">
                <a:latin typeface="Arial" charset="0"/>
              </a:rPr>
              <a:t>Web 3.0 advanced to the integration of content and communications with an emphasis on real-time communications. Sites were driven by online metrics.</a:t>
            </a:r>
          </a:p>
          <a:p>
            <a:r>
              <a:rPr lang="en-US" dirty="0" smtClean="0">
                <a:latin typeface="Arial" charset="0"/>
              </a:rPr>
              <a:t>Web 4.0 focuses on customer engagement and cloud operating systems. Web participation is essential now.</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7</a:t>
            </a:fld>
            <a:endParaRPr lang="en-US" dirty="0"/>
          </a:p>
        </p:txBody>
      </p:sp>
    </p:spTree>
    <p:extLst>
      <p:ext uri="{BB962C8B-B14F-4D97-AF65-F5344CB8AC3E}">
        <p14:creationId xmlns:p14="http://schemas.microsoft.com/office/powerpoint/2010/main" val="1729375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charset="0"/>
              </a:rPr>
              <a:t>Selling goods and services on the Internet is known as e-commerce. E-commerce consists of click-only operations that sell exclusively online and bricks-and-clicks that operate both retail and online stores. E-commerce is being conducted in both the consumer sector and the B-to-B sector. Online sales now account for nearly 7.5% of total retail activity. Many consumers conduct research online prior to making a purchase.</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8</a:t>
            </a:fld>
            <a:endParaRPr lang="en-US" dirty="0"/>
          </a:p>
        </p:txBody>
      </p:sp>
    </p:spTree>
    <p:extLst>
      <p:ext uri="{BB962C8B-B14F-4D97-AF65-F5344CB8AC3E}">
        <p14:creationId xmlns:p14="http://schemas.microsoft.com/office/powerpoint/2010/main" val="2323000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(Bonus</a:t>
            </a:r>
            <a:r>
              <a:rPr lang="en-US" baseline="0" dirty="0" smtClean="0"/>
              <a:t> Slide, not in text) The graph shows online retail sales by the various digital channels. Organic search results generate the highest percent of online sales (26%), but retailer sites or apps are a very close second at 25%. Third is e-mail marketing (17%), and paid search is fourth at 16%. Social media generates only 2% of online retail sales.</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9</a:t>
            </a:fld>
            <a:endParaRPr lang="en-US" dirty="0"/>
          </a:p>
        </p:txBody>
      </p:sp>
    </p:spTree>
    <p:extLst>
      <p:ext uri="{BB962C8B-B14F-4D97-AF65-F5344CB8AC3E}">
        <p14:creationId xmlns:p14="http://schemas.microsoft.com/office/powerpoint/2010/main" val="4651893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1/6/2018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pic>
        <p:nvPicPr>
          <p:cNvPr id="8" name="Picture 7"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7400" y="6434394"/>
            <a:ext cx="918000" cy="279915"/>
          </a:xfrm>
          <a:prstGeom prst="rect">
            <a:avLst/>
          </a:prstGeom>
        </p:spPr>
      </p:pic>
      <p:sp>
        <p:nvSpPr>
          <p:cNvPr id="9" name="TextBox 8"/>
          <p:cNvSpPr txBox="1"/>
          <p:nvPr userDrawn="1"/>
        </p:nvSpPr>
        <p:spPr>
          <a:xfrm>
            <a:off x="95799" y="6438054"/>
            <a:ext cx="71628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Verdana" panose="020B0604030504040204" pitchFamily="34" charset="0"/>
                <a:ea typeface="Verdana" panose="020B0604030504040204" pitchFamily="34" charset="0"/>
                <a:cs typeface="Verdana" panose="020B0604030504040204" pitchFamily="34" charset="0"/>
              </a:rPr>
              <a:t>Copyright © </a:t>
            </a:r>
            <a:r>
              <a:rPr lang="en-US" altLang="en-US" sz="1200" dirty="0" smtClean="0">
                <a:latin typeface="Verdana" panose="020B0604030504040204" pitchFamily="34" charset="0"/>
                <a:ea typeface="Verdana" panose="020B0604030504040204" pitchFamily="34" charset="0"/>
                <a:cs typeface="Verdana" panose="020B0604030504040204" pitchFamily="34" charset="0"/>
              </a:rPr>
              <a:t>2018 Pearson Education Ltd</a:t>
            </a:r>
            <a:r>
              <a:rPr lang="en-US" altLang="en-US" sz="1200" b="0" dirty="0" smtClean="0">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latin typeface="Verdana" panose="020B0604030504040204" pitchFamily="34" charset="0"/>
                <a:ea typeface="Verdana" panose="020B0604030504040204" pitchFamily="34" charset="0"/>
                <a:cs typeface="Verdana" panose="020B0604030504040204" pitchFamily="34" charset="0"/>
              </a:rPr>
              <a:t>All Rights Reserved</a:t>
            </a:r>
          </a:p>
        </p:txBody>
      </p:sp>
    </p:spTree>
    <p:extLst>
      <p:ext uri="{BB962C8B-B14F-4D97-AF65-F5344CB8AC3E}">
        <p14:creationId xmlns:p14="http://schemas.microsoft.com/office/powerpoint/2010/main" val="887980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1/6/2018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7400" y="6434394"/>
            <a:ext cx="918000" cy="279915"/>
          </a:xfrm>
          <a:prstGeom prst="rect">
            <a:avLst/>
          </a:prstGeom>
        </p:spPr>
      </p:pic>
      <p:sp>
        <p:nvSpPr>
          <p:cNvPr id="11" name="TextBox 10"/>
          <p:cNvSpPr txBox="1"/>
          <p:nvPr userDrawn="1"/>
        </p:nvSpPr>
        <p:spPr>
          <a:xfrm>
            <a:off x="95799" y="6438054"/>
            <a:ext cx="71628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Verdana" panose="020B0604030504040204" pitchFamily="34" charset="0"/>
                <a:ea typeface="Verdana" panose="020B0604030504040204" pitchFamily="34" charset="0"/>
                <a:cs typeface="Verdana" panose="020B0604030504040204" pitchFamily="34" charset="0"/>
              </a:rPr>
              <a:t>Copyright © </a:t>
            </a:r>
            <a:r>
              <a:rPr lang="en-US" altLang="en-US" sz="1200" dirty="0" smtClean="0">
                <a:latin typeface="Verdana" panose="020B0604030504040204" pitchFamily="34" charset="0"/>
                <a:ea typeface="Verdana" panose="020B0604030504040204" pitchFamily="34" charset="0"/>
                <a:cs typeface="Verdana" panose="020B0604030504040204" pitchFamily="34" charset="0"/>
              </a:rPr>
              <a:t>2018 Pearson Education Ltd</a:t>
            </a:r>
            <a:r>
              <a:rPr lang="en-US" altLang="en-US" sz="1200" b="0" dirty="0" smtClean="0">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latin typeface="Verdana" panose="020B0604030504040204" pitchFamily="34" charset="0"/>
                <a:ea typeface="Verdana" panose="020B0604030504040204" pitchFamily="34" charset="0"/>
                <a:cs typeface="Verdana" panose="020B0604030504040204" pitchFamily="34" charset="0"/>
              </a:rPr>
              <a:t>All Rights Reserved</a:t>
            </a:r>
          </a:p>
        </p:txBody>
      </p:sp>
    </p:spTree>
    <p:extLst>
      <p:ext uri="{BB962C8B-B14F-4D97-AF65-F5344CB8AC3E}">
        <p14:creationId xmlns:p14="http://schemas.microsoft.com/office/powerpoint/2010/main" val="3711136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1/6/2018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grpSp>
        <p:nvGrpSpPr>
          <p:cNvPr id="2" name="Group 4"/>
          <p:cNvGrpSpPr>
            <a:grpSpLocks noChangeAspect="1"/>
          </p:cNvGrpSpPr>
          <p:nvPr userDrawn="1"/>
        </p:nvGrpSpPr>
        <p:grpSpPr bwMode="auto">
          <a:xfrm>
            <a:off x="57755" y="6407126"/>
            <a:ext cx="1611690" cy="417560"/>
            <a:chOff x="21" y="4059"/>
            <a:chExt cx="1046" cy="271"/>
          </a:xfrm>
        </p:grpSpPr>
        <p:sp>
          <p:nvSpPr>
            <p:cNvPr id="3" name="AutoShape 3"/>
            <p:cNvSpPr>
              <a:spLocks noChangeAspect="1" noChangeArrowheads="1" noTextEdit="1"/>
            </p:cNvSpPr>
            <p:nvPr userDrawn="1"/>
          </p:nvSpPr>
          <p:spPr bwMode="auto">
            <a:xfrm>
              <a:off x="21" y="4059"/>
              <a:ext cx="1046" cy="27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solidFill>
                  <a:schemeClr val="tx1">
                    <a:alpha val="0"/>
                  </a:schemeClr>
                </a:solidFill>
              </a:endParaRPr>
            </a:p>
          </p:txBody>
        </p:sp>
        <p:sp>
          <p:nvSpPr>
            <p:cNvPr id="6" name="Freeform 5"/>
            <p:cNvSpPr>
              <a:spLocks noEditPoints="1"/>
            </p:cNvSpPr>
            <p:nvPr userDrawn="1"/>
          </p:nvSpPr>
          <p:spPr bwMode="auto">
            <a:xfrm>
              <a:off x="125" y="4168"/>
              <a:ext cx="838" cy="51"/>
            </a:xfrm>
            <a:custGeom>
              <a:avLst/>
              <a:gdLst>
                <a:gd name="T0" fmla="*/ 1055 w 21137"/>
                <a:gd name="T1" fmla="*/ 1285 h 1300"/>
                <a:gd name="T2" fmla="*/ 0 w 21137"/>
                <a:gd name="T3" fmla="*/ 1285 h 1300"/>
                <a:gd name="T4" fmla="*/ 417 w 21137"/>
                <a:gd name="T5" fmla="*/ 748 h 1300"/>
                <a:gd name="T6" fmla="*/ 1860 w 21137"/>
                <a:gd name="T7" fmla="*/ 1119 h 1300"/>
                <a:gd name="T8" fmla="*/ 1678 w 21137"/>
                <a:gd name="T9" fmla="*/ 16 h 1300"/>
                <a:gd name="T10" fmla="*/ 4021 w 21137"/>
                <a:gd name="T11" fmla="*/ 1290 h 1300"/>
                <a:gd name="T12" fmla="*/ 2636 w 21137"/>
                <a:gd name="T13" fmla="*/ 16 h 1300"/>
                <a:gd name="T14" fmla="*/ 3693 w 21137"/>
                <a:gd name="T15" fmla="*/ 16 h 1300"/>
                <a:gd name="T16" fmla="*/ 5470 w 21137"/>
                <a:gd name="T17" fmla="*/ 9 h 1300"/>
                <a:gd name="T18" fmla="*/ 5143 w 21137"/>
                <a:gd name="T19" fmla="*/ 909 h 1300"/>
                <a:gd name="T20" fmla="*/ 5610 w 21137"/>
                <a:gd name="T21" fmla="*/ 748 h 1300"/>
                <a:gd name="T22" fmla="*/ 7109 w 21137"/>
                <a:gd name="T23" fmla="*/ 16 h 1300"/>
                <a:gd name="T24" fmla="*/ 6675 w 21137"/>
                <a:gd name="T25" fmla="*/ 1285 h 1300"/>
                <a:gd name="T26" fmla="*/ 6765 w 21137"/>
                <a:gd name="T27" fmla="*/ 453 h 1300"/>
                <a:gd name="T28" fmla="*/ 7796 w 21137"/>
                <a:gd name="T29" fmla="*/ 514 h 1300"/>
                <a:gd name="T30" fmla="*/ 8407 w 21137"/>
                <a:gd name="T31" fmla="*/ 89 h 1300"/>
                <a:gd name="T32" fmla="*/ 7908 w 21137"/>
                <a:gd name="T33" fmla="*/ 309 h 1300"/>
                <a:gd name="T34" fmla="*/ 8457 w 21137"/>
                <a:gd name="T35" fmla="*/ 956 h 1300"/>
                <a:gd name="T36" fmla="*/ 7746 w 21137"/>
                <a:gd name="T37" fmla="*/ 953 h 1300"/>
                <a:gd name="T38" fmla="*/ 8119 w 21137"/>
                <a:gd name="T39" fmla="*/ 754 h 1300"/>
                <a:gd name="T40" fmla="*/ 10671 w 21137"/>
                <a:gd name="T41" fmla="*/ 1119 h 1300"/>
                <a:gd name="T42" fmla="*/ 11202 w 21137"/>
                <a:gd name="T43" fmla="*/ 16 h 1300"/>
                <a:gd name="T44" fmla="*/ 11383 w 21137"/>
                <a:gd name="T45" fmla="*/ 565 h 1300"/>
                <a:gd name="T46" fmla="*/ 11383 w 21137"/>
                <a:gd name="T47" fmla="*/ 1122 h 1300"/>
                <a:gd name="T48" fmla="*/ 11202 w 21137"/>
                <a:gd name="T49" fmla="*/ 16 h 1300"/>
                <a:gd name="T50" fmla="*/ 13458 w 21137"/>
                <a:gd name="T51" fmla="*/ 1285 h 1300"/>
                <a:gd name="T52" fmla="*/ 12402 w 21137"/>
                <a:gd name="T53" fmla="*/ 1285 h 1300"/>
                <a:gd name="T54" fmla="*/ 12819 w 21137"/>
                <a:gd name="T55" fmla="*/ 748 h 1300"/>
                <a:gd name="T56" fmla="*/ 14478 w 21137"/>
                <a:gd name="T57" fmla="*/ 16 h 1300"/>
                <a:gd name="T58" fmla="*/ 14682 w 21137"/>
                <a:gd name="T59" fmla="*/ 682 h 1300"/>
                <a:gd name="T60" fmla="*/ 15138 w 21137"/>
                <a:gd name="T61" fmla="*/ 1285 h 1300"/>
                <a:gd name="T62" fmla="*/ 14820 w 21137"/>
                <a:gd name="T63" fmla="*/ 1136 h 1300"/>
                <a:gd name="T64" fmla="*/ 14516 w 21137"/>
                <a:gd name="T65" fmla="*/ 754 h 1300"/>
                <a:gd name="T66" fmla="*/ 14160 w 21137"/>
                <a:gd name="T67" fmla="*/ 1285 h 1300"/>
                <a:gd name="T68" fmla="*/ 14411 w 21137"/>
                <a:gd name="T69" fmla="*/ 572 h 1300"/>
                <a:gd name="T70" fmla="*/ 14677 w 21137"/>
                <a:gd name="T71" fmla="*/ 260 h 1300"/>
                <a:gd name="T72" fmla="*/ 16830 w 21137"/>
                <a:gd name="T73" fmla="*/ 16 h 1300"/>
                <a:gd name="T74" fmla="*/ 15827 w 21137"/>
                <a:gd name="T75" fmla="*/ 1285 h 1300"/>
                <a:gd name="T76" fmla="*/ 16658 w 21137"/>
                <a:gd name="T77" fmla="*/ 1002 h 1300"/>
                <a:gd name="T78" fmla="*/ 17658 w 21137"/>
                <a:gd name="T79" fmla="*/ 1285 h 1300"/>
                <a:gd name="T80" fmla="*/ 19493 w 21137"/>
                <a:gd name="T81" fmla="*/ 16 h 1300"/>
                <a:gd name="T82" fmla="*/ 18488 w 21137"/>
                <a:gd name="T83" fmla="*/ 1285 h 1300"/>
                <a:gd name="T84" fmla="*/ 19320 w 21137"/>
                <a:gd name="T85" fmla="*/ 1002 h 1300"/>
                <a:gd name="T86" fmla="*/ 21137 w 21137"/>
                <a:gd name="T87" fmla="*/ 1198 h 1300"/>
                <a:gd name="T88" fmla="*/ 20176 w 21137"/>
                <a:gd name="T89" fmla="*/ 189 h 1300"/>
                <a:gd name="T90" fmla="*/ 21112 w 21137"/>
                <a:gd name="T91" fmla="*/ 293 h 1300"/>
                <a:gd name="T92" fmla="*/ 20311 w 21137"/>
                <a:gd name="T93" fmla="*/ 1004 h 1300"/>
                <a:gd name="T94" fmla="*/ 20956 w 21137"/>
                <a:gd name="T95" fmla="*/ 821 h 1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137" h="1300">
                  <a:moveTo>
                    <a:pt x="545" y="9"/>
                  </a:moveTo>
                  <a:cubicBezTo>
                    <a:pt x="672" y="9"/>
                    <a:pt x="672" y="9"/>
                    <a:pt x="672" y="9"/>
                  </a:cubicBezTo>
                  <a:cubicBezTo>
                    <a:pt x="1241" y="1285"/>
                    <a:pt x="1241" y="1285"/>
                    <a:pt x="1241" y="1285"/>
                  </a:cubicBezTo>
                  <a:cubicBezTo>
                    <a:pt x="1055" y="1285"/>
                    <a:pt x="1055" y="1285"/>
                    <a:pt x="1055" y="1285"/>
                  </a:cubicBezTo>
                  <a:cubicBezTo>
                    <a:pt x="886" y="909"/>
                    <a:pt x="886" y="909"/>
                    <a:pt x="886" y="909"/>
                  </a:cubicBezTo>
                  <a:cubicBezTo>
                    <a:pt x="345" y="909"/>
                    <a:pt x="345" y="909"/>
                    <a:pt x="345" y="909"/>
                  </a:cubicBezTo>
                  <a:cubicBezTo>
                    <a:pt x="186" y="1285"/>
                    <a:pt x="186" y="1285"/>
                    <a:pt x="186" y="1285"/>
                  </a:cubicBezTo>
                  <a:cubicBezTo>
                    <a:pt x="0" y="1285"/>
                    <a:pt x="0" y="1285"/>
                    <a:pt x="0" y="1285"/>
                  </a:cubicBezTo>
                  <a:lnTo>
                    <a:pt x="545" y="9"/>
                  </a:lnTo>
                  <a:close/>
                  <a:moveTo>
                    <a:pt x="812" y="748"/>
                  </a:moveTo>
                  <a:cubicBezTo>
                    <a:pt x="607" y="287"/>
                    <a:pt x="607" y="287"/>
                    <a:pt x="607" y="287"/>
                  </a:cubicBezTo>
                  <a:cubicBezTo>
                    <a:pt x="417" y="748"/>
                    <a:pt x="417" y="748"/>
                    <a:pt x="417" y="748"/>
                  </a:cubicBezTo>
                  <a:lnTo>
                    <a:pt x="812" y="748"/>
                  </a:lnTo>
                  <a:close/>
                  <a:moveTo>
                    <a:pt x="1678" y="16"/>
                  </a:moveTo>
                  <a:cubicBezTo>
                    <a:pt x="1860" y="16"/>
                    <a:pt x="1860" y="16"/>
                    <a:pt x="1860" y="16"/>
                  </a:cubicBezTo>
                  <a:cubicBezTo>
                    <a:pt x="1860" y="1119"/>
                    <a:pt x="1860" y="1119"/>
                    <a:pt x="1860" y="1119"/>
                  </a:cubicBezTo>
                  <a:cubicBezTo>
                    <a:pt x="2431" y="1119"/>
                    <a:pt x="2431" y="1119"/>
                    <a:pt x="2431" y="1119"/>
                  </a:cubicBezTo>
                  <a:cubicBezTo>
                    <a:pt x="2431" y="1285"/>
                    <a:pt x="2431" y="1285"/>
                    <a:pt x="2431" y="1285"/>
                  </a:cubicBezTo>
                  <a:cubicBezTo>
                    <a:pt x="1678" y="1285"/>
                    <a:pt x="1678" y="1285"/>
                    <a:pt x="1678" y="1285"/>
                  </a:cubicBezTo>
                  <a:lnTo>
                    <a:pt x="1678" y="16"/>
                  </a:lnTo>
                  <a:close/>
                  <a:moveTo>
                    <a:pt x="4392" y="16"/>
                  </a:moveTo>
                  <a:cubicBezTo>
                    <a:pt x="4573" y="16"/>
                    <a:pt x="4573" y="16"/>
                    <a:pt x="4573" y="16"/>
                  </a:cubicBezTo>
                  <a:cubicBezTo>
                    <a:pt x="4061" y="1290"/>
                    <a:pt x="4061" y="1290"/>
                    <a:pt x="4061" y="1290"/>
                  </a:cubicBezTo>
                  <a:cubicBezTo>
                    <a:pt x="4021" y="1290"/>
                    <a:pt x="4021" y="1290"/>
                    <a:pt x="4021" y="1290"/>
                  </a:cubicBezTo>
                  <a:cubicBezTo>
                    <a:pt x="3606" y="258"/>
                    <a:pt x="3606" y="258"/>
                    <a:pt x="3606" y="258"/>
                  </a:cubicBezTo>
                  <a:cubicBezTo>
                    <a:pt x="3187" y="1290"/>
                    <a:pt x="3187" y="1290"/>
                    <a:pt x="3187" y="1290"/>
                  </a:cubicBezTo>
                  <a:cubicBezTo>
                    <a:pt x="3147" y="1290"/>
                    <a:pt x="3147" y="1290"/>
                    <a:pt x="3147" y="1290"/>
                  </a:cubicBezTo>
                  <a:cubicBezTo>
                    <a:pt x="2636" y="16"/>
                    <a:pt x="2636" y="16"/>
                    <a:pt x="2636" y="16"/>
                  </a:cubicBezTo>
                  <a:cubicBezTo>
                    <a:pt x="2819" y="16"/>
                    <a:pt x="2819" y="16"/>
                    <a:pt x="2819" y="16"/>
                  </a:cubicBezTo>
                  <a:cubicBezTo>
                    <a:pt x="3168" y="891"/>
                    <a:pt x="3168" y="891"/>
                    <a:pt x="3168" y="891"/>
                  </a:cubicBezTo>
                  <a:cubicBezTo>
                    <a:pt x="3521" y="16"/>
                    <a:pt x="3521" y="16"/>
                    <a:pt x="3521" y="16"/>
                  </a:cubicBezTo>
                  <a:cubicBezTo>
                    <a:pt x="3693" y="16"/>
                    <a:pt x="3693" y="16"/>
                    <a:pt x="3693" y="16"/>
                  </a:cubicBezTo>
                  <a:cubicBezTo>
                    <a:pt x="4047" y="891"/>
                    <a:pt x="4047" y="891"/>
                    <a:pt x="4047" y="891"/>
                  </a:cubicBezTo>
                  <a:lnTo>
                    <a:pt x="4392" y="16"/>
                  </a:lnTo>
                  <a:close/>
                  <a:moveTo>
                    <a:pt x="5343" y="9"/>
                  </a:moveTo>
                  <a:cubicBezTo>
                    <a:pt x="5470" y="9"/>
                    <a:pt x="5470" y="9"/>
                    <a:pt x="5470" y="9"/>
                  </a:cubicBezTo>
                  <a:cubicBezTo>
                    <a:pt x="6039" y="1285"/>
                    <a:pt x="6039" y="1285"/>
                    <a:pt x="6039" y="1285"/>
                  </a:cubicBezTo>
                  <a:cubicBezTo>
                    <a:pt x="5853" y="1285"/>
                    <a:pt x="5853" y="1285"/>
                    <a:pt x="5853" y="1285"/>
                  </a:cubicBezTo>
                  <a:cubicBezTo>
                    <a:pt x="5685" y="909"/>
                    <a:pt x="5685" y="909"/>
                    <a:pt x="5685" y="909"/>
                  </a:cubicBezTo>
                  <a:cubicBezTo>
                    <a:pt x="5143" y="909"/>
                    <a:pt x="5143" y="909"/>
                    <a:pt x="5143" y="909"/>
                  </a:cubicBezTo>
                  <a:cubicBezTo>
                    <a:pt x="4984" y="1285"/>
                    <a:pt x="4984" y="1285"/>
                    <a:pt x="4984" y="1285"/>
                  </a:cubicBezTo>
                  <a:cubicBezTo>
                    <a:pt x="4798" y="1285"/>
                    <a:pt x="4798" y="1285"/>
                    <a:pt x="4798" y="1285"/>
                  </a:cubicBezTo>
                  <a:lnTo>
                    <a:pt x="5343" y="9"/>
                  </a:lnTo>
                  <a:close/>
                  <a:moveTo>
                    <a:pt x="5610" y="748"/>
                  </a:moveTo>
                  <a:cubicBezTo>
                    <a:pt x="5405" y="287"/>
                    <a:pt x="5405" y="287"/>
                    <a:pt x="5405" y="287"/>
                  </a:cubicBezTo>
                  <a:cubicBezTo>
                    <a:pt x="5215" y="748"/>
                    <a:pt x="5215" y="748"/>
                    <a:pt x="5215" y="748"/>
                  </a:cubicBezTo>
                  <a:lnTo>
                    <a:pt x="5610" y="748"/>
                  </a:lnTo>
                  <a:close/>
                  <a:moveTo>
                    <a:pt x="7109" y="16"/>
                  </a:moveTo>
                  <a:cubicBezTo>
                    <a:pt x="7330" y="16"/>
                    <a:pt x="7330" y="16"/>
                    <a:pt x="7330" y="16"/>
                  </a:cubicBezTo>
                  <a:cubicBezTo>
                    <a:pt x="6861" y="614"/>
                    <a:pt x="6861" y="614"/>
                    <a:pt x="6861" y="614"/>
                  </a:cubicBezTo>
                  <a:cubicBezTo>
                    <a:pt x="6861" y="1285"/>
                    <a:pt x="6861" y="1285"/>
                    <a:pt x="6861" y="1285"/>
                  </a:cubicBezTo>
                  <a:cubicBezTo>
                    <a:pt x="6675" y="1285"/>
                    <a:pt x="6675" y="1285"/>
                    <a:pt x="6675" y="1285"/>
                  </a:cubicBezTo>
                  <a:cubicBezTo>
                    <a:pt x="6675" y="614"/>
                    <a:pt x="6675" y="614"/>
                    <a:pt x="6675" y="614"/>
                  </a:cubicBezTo>
                  <a:cubicBezTo>
                    <a:pt x="6206" y="16"/>
                    <a:pt x="6206" y="16"/>
                    <a:pt x="6206" y="16"/>
                  </a:cubicBezTo>
                  <a:cubicBezTo>
                    <a:pt x="6426" y="16"/>
                    <a:pt x="6426" y="16"/>
                    <a:pt x="6426" y="16"/>
                  </a:cubicBezTo>
                  <a:cubicBezTo>
                    <a:pt x="6765" y="453"/>
                    <a:pt x="6765" y="453"/>
                    <a:pt x="6765" y="453"/>
                  </a:cubicBezTo>
                  <a:lnTo>
                    <a:pt x="7109" y="16"/>
                  </a:lnTo>
                  <a:close/>
                  <a:moveTo>
                    <a:pt x="8119" y="754"/>
                  </a:moveTo>
                  <a:cubicBezTo>
                    <a:pt x="7981" y="670"/>
                    <a:pt x="7981" y="670"/>
                    <a:pt x="7981" y="670"/>
                  </a:cubicBezTo>
                  <a:cubicBezTo>
                    <a:pt x="7894" y="617"/>
                    <a:pt x="7833" y="565"/>
                    <a:pt x="7796" y="514"/>
                  </a:cubicBezTo>
                  <a:cubicBezTo>
                    <a:pt x="7759" y="463"/>
                    <a:pt x="7741" y="404"/>
                    <a:pt x="7741" y="337"/>
                  </a:cubicBezTo>
                  <a:cubicBezTo>
                    <a:pt x="7741" y="236"/>
                    <a:pt x="7776" y="157"/>
                    <a:pt x="7845" y="93"/>
                  </a:cubicBezTo>
                  <a:cubicBezTo>
                    <a:pt x="7914" y="31"/>
                    <a:pt x="8005" y="0"/>
                    <a:pt x="8115" y="0"/>
                  </a:cubicBezTo>
                  <a:cubicBezTo>
                    <a:pt x="8221" y="0"/>
                    <a:pt x="8318" y="30"/>
                    <a:pt x="8407" y="89"/>
                  </a:cubicBezTo>
                  <a:cubicBezTo>
                    <a:pt x="8407" y="295"/>
                    <a:pt x="8407" y="295"/>
                    <a:pt x="8407" y="295"/>
                  </a:cubicBezTo>
                  <a:cubicBezTo>
                    <a:pt x="8315" y="208"/>
                    <a:pt x="8217" y="164"/>
                    <a:pt x="8112" y="164"/>
                  </a:cubicBezTo>
                  <a:cubicBezTo>
                    <a:pt x="8052" y="164"/>
                    <a:pt x="8004" y="177"/>
                    <a:pt x="7965" y="204"/>
                  </a:cubicBezTo>
                  <a:cubicBezTo>
                    <a:pt x="7927" y="232"/>
                    <a:pt x="7908" y="267"/>
                    <a:pt x="7908" y="309"/>
                  </a:cubicBezTo>
                  <a:cubicBezTo>
                    <a:pt x="7908" y="348"/>
                    <a:pt x="7922" y="384"/>
                    <a:pt x="7950" y="416"/>
                  </a:cubicBezTo>
                  <a:cubicBezTo>
                    <a:pt x="7979" y="450"/>
                    <a:pt x="8023" y="485"/>
                    <a:pt x="8086" y="521"/>
                  </a:cubicBezTo>
                  <a:cubicBezTo>
                    <a:pt x="8224" y="603"/>
                    <a:pt x="8224" y="603"/>
                    <a:pt x="8224" y="603"/>
                  </a:cubicBezTo>
                  <a:cubicBezTo>
                    <a:pt x="8379" y="696"/>
                    <a:pt x="8457" y="813"/>
                    <a:pt x="8457" y="956"/>
                  </a:cubicBezTo>
                  <a:cubicBezTo>
                    <a:pt x="8457" y="1057"/>
                    <a:pt x="8423" y="1141"/>
                    <a:pt x="8355" y="1204"/>
                  </a:cubicBezTo>
                  <a:cubicBezTo>
                    <a:pt x="8287" y="1268"/>
                    <a:pt x="8198" y="1300"/>
                    <a:pt x="8089" y="1300"/>
                  </a:cubicBezTo>
                  <a:cubicBezTo>
                    <a:pt x="7964" y="1300"/>
                    <a:pt x="7849" y="1261"/>
                    <a:pt x="7746" y="1185"/>
                  </a:cubicBezTo>
                  <a:cubicBezTo>
                    <a:pt x="7746" y="953"/>
                    <a:pt x="7746" y="953"/>
                    <a:pt x="7746" y="953"/>
                  </a:cubicBezTo>
                  <a:cubicBezTo>
                    <a:pt x="7845" y="1077"/>
                    <a:pt x="7958" y="1140"/>
                    <a:pt x="8087" y="1140"/>
                  </a:cubicBezTo>
                  <a:cubicBezTo>
                    <a:pt x="8144" y="1140"/>
                    <a:pt x="8192" y="1124"/>
                    <a:pt x="8229" y="1092"/>
                  </a:cubicBezTo>
                  <a:cubicBezTo>
                    <a:pt x="8267" y="1061"/>
                    <a:pt x="8286" y="1021"/>
                    <a:pt x="8286" y="973"/>
                  </a:cubicBezTo>
                  <a:cubicBezTo>
                    <a:pt x="8286" y="896"/>
                    <a:pt x="8230" y="823"/>
                    <a:pt x="8119" y="754"/>
                  </a:cubicBezTo>
                  <a:moveTo>
                    <a:pt x="9917" y="16"/>
                  </a:moveTo>
                  <a:cubicBezTo>
                    <a:pt x="10099" y="16"/>
                    <a:pt x="10099" y="16"/>
                    <a:pt x="10099" y="16"/>
                  </a:cubicBezTo>
                  <a:cubicBezTo>
                    <a:pt x="10099" y="1119"/>
                    <a:pt x="10099" y="1119"/>
                    <a:pt x="10099" y="1119"/>
                  </a:cubicBezTo>
                  <a:cubicBezTo>
                    <a:pt x="10671" y="1119"/>
                    <a:pt x="10671" y="1119"/>
                    <a:pt x="10671" y="1119"/>
                  </a:cubicBezTo>
                  <a:cubicBezTo>
                    <a:pt x="10671" y="1285"/>
                    <a:pt x="10671" y="1285"/>
                    <a:pt x="10671" y="1285"/>
                  </a:cubicBezTo>
                  <a:cubicBezTo>
                    <a:pt x="9917" y="1285"/>
                    <a:pt x="9917" y="1285"/>
                    <a:pt x="9917" y="1285"/>
                  </a:cubicBezTo>
                  <a:lnTo>
                    <a:pt x="9917" y="16"/>
                  </a:lnTo>
                  <a:close/>
                  <a:moveTo>
                    <a:pt x="11202" y="16"/>
                  </a:moveTo>
                  <a:cubicBezTo>
                    <a:pt x="11921" y="16"/>
                    <a:pt x="11921" y="16"/>
                    <a:pt x="11921" y="16"/>
                  </a:cubicBezTo>
                  <a:cubicBezTo>
                    <a:pt x="11921" y="177"/>
                    <a:pt x="11921" y="177"/>
                    <a:pt x="11921" y="177"/>
                  </a:cubicBezTo>
                  <a:cubicBezTo>
                    <a:pt x="11383" y="177"/>
                    <a:pt x="11383" y="177"/>
                    <a:pt x="11383" y="177"/>
                  </a:cubicBezTo>
                  <a:cubicBezTo>
                    <a:pt x="11383" y="565"/>
                    <a:pt x="11383" y="565"/>
                    <a:pt x="11383" y="565"/>
                  </a:cubicBezTo>
                  <a:cubicBezTo>
                    <a:pt x="11903" y="565"/>
                    <a:pt x="11903" y="565"/>
                    <a:pt x="11903" y="565"/>
                  </a:cubicBezTo>
                  <a:cubicBezTo>
                    <a:pt x="11903" y="727"/>
                    <a:pt x="11903" y="727"/>
                    <a:pt x="11903" y="727"/>
                  </a:cubicBezTo>
                  <a:cubicBezTo>
                    <a:pt x="11383" y="727"/>
                    <a:pt x="11383" y="727"/>
                    <a:pt x="11383" y="727"/>
                  </a:cubicBezTo>
                  <a:cubicBezTo>
                    <a:pt x="11383" y="1122"/>
                    <a:pt x="11383" y="1122"/>
                    <a:pt x="11383" y="1122"/>
                  </a:cubicBezTo>
                  <a:cubicBezTo>
                    <a:pt x="11939" y="1122"/>
                    <a:pt x="11939" y="1122"/>
                    <a:pt x="11939" y="1122"/>
                  </a:cubicBezTo>
                  <a:cubicBezTo>
                    <a:pt x="11939" y="1283"/>
                    <a:pt x="11939" y="1283"/>
                    <a:pt x="11939" y="1283"/>
                  </a:cubicBezTo>
                  <a:cubicBezTo>
                    <a:pt x="11202" y="1283"/>
                    <a:pt x="11202" y="1283"/>
                    <a:pt x="11202" y="1283"/>
                  </a:cubicBezTo>
                  <a:lnTo>
                    <a:pt x="11202" y="16"/>
                  </a:lnTo>
                  <a:close/>
                  <a:moveTo>
                    <a:pt x="12946" y="9"/>
                  </a:moveTo>
                  <a:cubicBezTo>
                    <a:pt x="13075" y="9"/>
                    <a:pt x="13075" y="9"/>
                    <a:pt x="13075" y="9"/>
                  </a:cubicBezTo>
                  <a:cubicBezTo>
                    <a:pt x="13643" y="1285"/>
                    <a:pt x="13643" y="1285"/>
                    <a:pt x="13643" y="1285"/>
                  </a:cubicBezTo>
                  <a:cubicBezTo>
                    <a:pt x="13458" y="1285"/>
                    <a:pt x="13458" y="1285"/>
                    <a:pt x="13458" y="1285"/>
                  </a:cubicBezTo>
                  <a:cubicBezTo>
                    <a:pt x="13288" y="909"/>
                    <a:pt x="13288" y="909"/>
                    <a:pt x="13288" y="909"/>
                  </a:cubicBezTo>
                  <a:cubicBezTo>
                    <a:pt x="12746" y="909"/>
                    <a:pt x="12746" y="909"/>
                    <a:pt x="12746" y="909"/>
                  </a:cubicBezTo>
                  <a:cubicBezTo>
                    <a:pt x="12588" y="1285"/>
                    <a:pt x="12588" y="1285"/>
                    <a:pt x="12588" y="1285"/>
                  </a:cubicBezTo>
                  <a:cubicBezTo>
                    <a:pt x="12402" y="1285"/>
                    <a:pt x="12402" y="1285"/>
                    <a:pt x="12402" y="1285"/>
                  </a:cubicBezTo>
                  <a:lnTo>
                    <a:pt x="12946" y="9"/>
                  </a:lnTo>
                  <a:close/>
                  <a:moveTo>
                    <a:pt x="13214" y="748"/>
                  </a:moveTo>
                  <a:cubicBezTo>
                    <a:pt x="13009" y="287"/>
                    <a:pt x="13009" y="287"/>
                    <a:pt x="13009" y="287"/>
                  </a:cubicBezTo>
                  <a:cubicBezTo>
                    <a:pt x="12819" y="748"/>
                    <a:pt x="12819" y="748"/>
                    <a:pt x="12819" y="748"/>
                  </a:cubicBezTo>
                  <a:lnTo>
                    <a:pt x="13214" y="748"/>
                  </a:lnTo>
                  <a:close/>
                  <a:moveTo>
                    <a:pt x="14160" y="1285"/>
                  </a:moveTo>
                  <a:cubicBezTo>
                    <a:pt x="14160" y="16"/>
                    <a:pt x="14160" y="16"/>
                    <a:pt x="14160" y="16"/>
                  </a:cubicBezTo>
                  <a:cubicBezTo>
                    <a:pt x="14478" y="16"/>
                    <a:pt x="14478" y="16"/>
                    <a:pt x="14478" y="16"/>
                  </a:cubicBezTo>
                  <a:cubicBezTo>
                    <a:pt x="14606" y="16"/>
                    <a:pt x="14708" y="48"/>
                    <a:pt x="14784" y="112"/>
                  </a:cubicBezTo>
                  <a:cubicBezTo>
                    <a:pt x="14859" y="175"/>
                    <a:pt x="14896" y="261"/>
                    <a:pt x="14896" y="369"/>
                  </a:cubicBezTo>
                  <a:cubicBezTo>
                    <a:pt x="14896" y="444"/>
                    <a:pt x="14878" y="507"/>
                    <a:pt x="14841" y="560"/>
                  </a:cubicBezTo>
                  <a:cubicBezTo>
                    <a:pt x="14804" y="616"/>
                    <a:pt x="14751" y="655"/>
                    <a:pt x="14682" y="682"/>
                  </a:cubicBezTo>
                  <a:cubicBezTo>
                    <a:pt x="14723" y="708"/>
                    <a:pt x="14762" y="745"/>
                    <a:pt x="14801" y="791"/>
                  </a:cubicBezTo>
                  <a:cubicBezTo>
                    <a:pt x="14840" y="837"/>
                    <a:pt x="14895" y="917"/>
                    <a:pt x="14964" y="1031"/>
                  </a:cubicBezTo>
                  <a:cubicBezTo>
                    <a:pt x="15008" y="1103"/>
                    <a:pt x="15045" y="1158"/>
                    <a:pt x="15071" y="1195"/>
                  </a:cubicBezTo>
                  <a:cubicBezTo>
                    <a:pt x="15138" y="1285"/>
                    <a:pt x="15138" y="1285"/>
                    <a:pt x="15138" y="1285"/>
                  </a:cubicBezTo>
                  <a:cubicBezTo>
                    <a:pt x="14922" y="1285"/>
                    <a:pt x="14922" y="1285"/>
                    <a:pt x="14922" y="1285"/>
                  </a:cubicBezTo>
                  <a:cubicBezTo>
                    <a:pt x="14867" y="1201"/>
                    <a:pt x="14867" y="1201"/>
                    <a:pt x="14867" y="1201"/>
                  </a:cubicBezTo>
                  <a:cubicBezTo>
                    <a:pt x="14865" y="1199"/>
                    <a:pt x="14861" y="1193"/>
                    <a:pt x="14856" y="1186"/>
                  </a:cubicBezTo>
                  <a:cubicBezTo>
                    <a:pt x="14820" y="1136"/>
                    <a:pt x="14820" y="1136"/>
                    <a:pt x="14820" y="1136"/>
                  </a:cubicBezTo>
                  <a:cubicBezTo>
                    <a:pt x="14764" y="1043"/>
                    <a:pt x="14764" y="1043"/>
                    <a:pt x="14764" y="1043"/>
                  </a:cubicBezTo>
                  <a:cubicBezTo>
                    <a:pt x="14704" y="944"/>
                    <a:pt x="14704" y="944"/>
                    <a:pt x="14704" y="944"/>
                  </a:cubicBezTo>
                  <a:cubicBezTo>
                    <a:pt x="14666" y="893"/>
                    <a:pt x="14631" y="851"/>
                    <a:pt x="14600" y="820"/>
                  </a:cubicBezTo>
                  <a:cubicBezTo>
                    <a:pt x="14569" y="788"/>
                    <a:pt x="14541" y="767"/>
                    <a:pt x="14516" y="754"/>
                  </a:cubicBezTo>
                  <a:cubicBezTo>
                    <a:pt x="14490" y="740"/>
                    <a:pt x="14449" y="733"/>
                    <a:pt x="14389" y="733"/>
                  </a:cubicBezTo>
                  <a:cubicBezTo>
                    <a:pt x="14342" y="733"/>
                    <a:pt x="14342" y="733"/>
                    <a:pt x="14342" y="733"/>
                  </a:cubicBezTo>
                  <a:cubicBezTo>
                    <a:pt x="14342" y="1285"/>
                    <a:pt x="14342" y="1285"/>
                    <a:pt x="14342" y="1285"/>
                  </a:cubicBezTo>
                  <a:lnTo>
                    <a:pt x="14160" y="1285"/>
                  </a:lnTo>
                  <a:close/>
                  <a:moveTo>
                    <a:pt x="14396" y="170"/>
                  </a:moveTo>
                  <a:cubicBezTo>
                    <a:pt x="14342" y="170"/>
                    <a:pt x="14342" y="170"/>
                    <a:pt x="14342" y="170"/>
                  </a:cubicBezTo>
                  <a:cubicBezTo>
                    <a:pt x="14342" y="572"/>
                    <a:pt x="14342" y="572"/>
                    <a:pt x="14342" y="572"/>
                  </a:cubicBezTo>
                  <a:cubicBezTo>
                    <a:pt x="14411" y="572"/>
                    <a:pt x="14411" y="572"/>
                    <a:pt x="14411" y="572"/>
                  </a:cubicBezTo>
                  <a:cubicBezTo>
                    <a:pt x="14503" y="572"/>
                    <a:pt x="14566" y="564"/>
                    <a:pt x="14600" y="548"/>
                  </a:cubicBezTo>
                  <a:cubicBezTo>
                    <a:pt x="14634" y="531"/>
                    <a:pt x="14661" y="508"/>
                    <a:pt x="14680" y="476"/>
                  </a:cubicBezTo>
                  <a:cubicBezTo>
                    <a:pt x="14699" y="445"/>
                    <a:pt x="14709" y="408"/>
                    <a:pt x="14709" y="368"/>
                  </a:cubicBezTo>
                  <a:cubicBezTo>
                    <a:pt x="14709" y="327"/>
                    <a:pt x="14698" y="292"/>
                    <a:pt x="14677" y="260"/>
                  </a:cubicBezTo>
                  <a:cubicBezTo>
                    <a:pt x="14655" y="227"/>
                    <a:pt x="14626" y="204"/>
                    <a:pt x="14587" y="191"/>
                  </a:cubicBezTo>
                  <a:cubicBezTo>
                    <a:pt x="14548" y="177"/>
                    <a:pt x="14485" y="170"/>
                    <a:pt x="14396" y="170"/>
                  </a:cubicBezTo>
                  <a:moveTo>
                    <a:pt x="16658" y="16"/>
                  </a:moveTo>
                  <a:cubicBezTo>
                    <a:pt x="16830" y="16"/>
                    <a:pt x="16830" y="16"/>
                    <a:pt x="16830" y="16"/>
                  </a:cubicBezTo>
                  <a:cubicBezTo>
                    <a:pt x="16830" y="1285"/>
                    <a:pt x="16830" y="1285"/>
                    <a:pt x="16830" y="1285"/>
                  </a:cubicBezTo>
                  <a:cubicBezTo>
                    <a:pt x="16675" y="1285"/>
                    <a:pt x="16675" y="1285"/>
                    <a:pt x="16675" y="1285"/>
                  </a:cubicBezTo>
                  <a:cubicBezTo>
                    <a:pt x="15827" y="308"/>
                    <a:pt x="15827" y="308"/>
                    <a:pt x="15827" y="308"/>
                  </a:cubicBezTo>
                  <a:cubicBezTo>
                    <a:pt x="15827" y="1285"/>
                    <a:pt x="15827" y="1285"/>
                    <a:pt x="15827" y="1285"/>
                  </a:cubicBezTo>
                  <a:cubicBezTo>
                    <a:pt x="15656" y="1285"/>
                    <a:pt x="15656" y="1285"/>
                    <a:pt x="15656" y="1285"/>
                  </a:cubicBezTo>
                  <a:cubicBezTo>
                    <a:pt x="15656" y="16"/>
                    <a:pt x="15656" y="16"/>
                    <a:pt x="15656" y="16"/>
                  </a:cubicBezTo>
                  <a:cubicBezTo>
                    <a:pt x="15803" y="16"/>
                    <a:pt x="15803" y="16"/>
                    <a:pt x="15803" y="16"/>
                  </a:cubicBezTo>
                  <a:cubicBezTo>
                    <a:pt x="16658" y="1002"/>
                    <a:pt x="16658" y="1002"/>
                    <a:pt x="16658" y="1002"/>
                  </a:cubicBezTo>
                  <a:lnTo>
                    <a:pt x="16658" y="16"/>
                  </a:lnTo>
                  <a:close/>
                  <a:moveTo>
                    <a:pt x="17477" y="16"/>
                  </a:moveTo>
                  <a:cubicBezTo>
                    <a:pt x="17658" y="16"/>
                    <a:pt x="17658" y="16"/>
                    <a:pt x="17658" y="16"/>
                  </a:cubicBezTo>
                  <a:cubicBezTo>
                    <a:pt x="17658" y="1285"/>
                    <a:pt x="17658" y="1285"/>
                    <a:pt x="17658" y="1285"/>
                  </a:cubicBezTo>
                  <a:cubicBezTo>
                    <a:pt x="17477" y="1285"/>
                    <a:pt x="17477" y="1285"/>
                    <a:pt x="17477" y="1285"/>
                  </a:cubicBezTo>
                  <a:lnTo>
                    <a:pt x="17477" y="16"/>
                  </a:lnTo>
                  <a:close/>
                  <a:moveTo>
                    <a:pt x="19320" y="16"/>
                  </a:moveTo>
                  <a:cubicBezTo>
                    <a:pt x="19493" y="16"/>
                    <a:pt x="19493" y="16"/>
                    <a:pt x="19493" y="16"/>
                  </a:cubicBezTo>
                  <a:cubicBezTo>
                    <a:pt x="19493" y="1285"/>
                    <a:pt x="19493" y="1285"/>
                    <a:pt x="19493" y="1285"/>
                  </a:cubicBezTo>
                  <a:cubicBezTo>
                    <a:pt x="19337" y="1285"/>
                    <a:pt x="19337" y="1285"/>
                    <a:pt x="19337" y="1285"/>
                  </a:cubicBezTo>
                  <a:cubicBezTo>
                    <a:pt x="18488" y="308"/>
                    <a:pt x="18488" y="308"/>
                    <a:pt x="18488" y="308"/>
                  </a:cubicBezTo>
                  <a:cubicBezTo>
                    <a:pt x="18488" y="1285"/>
                    <a:pt x="18488" y="1285"/>
                    <a:pt x="18488" y="1285"/>
                  </a:cubicBezTo>
                  <a:cubicBezTo>
                    <a:pt x="18317" y="1285"/>
                    <a:pt x="18317" y="1285"/>
                    <a:pt x="18317" y="1285"/>
                  </a:cubicBezTo>
                  <a:cubicBezTo>
                    <a:pt x="18317" y="16"/>
                    <a:pt x="18317" y="16"/>
                    <a:pt x="18317" y="16"/>
                  </a:cubicBezTo>
                  <a:cubicBezTo>
                    <a:pt x="18464" y="16"/>
                    <a:pt x="18464" y="16"/>
                    <a:pt x="18464" y="16"/>
                  </a:cubicBezTo>
                  <a:cubicBezTo>
                    <a:pt x="19320" y="1002"/>
                    <a:pt x="19320" y="1002"/>
                    <a:pt x="19320" y="1002"/>
                  </a:cubicBezTo>
                  <a:lnTo>
                    <a:pt x="19320" y="16"/>
                  </a:lnTo>
                  <a:close/>
                  <a:moveTo>
                    <a:pt x="20712" y="659"/>
                  </a:moveTo>
                  <a:cubicBezTo>
                    <a:pt x="21137" y="659"/>
                    <a:pt x="21137" y="659"/>
                    <a:pt x="21137" y="659"/>
                  </a:cubicBezTo>
                  <a:cubicBezTo>
                    <a:pt x="21137" y="1198"/>
                    <a:pt x="21137" y="1198"/>
                    <a:pt x="21137" y="1198"/>
                  </a:cubicBezTo>
                  <a:cubicBezTo>
                    <a:pt x="20981" y="1266"/>
                    <a:pt x="20826" y="1300"/>
                    <a:pt x="20673" y="1300"/>
                  </a:cubicBezTo>
                  <a:cubicBezTo>
                    <a:pt x="20463" y="1300"/>
                    <a:pt x="20294" y="1239"/>
                    <a:pt x="20169" y="1115"/>
                  </a:cubicBezTo>
                  <a:cubicBezTo>
                    <a:pt x="20043" y="994"/>
                    <a:pt x="19980" y="842"/>
                    <a:pt x="19980" y="662"/>
                  </a:cubicBezTo>
                  <a:cubicBezTo>
                    <a:pt x="19980" y="473"/>
                    <a:pt x="20045" y="314"/>
                    <a:pt x="20176" y="189"/>
                  </a:cubicBezTo>
                  <a:cubicBezTo>
                    <a:pt x="20306" y="63"/>
                    <a:pt x="20469" y="0"/>
                    <a:pt x="20666" y="0"/>
                  </a:cubicBezTo>
                  <a:cubicBezTo>
                    <a:pt x="20736" y="0"/>
                    <a:pt x="20804" y="8"/>
                    <a:pt x="20869" y="22"/>
                  </a:cubicBezTo>
                  <a:cubicBezTo>
                    <a:pt x="20933" y="39"/>
                    <a:pt x="21014" y="66"/>
                    <a:pt x="21112" y="109"/>
                  </a:cubicBezTo>
                  <a:cubicBezTo>
                    <a:pt x="21112" y="293"/>
                    <a:pt x="21112" y="293"/>
                    <a:pt x="21112" y="293"/>
                  </a:cubicBezTo>
                  <a:cubicBezTo>
                    <a:pt x="20961" y="205"/>
                    <a:pt x="20811" y="161"/>
                    <a:pt x="20661" y="161"/>
                  </a:cubicBezTo>
                  <a:cubicBezTo>
                    <a:pt x="20523" y="161"/>
                    <a:pt x="20407" y="209"/>
                    <a:pt x="20311" y="303"/>
                  </a:cubicBezTo>
                  <a:cubicBezTo>
                    <a:pt x="20215" y="397"/>
                    <a:pt x="20169" y="514"/>
                    <a:pt x="20169" y="651"/>
                  </a:cubicBezTo>
                  <a:cubicBezTo>
                    <a:pt x="20169" y="795"/>
                    <a:pt x="20215" y="913"/>
                    <a:pt x="20311" y="1004"/>
                  </a:cubicBezTo>
                  <a:cubicBezTo>
                    <a:pt x="20407" y="1096"/>
                    <a:pt x="20528" y="1142"/>
                    <a:pt x="20678" y="1142"/>
                  </a:cubicBezTo>
                  <a:cubicBezTo>
                    <a:pt x="20750" y="1142"/>
                    <a:pt x="20838" y="1125"/>
                    <a:pt x="20939" y="1092"/>
                  </a:cubicBezTo>
                  <a:cubicBezTo>
                    <a:pt x="20956" y="1087"/>
                    <a:pt x="20956" y="1087"/>
                    <a:pt x="20956" y="1087"/>
                  </a:cubicBezTo>
                  <a:cubicBezTo>
                    <a:pt x="20956" y="821"/>
                    <a:pt x="20956" y="821"/>
                    <a:pt x="20956" y="821"/>
                  </a:cubicBezTo>
                  <a:cubicBezTo>
                    <a:pt x="20712" y="821"/>
                    <a:pt x="20712" y="821"/>
                    <a:pt x="20712" y="821"/>
                  </a:cubicBezTo>
                  <a:lnTo>
                    <a:pt x="20712" y="65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schemeClr val="tx1">
                    <a:alpha val="0"/>
                  </a:schemeClr>
                </a:solidFill>
              </a:endParaRPr>
            </a:p>
          </p:txBody>
        </p:sp>
      </p:grpSp>
      <p:sp>
        <p:nvSpPr>
          <p:cNvPr id="18" name="Text Placeholder 17"/>
          <p:cNvSpPr>
            <a:spLocks noGrp="1"/>
          </p:cNvSpPr>
          <p:nvPr>
            <p:ph type="body" sz="quarter" idx="16" hasCustomPrompt="1"/>
          </p:nvPr>
        </p:nvSpPr>
        <p:spPr>
          <a:xfrm>
            <a:off x="1752600" y="6529254"/>
            <a:ext cx="5867400" cy="187537"/>
          </a:xfrm>
        </p:spPr>
        <p:txBody>
          <a:bodyPr/>
          <a:lstStyle>
            <a:lvl1pPr marL="0" indent="0">
              <a:buNone/>
              <a:defRPr sz="1200" baseline="0"/>
            </a:lvl1pPr>
          </a:lstStyle>
          <a:p>
            <a:pPr lvl="0"/>
            <a:r>
              <a:rPr lang="en-US" dirty="0" smtClean="0"/>
              <a:t>Click to add copyright line</a:t>
            </a:r>
            <a:endParaRPr lang="en-IN" dirty="0"/>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7400" y="6434394"/>
            <a:ext cx="918000" cy="279915"/>
          </a:xfrm>
          <a:prstGeom prst="rect">
            <a:avLst/>
          </a:prstGeom>
        </p:spPr>
      </p:pic>
    </p:spTree>
    <p:extLst>
      <p:ext uri="{BB962C8B-B14F-4D97-AF65-F5344CB8AC3E}">
        <p14:creationId xmlns:p14="http://schemas.microsoft.com/office/powerpoint/2010/main" val="2981062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1/6/2018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1/6/2018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1/6/2018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75200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1/6/2018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7400" y="6434394"/>
            <a:ext cx="918000" cy="279915"/>
          </a:xfrm>
          <a:prstGeom prst="rect">
            <a:avLst/>
          </a:prstGeom>
        </p:spPr>
      </p:pic>
      <p:sp>
        <p:nvSpPr>
          <p:cNvPr id="13" name="TextBox 12"/>
          <p:cNvSpPr txBox="1"/>
          <p:nvPr userDrawn="1"/>
        </p:nvSpPr>
        <p:spPr>
          <a:xfrm>
            <a:off x="95799" y="6438054"/>
            <a:ext cx="71628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Verdana" panose="020B0604030504040204" pitchFamily="34" charset="0"/>
                <a:ea typeface="Verdana" panose="020B0604030504040204" pitchFamily="34" charset="0"/>
                <a:cs typeface="Verdana" panose="020B0604030504040204" pitchFamily="34" charset="0"/>
              </a:rPr>
              <a:t>Copyright © </a:t>
            </a:r>
            <a:r>
              <a:rPr lang="en-US" altLang="en-US" sz="1200" dirty="0" smtClean="0">
                <a:latin typeface="Verdana" panose="020B0604030504040204" pitchFamily="34" charset="0"/>
                <a:ea typeface="Verdana" panose="020B0604030504040204" pitchFamily="34" charset="0"/>
                <a:cs typeface="Verdana" panose="020B0604030504040204" pitchFamily="34" charset="0"/>
              </a:rPr>
              <a:t>2018 Pearson Education Ltd</a:t>
            </a:r>
            <a:r>
              <a:rPr lang="en-US" altLang="en-US" sz="1200" b="0" dirty="0" smtClean="0">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latin typeface="Verdana" panose="020B0604030504040204" pitchFamily="34" charset="0"/>
                <a:ea typeface="Verdana" panose="020B0604030504040204" pitchFamily="34" charset="0"/>
                <a:cs typeface="Verdana" panose="020B0604030504040204" pitchFamily="34" charset="0"/>
              </a:rPr>
              <a:t>All Rights Reserved</a:t>
            </a:r>
          </a:p>
        </p:txBody>
      </p:sp>
    </p:spTree>
    <p:extLst>
      <p:ext uri="{BB962C8B-B14F-4D97-AF65-F5344CB8AC3E}">
        <p14:creationId xmlns:p14="http://schemas.microsoft.com/office/powerpoint/2010/main" val="2203796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1/6/2018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154799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1/6/2018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754704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Click to edit Master title style</a:t>
            </a:r>
            <a:endParaRPr lang="en-US" dirty="0"/>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t>1/6/2018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55126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1/6/2018</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997400" y="6434394"/>
            <a:ext cx="918000" cy="279915"/>
          </a:xfrm>
          <a:prstGeom prst="rect">
            <a:avLst/>
          </a:prstGeom>
        </p:spPr>
      </p:pic>
      <p:sp>
        <p:nvSpPr>
          <p:cNvPr id="8" name="TextBox 7"/>
          <p:cNvSpPr txBox="1"/>
          <p:nvPr userDrawn="1"/>
        </p:nvSpPr>
        <p:spPr>
          <a:xfrm>
            <a:off x="95799" y="6438054"/>
            <a:ext cx="71628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Verdana" panose="020B0604030504040204" pitchFamily="34" charset="0"/>
                <a:ea typeface="Verdana" panose="020B0604030504040204" pitchFamily="34" charset="0"/>
                <a:cs typeface="Verdana" panose="020B0604030504040204" pitchFamily="34" charset="0"/>
              </a:rPr>
              <a:t>Copyright © </a:t>
            </a:r>
            <a:r>
              <a:rPr lang="en-US" altLang="en-US" sz="1200" dirty="0" smtClean="0">
                <a:latin typeface="Verdana" panose="020B0604030504040204" pitchFamily="34" charset="0"/>
                <a:ea typeface="Verdana" panose="020B0604030504040204" pitchFamily="34" charset="0"/>
                <a:cs typeface="Verdana" panose="020B0604030504040204" pitchFamily="34" charset="0"/>
              </a:rPr>
              <a:t>2018 Pearson Education Ltd</a:t>
            </a:r>
            <a:r>
              <a:rPr lang="en-US" altLang="en-US" sz="1200" b="0" dirty="0" smtClean="0">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latin typeface="Verdana" panose="020B0604030504040204" pitchFamily="34" charset="0"/>
                <a:ea typeface="Verdana" panose="020B0604030504040204" pitchFamily="34" charset="0"/>
                <a:cs typeface="Verdana" panose="020B0604030504040204" pitchFamily="34" charset="0"/>
              </a:rPr>
              <a:t>All Rights Reserved</a:t>
            </a:r>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hyperlink" Target="http://www.blue-soho.com/"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www.mediapost.com/publications/article/192780/"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hyperlink" Target="http://www.smarketer.com/articles/print.aspx?R=1008815"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hyperlink" Target="http://www.youtube.com/watch?v=DTUWuaBsc90" TargetMode="External"/><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adage.com/print/24562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599"/>
            <a:ext cx="8382000" cy="1022534"/>
          </a:xfrm>
        </p:spPr>
        <p:txBody>
          <a:bodyPr/>
          <a:lstStyle/>
          <a:p>
            <a:r>
              <a:rPr lang="en-US" sz="3600" dirty="0" smtClean="0">
                <a:latin typeface="+mj-lt"/>
              </a:rPr>
              <a:t>Integrated Advertising, Promotion, and Marketing Communications</a:t>
            </a:r>
            <a:endParaRPr lang="en-IN" sz="3600" dirty="0">
              <a:latin typeface="+mj-lt"/>
            </a:endParaRPr>
          </a:p>
        </p:txBody>
      </p:sp>
      <p:sp>
        <p:nvSpPr>
          <p:cNvPr id="3" name="Text Placeholder 2"/>
          <p:cNvSpPr>
            <a:spLocks noGrp="1"/>
          </p:cNvSpPr>
          <p:nvPr>
            <p:ph type="body" sz="quarter" idx="13"/>
          </p:nvPr>
        </p:nvSpPr>
        <p:spPr>
          <a:xfrm>
            <a:off x="457200" y="1295400"/>
            <a:ext cx="8229600" cy="349068"/>
          </a:xfrm>
        </p:spPr>
        <p:txBody>
          <a:bodyPr/>
          <a:lstStyle/>
          <a:p>
            <a:r>
              <a:rPr lang="en-US" sz="2400" dirty="0" smtClean="0">
                <a:latin typeface="+mj-lt"/>
              </a:rPr>
              <a:t>Eighth</a:t>
            </a:r>
            <a:r>
              <a:rPr lang="en-IN" sz="2400" dirty="0" smtClean="0">
                <a:latin typeface="+mj-lt"/>
              </a:rPr>
              <a:t> </a:t>
            </a:r>
            <a:r>
              <a:rPr lang="en-IN" sz="2400" dirty="0">
                <a:latin typeface="+mj-lt"/>
              </a:rPr>
              <a:t>Edition, Global Edition</a:t>
            </a:r>
            <a:endParaRPr lang="en-IN" sz="2400" dirty="0" smtClean="0">
              <a:latin typeface="+mj-lt"/>
            </a:endParaRPr>
          </a:p>
        </p:txBody>
      </p:sp>
      <p:sp>
        <p:nvSpPr>
          <p:cNvPr id="4" name="Text Placeholder 3"/>
          <p:cNvSpPr>
            <a:spLocks noGrp="1"/>
          </p:cNvSpPr>
          <p:nvPr>
            <p:ph type="body" sz="quarter" idx="14"/>
          </p:nvPr>
        </p:nvSpPr>
        <p:spPr/>
        <p:txBody>
          <a:bodyPr/>
          <a:lstStyle/>
          <a:p>
            <a:pPr algn="ctr"/>
            <a:r>
              <a:rPr lang="en-IN" sz="4000" b="1" dirty="0"/>
              <a:t>Chapter </a:t>
            </a:r>
            <a:r>
              <a:rPr lang="en-IN" sz="4000" b="1" dirty="0" smtClean="0"/>
              <a:t>8</a:t>
            </a:r>
            <a:endParaRPr lang="en-IN" sz="4000" dirty="0"/>
          </a:p>
        </p:txBody>
      </p:sp>
      <p:sp>
        <p:nvSpPr>
          <p:cNvPr id="5" name="Text Placeholder 4"/>
          <p:cNvSpPr>
            <a:spLocks noGrp="1"/>
          </p:cNvSpPr>
          <p:nvPr>
            <p:ph type="body" sz="quarter" idx="15"/>
          </p:nvPr>
        </p:nvSpPr>
        <p:spPr>
          <a:xfrm>
            <a:off x="5029200" y="3322637"/>
            <a:ext cx="3657600" cy="2925763"/>
          </a:xfrm>
        </p:spPr>
        <p:txBody>
          <a:bodyPr/>
          <a:lstStyle/>
          <a:p>
            <a:pPr algn="ctr"/>
            <a:r>
              <a:rPr lang="en-US" sz="3600" dirty="0">
                <a:latin typeface="Arial" pitchFamily="34" charset="0"/>
              </a:rPr>
              <a:t>Digital </a:t>
            </a:r>
            <a:r>
              <a:rPr lang="en-US" sz="3600" dirty="0" smtClean="0">
                <a:latin typeface="Arial" pitchFamily="34" charset="0"/>
              </a:rPr>
              <a:t>Marketing</a:t>
            </a:r>
            <a:endParaRPr lang="en-US" sz="3600" dirty="0">
              <a:cs typeface="Arial" panose="020B06040202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815734"/>
            <a:ext cx="3368274" cy="4338263"/>
          </a:xfrm>
          <a:prstGeom prst="rect">
            <a:avLst/>
          </a:prstGeom>
          <a:ln w="6350">
            <a:solidFill>
              <a:schemeClr val="tx1"/>
            </a:solidFill>
          </a:ln>
        </p:spPr>
      </p:pic>
      <p:sp>
        <p:nvSpPr>
          <p:cNvPr id="6" name="Text Placeholder 5"/>
          <p:cNvSpPr>
            <a:spLocks noGrp="1"/>
          </p:cNvSpPr>
          <p:nvPr>
            <p:ph type="body" sz="quarter" idx="16"/>
          </p:nvPr>
        </p:nvSpPr>
        <p:spPr>
          <a:xfrm>
            <a:off x="1828800" y="6508934"/>
            <a:ext cx="5867400" cy="187537"/>
          </a:xfrm>
        </p:spPr>
        <p:txBody>
          <a:bodyPr/>
          <a:lstStyle/>
          <a:p>
            <a:pPr>
              <a:spcBef>
                <a:spcPts val="0"/>
              </a:spcBef>
              <a:buClrTx/>
              <a:defRPr/>
            </a:pPr>
            <a:r>
              <a:rPr lang="en-US" altLang="en-US" dirty="0">
                <a:latin typeface="Verdana" panose="020B0604030504040204" pitchFamily="34" charset="0"/>
                <a:ea typeface="Verdana" panose="020B0604030504040204" pitchFamily="34" charset="0"/>
                <a:cs typeface="Verdana" panose="020B0604030504040204" pitchFamily="34" charset="0"/>
              </a:rPr>
              <a:t>Copyright © </a:t>
            </a:r>
            <a:r>
              <a:rPr lang="en-US" altLang="en-US" dirty="0" smtClean="0">
                <a:latin typeface="Verdana" panose="020B0604030504040204" pitchFamily="34" charset="0"/>
                <a:ea typeface="Verdana" panose="020B0604030504040204" pitchFamily="34" charset="0"/>
                <a:cs typeface="Verdana" panose="020B0604030504040204" pitchFamily="34" charset="0"/>
              </a:rPr>
              <a:t>2018 Pearson Education Ltd. </a:t>
            </a:r>
            <a:r>
              <a:rPr lang="en-US" altLang="en-US" dirty="0">
                <a:latin typeface="Verdana" panose="020B0604030504040204" pitchFamily="34" charset="0"/>
                <a:ea typeface="Verdana" panose="020B0604030504040204" pitchFamily="34" charset="0"/>
                <a:cs typeface="Verdana" panose="020B0604030504040204" pitchFamily="34" charset="0"/>
              </a:rPr>
              <a:t>All Rights Reserved</a:t>
            </a:r>
          </a:p>
        </p:txBody>
      </p:sp>
    </p:spTree>
    <p:extLst>
      <p:ext uri="{BB962C8B-B14F-4D97-AF65-F5344CB8AC3E}">
        <p14:creationId xmlns:p14="http://schemas.microsoft.com/office/powerpoint/2010/main" val="26455564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mj-lt"/>
              </a:rPr>
              <a:t>Figure 8.3 Characteristics </a:t>
            </a:r>
            <a:r>
              <a:rPr lang="en-US" sz="3600" dirty="0">
                <a:latin typeface="+mj-lt"/>
              </a:rPr>
              <a:t>of Successful </a:t>
            </a:r>
            <a:r>
              <a:rPr lang="en-US" sz="3600" dirty="0" smtClean="0">
                <a:latin typeface="+mj-lt"/>
              </a:rPr>
              <a:t>E-Commerce </a:t>
            </a:r>
            <a:r>
              <a:rPr lang="en-US" sz="3600" dirty="0">
                <a:latin typeface="+mj-lt"/>
              </a:rPr>
              <a:t>Sites</a:t>
            </a:r>
            <a:endParaRPr lang="en-IN" sz="3600" dirty="0">
              <a:latin typeface="+mj-lt"/>
            </a:endParaRPr>
          </a:p>
        </p:txBody>
      </p:sp>
      <p:sp>
        <p:nvSpPr>
          <p:cNvPr id="3" name="Content Placeholder 2"/>
          <p:cNvSpPr>
            <a:spLocks noGrp="1"/>
          </p:cNvSpPr>
          <p:nvPr>
            <p:ph idx="1"/>
          </p:nvPr>
        </p:nvSpPr>
        <p:spPr>
          <a:xfrm>
            <a:off x="457200" y="1600200"/>
            <a:ext cx="8229600" cy="4648200"/>
          </a:xfrm>
        </p:spPr>
        <p:txBody>
          <a:bodyPr/>
          <a:lstStyle/>
          <a:p>
            <a:r>
              <a:rPr lang="en-US" sz="2200" dirty="0"/>
              <a:t>Search-optimized design</a:t>
            </a:r>
          </a:p>
          <a:p>
            <a:r>
              <a:rPr lang="en-US" sz="2200" dirty="0"/>
              <a:t>Customer-centric design</a:t>
            </a:r>
          </a:p>
          <a:p>
            <a:r>
              <a:rPr lang="en-US" sz="2200" dirty="0"/>
              <a:t>Mobile-optimized design</a:t>
            </a:r>
          </a:p>
          <a:p>
            <a:r>
              <a:rPr lang="en-US" sz="2200" dirty="0"/>
              <a:t>Consistent customer experience</a:t>
            </a:r>
          </a:p>
          <a:p>
            <a:r>
              <a:rPr lang="en-US" sz="2200" dirty="0"/>
              <a:t>Channel integration</a:t>
            </a:r>
          </a:p>
          <a:p>
            <a:r>
              <a:rPr lang="en-US" sz="2200" dirty="0"/>
              <a:t>Brand engagement</a:t>
            </a:r>
          </a:p>
          <a:p>
            <a:r>
              <a:rPr lang="en-US" sz="2200" dirty="0"/>
              <a:t>Shopping cart abandonment strategies</a:t>
            </a:r>
          </a:p>
          <a:p>
            <a:r>
              <a:rPr lang="en-US" sz="2200" dirty="0"/>
              <a:t>E-commerce incentives</a:t>
            </a:r>
          </a:p>
          <a:p>
            <a:r>
              <a:rPr lang="en-US" sz="2200" dirty="0"/>
              <a:t>Offline marketing</a:t>
            </a:r>
            <a:endParaRPr lang="en-IN" sz="2200" dirty="0"/>
          </a:p>
        </p:txBody>
      </p:sp>
    </p:spTree>
    <p:extLst>
      <p:ext uri="{BB962C8B-B14F-4D97-AF65-F5344CB8AC3E}">
        <p14:creationId xmlns:p14="http://schemas.microsoft.com/office/powerpoint/2010/main" val="105962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2"/>
                </a:solidFill>
                <a:latin typeface="+mj-lt"/>
              </a:rPr>
              <a:t>Successful E-Commerce</a:t>
            </a:r>
            <a:br>
              <a:rPr lang="en-US" sz="3600" dirty="0">
                <a:solidFill>
                  <a:schemeClr val="bg2"/>
                </a:solidFill>
                <a:latin typeface="+mj-lt"/>
              </a:rPr>
            </a:br>
            <a:r>
              <a:rPr lang="en-US" sz="3600" dirty="0">
                <a:solidFill>
                  <a:schemeClr val="bg2"/>
                </a:solidFill>
                <a:latin typeface="+mj-lt"/>
              </a:rPr>
              <a:t>Search-Optimized Design</a:t>
            </a:r>
            <a:endParaRPr lang="en-IN" sz="3600" dirty="0">
              <a:solidFill>
                <a:schemeClr val="bg2"/>
              </a:solidFill>
              <a:latin typeface="+mj-lt"/>
            </a:endParaRPr>
          </a:p>
        </p:txBody>
      </p:sp>
      <p:sp>
        <p:nvSpPr>
          <p:cNvPr id="3" name="Content Placeholder 2"/>
          <p:cNvSpPr>
            <a:spLocks noGrp="1"/>
          </p:cNvSpPr>
          <p:nvPr>
            <p:ph idx="1"/>
          </p:nvPr>
        </p:nvSpPr>
        <p:spPr/>
        <p:txBody>
          <a:bodyPr/>
          <a:lstStyle/>
          <a:p>
            <a:r>
              <a:rPr lang="en-US" sz="2600" dirty="0"/>
              <a:t>80% Americans – online research</a:t>
            </a:r>
          </a:p>
          <a:p>
            <a:r>
              <a:rPr lang="en-US" sz="2600" dirty="0"/>
              <a:t>Location on Search engine results page (SERP)</a:t>
            </a:r>
          </a:p>
          <a:p>
            <a:pPr lvl="1"/>
            <a:r>
              <a:rPr lang="en-US" sz="2400" dirty="0"/>
              <a:t>Design important</a:t>
            </a:r>
          </a:p>
          <a:p>
            <a:pPr lvl="1"/>
            <a:r>
              <a:rPr lang="en-US" sz="2400" dirty="0"/>
              <a:t>Web search crawlers</a:t>
            </a:r>
          </a:p>
          <a:p>
            <a:pPr lvl="1"/>
            <a:r>
              <a:rPr lang="en-US" sz="2400" dirty="0"/>
              <a:t>Page title</a:t>
            </a:r>
          </a:p>
          <a:p>
            <a:pPr lvl="1"/>
            <a:r>
              <a:rPr lang="en-US" sz="2400" dirty="0"/>
              <a:t>Title tags</a:t>
            </a:r>
            <a:endParaRPr lang="en-IN" sz="2400" dirty="0"/>
          </a:p>
        </p:txBody>
      </p:sp>
    </p:spTree>
    <p:extLst>
      <p:ext uri="{BB962C8B-B14F-4D97-AF65-F5344CB8AC3E}">
        <p14:creationId xmlns:p14="http://schemas.microsoft.com/office/powerpoint/2010/main" val="19504802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2"/>
                </a:solidFill>
                <a:latin typeface="+mj-lt"/>
              </a:rPr>
              <a:t>Successful E-Commerce</a:t>
            </a:r>
            <a:br>
              <a:rPr lang="en-US" sz="3600" dirty="0">
                <a:solidFill>
                  <a:schemeClr val="bg2"/>
                </a:solidFill>
                <a:latin typeface="+mj-lt"/>
              </a:rPr>
            </a:br>
            <a:r>
              <a:rPr lang="en-US" sz="3600" dirty="0" smtClean="0">
                <a:solidFill>
                  <a:schemeClr val="bg2"/>
                </a:solidFill>
                <a:latin typeface="+mj-lt"/>
              </a:rPr>
              <a:t>Customer-Centric </a:t>
            </a:r>
            <a:r>
              <a:rPr lang="en-US" sz="3600" dirty="0">
                <a:solidFill>
                  <a:schemeClr val="bg2"/>
                </a:solidFill>
                <a:latin typeface="+mj-lt"/>
              </a:rPr>
              <a:t>Design</a:t>
            </a:r>
            <a:endParaRPr lang="en-IN" sz="3600" dirty="0">
              <a:solidFill>
                <a:schemeClr val="bg2"/>
              </a:solidFill>
              <a:latin typeface="+mj-lt"/>
            </a:endParaRPr>
          </a:p>
        </p:txBody>
      </p:sp>
      <p:sp>
        <p:nvSpPr>
          <p:cNvPr id="3" name="Content Placeholder 2"/>
          <p:cNvSpPr>
            <a:spLocks noGrp="1"/>
          </p:cNvSpPr>
          <p:nvPr>
            <p:ph idx="1"/>
          </p:nvPr>
        </p:nvSpPr>
        <p:spPr/>
        <p:txBody>
          <a:bodyPr/>
          <a:lstStyle/>
          <a:p>
            <a:r>
              <a:rPr lang="en-US" sz="2600" dirty="0"/>
              <a:t>Easily locate merchandise</a:t>
            </a:r>
          </a:p>
          <a:p>
            <a:r>
              <a:rPr lang="en-US" sz="2600" dirty="0"/>
              <a:t>Indexed using customer terms</a:t>
            </a:r>
          </a:p>
          <a:p>
            <a:r>
              <a:rPr lang="en-US" sz="2600" dirty="0"/>
              <a:t>Drill-down search function</a:t>
            </a:r>
          </a:p>
          <a:p>
            <a:r>
              <a:rPr lang="en-US" sz="2600" dirty="0"/>
              <a:t>Unique product descriptions</a:t>
            </a:r>
          </a:p>
          <a:p>
            <a:r>
              <a:rPr lang="en-US" sz="2600" dirty="0"/>
              <a:t>Avoid thin and duplicate copy</a:t>
            </a:r>
          </a:p>
          <a:p>
            <a:r>
              <a:rPr lang="en-US" sz="2600" dirty="0"/>
              <a:t>Pictures over words</a:t>
            </a:r>
          </a:p>
          <a:p>
            <a:r>
              <a:rPr lang="en-US" sz="2600" dirty="0"/>
              <a:t>Optimal is 4-6 products per page</a:t>
            </a:r>
            <a:endParaRPr lang="en-IN" sz="2600" dirty="0"/>
          </a:p>
        </p:txBody>
      </p:sp>
    </p:spTree>
    <p:extLst>
      <p:ext uri="{BB962C8B-B14F-4D97-AF65-F5344CB8AC3E}">
        <p14:creationId xmlns:p14="http://schemas.microsoft.com/office/powerpoint/2010/main" val="2680003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2"/>
                </a:solidFill>
                <a:latin typeface="+mj-lt"/>
              </a:rPr>
              <a:t>Successful E-Commerce</a:t>
            </a:r>
            <a:br>
              <a:rPr lang="en-US" sz="3600" dirty="0">
                <a:solidFill>
                  <a:schemeClr val="bg2"/>
                </a:solidFill>
                <a:latin typeface="+mj-lt"/>
              </a:rPr>
            </a:br>
            <a:r>
              <a:rPr lang="en-US" sz="3600" dirty="0" smtClean="0">
                <a:solidFill>
                  <a:schemeClr val="bg2"/>
                </a:solidFill>
                <a:latin typeface="+mj-lt"/>
              </a:rPr>
              <a:t>Mobile-Optimized </a:t>
            </a:r>
            <a:r>
              <a:rPr lang="en-US" sz="3600" dirty="0">
                <a:solidFill>
                  <a:schemeClr val="bg2"/>
                </a:solidFill>
                <a:latin typeface="+mj-lt"/>
              </a:rPr>
              <a:t>Design</a:t>
            </a:r>
            <a:endParaRPr lang="en-IN" sz="3600" dirty="0">
              <a:solidFill>
                <a:schemeClr val="bg2"/>
              </a:solidFill>
              <a:latin typeface="+mj-lt"/>
            </a:endParaRPr>
          </a:p>
        </p:txBody>
      </p:sp>
      <p:sp>
        <p:nvSpPr>
          <p:cNvPr id="3" name="Content Placeholder 2"/>
          <p:cNvSpPr>
            <a:spLocks noGrp="1"/>
          </p:cNvSpPr>
          <p:nvPr>
            <p:ph idx="1"/>
          </p:nvPr>
        </p:nvSpPr>
        <p:spPr/>
        <p:txBody>
          <a:bodyPr/>
          <a:lstStyle/>
          <a:p>
            <a:r>
              <a:rPr lang="en-US" sz="2600" dirty="0"/>
              <a:t>Adaptive design</a:t>
            </a:r>
          </a:p>
          <a:p>
            <a:r>
              <a:rPr lang="en-US" sz="2600" dirty="0"/>
              <a:t>Higher interactions and conversions</a:t>
            </a:r>
          </a:p>
          <a:p>
            <a:r>
              <a:rPr lang="en-US" sz="2600" dirty="0"/>
              <a:t>Advantages</a:t>
            </a:r>
          </a:p>
          <a:p>
            <a:pPr lvl="1"/>
            <a:r>
              <a:rPr lang="en-US" sz="2400" dirty="0"/>
              <a:t>Average conversions 3.4% compared to 1.6%</a:t>
            </a:r>
          </a:p>
          <a:p>
            <a:pPr lvl="1"/>
            <a:r>
              <a:rPr lang="en-US" sz="2400" dirty="0"/>
              <a:t>50% of online purchases made on mobile devices</a:t>
            </a:r>
          </a:p>
          <a:p>
            <a:pPr lvl="1"/>
            <a:r>
              <a:rPr lang="en-US" sz="2400" dirty="0"/>
              <a:t>Without adaptive design, ranked lower in search</a:t>
            </a:r>
            <a:endParaRPr lang="en-IN" sz="2400" dirty="0"/>
          </a:p>
        </p:txBody>
      </p:sp>
    </p:spTree>
    <p:extLst>
      <p:ext uri="{BB962C8B-B14F-4D97-AF65-F5344CB8AC3E}">
        <p14:creationId xmlns:p14="http://schemas.microsoft.com/office/powerpoint/2010/main" val="26067836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2"/>
                </a:solidFill>
                <a:latin typeface="+mj-lt"/>
              </a:rPr>
              <a:t>Successful E-Commerce</a:t>
            </a:r>
            <a:endParaRPr lang="en-IN" dirty="0">
              <a:solidFill>
                <a:schemeClr val="bg2"/>
              </a:solidFill>
              <a:latin typeface="+mj-lt"/>
            </a:endParaRPr>
          </a:p>
        </p:txBody>
      </p:sp>
      <p:sp>
        <p:nvSpPr>
          <p:cNvPr id="3" name="Content Placeholder 2"/>
          <p:cNvSpPr>
            <a:spLocks noGrp="1"/>
          </p:cNvSpPr>
          <p:nvPr>
            <p:ph idx="1"/>
          </p:nvPr>
        </p:nvSpPr>
        <p:spPr/>
        <p:txBody>
          <a:bodyPr/>
          <a:lstStyle/>
          <a:p>
            <a:r>
              <a:rPr lang="en-US" sz="2600" dirty="0"/>
              <a:t>Consistent customer experience</a:t>
            </a:r>
          </a:p>
          <a:p>
            <a:pPr lvl="1"/>
            <a:r>
              <a:rPr lang="en-US" sz="2400" dirty="0"/>
              <a:t>Zero tolerance for poor Web performance</a:t>
            </a:r>
          </a:p>
          <a:p>
            <a:pPr lvl="1"/>
            <a:r>
              <a:rPr lang="en-US" sz="2400" dirty="0"/>
              <a:t>Dissatisfaction – lost sales</a:t>
            </a:r>
          </a:p>
          <a:p>
            <a:pPr lvl="1"/>
            <a:r>
              <a:rPr lang="en-US" sz="2400" dirty="0"/>
              <a:t>Load time</a:t>
            </a:r>
          </a:p>
          <a:p>
            <a:r>
              <a:rPr lang="en-US" sz="2600" dirty="0"/>
              <a:t>Channel integration</a:t>
            </a:r>
          </a:p>
          <a:p>
            <a:pPr lvl="1"/>
            <a:r>
              <a:rPr lang="en-US" sz="2400" dirty="0"/>
              <a:t>Online and offline catalogs integrated</a:t>
            </a:r>
          </a:p>
          <a:p>
            <a:pPr lvl="1"/>
            <a:r>
              <a:rPr lang="en-US" sz="2400" dirty="0"/>
              <a:t>Access from any digital platform</a:t>
            </a:r>
            <a:endParaRPr lang="en-IN" sz="2400" dirty="0"/>
          </a:p>
        </p:txBody>
      </p:sp>
    </p:spTree>
    <p:extLst>
      <p:ext uri="{BB962C8B-B14F-4D97-AF65-F5344CB8AC3E}">
        <p14:creationId xmlns:p14="http://schemas.microsoft.com/office/powerpoint/2010/main" val="2139785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2"/>
                </a:solidFill>
                <a:latin typeface="+mj-lt"/>
              </a:rPr>
              <a:t>Successful E-Commerce</a:t>
            </a:r>
            <a:br>
              <a:rPr lang="en-US" sz="3600" dirty="0">
                <a:solidFill>
                  <a:schemeClr val="bg2"/>
                </a:solidFill>
                <a:latin typeface="+mj-lt"/>
              </a:rPr>
            </a:br>
            <a:r>
              <a:rPr lang="en-US" sz="3600" dirty="0">
                <a:solidFill>
                  <a:schemeClr val="bg2"/>
                </a:solidFill>
                <a:latin typeface="+mj-lt"/>
              </a:rPr>
              <a:t>Brand Engagement</a:t>
            </a:r>
            <a:endParaRPr lang="en-IN" dirty="0">
              <a:solidFill>
                <a:schemeClr val="bg2"/>
              </a:solidFill>
              <a:latin typeface="+mj-lt"/>
            </a:endParaRPr>
          </a:p>
        </p:txBody>
      </p:sp>
      <p:sp>
        <p:nvSpPr>
          <p:cNvPr id="3" name="Content Placeholder 2"/>
          <p:cNvSpPr>
            <a:spLocks noGrp="1"/>
          </p:cNvSpPr>
          <p:nvPr>
            <p:ph idx="1"/>
          </p:nvPr>
        </p:nvSpPr>
        <p:spPr/>
        <p:txBody>
          <a:bodyPr/>
          <a:lstStyle/>
          <a:p>
            <a:r>
              <a:rPr lang="en-US" sz="2600" dirty="0"/>
              <a:t>Opportunities for engagement</a:t>
            </a:r>
          </a:p>
          <a:p>
            <a:r>
              <a:rPr lang="en-US" sz="2600" dirty="0"/>
              <a:t>Blogs, reviews, social media</a:t>
            </a:r>
          </a:p>
          <a:p>
            <a:r>
              <a:rPr lang="en-US" sz="2600" dirty="0"/>
              <a:t>Reviews and feedback</a:t>
            </a:r>
          </a:p>
          <a:p>
            <a:r>
              <a:rPr lang="en-US" sz="2600" dirty="0"/>
              <a:t>Personalization and customization</a:t>
            </a:r>
            <a:endParaRPr lang="en-IN" sz="2600" dirty="0"/>
          </a:p>
        </p:txBody>
      </p:sp>
    </p:spTree>
    <p:extLst>
      <p:ext uri="{BB962C8B-B14F-4D97-AF65-F5344CB8AC3E}">
        <p14:creationId xmlns:p14="http://schemas.microsoft.com/office/powerpoint/2010/main" val="28862743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kern="0" dirty="0">
                <a:solidFill>
                  <a:schemeClr val="bg2"/>
                </a:solidFill>
                <a:latin typeface="+mj-lt"/>
              </a:rPr>
              <a:t>Successful E-Commerce</a:t>
            </a:r>
            <a:br>
              <a:rPr lang="en-US" sz="3600" kern="0" dirty="0">
                <a:solidFill>
                  <a:schemeClr val="bg2"/>
                </a:solidFill>
                <a:latin typeface="+mj-lt"/>
              </a:rPr>
            </a:br>
            <a:r>
              <a:rPr lang="en-US" sz="3600" kern="0" dirty="0">
                <a:solidFill>
                  <a:schemeClr val="bg2"/>
                </a:solidFill>
                <a:latin typeface="+mj-lt"/>
              </a:rPr>
              <a:t>Shopping Cart Abandonment</a:t>
            </a:r>
            <a:endParaRPr lang="en-IN" dirty="0">
              <a:solidFill>
                <a:schemeClr val="bg2"/>
              </a:solidFill>
              <a:latin typeface="+mj-lt"/>
            </a:endParaRPr>
          </a:p>
        </p:txBody>
      </p:sp>
      <p:sp>
        <p:nvSpPr>
          <p:cNvPr id="3" name="Content Placeholder 2"/>
          <p:cNvSpPr>
            <a:spLocks noGrp="1"/>
          </p:cNvSpPr>
          <p:nvPr>
            <p:ph idx="1"/>
          </p:nvPr>
        </p:nvSpPr>
        <p:spPr/>
        <p:txBody>
          <a:bodyPr/>
          <a:lstStyle/>
          <a:p>
            <a:pPr eaLnBrk="0" hangingPunct="0">
              <a:defRPr/>
            </a:pPr>
            <a:r>
              <a:rPr lang="en-US" sz="2600" dirty="0">
                <a:latin typeface="Arial" pitchFamily="34" charset="0"/>
              </a:rPr>
              <a:t>Show any additional costs</a:t>
            </a:r>
          </a:p>
          <a:p>
            <a:pPr eaLnBrk="0" hangingPunct="0">
              <a:defRPr/>
            </a:pPr>
            <a:r>
              <a:rPr lang="en-US" sz="2600" dirty="0" smtClean="0">
                <a:latin typeface="Arial" pitchFamily="34" charset="0"/>
              </a:rPr>
              <a:t>Make </a:t>
            </a:r>
            <a:r>
              <a:rPr lang="en-US" sz="2600" dirty="0">
                <a:latin typeface="Arial" pitchFamily="34" charset="0"/>
              </a:rPr>
              <a:t>checkout simple</a:t>
            </a:r>
          </a:p>
          <a:p>
            <a:pPr eaLnBrk="0" hangingPunct="0">
              <a:defRPr/>
            </a:pPr>
            <a:r>
              <a:rPr lang="en-US" sz="2600" dirty="0" smtClean="0">
                <a:latin typeface="Arial" pitchFamily="34" charset="0"/>
              </a:rPr>
              <a:t>Make </a:t>
            </a:r>
            <a:r>
              <a:rPr lang="en-US" sz="2600" dirty="0">
                <a:latin typeface="Arial" pitchFamily="34" charset="0"/>
              </a:rPr>
              <a:t>it easy to enter discount codes</a:t>
            </a:r>
          </a:p>
          <a:p>
            <a:pPr eaLnBrk="0" hangingPunct="0">
              <a:defRPr/>
            </a:pPr>
            <a:r>
              <a:rPr lang="en-US" sz="2600" dirty="0" smtClean="0">
                <a:latin typeface="Arial" pitchFamily="34" charset="0"/>
              </a:rPr>
              <a:t>Provide </a:t>
            </a:r>
            <a:r>
              <a:rPr lang="en-US" sz="2600" dirty="0">
                <a:latin typeface="Arial" pitchFamily="34" charset="0"/>
              </a:rPr>
              <a:t>safe checkout procedures</a:t>
            </a:r>
            <a:endParaRPr lang="en-IN" sz="2600" dirty="0"/>
          </a:p>
        </p:txBody>
      </p:sp>
    </p:spTree>
    <p:extLst>
      <p:ext uri="{BB962C8B-B14F-4D97-AF65-F5344CB8AC3E}">
        <p14:creationId xmlns:p14="http://schemas.microsoft.com/office/powerpoint/2010/main" val="30356260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mj-lt"/>
              </a:rPr>
              <a:t>Figure 8.4 Common </a:t>
            </a:r>
            <a:r>
              <a:rPr lang="en-US" sz="3600" dirty="0">
                <a:latin typeface="+mj-lt"/>
              </a:rPr>
              <a:t>Forms of Cyberbait</a:t>
            </a:r>
            <a:endParaRPr lang="en-IN" sz="3600" dirty="0">
              <a:latin typeface="+mj-lt"/>
            </a:endParaRPr>
          </a:p>
        </p:txBody>
      </p:sp>
      <p:pic>
        <p:nvPicPr>
          <p:cNvPr id="5" name="Picture 4" descr="Common forms of cyberbait are shown as 3 hooks on a fishing lure: financial incentives, value added incentives, and convenience incentiv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903" y="1749201"/>
            <a:ext cx="7810195" cy="3889599"/>
          </a:xfrm>
          <a:prstGeom prst="rect">
            <a:avLst/>
          </a:prstGeom>
        </p:spPr>
      </p:pic>
    </p:spTree>
    <p:extLst>
      <p:ext uri="{BB962C8B-B14F-4D97-AF65-F5344CB8AC3E}">
        <p14:creationId xmlns:p14="http://schemas.microsoft.com/office/powerpoint/2010/main" val="31185612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mj-lt"/>
              </a:rPr>
              <a:t>Figure 8.5 Value-Added </a:t>
            </a:r>
            <a:r>
              <a:rPr lang="en-US" sz="3600" dirty="0">
                <a:latin typeface="+mj-lt"/>
              </a:rPr>
              <a:t>Incentives</a:t>
            </a:r>
            <a:endParaRPr lang="en-IN" dirty="0">
              <a:latin typeface="+mj-lt"/>
            </a:endParaRPr>
          </a:p>
        </p:txBody>
      </p:sp>
      <p:sp>
        <p:nvSpPr>
          <p:cNvPr id="3" name="Content Placeholder 2"/>
          <p:cNvSpPr>
            <a:spLocks noGrp="1"/>
          </p:cNvSpPr>
          <p:nvPr>
            <p:ph idx="1"/>
          </p:nvPr>
        </p:nvSpPr>
        <p:spPr/>
        <p:txBody>
          <a:bodyPr/>
          <a:lstStyle/>
          <a:p>
            <a:r>
              <a:rPr lang="en-US" sz="2600" dirty="0"/>
              <a:t>Customized shopping</a:t>
            </a:r>
          </a:p>
          <a:p>
            <a:r>
              <a:rPr lang="en-US" sz="2600" dirty="0"/>
              <a:t>Unique product information</a:t>
            </a:r>
          </a:p>
          <a:p>
            <a:r>
              <a:rPr lang="en-US" sz="2600" dirty="0"/>
              <a:t>Mobile apps</a:t>
            </a:r>
          </a:p>
          <a:p>
            <a:r>
              <a:rPr lang="en-US" sz="2600" dirty="0"/>
              <a:t>Social media engagement</a:t>
            </a:r>
          </a:p>
          <a:p>
            <a:r>
              <a:rPr lang="en-US" sz="2600" dirty="0"/>
              <a:t>Exclusive shopping</a:t>
            </a:r>
          </a:p>
          <a:p>
            <a:r>
              <a:rPr lang="en-US" sz="2600" dirty="0"/>
              <a:t>Tutorials, usage tips and repair instructions</a:t>
            </a:r>
            <a:endParaRPr lang="en-IN" sz="2600" dirty="0"/>
          </a:p>
        </p:txBody>
      </p:sp>
    </p:spTree>
    <p:extLst>
      <p:ext uri="{BB962C8B-B14F-4D97-AF65-F5344CB8AC3E}">
        <p14:creationId xmlns:p14="http://schemas.microsoft.com/office/powerpoint/2010/main" val="2158732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2"/>
                </a:solidFill>
                <a:latin typeface="+mj-lt"/>
              </a:rPr>
              <a:t>Successful E-Commerce</a:t>
            </a:r>
            <a:br>
              <a:rPr lang="en-US" sz="3600" dirty="0">
                <a:solidFill>
                  <a:schemeClr val="bg2"/>
                </a:solidFill>
                <a:latin typeface="+mj-lt"/>
              </a:rPr>
            </a:br>
            <a:r>
              <a:rPr lang="en-US" sz="3600" dirty="0">
                <a:solidFill>
                  <a:schemeClr val="bg2"/>
                </a:solidFill>
                <a:latin typeface="+mj-lt"/>
              </a:rPr>
              <a:t>Offline Marketing Integration</a:t>
            </a:r>
            <a:endParaRPr lang="en-IN" dirty="0">
              <a:solidFill>
                <a:schemeClr val="bg2"/>
              </a:solidFill>
              <a:latin typeface="+mj-lt"/>
            </a:endParaRPr>
          </a:p>
        </p:txBody>
      </p:sp>
      <p:sp>
        <p:nvSpPr>
          <p:cNvPr id="3" name="Content Placeholder 2"/>
          <p:cNvSpPr>
            <a:spLocks noGrp="1"/>
          </p:cNvSpPr>
          <p:nvPr>
            <p:ph idx="1"/>
          </p:nvPr>
        </p:nvSpPr>
        <p:spPr>
          <a:xfrm>
            <a:off x="457200" y="1600201"/>
            <a:ext cx="3352800" cy="1142999"/>
          </a:xfrm>
        </p:spPr>
        <p:txBody>
          <a:bodyPr/>
          <a:lstStyle/>
          <a:p>
            <a:pPr marL="0" indent="0">
              <a:buNone/>
            </a:pPr>
            <a:r>
              <a:rPr lang="en-IN" sz="2600" b="1" dirty="0" smtClean="0"/>
              <a:t>Visit South Walton Beach Website</a:t>
            </a:r>
            <a:endParaRPr lang="en-IN" sz="2600" b="1" dirty="0"/>
          </a:p>
        </p:txBody>
      </p:sp>
      <p:pic>
        <p:nvPicPr>
          <p:cNvPr id="4" name="Picture 3" descr="An advertisement for South Walton shows a stand-up paddle boarder on calm water, with the sun at the horizon line. Text in one corner reads, South Walton is not just a destination, it’s a departur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1676400"/>
            <a:ext cx="3420444" cy="4560591"/>
          </a:xfrm>
          <a:prstGeom prst="rect">
            <a:avLst/>
          </a:prstGeom>
        </p:spPr>
      </p:pic>
    </p:spTree>
    <p:extLst>
      <p:ext uri="{BB962C8B-B14F-4D97-AF65-F5344CB8AC3E}">
        <p14:creationId xmlns:p14="http://schemas.microsoft.com/office/powerpoint/2010/main" val="19113039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Chapter </a:t>
            </a:r>
            <a:r>
              <a:rPr lang="en-US" sz="3600" dirty="0" smtClean="0">
                <a:latin typeface="+mj-lt"/>
              </a:rPr>
              <a:t>Objectives </a:t>
            </a:r>
            <a:r>
              <a:rPr lang="en-US" sz="2000" b="0" dirty="0" smtClean="0">
                <a:latin typeface="+mj-lt"/>
              </a:rPr>
              <a:t>(1 of 2)</a:t>
            </a:r>
            <a:endParaRPr lang="en-IN" sz="2000" b="0" dirty="0">
              <a:latin typeface="+mj-lt"/>
            </a:endParaRPr>
          </a:p>
        </p:txBody>
      </p:sp>
      <p:sp>
        <p:nvSpPr>
          <p:cNvPr id="5" name="Content Placeholder 4"/>
          <p:cNvSpPr>
            <a:spLocks noGrp="1"/>
          </p:cNvSpPr>
          <p:nvPr>
            <p:ph idx="1"/>
          </p:nvPr>
        </p:nvSpPr>
        <p:spPr>
          <a:xfrm>
            <a:off x="457200" y="1600200"/>
            <a:ext cx="8229600" cy="4343400"/>
          </a:xfrm>
        </p:spPr>
        <p:txBody>
          <a:bodyPr/>
          <a:lstStyle/>
          <a:p>
            <a:pPr marL="432000" indent="-432000">
              <a:buSzPct val="100000"/>
              <a:buFont typeface="+mj-lt"/>
              <a:buAutoNum type="arabicPeriod"/>
            </a:pPr>
            <a:r>
              <a:rPr lang="en-US" sz="2600" dirty="0"/>
              <a:t>What is digital marketing?</a:t>
            </a:r>
          </a:p>
          <a:p>
            <a:pPr marL="432000" indent="-432000">
              <a:buSzPct val="100000"/>
              <a:buFont typeface="+mj-lt"/>
              <a:buAutoNum type="arabicPeriod"/>
            </a:pPr>
            <a:r>
              <a:rPr lang="en-US" sz="2600" dirty="0"/>
              <a:t>How has the transition to Web 4.0 affected the field of marketing communications?</a:t>
            </a:r>
          </a:p>
          <a:p>
            <a:pPr marL="432000" indent="-432000">
              <a:buSzPct val="100000"/>
              <a:buFont typeface="+mj-lt"/>
              <a:buAutoNum type="arabicPeriod"/>
            </a:pPr>
            <a:r>
              <a:rPr lang="en-US" sz="2600" dirty="0"/>
              <a:t>How can e-commerce programs and incentives build a stronger customer base and overcome customer concerns at the same time?</a:t>
            </a:r>
          </a:p>
          <a:p>
            <a:pPr marL="432000" indent="-432000">
              <a:buSzPct val="100000"/>
              <a:buFont typeface="+mj-lt"/>
              <a:buAutoNum type="arabicPeriod"/>
            </a:pPr>
            <a:r>
              <a:rPr lang="en-US" sz="2600" dirty="0"/>
              <a:t>How do mobile marketing systems enhance digital marketing programs?</a:t>
            </a:r>
          </a:p>
        </p:txBody>
      </p:sp>
    </p:spTree>
    <p:extLst>
      <p:ext uri="{BB962C8B-B14F-4D97-AF65-F5344CB8AC3E}">
        <p14:creationId xmlns:p14="http://schemas.microsoft.com/office/powerpoint/2010/main" val="2680101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2"/>
                </a:solidFill>
                <a:latin typeface="+mj-lt"/>
              </a:rPr>
              <a:t>Mobile </a:t>
            </a:r>
            <a:r>
              <a:rPr lang="en-US" sz="3600" dirty="0" smtClean="0">
                <a:solidFill>
                  <a:schemeClr val="bg2"/>
                </a:solidFill>
                <a:latin typeface="+mj-lt"/>
              </a:rPr>
              <a:t>Marketing </a:t>
            </a:r>
            <a:r>
              <a:rPr lang="en-US" sz="2000" b="0" dirty="0" smtClean="0">
                <a:solidFill>
                  <a:schemeClr val="bg2"/>
                </a:solidFill>
                <a:latin typeface="+mj-lt"/>
              </a:rPr>
              <a:t>(1 of 2)</a:t>
            </a:r>
            <a:endParaRPr lang="en-IN" sz="2000" b="0" dirty="0">
              <a:solidFill>
                <a:schemeClr val="bg2"/>
              </a:solidFill>
              <a:latin typeface="+mj-lt"/>
            </a:endParaRPr>
          </a:p>
        </p:txBody>
      </p:sp>
      <p:sp>
        <p:nvSpPr>
          <p:cNvPr id="3" name="Content Placeholder 2"/>
          <p:cNvSpPr>
            <a:spLocks noGrp="1"/>
          </p:cNvSpPr>
          <p:nvPr>
            <p:ph idx="1"/>
          </p:nvPr>
        </p:nvSpPr>
        <p:spPr>
          <a:xfrm>
            <a:off x="457200" y="1600201"/>
            <a:ext cx="8229600" cy="2819400"/>
          </a:xfrm>
        </p:spPr>
        <p:txBody>
          <a:bodyPr/>
          <a:lstStyle/>
          <a:p>
            <a:r>
              <a:rPr lang="en-US" sz="2600" dirty="0"/>
              <a:t>Smartphones (60%)</a:t>
            </a:r>
          </a:p>
          <a:p>
            <a:r>
              <a:rPr lang="en-US" sz="2600" dirty="0"/>
              <a:t>Ways people use smartphones</a:t>
            </a:r>
          </a:p>
          <a:p>
            <a:pPr lvl="1"/>
            <a:r>
              <a:rPr lang="en-US" sz="2400" dirty="0"/>
              <a:t>Communication</a:t>
            </a:r>
          </a:p>
          <a:p>
            <a:pPr lvl="1"/>
            <a:r>
              <a:rPr lang="en-US" sz="2400" dirty="0"/>
              <a:t>Social networks</a:t>
            </a:r>
          </a:p>
          <a:p>
            <a:pPr lvl="1"/>
            <a:r>
              <a:rPr lang="en-US" sz="2400" dirty="0"/>
              <a:t>Search for product information</a:t>
            </a:r>
          </a:p>
          <a:p>
            <a:pPr lvl="1"/>
            <a:r>
              <a:rPr lang="en-US" sz="2400" dirty="0"/>
              <a:t>Method of shopping</a:t>
            </a:r>
            <a:endParaRPr lang="en-IN" sz="2400" dirty="0"/>
          </a:p>
        </p:txBody>
      </p:sp>
      <p:pic>
        <p:nvPicPr>
          <p:cNvPr id="4" name="Picture 3" descr="a banner ad from Community Trust Bank that shows a mobile phone with the bank’s mobile app, next to the text: Anytime. Anywher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2301" y="4876800"/>
            <a:ext cx="8312727" cy="1187533"/>
          </a:xfrm>
          <a:prstGeom prst="rect">
            <a:avLst/>
          </a:prstGeom>
        </p:spPr>
      </p:pic>
    </p:spTree>
    <p:extLst>
      <p:ext uri="{BB962C8B-B14F-4D97-AF65-F5344CB8AC3E}">
        <p14:creationId xmlns:p14="http://schemas.microsoft.com/office/powerpoint/2010/main" val="41858273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mj-lt"/>
              </a:rPr>
              <a:t>Figure 8.6 Ways </a:t>
            </a:r>
            <a:r>
              <a:rPr lang="en-US" sz="3600" dirty="0">
                <a:latin typeface="+mj-lt"/>
              </a:rPr>
              <a:t>Mobile Differs from Other Media</a:t>
            </a:r>
            <a:endParaRPr lang="en-IN" dirty="0">
              <a:latin typeface="+mj-lt"/>
            </a:endParaRPr>
          </a:p>
        </p:txBody>
      </p:sp>
      <p:sp>
        <p:nvSpPr>
          <p:cNvPr id="3" name="Content Placeholder 2"/>
          <p:cNvSpPr>
            <a:spLocks noGrp="1"/>
          </p:cNvSpPr>
          <p:nvPr>
            <p:ph idx="1"/>
          </p:nvPr>
        </p:nvSpPr>
        <p:spPr/>
        <p:txBody>
          <a:bodyPr/>
          <a:lstStyle/>
          <a:p>
            <a:r>
              <a:rPr lang="en-US" sz="2600" dirty="0"/>
              <a:t>Personal</a:t>
            </a:r>
          </a:p>
          <a:p>
            <a:r>
              <a:rPr lang="en-US" sz="2600" dirty="0"/>
              <a:t>Geo-location</a:t>
            </a:r>
          </a:p>
          <a:p>
            <a:r>
              <a:rPr lang="en-US" sz="2600" dirty="0"/>
              <a:t>Two-way communication</a:t>
            </a:r>
          </a:p>
          <a:p>
            <a:r>
              <a:rPr lang="en-US" sz="2600" dirty="0"/>
              <a:t>Camera/video technology</a:t>
            </a:r>
          </a:p>
          <a:p>
            <a:r>
              <a:rPr lang="en-US" sz="2600" dirty="0"/>
              <a:t>Voice recognition</a:t>
            </a:r>
          </a:p>
          <a:p>
            <a:r>
              <a:rPr lang="en-US" sz="2600" dirty="0"/>
              <a:t>Phone sensors</a:t>
            </a:r>
            <a:endParaRPr lang="en-IN" sz="2600" dirty="0"/>
          </a:p>
        </p:txBody>
      </p:sp>
    </p:spTree>
    <p:extLst>
      <p:ext uri="{BB962C8B-B14F-4D97-AF65-F5344CB8AC3E}">
        <p14:creationId xmlns:p14="http://schemas.microsoft.com/office/powerpoint/2010/main" val="930157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2"/>
                </a:solidFill>
                <a:latin typeface="+mj-lt"/>
              </a:rPr>
              <a:t>Mobile </a:t>
            </a:r>
            <a:r>
              <a:rPr lang="en-US" sz="3600" dirty="0" smtClean="0">
                <a:solidFill>
                  <a:schemeClr val="bg2"/>
                </a:solidFill>
                <a:latin typeface="+mj-lt"/>
              </a:rPr>
              <a:t>Marketing </a:t>
            </a:r>
            <a:r>
              <a:rPr lang="en-US" sz="2000" b="0" dirty="0" smtClean="0">
                <a:solidFill>
                  <a:schemeClr val="bg2"/>
                </a:solidFill>
                <a:latin typeface="+mj-lt"/>
              </a:rPr>
              <a:t>(2 of 2)</a:t>
            </a:r>
            <a:endParaRPr lang="en-IN" sz="2000" b="0" dirty="0">
              <a:solidFill>
                <a:schemeClr val="bg2"/>
              </a:solidFill>
              <a:latin typeface="+mj-lt"/>
            </a:endParaRPr>
          </a:p>
        </p:txBody>
      </p:sp>
      <p:sp>
        <p:nvSpPr>
          <p:cNvPr id="3" name="Content Placeholder 2"/>
          <p:cNvSpPr>
            <a:spLocks noGrp="1"/>
          </p:cNvSpPr>
          <p:nvPr>
            <p:ph idx="1"/>
          </p:nvPr>
        </p:nvSpPr>
        <p:spPr/>
        <p:txBody>
          <a:bodyPr/>
          <a:lstStyle/>
          <a:p>
            <a:r>
              <a:rPr lang="en-US" sz="2600" dirty="0"/>
              <a:t>Mobile Apps</a:t>
            </a:r>
          </a:p>
          <a:p>
            <a:pPr lvl="1"/>
            <a:r>
              <a:rPr lang="en-US" sz="2400" dirty="0"/>
              <a:t>Engage consumers with brand</a:t>
            </a:r>
          </a:p>
          <a:p>
            <a:pPr lvl="1"/>
            <a:r>
              <a:rPr lang="en-US" sz="2400" dirty="0"/>
              <a:t>Streamline business use</a:t>
            </a:r>
          </a:p>
          <a:p>
            <a:r>
              <a:rPr lang="en-US" sz="2600" dirty="0"/>
              <a:t>Action codes</a:t>
            </a:r>
          </a:p>
          <a:p>
            <a:pPr lvl="1"/>
            <a:r>
              <a:rPr lang="en-US" sz="2400" dirty="0"/>
              <a:t>QR codes, watermarks, and 2D barcodes</a:t>
            </a:r>
          </a:p>
          <a:p>
            <a:pPr lvl="1"/>
            <a:r>
              <a:rPr lang="en-US" sz="2400" dirty="0"/>
              <a:t>Goal is engagement</a:t>
            </a:r>
            <a:endParaRPr lang="en-IN" sz="2400" dirty="0"/>
          </a:p>
        </p:txBody>
      </p:sp>
    </p:spTree>
    <p:extLst>
      <p:ext uri="{BB962C8B-B14F-4D97-AF65-F5344CB8AC3E}">
        <p14:creationId xmlns:p14="http://schemas.microsoft.com/office/powerpoint/2010/main" val="1210349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mj-lt"/>
              </a:rPr>
              <a:t>Figure 8.7 Marketing </a:t>
            </a:r>
            <a:r>
              <a:rPr lang="en-US" sz="3600" dirty="0">
                <a:latin typeface="+mj-lt"/>
              </a:rPr>
              <a:t>Uses for Action Codes in Magazines</a:t>
            </a:r>
            <a:endParaRPr lang="en-IN" sz="3600" dirty="0">
              <a:latin typeface="+mj-lt"/>
            </a:endParaRPr>
          </a:p>
        </p:txBody>
      </p:sp>
      <p:pic>
        <p:nvPicPr>
          <p:cNvPr id="5" name="Picture 4" descr="A bar graph shows marketing uses for action codes in magazines, as follows: coupon, 8%; downloads, 7%; e-commerce, 21%; photo gallery, 7%; opt in or sweepstake, 20%; recipes, 4%; social media, 21%; store locator, 11%; video,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6007" y="1676400"/>
            <a:ext cx="6851985" cy="4033687"/>
          </a:xfrm>
          <a:prstGeom prst="rect">
            <a:avLst/>
          </a:prstGeom>
        </p:spPr>
      </p:pic>
      <p:sp>
        <p:nvSpPr>
          <p:cNvPr id="6" name="Content Placeholder 5"/>
          <p:cNvSpPr>
            <a:spLocks noGrp="1"/>
          </p:cNvSpPr>
          <p:nvPr>
            <p:ph idx="1"/>
          </p:nvPr>
        </p:nvSpPr>
        <p:spPr>
          <a:xfrm>
            <a:off x="457200" y="5815914"/>
            <a:ext cx="8229600" cy="533400"/>
          </a:xfrm>
        </p:spPr>
        <p:txBody>
          <a:bodyPr/>
          <a:lstStyle/>
          <a:p>
            <a:pPr marL="0" indent="0">
              <a:buNone/>
            </a:pPr>
            <a:r>
              <a:rPr lang="en-US" sz="1400" dirty="0"/>
              <a:t>Source: Adapted from Roger Matus, “Mobile Action Codes in Magazine Advertising,” Whitepaper from </a:t>
            </a:r>
            <a:r>
              <a:rPr lang="en-US" sz="1400" dirty="0" smtClean="0"/>
              <a:t>Nellymoser, Inc </a:t>
            </a:r>
            <a:r>
              <a:rPr lang="en-US" sz="1400" u="sng" dirty="0" smtClean="0">
                <a:solidFill>
                  <a:srgbClr val="0000FF"/>
                </a:solidFill>
                <a:hlinkClick r:id="rId4"/>
              </a:rPr>
              <a:t>http://www.blue-soho.com/</a:t>
            </a:r>
            <a:r>
              <a:rPr lang="en-US" sz="1400" dirty="0" smtClean="0">
                <a:solidFill>
                  <a:srgbClr val="0000FF"/>
                </a:solidFill>
              </a:rPr>
              <a:t>,</a:t>
            </a:r>
            <a:r>
              <a:rPr lang="en-US" sz="1400" dirty="0" smtClean="0"/>
              <a:t> </a:t>
            </a:r>
            <a:r>
              <a:rPr lang="en-US" sz="1400" dirty="0"/>
              <a:t>p. 4.</a:t>
            </a:r>
            <a:endParaRPr lang="en-IN" sz="1400" dirty="0"/>
          </a:p>
        </p:txBody>
      </p:sp>
    </p:spTree>
    <p:extLst>
      <p:ext uri="{BB962C8B-B14F-4D97-AF65-F5344CB8AC3E}">
        <p14:creationId xmlns:p14="http://schemas.microsoft.com/office/powerpoint/2010/main" val="3603624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mj-lt"/>
              </a:rPr>
              <a:t>Figure 8.8 Digital </a:t>
            </a:r>
            <a:r>
              <a:rPr lang="en-US" sz="3600" dirty="0">
                <a:latin typeface="+mj-lt"/>
              </a:rPr>
              <a:t>Marketing Strategies</a:t>
            </a:r>
            <a:endParaRPr lang="en-IN" dirty="0">
              <a:latin typeface="+mj-lt"/>
            </a:endParaRPr>
          </a:p>
        </p:txBody>
      </p:sp>
      <p:sp>
        <p:nvSpPr>
          <p:cNvPr id="3" name="Content Placeholder 2"/>
          <p:cNvSpPr>
            <a:spLocks noGrp="1"/>
          </p:cNvSpPr>
          <p:nvPr>
            <p:ph idx="1"/>
          </p:nvPr>
        </p:nvSpPr>
        <p:spPr/>
        <p:txBody>
          <a:bodyPr/>
          <a:lstStyle/>
          <a:p>
            <a:r>
              <a:rPr lang="en-US" sz="2600" dirty="0"/>
              <a:t>Interactive marketing</a:t>
            </a:r>
          </a:p>
          <a:p>
            <a:r>
              <a:rPr lang="en-US" sz="2600" dirty="0"/>
              <a:t>Content and native marketing</a:t>
            </a:r>
          </a:p>
          <a:p>
            <a:r>
              <a:rPr lang="en-US" sz="2600" dirty="0"/>
              <a:t>Location-based advertising</a:t>
            </a:r>
          </a:p>
          <a:p>
            <a:r>
              <a:rPr lang="en-US" sz="2600" dirty="0"/>
              <a:t>Remarketing</a:t>
            </a:r>
          </a:p>
          <a:p>
            <a:r>
              <a:rPr lang="en-US" sz="2600" dirty="0"/>
              <a:t>Behavioral targeting</a:t>
            </a:r>
          </a:p>
          <a:p>
            <a:r>
              <a:rPr lang="en-US" sz="2600" dirty="0"/>
              <a:t>Blogs and newsletters</a:t>
            </a:r>
          </a:p>
          <a:p>
            <a:r>
              <a:rPr lang="en-US" sz="2600" dirty="0"/>
              <a:t>E-mail marketing</a:t>
            </a:r>
            <a:endParaRPr lang="en-IN" sz="2600" dirty="0"/>
          </a:p>
        </p:txBody>
      </p:sp>
    </p:spTree>
    <p:extLst>
      <p:ext uri="{BB962C8B-B14F-4D97-AF65-F5344CB8AC3E}">
        <p14:creationId xmlns:p14="http://schemas.microsoft.com/office/powerpoint/2010/main" val="5763514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2"/>
                </a:solidFill>
                <a:latin typeface="+mj-lt"/>
              </a:rPr>
              <a:t>Interactive Marketing</a:t>
            </a:r>
            <a:endParaRPr lang="en-IN" dirty="0">
              <a:solidFill>
                <a:schemeClr val="bg2"/>
              </a:solidFill>
              <a:latin typeface="+mj-lt"/>
            </a:endParaRPr>
          </a:p>
        </p:txBody>
      </p:sp>
      <p:sp>
        <p:nvSpPr>
          <p:cNvPr id="3" name="Content Placeholder 2"/>
          <p:cNvSpPr>
            <a:spLocks noGrp="1"/>
          </p:cNvSpPr>
          <p:nvPr>
            <p:ph idx="1"/>
          </p:nvPr>
        </p:nvSpPr>
        <p:spPr/>
        <p:txBody>
          <a:bodyPr/>
          <a:lstStyle/>
          <a:p>
            <a:r>
              <a:rPr lang="en-US" sz="2600" dirty="0"/>
              <a:t>Two-way communication and involvement</a:t>
            </a:r>
          </a:p>
          <a:p>
            <a:r>
              <a:rPr lang="en-US" sz="2600" dirty="0"/>
              <a:t>Internet ideal medium</a:t>
            </a:r>
          </a:p>
          <a:p>
            <a:r>
              <a:rPr lang="en-US" sz="2600" dirty="0"/>
              <a:t>Can track activity</a:t>
            </a:r>
          </a:p>
          <a:p>
            <a:r>
              <a:rPr lang="en-US" sz="2600" dirty="0"/>
              <a:t>Personalize messages</a:t>
            </a:r>
          </a:p>
          <a:p>
            <a:r>
              <a:rPr lang="en-US" sz="2600" dirty="0"/>
              <a:t>Emphasizes two primary activities</a:t>
            </a:r>
          </a:p>
          <a:p>
            <a:pPr lvl="1"/>
            <a:r>
              <a:rPr lang="en-US" sz="2400" dirty="0"/>
              <a:t>Targeting individuals</a:t>
            </a:r>
          </a:p>
          <a:p>
            <a:pPr lvl="1"/>
            <a:r>
              <a:rPr lang="en-US" sz="2400" dirty="0"/>
              <a:t>Engaging consumers</a:t>
            </a:r>
            <a:endParaRPr lang="en-IN" sz="2400" dirty="0"/>
          </a:p>
        </p:txBody>
      </p:sp>
    </p:spTree>
    <p:extLst>
      <p:ext uri="{BB962C8B-B14F-4D97-AF65-F5344CB8AC3E}">
        <p14:creationId xmlns:p14="http://schemas.microsoft.com/office/powerpoint/2010/main" val="3129254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mj-lt"/>
              </a:rPr>
              <a:t>Figure 8.9 Content </a:t>
            </a:r>
            <a:r>
              <a:rPr lang="en-US" sz="3600" dirty="0">
                <a:latin typeface="+mj-lt"/>
              </a:rPr>
              <a:t>Marketing vs Native Advertising</a:t>
            </a:r>
            <a:endParaRPr lang="en-IN" sz="3600" dirty="0">
              <a:latin typeface="+mj-lt"/>
            </a:endParaRPr>
          </a:p>
        </p:txBody>
      </p:sp>
      <p:graphicFrame>
        <p:nvGraphicFramePr>
          <p:cNvPr id="4" name="Table 3" descr="A table compares two types of content marketing, branded content and sponsored content, with native advertising, in categories as follows. Branded content. Location: brand’s website or microsite. Goals: provide information, increase brand awareness, improve search results. Tone, educational, solve a problem. Audience: brand’s customers and prospects. Sponsored content. Location: third-party site. Goals: provide information, increase brand awareness, increase social engagement. Tone: educational, authentic and expert tone. Audience: sponsor’s audience. Native advertising. Location: third-party site. Goals: generate sales, increase brand awareness, increase social engagement. Tone: solve problem through brand purchase. Audience: third-party’s audience."/>
          <p:cNvGraphicFramePr>
            <a:graphicFrameLocks noGrp="1"/>
          </p:cNvGraphicFramePr>
          <p:nvPr>
            <p:extLst>
              <p:ext uri="{D42A27DB-BD31-4B8C-83A1-F6EECF244321}">
                <p14:modId xmlns:p14="http://schemas.microsoft.com/office/powerpoint/2010/main" val="2708243054"/>
              </p:ext>
            </p:extLst>
          </p:nvPr>
        </p:nvGraphicFramePr>
        <p:xfrm>
          <a:off x="457199" y="1493520"/>
          <a:ext cx="8229601" cy="3078480"/>
        </p:xfrm>
        <a:graphic>
          <a:graphicData uri="http://schemas.openxmlformats.org/drawingml/2006/table">
            <a:tbl>
              <a:tblPr firstRow="1" bandRow="1">
                <a:tableStyleId>{5C22544A-7EE6-4342-B048-85BDC9FD1C3A}</a:tableStyleId>
              </a:tblPr>
              <a:tblGrid>
                <a:gridCol w="1066801">
                  <a:extLst>
                    <a:ext uri="{9D8B030D-6E8A-4147-A177-3AD203B41FA5}">
                      <a16:colId xmlns:a16="http://schemas.microsoft.com/office/drawing/2014/main" xmlns="" val="20000"/>
                    </a:ext>
                  </a:extLst>
                </a:gridCol>
                <a:gridCol w="2362200">
                  <a:extLst>
                    <a:ext uri="{9D8B030D-6E8A-4147-A177-3AD203B41FA5}">
                      <a16:colId xmlns:a16="http://schemas.microsoft.com/office/drawing/2014/main" xmlns="" val="20001"/>
                    </a:ext>
                  </a:extLst>
                </a:gridCol>
                <a:gridCol w="2438400">
                  <a:extLst>
                    <a:ext uri="{9D8B030D-6E8A-4147-A177-3AD203B41FA5}">
                      <a16:colId xmlns:a16="http://schemas.microsoft.com/office/drawing/2014/main" xmlns="" val="20002"/>
                    </a:ext>
                  </a:extLst>
                </a:gridCol>
                <a:gridCol w="2362200">
                  <a:extLst>
                    <a:ext uri="{9D8B030D-6E8A-4147-A177-3AD203B41FA5}">
                      <a16:colId xmlns:a16="http://schemas.microsoft.com/office/drawing/2014/main" xmlns="" val="20003"/>
                    </a:ext>
                  </a:extLst>
                </a:gridCol>
              </a:tblGrid>
              <a:tr h="370840">
                <a:tc>
                  <a:txBody>
                    <a:bodyPr/>
                    <a:lstStyle/>
                    <a:p>
                      <a:r>
                        <a:rPr lang="en-IN" sz="1600" dirty="0" smtClean="0">
                          <a:solidFill>
                            <a:schemeClr val="bg1"/>
                          </a:solidFill>
                        </a:rPr>
                        <a:t>Blank</a:t>
                      </a:r>
                      <a:endParaRPr lang="en-US" sz="1600" dirty="0">
                        <a:solidFill>
                          <a:schemeClr val="bg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Content Marketing</a:t>
                      </a:r>
                    </a:p>
                    <a:p>
                      <a:pPr algn="ctr"/>
                      <a:r>
                        <a:rPr lang="en-US" sz="1600" dirty="0" smtClean="0">
                          <a:solidFill>
                            <a:schemeClr val="tx1"/>
                          </a:solidFill>
                        </a:rPr>
                        <a:t>Branded Content</a:t>
                      </a:r>
                      <a:endParaRPr lang="en-US" sz="160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smtClean="0">
                          <a:solidFill>
                            <a:schemeClr val="tx1"/>
                          </a:solidFill>
                        </a:rPr>
                        <a:t>Content Marketing</a:t>
                      </a:r>
                    </a:p>
                    <a:p>
                      <a:pPr algn="ctr"/>
                      <a:r>
                        <a:rPr lang="en-US" sz="1600" dirty="0" smtClean="0">
                          <a:solidFill>
                            <a:schemeClr val="tx1"/>
                          </a:solidFill>
                        </a:rPr>
                        <a:t>Sponsored</a:t>
                      </a:r>
                      <a:r>
                        <a:rPr lang="en-US" sz="1600" baseline="0" dirty="0" smtClean="0">
                          <a:solidFill>
                            <a:schemeClr val="tx1"/>
                          </a:solidFill>
                        </a:rPr>
                        <a:t> Content</a:t>
                      </a:r>
                      <a:endParaRPr lang="en-US" sz="160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smtClean="0">
                          <a:solidFill>
                            <a:schemeClr val="tx1"/>
                          </a:solidFill>
                        </a:rPr>
                        <a:t>Native Advertising</a:t>
                      </a:r>
                      <a:endParaRPr lang="en-US" sz="160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r h="370840">
                <a:tc>
                  <a:txBody>
                    <a:bodyPr/>
                    <a:lstStyle/>
                    <a:p>
                      <a:r>
                        <a:rPr lang="en-US" sz="1400" dirty="0" smtClean="0">
                          <a:solidFill>
                            <a:schemeClr val="tx1"/>
                          </a:solidFill>
                        </a:rPr>
                        <a:t>Location</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solidFill>
                            <a:schemeClr val="tx1"/>
                          </a:solidFill>
                        </a:rPr>
                        <a:t>Brand’s website or microsite</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solidFill>
                            <a:schemeClr val="tx1"/>
                          </a:solidFill>
                        </a:rPr>
                        <a:t>Third-party</a:t>
                      </a:r>
                      <a:r>
                        <a:rPr lang="en-US" sz="1400" baseline="0" dirty="0" smtClean="0">
                          <a:solidFill>
                            <a:schemeClr val="tx1"/>
                          </a:solidFill>
                        </a:rPr>
                        <a:t> site</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solidFill>
                            <a:schemeClr val="tx1"/>
                          </a:solidFill>
                        </a:rPr>
                        <a:t>Third-party</a:t>
                      </a:r>
                      <a:r>
                        <a:rPr lang="en-US" sz="1400" baseline="0" dirty="0" smtClean="0">
                          <a:solidFill>
                            <a:schemeClr val="tx1"/>
                          </a:solidFill>
                        </a:rPr>
                        <a:t> site</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370840">
                <a:tc>
                  <a:txBody>
                    <a:bodyPr/>
                    <a:lstStyle/>
                    <a:p>
                      <a:r>
                        <a:rPr lang="en-US" sz="1400" dirty="0" smtClean="0">
                          <a:solidFill>
                            <a:schemeClr val="tx1"/>
                          </a:solidFill>
                        </a:rPr>
                        <a:t>Goals</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solidFill>
                            <a:schemeClr val="tx1"/>
                          </a:solidFill>
                        </a:rPr>
                        <a:t>Provide information</a:t>
                      </a:r>
                    </a:p>
                    <a:p>
                      <a:r>
                        <a:rPr lang="en-US" sz="1400" dirty="0" smtClean="0">
                          <a:solidFill>
                            <a:schemeClr val="tx1"/>
                          </a:solidFill>
                        </a:rPr>
                        <a:t>Increase</a:t>
                      </a:r>
                      <a:r>
                        <a:rPr lang="en-US" sz="1400" baseline="0" dirty="0" smtClean="0">
                          <a:solidFill>
                            <a:schemeClr val="tx1"/>
                          </a:solidFill>
                        </a:rPr>
                        <a:t> brand awareness</a:t>
                      </a:r>
                    </a:p>
                    <a:p>
                      <a:r>
                        <a:rPr lang="en-US" sz="1400" baseline="0" dirty="0" smtClean="0">
                          <a:solidFill>
                            <a:schemeClr val="tx1"/>
                          </a:solidFill>
                        </a:rPr>
                        <a:t>Improve search results</a:t>
                      </a:r>
                      <a:r>
                        <a:rPr lang="en-US" sz="1400" dirty="0" smtClean="0">
                          <a:solidFill>
                            <a:schemeClr val="tx1"/>
                          </a:solidFill>
                        </a:rPr>
                        <a:t> </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solidFill>
                            <a:schemeClr val="tx1"/>
                          </a:solidFill>
                        </a:rPr>
                        <a:t>Provide</a:t>
                      </a:r>
                      <a:r>
                        <a:rPr lang="en-US" sz="1400" baseline="0" dirty="0" smtClean="0">
                          <a:solidFill>
                            <a:schemeClr val="tx1"/>
                          </a:solidFill>
                        </a:rPr>
                        <a:t> information</a:t>
                      </a:r>
                    </a:p>
                    <a:p>
                      <a:r>
                        <a:rPr lang="en-US" sz="1400" baseline="0" dirty="0" smtClean="0">
                          <a:solidFill>
                            <a:schemeClr val="tx1"/>
                          </a:solidFill>
                        </a:rPr>
                        <a:t>Increase brand awareness</a:t>
                      </a:r>
                    </a:p>
                    <a:p>
                      <a:r>
                        <a:rPr lang="en-US" sz="1400" baseline="0" dirty="0" smtClean="0">
                          <a:solidFill>
                            <a:schemeClr val="tx1"/>
                          </a:solidFill>
                        </a:rPr>
                        <a:t>Increase social engagement</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solidFill>
                            <a:schemeClr val="tx1"/>
                          </a:solidFill>
                        </a:rPr>
                        <a:t>Generate</a:t>
                      </a:r>
                      <a:r>
                        <a:rPr lang="en-US" sz="1400" baseline="0" dirty="0" smtClean="0">
                          <a:solidFill>
                            <a:schemeClr val="tx1"/>
                          </a:solidFill>
                        </a:rPr>
                        <a:t> sales</a:t>
                      </a:r>
                    </a:p>
                    <a:p>
                      <a:r>
                        <a:rPr lang="en-US" sz="1400" baseline="0" dirty="0" smtClean="0">
                          <a:solidFill>
                            <a:schemeClr val="tx1"/>
                          </a:solidFill>
                        </a:rPr>
                        <a:t>Increase brand awareness</a:t>
                      </a:r>
                    </a:p>
                    <a:p>
                      <a:r>
                        <a:rPr lang="en-US" sz="1400" baseline="0" dirty="0" smtClean="0">
                          <a:solidFill>
                            <a:schemeClr val="tx1"/>
                          </a:solidFill>
                        </a:rPr>
                        <a:t>Increase social engagement</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370840">
                <a:tc>
                  <a:txBody>
                    <a:bodyPr/>
                    <a:lstStyle/>
                    <a:p>
                      <a:r>
                        <a:rPr lang="en-US" sz="1400" dirty="0" smtClean="0">
                          <a:solidFill>
                            <a:schemeClr val="tx1"/>
                          </a:solidFill>
                        </a:rPr>
                        <a:t>Tone</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solidFill>
                            <a:schemeClr val="tx1"/>
                          </a:solidFill>
                        </a:rPr>
                        <a:t>Educational</a:t>
                      </a:r>
                    </a:p>
                    <a:p>
                      <a:r>
                        <a:rPr lang="en-US" sz="1400" dirty="0" smtClean="0">
                          <a:solidFill>
                            <a:schemeClr val="tx1"/>
                          </a:solidFill>
                        </a:rPr>
                        <a:t>Solve</a:t>
                      </a:r>
                      <a:r>
                        <a:rPr lang="en-US" sz="1400" baseline="0" dirty="0" smtClean="0">
                          <a:solidFill>
                            <a:schemeClr val="tx1"/>
                          </a:solidFill>
                        </a:rPr>
                        <a:t> a problem</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solidFill>
                            <a:schemeClr val="tx1"/>
                          </a:solidFill>
                        </a:rPr>
                        <a:t>Educational</a:t>
                      </a:r>
                    </a:p>
                    <a:p>
                      <a:r>
                        <a:rPr lang="en-US" sz="1400" dirty="0" smtClean="0">
                          <a:solidFill>
                            <a:schemeClr val="tx1"/>
                          </a:solidFill>
                        </a:rPr>
                        <a:t>Authentic,</a:t>
                      </a:r>
                      <a:r>
                        <a:rPr lang="en-US" sz="1400" baseline="0" dirty="0" smtClean="0">
                          <a:solidFill>
                            <a:schemeClr val="tx1"/>
                          </a:solidFill>
                        </a:rPr>
                        <a:t> expert tone</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solidFill>
                            <a:schemeClr val="tx1"/>
                          </a:solidFill>
                        </a:rPr>
                        <a:t>Solve problem through brand purchase</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370840">
                <a:tc>
                  <a:txBody>
                    <a:bodyPr/>
                    <a:lstStyle/>
                    <a:p>
                      <a:r>
                        <a:rPr lang="en-US" sz="1400" dirty="0" smtClean="0">
                          <a:solidFill>
                            <a:schemeClr val="tx1"/>
                          </a:solidFill>
                        </a:rPr>
                        <a:t>Audience</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solidFill>
                            <a:schemeClr val="tx1"/>
                          </a:solidFill>
                        </a:rPr>
                        <a:t>Brand’s customers and prospects</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solidFill>
                            <a:schemeClr val="tx1"/>
                          </a:solidFill>
                        </a:rPr>
                        <a:t>Sponsor’s audience</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solidFill>
                            <a:schemeClr val="tx1"/>
                          </a:solidFill>
                        </a:rPr>
                        <a:t>Third-party</a:t>
                      </a:r>
                      <a:r>
                        <a:rPr lang="en-US" sz="1400" baseline="0" dirty="0" smtClean="0">
                          <a:solidFill>
                            <a:schemeClr val="tx1"/>
                          </a:solidFill>
                        </a:rPr>
                        <a:t>’s audience</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bl>
          </a:graphicData>
        </a:graphic>
      </p:graphicFrame>
      <p:pic>
        <p:nvPicPr>
          <p:cNvPr id="5" name="Picture 4" descr="Three teens swim in clear blue wate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4800600"/>
            <a:ext cx="2189300" cy="1459534"/>
          </a:xfrm>
          <a:prstGeom prst="round2DiagRect">
            <a:avLst>
              <a:gd name="adj1" fmla="val 16667"/>
              <a:gd name="adj2" fmla="val 0"/>
            </a:avLst>
          </a:prstGeom>
          <a:ln w="88900" cap="sq">
            <a:solidFill>
              <a:srgbClr val="FFFFFF"/>
            </a:solidFill>
            <a:miter lim="800000"/>
          </a:ln>
          <a:effectLst/>
        </p:spPr>
      </p:pic>
    </p:spTree>
    <p:extLst>
      <p:ext uri="{BB962C8B-B14F-4D97-AF65-F5344CB8AC3E}">
        <p14:creationId xmlns:p14="http://schemas.microsoft.com/office/powerpoint/2010/main" val="3868831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382000" cy="1097280"/>
          </a:xfrm>
        </p:spPr>
        <p:txBody>
          <a:bodyPr/>
          <a:lstStyle/>
          <a:p>
            <a:r>
              <a:rPr lang="en-IN" sz="3600" dirty="0" smtClean="0">
                <a:latin typeface="+mj-lt"/>
              </a:rPr>
              <a:t>Figure 8.10 </a:t>
            </a:r>
            <a:r>
              <a:rPr lang="en-US" sz="3600" dirty="0">
                <a:latin typeface="+mj-lt"/>
              </a:rPr>
              <a:t>Location-Based </a:t>
            </a:r>
            <a:r>
              <a:rPr lang="en-US" sz="3600" dirty="0" smtClean="0">
                <a:latin typeface="+mj-lt"/>
              </a:rPr>
              <a:t>Advertising</a:t>
            </a:r>
            <a:endParaRPr lang="en-IN" sz="3600" dirty="0">
              <a:latin typeface="+mj-lt"/>
            </a:endParaRPr>
          </a:p>
        </p:txBody>
      </p:sp>
      <p:sp>
        <p:nvSpPr>
          <p:cNvPr id="4" name="Content Placeholder 3"/>
          <p:cNvSpPr>
            <a:spLocks noGrp="1"/>
          </p:cNvSpPr>
          <p:nvPr>
            <p:ph idx="1"/>
          </p:nvPr>
        </p:nvSpPr>
        <p:spPr>
          <a:xfrm>
            <a:off x="457200" y="1600200"/>
            <a:ext cx="8229600" cy="2819400"/>
          </a:xfrm>
        </p:spPr>
        <p:txBody>
          <a:bodyPr/>
          <a:lstStyle/>
          <a:p>
            <a:r>
              <a:rPr lang="en-US" sz="2600" dirty="0"/>
              <a:t>Targeting by DMAs </a:t>
            </a:r>
            <a:r>
              <a:rPr lang="en-US" sz="2200" dirty="0"/>
              <a:t>(Designated marketing areas)</a:t>
            </a:r>
            <a:r>
              <a:rPr lang="en-US" sz="2600" dirty="0"/>
              <a:t>, 30%</a:t>
            </a:r>
          </a:p>
          <a:p>
            <a:r>
              <a:rPr lang="en-US" sz="2600" dirty="0"/>
              <a:t>Geo-fencing, 27%</a:t>
            </a:r>
          </a:p>
          <a:p>
            <a:r>
              <a:rPr lang="en-US" sz="2600" dirty="0"/>
              <a:t>Audience-data targeting, 24%</a:t>
            </a:r>
          </a:p>
          <a:p>
            <a:r>
              <a:rPr lang="en-US" sz="2600" dirty="0"/>
              <a:t>Geo-aware advertising, 14%</a:t>
            </a:r>
          </a:p>
          <a:p>
            <a:r>
              <a:rPr lang="en-US" sz="2600" dirty="0"/>
              <a:t>City or zip code, 5%</a:t>
            </a:r>
            <a:endParaRPr lang="en-IN" sz="2600" dirty="0"/>
          </a:p>
        </p:txBody>
      </p:sp>
      <p:sp>
        <p:nvSpPr>
          <p:cNvPr id="5" name="Content Placeholder 4"/>
          <p:cNvSpPr>
            <a:spLocks noGrp="1"/>
          </p:cNvSpPr>
          <p:nvPr>
            <p:ph idx="13"/>
          </p:nvPr>
        </p:nvSpPr>
        <p:spPr>
          <a:xfrm>
            <a:off x="457200" y="5334000"/>
            <a:ext cx="8229600" cy="792163"/>
          </a:xfrm>
        </p:spPr>
        <p:txBody>
          <a:bodyPr/>
          <a:lstStyle/>
          <a:p>
            <a:pPr marL="0" indent="0">
              <a:buNone/>
            </a:pPr>
            <a:r>
              <a:rPr lang="en-US" b="1" dirty="0"/>
              <a:t>Source: </a:t>
            </a:r>
            <a:r>
              <a:rPr lang="en-US" dirty="0"/>
              <a:t>Mark Walsch</a:t>
            </a:r>
            <a:r>
              <a:rPr lang="en-US" i="1" dirty="0"/>
              <a:t>, “Location-Based Mobile Ads Deliver Best Engagement, Performance,” </a:t>
            </a:r>
            <a:r>
              <a:rPr lang="en-US" dirty="0"/>
              <a:t>Online Media Daily,</a:t>
            </a:r>
            <a:r>
              <a:rPr lang="en-US" i="1" dirty="0"/>
              <a:t> </a:t>
            </a:r>
            <a:r>
              <a:rPr lang="en-US" u="sng" dirty="0" smtClean="0">
                <a:hlinkClick r:id="rId3"/>
              </a:rPr>
              <a:t>http://www.mediapost.com/publications/article/192780/</a:t>
            </a:r>
            <a:r>
              <a:rPr lang="en-US" i="1" dirty="0" smtClean="0"/>
              <a:t>, </a:t>
            </a:r>
            <a:r>
              <a:rPr lang="en-US" dirty="0"/>
              <a:t>February 6, 2013.</a:t>
            </a:r>
          </a:p>
        </p:txBody>
      </p:sp>
    </p:spTree>
    <p:extLst>
      <p:ext uri="{BB962C8B-B14F-4D97-AF65-F5344CB8AC3E}">
        <p14:creationId xmlns:p14="http://schemas.microsoft.com/office/powerpoint/2010/main" val="4612951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mj-lt"/>
              </a:rPr>
              <a:t>Mobile App</a:t>
            </a:r>
            <a:endParaRPr lang="en-IN" sz="3600" dirty="0">
              <a:latin typeface="+mj-lt"/>
            </a:endParaRPr>
          </a:p>
        </p:txBody>
      </p:sp>
      <p:sp>
        <p:nvSpPr>
          <p:cNvPr id="3" name="Content Placeholder 2"/>
          <p:cNvSpPr>
            <a:spLocks noGrp="1"/>
          </p:cNvSpPr>
          <p:nvPr>
            <p:ph idx="1"/>
          </p:nvPr>
        </p:nvSpPr>
        <p:spPr>
          <a:xfrm>
            <a:off x="457200" y="1600200"/>
            <a:ext cx="3810000" cy="4525963"/>
          </a:xfrm>
        </p:spPr>
        <p:txBody>
          <a:bodyPr/>
          <a:lstStyle/>
          <a:p>
            <a:pPr marL="0" indent="0">
              <a:buNone/>
            </a:pPr>
            <a:r>
              <a:rPr lang="en-US" sz="2800" dirty="0"/>
              <a:t>Location-based Advertising</a:t>
            </a:r>
          </a:p>
        </p:txBody>
      </p:sp>
      <p:pic>
        <p:nvPicPr>
          <p:cNvPr id="4" name="Picture 3" descr="An i-phone displaying the gulf seafood finder app shows results of a search based on the user’s current loca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1610726"/>
            <a:ext cx="2310986" cy="4515437"/>
          </a:xfrm>
          <a:prstGeom prst="rect">
            <a:avLst/>
          </a:prstGeom>
        </p:spPr>
      </p:pic>
    </p:spTree>
    <p:extLst>
      <p:ext uri="{BB962C8B-B14F-4D97-AF65-F5344CB8AC3E}">
        <p14:creationId xmlns:p14="http://schemas.microsoft.com/office/powerpoint/2010/main" val="39806675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Remarketing</a:t>
            </a:r>
          </a:p>
        </p:txBody>
      </p:sp>
      <p:sp>
        <p:nvSpPr>
          <p:cNvPr id="3" name="Content Placeholder 2"/>
          <p:cNvSpPr>
            <a:spLocks noGrp="1"/>
          </p:cNvSpPr>
          <p:nvPr>
            <p:ph idx="1"/>
          </p:nvPr>
        </p:nvSpPr>
        <p:spPr/>
        <p:txBody>
          <a:bodyPr/>
          <a:lstStyle/>
          <a:p>
            <a:r>
              <a:rPr lang="en-US" sz="2600" dirty="0"/>
              <a:t>Engages past visitor to website</a:t>
            </a:r>
          </a:p>
          <a:p>
            <a:r>
              <a:rPr lang="en-US" sz="2600" dirty="0"/>
              <a:t>Shown interest in brand/product</a:t>
            </a:r>
          </a:p>
          <a:p>
            <a:r>
              <a:rPr lang="en-US" sz="2600" dirty="0"/>
              <a:t>Higher conversions</a:t>
            </a:r>
          </a:p>
          <a:p>
            <a:r>
              <a:rPr lang="en-US" sz="2600" dirty="0"/>
              <a:t>Ad to computer or mobile device</a:t>
            </a:r>
          </a:p>
          <a:p>
            <a:r>
              <a:rPr lang="en-US" sz="2600" dirty="0"/>
              <a:t>Abandon shopping cart</a:t>
            </a:r>
          </a:p>
        </p:txBody>
      </p:sp>
    </p:spTree>
    <p:extLst>
      <p:ext uri="{BB962C8B-B14F-4D97-AF65-F5344CB8AC3E}">
        <p14:creationId xmlns:p14="http://schemas.microsoft.com/office/powerpoint/2010/main" val="12214782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Chapter </a:t>
            </a:r>
            <a:r>
              <a:rPr lang="en-US" sz="3600" dirty="0" smtClean="0">
                <a:latin typeface="+mj-lt"/>
              </a:rPr>
              <a:t>Objectives </a:t>
            </a:r>
            <a:r>
              <a:rPr lang="en-US" sz="2000" b="0" dirty="0" smtClean="0">
                <a:latin typeface="+mj-lt"/>
              </a:rPr>
              <a:t>(2 of 2)</a:t>
            </a:r>
            <a:endParaRPr lang="en-IN" sz="2000" b="0" dirty="0">
              <a:latin typeface="+mj-lt"/>
            </a:endParaRPr>
          </a:p>
        </p:txBody>
      </p:sp>
      <p:sp>
        <p:nvSpPr>
          <p:cNvPr id="5" name="Content Placeholder 4"/>
          <p:cNvSpPr>
            <a:spLocks noGrp="1"/>
          </p:cNvSpPr>
          <p:nvPr>
            <p:ph idx="1"/>
          </p:nvPr>
        </p:nvSpPr>
        <p:spPr>
          <a:xfrm>
            <a:off x="457200" y="1600200"/>
            <a:ext cx="8229600" cy="4343400"/>
          </a:xfrm>
        </p:spPr>
        <p:txBody>
          <a:bodyPr/>
          <a:lstStyle/>
          <a:p>
            <a:pPr marL="432000" indent="-432000">
              <a:buSzPct val="100000"/>
              <a:buFontTx/>
              <a:buAutoNum type="arabicPeriod" startAt="5"/>
            </a:pPr>
            <a:r>
              <a:rPr lang="en-US" sz="2600" dirty="0"/>
              <a:t>What digital strategies do marketing professionals employ?</a:t>
            </a:r>
          </a:p>
          <a:p>
            <a:pPr marL="432000" indent="-432000">
              <a:buSzPct val="100000"/>
              <a:buFontTx/>
              <a:buAutoNum type="arabicPeriod" startAt="5"/>
            </a:pPr>
            <a:r>
              <a:rPr lang="en-US" sz="2600" dirty="0"/>
              <a:t>What types of web advertising can companies use to reach consumers?</a:t>
            </a:r>
          </a:p>
          <a:p>
            <a:pPr marL="432000" indent="-432000">
              <a:buSzPct val="100000"/>
              <a:buFontTx/>
              <a:buAutoNum type="arabicPeriod" startAt="5"/>
            </a:pPr>
            <a:r>
              <a:rPr lang="en-US" sz="2600" dirty="0"/>
              <a:t>What is a search engine optimization strategy?</a:t>
            </a:r>
          </a:p>
          <a:p>
            <a:pPr marL="432000" indent="-432000">
              <a:buSzPct val="100000"/>
              <a:buFontTx/>
              <a:buAutoNum type="arabicPeriod" startAt="5"/>
            </a:pPr>
            <a:r>
              <a:rPr lang="en-US" sz="2600" dirty="0"/>
              <a:t>How can companies successfully conduct digital marketing programs in international markets?</a:t>
            </a:r>
          </a:p>
        </p:txBody>
      </p:sp>
    </p:spTree>
    <p:extLst>
      <p:ext uri="{BB962C8B-B14F-4D97-AF65-F5344CB8AC3E}">
        <p14:creationId xmlns:p14="http://schemas.microsoft.com/office/powerpoint/2010/main" val="2900230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Behavioral Targeting</a:t>
            </a:r>
          </a:p>
        </p:txBody>
      </p:sp>
      <p:sp>
        <p:nvSpPr>
          <p:cNvPr id="3" name="Content Placeholder 2"/>
          <p:cNvSpPr>
            <a:spLocks noGrp="1"/>
          </p:cNvSpPr>
          <p:nvPr>
            <p:ph idx="1"/>
          </p:nvPr>
        </p:nvSpPr>
        <p:spPr>
          <a:xfrm>
            <a:off x="457200" y="1600200"/>
            <a:ext cx="3886200" cy="4525963"/>
          </a:xfrm>
        </p:spPr>
        <p:txBody>
          <a:bodyPr/>
          <a:lstStyle/>
          <a:p>
            <a:r>
              <a:rPr lang="en-US" sz="2600" dirty="0"/>
              <a:t>Uses Web data</a:t>
            </a:r>
          </a:p>
          <a:p>
            <a:r>
              <a:rPr lang="en-US" sz="2600" dirty="0"/>
              <a:t>Pages visited on the Internet</a:t>
            </a:r>
          </a:p>
          <a:p>
            <a:r>
              <a:rPr lang="en-US" sz="2600" dirty="0"/>
              <a:t>Keyword searches or content read</a:t>
            </a:r>
          </a:p>
          <a:p>
            <a:r>
              <a:rPr lang="en-US" sz="2600" dirty="0"/>
              <a:t>Past visitors to a site</a:t>
            </a:r>
          </a:p>
        </p:txBody>
      </p:sp>
      <p:pic>
        <p:nvPicPr>
          <p:cNvPr id="4" name="Picture 3" descr="An older man wading in a river while fishing wears water resistant gea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2403" y="1828800"/>
            <a:ext cx="3798997" cy="2529198"/>
          </a:xfrm>
          <a:prstGeom prst="rect">
            <a:avLst/>
          </a:prstGeom>
        </p:spPr>
      </p:pic>
    </p:spTree>
    <p:extLst>
      <p:ext uri="{BB962C8B-B14F-4D97-AF65-F5344CB8AC3E}">
        <p14:creationId xmlns:p14="http://schemas.microsoft.com/office/powerpoint/2010/main" val="29970067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Blogs and Newsletters</a:t>
            </a:r>
            <a:endParaRPr lang="en-IN" dirty="0">
              <a:latin typeface="+mj-lt"/>
            </a:endParaRPr>
          </a:p>
        </p:txBody>
      </p:sp>
      <p:sp>
        <p:nvSpPr>
          <p:cNvPr id="3" name="Content Placeholder 2"/>
          <p:cNvSpPr>
            <a:spLocks noGrp="1"/>
          </p:cNvSpPr>
          <p:nvPr>
            <p:ph idx="1"/>
          </p:nvPr>
        </p:nvSpPr>
        <p:spPr>
          <a:xfrm>
            <a:off x="457200" y="1600200"/>
            <a:ext cx="4572000" cy="4525963"/>
          </a:xfrm>
        </p:spPr>
        <p:txBody>
          <a:bodyPr/>
          <a:lstStyle/>
          <a:p>
            <a:pPr>
              <a:spcBef>
                <a:spcPts val="1000"/>
              </a:spcBef>
            </a:pPr>
            <a:r>
              <a:rPr lang="en-US" sz="2400" dirty="0"/>
              <a:t>Blogs are online musings</a:t>
            </a:r>
          </a:p>
          <a:p>
            <a:pPr>
              <a:spcBef>
                <a:spcPts val="1000"/>
              </a:spcBef>
            </a:pPr>
            <a:r>
              <a:rPr lang="en-US" sz="2400" dirty="0"/>
              <a:t>Power of online buzz</a:t>
            </a:r>
          </a:p>
          <a:p>
            <a:pPr>
              <a:spcBef>
                <a:spcPts val="1000"/>
              </a:spcBef>
            </a:pPr>
            <a:r>
              <a:rPr lang="en-US" sz="2400" dirty="0"/>
              <a:t>Company-sponsored blogs</a:t>
            </a:r>
          </a:p>
          <a:p>
            <a:pPr lvl="1"/>
            <a:r>
              <a:rPr lang="en-US" sz="2200" dirty="0"/>
              <a:t>Objective of blog</a:t>
            </a:r>
          </a:p>
          <a:p>
            <a:pPr lvl="1"/>
            <a:r>
              <a:rPr lang="en-US" sz="2200" dirty="0"/>
              <a:t>Reaction strategy for negative comments</a:t>
            </a:r>
          </a:p>
          <a:p>
            <a:pPr>
              <a:spcBef>
                <a:spcPts val="1000"/>
              </a:spcBef>
            </a:pPr>
            <a:r>
              <a:rPr lang="en-US" sz="2400" dirty="0"/>
              <a:t>Small businesses</a:t>
            </a:r>
          </a:p>
          <a:p>
            <a:pPr>
              <a:spcBef>
                <a:spcPts val="1000"/>
              </a:spcBef>
            </a:pPr>
            <a:r>
              <a:rPr lang="en-US" sz="2400" dirty="0"/>
              <a:t>Newsletters</a:t>
            </a:r>
          </a:p>
          <a:p>
            <a:pPr>
              <a:spcBef>
                <a:spcPts val="1000"/>
              </a:spcBef>
            </a:pPr>
            <a:r>
              <a:rPr lang="en-US" sz="2400" dirty="0"/>
              <a:t>Offer solutions and information</a:t>
            </a:r>
          </a:p>
          <a:p>
            <a:pPr>
              <a:spcBef>
                <a:spcPts val="1000"/>
              </a:spcBef>
            </a:pPr>
            <a:r>
              <a:rPr lang="en-US" sz="2400" dirty="0"/>
              <a:t>Update regularly</a:t>
            </a:r>
          </a:p>
        </p:txBody>
      </p:sp>
      <p:pic>
        <p:nvPicPr>
          <p:cNvPr id="4" name="Picture 3" descr="A young man and woman pose together in fashionable cloth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1524000"/>
            <a:ext cx="2812586" cy="4253747"/>
          </a:xfrm>
          <a:prstGeom prst="rect">
            <a:avLst/>
          </a:prstGeom>
        </p:spPr>
      </p:pic>
    </p:spTree>
    <p:extLst>
      <p:ext uri="{BB962C8B-B14F-4D97-AF65-F5344CB8AC3E}">
        <p14:creationId xmlns:p14="http://schemas.microsoft.com/office/powerpoint/2010/main" val="2547202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E-Mail Marketing</a:t>
            </a:r>
            <a:endParaRPr lang="en-IN" dirty="0">
              <a:latin typeface="+mj-lt"/>
            </a:endParaRPr>
          </a:p>
        </p:txBody>
      </p:sp>
      <p:sp>
        <p:nvSpPr>
          <p:cNvPr id="3" name="Content Placeholder 2"/>
          <p:cNvSpPr>
            <a:spLocks noGrp="1"/>
          </p:cNvSpPr>
          <p:nvPr>
            <p:ph idx="1"/>
          </p:nvPr>
        </p:nvSpPr>
        <p:spPr>
          <a:xfrm>
            <a:off x="457200" y="1600200"/>
            <a:ext cx="4495800" cy="4724400"/>
          </a:xfrm>
        </p:spPr>
        <p:txBody>
          <a:bodyPr/>
          <a:lstStyle/>
          <a:p>
            <a:r>
              <a:rPr lang="en-US" sz="2400" dirty="0"/>
              <a:t>Important component of digital strategy</a:t>
            </a:r>
          </a:p>
          <a:p>
            <a:pPr lvl="1"/>
            <a:r>
              <a:rPr lang="en-US" sz="2200" dirty="0"/>
              <a:t>Integrate with other channels</a:t>
            </a:r>
          </a:p>
          <a:p>
            <a:pPr lvl="1"/>
            <a:r>
              <a:rPr lang="en-US" sz="2200" dirty="0"/>
              <a:t>Resemble information on website</a:t>
            </a:r>
          </a:p>
          <a:p>
            <a:pPr>
              <a:lnSpc>
                <a:spcPct val="90000"/>
              </a:lnSpc>
            </a:pPr>
            <a:r>
              <a:rPr lang="en-US" sz="2400" dirty="0"/>
              <a:t>Using Web analytics to direct e-mail campaign</a:t>
            </a:r>
          </a:p>
          <a:p>
            <a:pPr lvl="1"/>
            <a:r>
              <a:rPr lang="en-US" sz="2200" dirty="0"/>
              <a:t>Individuals who visit website</a:t>
            </a:r>
          </a:p>
          <a:p>
            <a:pPr lvl="1"/>
            <a:r>
              <a:rPr lang="en-US" sz="2200" dirty="0"/>
              <a:t>Individuals who abandon shopping cart</a:t>
            </a:r>
          </a:p>
          <a:p>
            <a:pPr lvl="1"/>
            <a:r>
              <a:rPr lang="en-US" sz="2200" dirty="0"/>
              <a:t>Targeted e-mails have higher conversion rates</a:t>
            </a:r>
          </a:p>
        </p:txBody>
      </p:sp>
      <p:pic>
        <p:nvPicPr>
          <p:cNvPr id="4" name="Picture 3" descr="A young woman smiles as she looks at the screen of her smart phon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6622" y="2209800"/>
            <a:ext cx="3458645" cy="2303382"/>
          </a:xfrm>
          <a:prstGeom prst="rect">
            <a:avLst/>
          </a:prstGeom>
        </p:spPr>
      </p:pic>
    </p:spTree>
    <p:extLst>
      <p:ext uri="{BB962C8B-B14F-4D97-AF65-F5344CB8AC3E}">
        <p14:creationId xmlns:p14="http://schemas.microsoft.com/office/powerpoint/2010/main" val="485526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0" hangingPunct="0"/>
            <a:r>
              <a:rPr lang="en-US" sz="3600" dirty="0" smtClean="0">
                <a:latin typeface="+mj-lt"/>
              </a:rPr>
              <a:t>Figure 8.11 </a:t>
            </a:r>
            <a:r>
              <a:rPr lang="en-US" sz="3600" dirty="0">
                <a:latin typeface="+mj-lt"/>
              </a:rPr>
              <a:t>Email Marketing </a:t>
            </a:r>
            <a:r>
              <a:rPr lang="en-US" sz="3600" dirty="0" smtClean="0">
                <a:latin typeface="+mj-lt"/>
              </a:rPr>
              <a:t>Tactics</a:t>
            </a:r>
            <a:endParaRPr lang="en-US" sz="3600" dirty="0">
              <a:latin typeface="+mj-lt"/>
            </a:endParaRPr>
          </a:p>
        </p:txBody>
      </p:sp>
      <p:sp>
        <p:nvSpPr>
          <p:cNvPr id="3" name="Content Placeholder 2"/>
          <p:cNvSpPr>
            <a:spLocks noGrp="1"/>
          </p:cNvSpPr>
          <p:nvPr>
            <p:ph idx="1"/>
          </p:nvPr>
        </p:nvSpPr>
        <p:spPr/>
        <p:txBody>
          <a:bodyPr/>
          <a:lstStyle/>
          <a:p>
            <a:r>
              <a:rPr lang="en-US" sz="2600" dirty="0"/>
              <a:t>Behavior targeting</a:t>
            </a:r>
          </a:p>
          <a:p>
            <a:pPr lvl="1"/>
            <a:r>
              <a:rPr lang="en-US" sz="2400" dirty="0"/>
              <a:t>Browsing history</a:t>
            </a:r>
          </a:p>
          <a:p>
            <a:pPr lvl="1"/>
            <a:r>
              <a:rPr lang="en-US" sz="2400" dirty="0"/>
              <a:t>Demographics</a:t>
            </a:r>
          </a:p>
          <a:p>
            <a:pPr lvl="1"/>
            <a:r>
              <a:rPr lang="en-US" sz="2400" dirty="0"/>
              <a:t>Abandoned shopping carts</a:t>
            </a:r>
          </a:p>
          <a:p>
            <a:pPr lvl="1"/>
            <a:r>
              <a:rPr lang="en-US" sz="2400" dirty="0"/>
              <a:t>Past purchases</a:t>
            </a:r>
          </a:p>
          <a:p>
            <a:r>
              <a:rPr lang="en-US" sz="2600" dirty="0"/>
              <a:t>Dynamic web cropping</a:t>
            </a:r>
          </a:p>
          <a:p>
            <a:r>
              <a:rPr lang="en-US" sz="2600" dirty="0"/>
              <a:t>Event targeting</a:t>
            </a:r>
          </a:p>
          <a:p>
            <a:r>
              <a:rPr lang="en-US" sz="2600" dirty="0"/>
              <a:t>Weather targeting</a:t>
            </a:r>
          </a:p>
          <a:p>
            <a:r>
              <a:rPr lang="en-US" sz="2600" dirty="0"/>
              <a:t>Geo-targeting</a:t>
            </a:r>
            <a:endParaRPr lang="en-IN" sz="2600" dirty="0"/>
          </a:p>
        </p:txBody>
      </p:sp>
    </p:spTree>
    <p:extLst>
      <p:ext uri="{BB962C8B-B14F-4D97-AF65-F5344CB8AC3E}">
        <p14:creationId xmlns:p14="http://schemas.microsoft.com/office/powerpoint/2010/main" val="17370620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0" hangingPunct="0"/>
            <a:r>
              <a:rPr lang="en-US" sz="3600" dirty="0">
                <a:latin typeface="+mj-lt"/>
              </a:rPr>
              <a:t>Figure </a:t>
            </a:r>
            <a:r>
              <a:rPr lang="en-US" sz="3600" dirty="0" smtClean="0">
                <a:latin typeface="+mj-lt"/>
              </a:rPr>
              <a:t>8.12 </a:t>
            </a:r>
            <a:r>
              <a:rPr lang="en-US" sz="3600" dirty="0">
                <a:latin typeface="+mj-lt"/>
              </a:rPr>
              <a:t>Developing Successful E-mail Campaigns</a:t>
            </a:r>
          </a:p>
        </p:txBody>
      </p:sp>
      <p:sp>
        <p:nvSpPr>
          <p:cNvPr id="3" name="Content Placeholder 2"/>
          <p:cNvSpPr>
            <a:spLocks noGrp="1"/>
          </p:cNvSpPr>
          <p:nvPr>
            <p:ph idx="1"/>
          </p:nvPr>
        </p:nvSpPr>
        <p:spPr>
          <a:xfrm>
            <a:off x="457200" y="1600200"/>
            <a:ext cx="8229600" cy="4343400"/>
          </a:xfrm>
        </p:spPr>
        <p:txBody>
          <a:bodyPr/>
          <a:lstStyle/>
          <a:p>
            <a:pPr>
              <a:spcBef>
                <a:spcPts val="1000"/>
              </a:spcBef>
            </a:pPr>
            <a:r>
              <a:rPr lang="en-US" sz="2600" dirty="0"/>
              <a:t>Be upfront, honest with subscribers</a:t>
            </a:r>
          </a:p>
          <a:p>
            <a:pPr>
              <a:spcBef>
                <a:spcPts val="1000"/>
              </a:spcBef>
            </a:pPr>
            <a:r>
              <a:rPr lang="en-US" sz="2600" dirty="0"/>
              <a:t>Build list for quality, not quantity</a:t>
            </a:r>
          </a:p>
          <a:p>
            <a:pPr>
              <a:spcBef>
                <a:spcPts val="1000"/>
              </a:spcBef>
            </a:pPr>
            <a:r>
              <a:rPr lang="en-US" sz="2600" dirty="0"/>
              <a:t>Give subscribers what they want</a:t>
            </a:r>
          </a:p>
          <a:p>
            <a:pPr>
              <a:spcBef>
                <a:spcPts val="1000"/>
              </a:spcBef>
            </a:pPr>
            <a:r>
              <a:rPr lang="en-US" sz="2600" dirty="0"/>
              <a:t>Be familiar to your audience</a:t>
            </a:r>
          </a:p>
          <a:p>
            <a:pPr>
              <a:spcBef>
                <a:spcPts val="1000"/>
              </a:spcBef>
            </a:pPr>
            <a:r>
              <a:rPr lang="en-US" sz="2600" dirty="0"/>
              <a:t>Keep e-mails neat and clean</a:t>
            </a:r>
          </a:p>
          <a:p>
            <a:pPr>
              <a:spcBef>
                <a:spcPts val="1000"/>
              </a:spcBef>
            </a:pPr>
            <a:r>
              <a:rPr lang="en-US" sz="2600" dirty="0"/>
              <a:t>Be eye-catching</a:t>
            </a:r>
          </a:p>
          <a:p>
            <a:pPr>
              <a:spcBef>
                <a:spcPts val="1000"/>
              </a:spcBef>
            </a:pPr>
            <a:r>
              <a:rPr lang="en-US" sz="2600" dirty="0"/>
              <a:t>Integrate social media</a:t>
            </a:r>
          </a:p>
          <a:p>
            <a:pPr>
              <a:spcBef>
                <a:spcPts val="1000"/>
              </a:spcBef>
            </a:pPr>
            <a:r>
              <a:rPr lang="en-US" sz="2600" dirty="0"/>
              <a:t>Test, test, and test</a:t>
            </a:r>
          </a:p>
        </p:txBody>
      </p:sp>
      <p:sp>
        <p:nvSpPr>
          <p:cNvPr id="4" name="Content Placeholder 3"/>
          <p:cNvSpPr>
            <a:spLocks noGrp="1"/>
          </p:cNvSpPr>
          <p:nvPr>
            <p:ph idx="13"/>
          </p:nvPr>
        </p:nvSpPr>
        <p:spPr>
          <a:xfrm>
            <a:off x="457200" y="6019800"/>
            <a:ext cx="8229600" cy="304800"/>
          </a:xfrm>
        </p:spPr>
        <p:txBody>
          <a:bodyPr/>
          <a:lstStyle/>
          <a:p>
            <a:pPr marL="0" indent="0">
              <a:buNone/>
            </a:pPr>
            <a:r>
              <a:rPr lang="en-US" i="1" dirty="0"/>
              <a:t>Source; Interview with Holly Betts, Marketing Zen, February 12, 2014.</a:t>
            </a:r>
          </a:p>
        </p:txBody>
      </p:sp>
    </p:spTree>
    <p:extLst>
      <p:ext uri="{BB962C8B-B14F-4D97-AF65-F5344CB8AC3E}">
        <p14:creationId xmlns:p14="http://schemas.microsoft.com/office/powerpoint/2010/main" val="511268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Web Advertising</a:t>
            </a:r>
            <a:endParaRPr lang="en-IN" sz="3600" dirty="0">
              <a:latin typeface="+mj-lt"/>
            </a:endParaRPr>
          </a:p>
        </p:txBody>
      </p:sp>
      <p:sp>
        <p:nvSpPr>
          <p:cNvPr id="3" name="Content Placeholder 2"/>
          <p:cNvSpPr>
            <a:spLocks noGrp="1"/>
          </p:cNvSpPr>
          <p:nvPr>
            <p:ph idx="1"/>
          </p:nvPr>
        </p:nvSpPr>
        <p:spPr/>
        <p:txBody>
          <a:bodyPr/>
          <a:lstStyle/>
          <a:p>
            <a:r>
              <a:rPr lang="en-US" sz="2600" dirty="0"/>
              <a:t>Highly effective</a:t>
            </a:r>
          </a:p>
          <a:p>
            <a:r>
              <a:rPr lang="en-US" sz="2600" dirty="0"/>
              <a:t>Younger, affluent, Internet savvy</a:t>
            </a:r>
          </a:p>
          <a:p>
            <a:r>
              <a:rPr lang="en-US" sz="2600" dirty="0"/>
              <a:t>Online budgets have increased</a:t>
            </a:r>
          </a:p>
          <a:p>
            <a:r>
              <a:rPr lang="en-US" sz="2600" dirty="0"/>
              <a:t>Multi-screen approach</a:t>
            </a:r>
          </a:p>
        </p:txBody>
      </p:sp>
    </p:spTree>
    <p:extLst>
      <p:ext uri="{BB962C8B-B14F-4D97-AF65-F5344CB8AC3E}">
        <p14:creationId xmlns:p14="http://schemas.microsoft.com/office/powerpoint/2010/main" val="1192563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600" dirty="0" smtClean="0">
                <a:latin typeface="+mj-lt"/>
              </a:rPr>
              <a:t>Figure 8.13 </a:t>
            </a:r>
            <a:r>
              <a:rPr lang="en-US" sz="3600" dirty="0">
                <a:latin typeface="+mj-lt"/>
              </a:rPr>
              <a:t>U.S. Online Ad Spending by </a:t>
            </a:r>
            <a:r>
              <a:rPr lang="en-US" sz="3600" dirty="0" smtClean="0">
                <a:latin typeface="+mj-lt"/>
              </a:rPr>
              <a:t>Format</a:t>
            </a:r>
            <a:endParaRPr lang="en-IN" sz="3600" dirty="0">
              <a:latin typeface="+mj-lt"/>
            </a:endParaRPr>
          </a:p>
        </p:txBody>
      </p:sp>
      <p:pic>
        <p:nvPicPr>
          <p:cNvPr id="8" name="Picture 7" descr="A pie chart shows U S online ad spending by format, as follows: search, 49.2%; banners. 22.6%; media or video, 13.6%; other, 8.9% classified, 5.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1454" y="1618229"/>
            <a:ext cx="6246249" cy="3621543"/>
          </a:xfrm>
          <a:prstGeom prst="rect">
            <a:avLst/>
          </a:prstGeom>
        </p:spPr>
      </p:pic>
      <p:sp>
        <p:nvSpPr>
          <p:cNvPr id="7" name="Content Placeholder 6"/>
          <p:cNvSpPr>
            <a:spLocks noGrp="1"/>
          </p:cNvSpPr>
          <p:nvPr>
            <p:ph idx="1"/>
          </p:nvPr>
        </p:nvSpPr>
        <p:spPr>
          <a:xfrm>
            <a:off x="457200" y="5638800"/>
            <a:ext cx="8229600" cy="487364"/>
          </a:xfrm>
        </p:spPr>
        <p:txBody>
          <a:bodyPr/>
          <a:lstStyle/>
          <a:p>
            <a:pPr marL="0" indent="0" fontAlgn="auto">
              <a:spcBef>
                <a:spcPts val="0"/>
              </a:spcBef>
              <a:spcAft>
                <a:spcPts val="0"/>
              </a:spcAft>
              <a:buNone/>
              <a:defRPr/>
            </a:pPr>
            <a:r>
              <a:rPr lang="en-US" sz="1400" kern="0" dirty="0">
                <a:solidFill>
                  <a:sysClr val="windowText" lastClr="000000"/>
                </a:solidFill>
              </a:rPr>
              <a:t>Source: Based on “Online Ad Spending Consolidates Among Search, Banners, Video,” eMarkter Digital Intelligence, February 3, 2012, </a:t>
            </a:r>
            <a:r>
              <a:rPr lang="en-US" sz="1400" u="sng" kern="0" dirty="0">
                <a:solidFill>
                  <a:sysClr val="windowText" lastClr="000000"/>
                </a:solidFill>
                <a:hlinkClick r:id="rId4"/>
              </a:rPr>
              <a:t>www.smarketer.com/articles/print.aspx?R=1008815</a:t>
            </a:r>
            <a:r>
              <a:rPr lang="en-US" sz="1400" kern="0" dirty="0">
                <a:solidFill>
                  <a:sysClr val="windowText" lastClr="000000"/>
                </a:solidFill>
              </a:rPr>
              <a:t>.</a:t>
            </a:r>
          </a:p>
        </p:txBody>
      </p:sp>
    </p:spTree>
    <p:extLst>
      <p:ext uri="{BB962C8B-B14F-4D97-AF65-F5344CB8AC3E}">
        <p14:creationId xmlns:p14="http://schemas.microsoft.com/office/powerpoint/2010/main" val="2212428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Banner Advertising</a:t>
            </a:r>
            <a:endParaRPr lang="en-IN" dirty="0">
              <a:latin typeface="+mj-lt"/>
            </a:endParaRPr>
          </a:p>
        </p:txBody>
      </p:sp>
      <p:sp>
        <p:nvSpPr>
          <p:cNvPr id="3" name="Content Placeholder 2"/>
          <p:cNvSpPr>
            <a:spLocks noGrp="1"/>
          </p:cNvSpPr>
          <p:nvPr>
            <p:ph idx="1"/>
          </p:nvPr>
        </p:nvSpPr>
        <p:spPr/>
        <p:txBody>
          <a:bodyPr/>
          <a:lstStyle/>
          <a:p>
            <a:r>
              <a:rPr lang="en-US" sz="2600" dirty="0"/>
              <a:t>First online advertising</a:t>
            </a:r>
          </a:p>
          <a:p>
            <a:r>
              <a:rPr lang="en-US" sz="2600" dirty="0"/>
              <a:t>Accounts for 22.6% of online advertising</a:t>
            </a:r>
          </a:p>
          <a:p>
            <a:r>
              <a:rPr lang="en-US" sz="2600" dirty="0"/>
              <a:t>Can embed videos and widgets</a:t>
            </a:r>
          </a:p>
          <a:p>
            <a:r>
              <a:rPr lang="en-US" sz="2600" dirty="0"/>
              <a:t>Targeted display ads</a:t>
            </a:r>
          </a:p>
          <a:p>
            <a:pPr lvl="1"/>
            <a:r>
              <a:rPr lang="en-US" sz="2400" dirty="0"/>
              <a:t>Auction exchanges</a:t>
            </a:r>
          </a:p>
          <a:p>
            <a:pPr lvl="1"/>
            <a:r>
              <a:rPr lang="en-US" sz="2400" dirty="0"/>
              <a:t>Matches audience</a:t>
            </a:r>
          </a:p>
        </p:txBody>
      </p:sp>
    </p:spTree>
    <p:extLst>
      <p:ext uri="{BB962C8B-B14F-4D97-AF65-F5344CB8AC3E}">
        <p14:creationId xmlns:p14="http://schemas.microsoft.com/office/powerpoint/2010/main" val="4154230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Widgets</a:t>
            </a:r>
            <a:br>
              <a:rPr lang="en-US" sz="3600" dirty="0">
                <a:latin typeface="+mj-lt"/>
              </a:rPr>
            </a:br>
            <a:r>
              <a:rPr lang="en-US" sz="3600" dirty="0">
                <a:latin typeface="+mj-lt"/>
              </a:rPr>
              <a:t>Banner Advertising</a:t>
            </a:r>
            <a:endParaRPr lang="en-IN" sz="3600" dirty="0">
              <a:latin typeface="+mj-lt"/>
            </a:endParaRPr>
          </a:p>
        </p:txBody>
      </p:sp>
      <p:sp>
        <p:nvSpPr>
          <p:cNvPr id="3" name="Content Placeholder 2"/>
          <p:cNvSpPr>
            <a:spLocks noGrp="1"/>
          </p:cNvSpPr>
          <p:nvPr>
            <p:ph idx="1"/>
          </p:nvPr>
        </p:nvSpPr>
        <p:spPr/>
        <p:txBody>
          <a:bodyPr/>
          <a:lstStyle/>
          <a:p>
            <a:r>
              <a:rPr lang="en-US" sz="2600" dirty="0"/>
              <a:t>Mini-applications embedded in banners</a:t>
            </a:r>
          </a:p>
          <a:p>
            <a:r>
              <a:rPr lang="en-US" sz="2600" dirty="0"/>
              <a:t>Access external dynamic content</a:t>
            </a:r>
          </a:p>
          <a:p>
            <a:r>
              <a:rPr lang="en-US" sz="2600" dirty="0"/>
              <a:t>Provide personalized access to information</a:t>
            </a:r>
          </a:p>
          <a:p>
            <a:r>
              <a:rPr lang="en-US" sz="2600" dirty="0"/>
              <a:t>Micro-site landing pages</a:t>
            </a:r>
          </a:p>
          <a:p>
            <a:r>
              <a:rPr lang="en-US" sz="2600" dirty="0"/>
              <a:t>Geo-targeted ads</a:t>
            </a:r>
            <a:endParaRPr lang="en-IN" sz="2600" dirty="0"/>
          </a:p>
        </p:txBody>
      </p:sp>
    </p:spTree>
    <p:extLst>
      <p:ext uri="{BB962C8B-B14F-4D97-AF65-F5344CB8AC3E}">
        <p14:creationId xmlns:p14="http://schemas.microsoft.com/office/powerpoint/2010/main" val="29594991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Video Ad for Swimways</a:t>
            </a:r>
            <a:endParaRPr lang="en-IN" sz="3600" dirty="0">
              <a:latin typeface="+mj-lt"/>
            </a:endParaRPr>
          </a:p>
        </p:txBody>
      </p:sp>
      <p:pic>
        <p:nvPicPr>
          <p:cNvPr id="4" name="Picture 2" descr="A screenshot of a video ad for Swimways shows a swimmer jumping into the water.">
            <a:hlinkClick r:id="rId3"/>
          </p:cNvPr>
          <p:cNvPicPr>
            <a:picLocks noChangeAspect="1"/>
          </p:cNvPicPr>
          <p:nvPr/>
        </p:nvPicPr>
        <p:blipFill>
          <a:blip r:embed="rId4" cstate="print"/>
          <a:srcRect/>
          <a:stretch>
            <a:fillRect/>
          </a:stretch>
        </p:blipFill>
        <p:spPr bwMode="auto">
          <a:xfrm>
            <a:off x="2008188" y="1676400"/>
            <a:ext cx="5103812" cy="2743200"/>
          </a:xfrm>
          <a:prstGeom prst="rect">
            <a:avLst/>
          </a:prstGeom>
          <a:noFill/>
          <a:ln w="9525">
            <a:noFill/>
            <a:miter lim="800000"/>
            <a:headEnd/>
            <a:tailEnd/>
          </a:ln>
        </p:spPr>
      </p:pic>
      <p:sp>
        <p:nvSpPr>
          <p:cNvPr id="3" name="Content Placeholder 2"/>
          <p:cNvSpPr>
            <a:spLocks noGrp="1"/>
          </p:cNvSpPr>
          <p:nvPr>
            <p:ph idx="1"/>
          </p:nvPr>
        </p:nvSpPr>
        <p:spPr>
          <a:xfrm>
            <a:off x="457200" y="4876800"/>
            <a:ext cx="8229600" cy="1249363"/>
          </a:xfrm>
        </p:spPr>
        <p:txBody>
          <a:bodyPr/>
          <a:lstStyle/>
          <a:p>
            <a:pPr marL="0" indent="0">
              <a:buNone/>
            </a:pPr>
            <a:r>
              <a:rPr lang="en-US" sz="2400" b="1" dirty="0"/>
              <a:t>A video ad produced for the Internet by Newcomer, Morris, and Young showing two surfers playing soccer from surfboards</a:t>
            </a:r>
          </a:p>
        </p:txBody>
      </p:sp>
    </p:spTree>
    <p:extLst>
      <p:ext uri="{BB962C8B-B14F-4D97-AF65-F5344CB8AC3E}">
        <p14:creationId xmlns:p14="http://schemas.microsoft.com/office/powerpoint/2010/main" val="1720279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305800" cy="1066800"/>
          </a:xfrm>
        </p:spPr>
        <p:txBody>
          <a:bodyPr/>
          <a:lstStyle/>
          <a:p>
            <a:r>
              <a:rPr lang="en-US" sz="3600" dirty="0" smtClean="0">
                <a:latin typeface="+mj-lt"/>
              </a:rPr>
              <a:t>Figure 8.1 Overview </a:t>
            </a:r>
            <a:r>
              <a:rPr lang="en-US" sz="3600" dirty="0">
                <a:latin typeface="+mj-lt"/>
              </a:rPr>
              <a:t>of Marketing </a:t>
            </a:r>
            <a:r>
              <a:rPr lang="en-US" sz="3600" dirty="0" smtClean="0">
                <a:latin typeface="+mj-lt"/>
              </a:rPr>
              <a:t>Communications</a:t>
            </a:r>
            <a:endParaRPr lang="en-IN" sz="3600" dirty="0">
              <a:latin typeface="+mj-lt"/>
            </a:endParaRPr>
          </a:p>
        </p:txBody>
      </p:sp>
      <p:pic>
        <p:nvPicPr>
          <p:cNvPr id="6" name="Picture 5" descr="A pyramid is divided into five layers, from bottom to top as follows: 1, brand management, buyer behaviors, I M C planning process. 2, advertising management, advertising design, traditional media. 3, which is emphasized: digital marketing, social media, alternative marketing. 4, database, direct reporting, and personal selling; sales promotions; public relations and sponsorships. 5, regulation and ethics, evalua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340" y="1600200"/>
            <a:ext cx="7273520" cy="4584659"/>
          </a:xfrm>
          <a:prstGeom prst="rect">
            <a:avLst/>
          </a:prstGeom>
        </p:spPr>
      </p:pic>
    </p:spTree>
    <p:extLst>
      <p:ext uri="{BB962C8B-B14F-4D97-AF65-F5344CB8AC3E}">
        <p14:creationId xmlns:p14="http://schemas.microsoft.com/office/powerpoint/2010/main" val="28186255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Impact of Online Advertising</a:t>
            </a:r>
            <a:endParaRPr lang="en-IN" dirty="0">
              <a:latin typeface="+mj-lt"/>
            </a:endParaRPr>
          </a:p>
        </p:txBody>
      </p:sp>
      <p:sp>
        <p:nvSpPr>
          <p:cNvPr id="3" name="Content Placeholder 2"/>
          <p:cNvSpPr>
            <a:spLocks noGrp="1"/>
          </p:cNvSpPr>
          <p:nvPr>
            <p:ph idx="1"/>
          </p:nvPr>
        </p:nvSpPr>
        <p:spPr/>
        <p:txBody>
          <a:bodyPr/>
          <a:lstStyle/>
          <a:p>
            <a:r>
              <a:rPr lang="en-US" sz="2600" dirty="0"/>
              <a:t>Banner click-through rate 0.27%</a:t>
            </a:r>
          </a:p>
          <a:p>
            <a:r>
              <a:rPr lang="en-US" sz="2600" dirty="0"/>
              <a:t>Improve response through targeting</a:t>
            </a:r>
          </a:p>
          <a:p>
            <a:r>
              <a:rPr lang="en-US" sz="2600" dirty="0"/>
              <a:t>Third-party tags</a:t>
            </a:r>
          </a:p>
          <a:p>
            <a:r>
              <a:rPr lang="en-US" sz="2600" dirty="0"/>
              <a:t>Ads not seen</a:t>
            </a:r>
          </a:p>
          <a:p>
            <a:pPr lvl="1"/>
            <a:r>
              <a:rPr lang="en-US" sz="2400" dirty="0"/>
              <a:t>Below the fold</a:t>
            </a:r>
          </a:p>
          <a:p>
            <a:pPr lvl="1"/>
            <a:r>
              <a:rPr lang="en-US" sz="2400" dirty="0"/>
              <a:t>Blocking software</a:t>
            </a:r>
          </a:p>
          <a:p>
            <a:pPr lvl="1"/>
            <a:r>
              <a:rPr lang="en-US" sz="2400" dirty="0"/>
              <a:t>Fraud</a:t>
            </a:r>
            <a:endParaRPr lang="en-IN" sz="2400" dirty="0"/>
          </a:p>
        </p:txBody>
      </p:sp>
    </p:spTree>
    <p:extLst>
      <p:ext uri="{BB962C8B-B14F-4D97-AF65-F5344CB8AC3E}">
        <p14:creationId xmlns:p14="http://schemas.microsoft.com/office/powerpoint/2010/main" val="39527851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Offline Advertising</a:t>
            </a:r>
            <a:endParaRPr lang="en-IN" dirty="0">
              <a:latin typeface="+mj-lt"/>
            </a:endParaRPr>
          </a:p>
        </p:txBody>
      </p:sp>
      <p:sp>
        <p:nvSpPr>
          <p:cNvPr id="3" name="Content Placeholder 2"/>
          <p:cNvSpPr>
            <a:spLocks noGrp="1"/>
          </p:cNvSpPr>
          <p:nvPr>
            <p:ph idx="1"/>
          </p:nvPr>
        </p:nvSpPr>
        <p:spPr>
          <a:xfrm>
            <a:off x="457200" y="1600200"/>
            <a:ext cx="3581400" cy="4525963"/>
          </a:xfrm>
        </p:spPr>
        <p:txBody>
          <a:bodyPr/>
          <a:lstStyle/>
          <a:p>
            <a:r>
              <a:rPr lang="en-US" sz="2600" dirty="0"/>
              <a:t>Integration of offline with online</a:t>
            </a:r>
          </a:p>
          <a:p>
            <a:r>
              <a:rPr lang="en-US" sz="2600" dirty="0"/>
              <a:t>Brand spiraling</a:t>
            </a:r>
          </a:p>
          <a:p>
            <a:r>
              <a:rPr lang="en-US" sz="2600" dirty="0"/>
              <a:t>Personalized URLs</a:t>
            </a:r>
            <a:endParaRPr lang="en-IN" sz="2600" dirty="0"/>
          </a:p>
        </p:txBody>
      </p:sp>
      <p:pic>
        <p:nvPicPr>
          <p:cNvPr id="4" name="Picture 3" descr="An advertisement for J D bank shows a referee signaling a good field goal kick, with a sketch of the goal posts overlaid on the photo. The title reads, J D gets me goo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0271" y="1386676"/>
            <a:ext cx="3594482" cy="4649097"/>
          </a:xfrm>
          <a:prstGeom prst="rect">
            <a:avLst/>
          </a:prstGeom>
        </p:spPr>
      </p:pic>
    </p:spTree>
    <p:extLst>
      <p:ext uri="{BB962C8B-B14F-4D97-AF65-F5344CB8AC3E}">
        <p14:creationId xmlns:p14="http://schemas.microsoft.com/office/powerpoint/2010/main" val="1029147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Search Engine Optimization</a:t>
            </a:r>
            <a:endParaRPr lang="en-IN" dirty="0">
              <a:latin typeface="+mj-lt"/>
            </a:endParaRPr>
          </a:p>
        </p:txBody>
      </p:sp>
      <p:sp>
        <p:nvSpPr>
          <p:cNvPr id="3" name="Content Placeholder 2"/>
          <p:cNvSpPr>
            <a:spLocks noGrp="1"/>
          </p:cNvSpPr>
          <p:nvPr>
            <p:ph idx="1"/>
          </p:nvPr>
        </p:nvSpPr>
        <p:spPr>
          <a:xfrm>
            <a:off x="457200" y="1600200"/>
            <a:ext cx="4876800" cy="4724400"/>
          </a:xfrm>
        </p:spPr>
        <p:txBody>
          <a:bodyPr/>
          <a:lstStyle/>
          <a:p>
            <a:pPr>
              <a:spcBef>
                <a:spcPts val="1000"/>
              </a:spcBef>
            </a:pPr>
            <a:r>
              <a:rPr lang="en-US" sz="2400" dirty="0"/>
              <a:t>Largest category of online expenditures</a:t>
            </a:r>
          </a:p>
          <a:p>
            <a:pPr lvl="1"/>
            <a:r>
              <a:rPr lang="en-US" sz="2200" dirty="0"/>
              <a:t>Text ads on search results</a:t>
            </a:r>
          </a:p>
          <a:p>
            <a:pPr lvl="1"/>
            <a:r>
              <a:rPr lang="en-US" sz="2200" dirty="0"/>
              <a:t>Nearly 50% of online advertising</a:t>
            </a:r>
          </a:p>
          <a:p>
            <a:pPr>
              <a:spcBef>
                <a:spcPts val="1000"/>
              </a:spcBef>
            </a:pPr>
            <a:r>
              <a:rPr lang="en-US" sz="2400" dirty="0"/>
              <a:t>80% of Web traffic begins with a search</a:t>
            </a:r>
          </a:p>
          <a:p>
            <a:pPr>
              <a:spcBef>
                <a:spcPts val="1000"/>
              </a:spcBef>
            </a:pPr>
            <a:r>
              <a:rPr lang="en-US" sz="2400" dirty="0"/>
              <a:t>Three methods of SEO</a:t>
            </a:r>
          </a:p>
          <a:p>
            <a:pPr lvl="1"/>
            <a:r>
              <a:rPr lang="en-US" sz="2200" dirty="0"/>
              <a:t>Paid search insertion</a:t>
            </a:r>
          </a:p>
          <a:p>
            <a:pPr lvl="1"/>
            <a:r>
              <a:rPr lang="en-US" sz="2200" dirty="0"/>
              <a:t>Natural or organic emergence</a:t>
            </a:r>
          </a:p>
          <a:p>
            <a:pPr lvl="1"/>
            <a:r>
              <a:rPr lang="en-US" sz="2200" dirty="0"/>
              <a:t>Paid search ads</a:t>
            </a:r>
          </a:p>
          <a:p>
            <a:pPr>
              <a:spcBef>
                <a:spcPts val="1000"/>
              </a:spcBef>
            </a:pPr>
            <a:r>
              <a:rPr lang="en-US" sz="2400" dirty="0"/>
              <a:t>Local businesses</a:t>
            </a:r>
          </a:p>
        </p:txBody>
      </p:sp>
      <p:pic>
        <p:nvPicPr>
          <p:cNvPr id="4" name="Picture 2" descr="A child and an elder use a laptop together, the child seated on the elder’s la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2133600"/>
            <a:ext cx="3581627" cy="25146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9396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mj-lt"/>
              </a:rPr>
              <a:t>Results</a:t>
            </a:r>
            <a:r>
              <a:rPr lang="en-US" sz="3600" dirty="0">
                <a:latin typeface="+mj-lt"/>
              </a:rPr>
              <a:t/>
            </a:r>
            <a:br>
              <a:rPr lang="en-US" sz="3600" dirty="0">
                <a:latin typeface="+mj-lt"/>
              </a:rPr>
            </a:br>
            <a:r>
              <a:rPr lang="en-US" sz="3600" dirty="0">
                <a:latin typeface="+mj-lt"/>
              </a:rPr>
              <a:t>Search Engine Optimization</a:t>
            </a:r>
            <a:endParaRPr lang="en-IN" sz="3600" dirty="0">
              <a:latin typeface="+mj-lt"/>
            </a:endParaRPr>
          </a:p>
        </p:txBody>
      </p:sp>
      <p:sp>
        <p:nvSpPr>
          <p:cNvPr id="3" name="Content Placeholder 2"/>
          <p:cNvSpPr>
            <a:spLocks noGrp="1"/>
          </p:cNvSpPr>
          <p:nvPr>
            <p:ph idx="1"/>
          </p:nvPr>
        </p:nvSpPr>
        <p:spPr/>
        <p:txBody>
          <a:bodyPr/>
          <a:lstStyle/>
          <a:p>
            <a:r>
              <a:rPr lang="en-US" sz="2600" dirty="0"/>
              <a:t>Organic results</a:t>
            </a:r>
          </a:p>
          <a:p>
            <a:pPr lvl="1"/>
            <a:r>
              <a:rPr lang="en-US" sz="2400" dirty="0"/>
              <a:t>First page – results 9x</a:t>
            </a:r>
          </a:p>
          <a:p>
            <a:pPr lvl="1"/>
            <a:r>
              <a:rPr lang="en-US" sz="2400" dirty="0"/>
              <a:t>Second or third page – results 6x</a:t>
            </a:r>
          </a:p>
          <a:p>
            <a:r>
              <a:rPr lang="en-US" sz="2600" dirty="0"/>
              <a:t>Paid search</a:t>
            </a:r>
          </a:p>
          <a:p>
            <a:pPr lvl="1"/>
            <a:r>
              <a:rPr lang="en-US" sz="2400" dirty="0"/>
              <a:t>Unaided awareness higher</a:t>
            </a:r>
          </a:p>
          <a:p>
            <a:r>
              <a:rPr lang="en-US" sz="2600" dirty="0"/>
              <a:t>Search click-through rate</a:t>
            </a:r>
          </a:p>
          <a:p>
            <a:pPr lvl="1"/>
            <a:r>
              <a:rPr lang="en-US" sz="2400" dirty="0"/>
              <a:t>5% (typical 0.2%)</a:t>
            </a:r>
          </a:p>
        </p:txBody>
      </p:sp>
    </p:spTree>
    <p:extLst>
      <p:ext uri="{BB962C8B-B14F-4D97-AF65-F5344CB8AC3E}">
        <p14:creationId xmlns:p14="http://schemas.microsoft.com/office/powerpoint/2010/main" val="32099843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International Implications</a:t>
            </a:r>
            <a:endParaRPr lang="en-IN" dirty="0">
              <a:latin typeface="+mj-lt"/>
            </a:endParaRPr>
          </a:p>
        </p:txBody>
      </p:sp>
      <p:sp>
        <p:nvSpPr>
          <p:cNvPr id="3" name="Content Placeholder 2"/>
          <p:cNvSpPr>
            <a:spLocks noGrp="1"/>
          </p:cNvSpPr>
          <p:nvPr>
            <p:ph idx="1"/>
          </p:nvPr>
        </p:nvSpPr>
        <p:spPr>
          <a:xfrm>
            <a:off x="457200" y="1600200"/>
            <a:ext cx="4038600" cy="4525963"/>
          </a:xfrm>
        </p:spPr>
        <p:txBody>
          <a:bodyPr/>
          <a:lstStyle/>
          <a:p>
            <a:r>
              <a:rPr lang="en-US" sz="2600" dirty="0"/>
              <a:t>Shipping issues</a:t>
            </a:r>
          </a:p>
          <a:p>
            <a:r>
              <a:rPr lang="en-US" sz="2600" dirty="0"/>
              <a:t>Communication issues</a:t>
            </a:r>
          </a:p>
          <a:p>
            <a:r>
              <a:rPr lang="en-US" sz="2600" dirty="0"/>
              <a:t>Technology issues</a:t>
            </a:r>
          </a:p>
        </p:txBody>
      </p:sp>
      <p:pic>
        <p:nvPicPr>
          <p:cNvPr id="4" name="Picture 3" descr="A cargo ship, loaded with cargo, travels away from land."/>
          <p:cNvPicPr>
            <a:picLocks noChangeAspect="1"/>
          </p:cNvPicPr>
          <p:nvPr/>
        </p:nvPicPr>
        <p:blipFill>
          <a:blip r:embed="rId3" cstate="print">
            <a:extLst/>
          </a:blip>
          <a:stretch>
            <a:fillRect/>
          </a:stretch>
        </p:blipFill>
        <p:spPr>
          <a:xfrm>
            <a:off x="4864608" y="1752600"/>
            <a:ext cx="3822192" cy="2542032"/>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27663052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Blog Exercises</a:t>
            </a:r>
            <a:endParaRPr lang="en-IN" sz="3600" dirty="0">
              <a:latin typeface="+mj-lt"/>
            </a:endParaRPr>
          </a:p>
        </p:txBody>
      </p:sp>
      <p:sp>
        <p:nvSpPr>
          <p:cNvPr id="3" name="Content Placeholder 2"/>
          <p:cNvSpPr>
            <a:spLocks noGrp="1"/>
          </p:cNvSpPr>
          <p:nvPr>
            <p:ph idx="1"/>
          </p:nvPr>
        </p:nvSpPr>
        <p:spPr/>
        <p:txBody>
          <a:bodyPr/>
          <a:lstStyle/>
          <a:p>
            <a:r>
              <a:rPr lang="en-IN" sz="2600" dirty="0"/>
              <a:t>Advil</a:t>
            </a:r>
          </a:p>
          <a:p>
            <a:r>
              <a:rPr lang="en-IN" sz="2600" dirty="0"/>
              <a:t>Digital Strategies</a:t>
            </a:r>
          </a:p>
          <a:p>
            <a:r>
              <a:rPr lang="en-IN" sz="2600" dirty="0"/>
              <a:t>SEO</a:t>
            </a:r>
          </a:p>
        </p:txBody>
      </p:sp>
    </p:spTree>
    <p:extLst>
      <p:ext uri="{BB962C8B-B14F-4D97-AF65-F5344CB8AC3E}">
        <p14:creationId xmlns:p14="http://schemas.microsoft.com/office/powerpoint/2010/main" val="31598427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mj-lt"/>
              </a:rPr>
              <a:t>Copyright</a:t>
            </a:r>
            <a:endParaRPr lang="en-IN" dirty="0">
              <a:latin typeface="+mj-lt"/>
            </a:endParaRPr>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022" y="2335102"/>
            <a:ext cx="7295956" cy="2030478"/>
          </a:xfrm>
          <a:prstGeom prst="rect">
            <a:avLst/>
          </a:prstGeom>
        </p:spPr>
      </p:pic>
    </p:spTree>
    <p:extLst>
      <p:ext uri="{BB962C8B-B14F-4D97-AF65-F5344CB8AC3E}">
        <p14:creationId xmlns:p14="http://schemas.microsoft.com/office/powerpoint/2010/main" val="3913831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2"/>
                </a:solidFill>
                <a:latin typeface="+mj-lt"/>
              </a:rPr>
              <a:t>Choice Marketing</a:t>
            </a:r>
            <a:endParaRPr lang="en-IN" dirty="0">
              <a:solidFill>
                <a:schemeClr val="bg2"/>
              </a:solidFill>
              <a:latin typeface="+mj-lt"/>
            </a:endParaRPr>
          </a:p>
        </p:txBody>
      </p:sp>
      <p:sp>
        <p:nvSpPr>
          <p:cNvPr id="3" name="Content Placeholder 2"/>
          <p:cNvSpPr>
            <a:spLocks noGrp="1"/>
          </p:cNvSpPr>
          <p:nvPr>
            <p:ph idx="1"/>
          </p:nvPr>
        </p:nvSpPr>
        <p:spPr>
          <a:xfrm>
            <a:off x="457200" y="1600200"/>
            <a:ext cx="4953000" cy="4572000"/>
          </a:xfrm>
        </p:spPr>
        <p:txBody>
          <a:bodyPr/>
          <a:lstStyle/>
          <a:p>
            <a:r>
              <a:rPr lang="en-US" sz="2400" dirty="0"/>
              <a:t>Began operations in 2000</a:t>
            </a:r>
          </a:p>
          <a:p>
            <a:r>
              <a:rPr lang="en-US" sz="2400" dirty="0"/>
              <a:t>Karen Plott (Founder, CEO)</a:t>
            </a:r>
          </a:p>
          <a:p>
            <a:r>
              <a:rPr lang="en-US" sz="2400" dirty="0"/>
              <a:t>Traditional marketing services</a:t>
            </a:r>
          </a:p>
          <a:p>
            <a:r>
              <a:rPr lang="en-US" sz="2400" dirty="0"/>
              <a:t>Digital and social media marketing</a:t>
            </a:r>
          </a:p>
          <a:p>
            <a:r>
              <a:rPr lang="en-US" sz="2400" dirty="0"/>
              <a:t>Mobile marketing exploding</a:t>
            </a:r>
          </a:p>
          <a:p>
            <a:r>
              <a:rPr lang="en-US" sz="2400" dirty="0"/>
              <a:t>Current trends</a:t>
            </a:r>
          </a:p>
          <a:p>
            <a:pPr lvl="1"/>
            <a:r>
              <a:rPr lang="en-US" sz="2000" dirty="0"/>
              <a:t>Second and third screens</a:t>
            </a:r>
          </a:p>
          <a:p>
            <a:pPr lvl="1"/>
            <a:r>
              <a:rPr lang="en-US" sz="2000" dirty="0"/>
              <a:t>Customer to customer</a:t>
            </a:r>
            <a:endParaRPr lang="en-IN" dirty="0"/>
          </a:p>
        </p:txBody>
      </p:sp>
      <p:pic>
        <p:nvPicPr>
          <p:cNvPr id="4" name="Picture 3" descr="A smiling woman types at a computer, while a man beside her points at the monitor.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677413" y="1614087"/>
            <a:ext cx="3186171" cy="2124114"/>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24032247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2"/>
                </a:solidFill>
                <a:latin typeface="+mj-lt"/>
              </a:rPr>
              <a:t>Chapter Overview</a:t>
            </a:r>
            <a:endParaRPr lang="en-IN" dirty="0">
              <a:solidFill>
                <a:schemeClr val="bg2"/>
              </a:solidFill>
              <a:latin typeface="+mj-lt"/>
            </a:endParaRPr>
          </a:p>
        </p:txBody>
      </p:sp>
      <p:sp>
        <p:nvSpPr>
          <p:cNvPr id="3" name="Content Placeholder 2"/>
          <p:cNvSpPr>
            <a:spLocks noGrp="1"/>
          </p:cNvSpPr>
          <p:nvPr>
            <p:ph idx="1"/>
          </p:nvPr>
        </p:nvSpPr>
        <p:spPr>
          <a:xfrm>
            <a:off x="457200" y="1600201"/>
            <a:ext cx="4343400" cy="4191000"/>
          </a:xfrm>
        </p:spPr>
        <p:txBody>
          <a:bodyPr/>
          <a:lstStyle/>
          <a:p>
            <a:r>
              <a:rPr lang="en-US" sz="2600" dirty="0"/>
              <a:t>Web 1.0 </a:t>
            </a:r>
            <a:r>
              <a:rPr lang="en-US" sz="2600" dirty="0">
                <a:sym typeface="Wingdings" pitchFamily="2" charset="2"/>
              </a:rPr>
              <a:t> Web 4.0</a:t>
            </a:r>
            <a:endParaRPr lang="en-US" sz="2600" dirty="0"/>
          </a:p>
          <a:p>
            <a:r>
              <a:rPr lang="en-US" sz="2600" dirty="0"/>
              <a:t>E-commerce </a:t>
            </a:r>
          </a:p>
          <a:p>
            <a:r>
              <a:rPr lang="en-US" sz="2600" dirty="0"/>
              <a:t>Mobile marketing</a:t>
            </a:r>
          </a:p>
          <a:p>
            <a:r>
              <a:rPr lang="en-US" sz="2600" dirty="0"/>
              <a:t>Digital strategies</a:t>
            </a:r>
          </a:p>
          <a:p>
            <a:r>
              <a:rPr lang="en-US" sz="2600" dirty="0"/>
              <a:t>Web advertising</a:t>
            </a:r>
          </a:p>
          <a:p>
            <a:r>
              <a:rPr lang="en-US" sz="2600" dirty="0"/>
              <a:t>Search engine optimization</a:t>
            </a:r>
            <a:endParaRPr lang="en-IN" sz="2600" dirty="0"/>
          </a:p>
        </p:txBody>
      </p:sp>
      <p:pic>
        <p:nvPicPr>
          <p:cNvPr id="4" name="Picture 3" descr="A young woman smiles as she looks at the screen of her smart phon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614" y="1715229"/>
            <a:ext cx="3809386" cy="2541344"/>
          </a:xfrm>
          <a:prstGeom prst="rect">
            <a:avLst/>
          </a:prstGeom>
        </p:spPr>
      </p:pic>
    </p:spTree>
    <p:extLst>
      <p:ext uri="{BB962C8B-B14F-4D97-AF65-F5344CB8AC3E}">
        <p14:creationId xmlns:p14="http://schemas.microsoft.com/office/powerpoint/2010/main" val="962914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mj-lt"/>
              </a:rPr>
              <a:t>Figure 8.2 Primary </a:t>
            </a:r>
            <a:r>
              <a:rPr lang="en-US" sz="3600" dirty="0">
                <a:latin typeface="+mj-lt"/>
              </a:rPr>
              <a:t>Characteristics Web 1.0 to Web 4.0</a:t>
            </a:r>
            <a:endParaRPr lang="en-IN" sz="3600" dirty="0">
              <a:latin typeface="+mj-lt"/>
            </a:endParaRPr>
          </a:p>
        </p:txBody>
      </p:sp>
      <p:sp>
        <p:nvSpPr>
          <p:cNvPr id="3" name="Content Placeholder 2"/>
          <p:cNvSpPr>
            <a:spLocks noGrp="1"/>
          </p:cNvSpPr>
          <p:nvPr>
            <p:ph idx="1"/>
          </p:nvPr>
        </p:nvSpPr>
        <p:spPr>
          <a:xfrm>
            <a:off x="457200" y="1524000"/>
            <a:ext cx="8229600" cy="4876800"/>
          </a:xfrm>
        </p:spPr>
        <p:txBody>
          <a:bodyPr/>
          <a:lstStyle/>
          <a:p>
            <a:r>
              <a:rPr lang="en-US" sz="1800" dirty="0"/>
              <a:t>Web 1.0</a:t>
            </a:r>
          </a:p>
          <a:p>
            <a:pPr lvl="1"/>
            <a:r>
              <a:rPr lang="en-US" dirty="0"/>
              <a:t>Static content provided by creator</a:t>
            </a:r>
          </a:p>
          <a:p>
            <a:pPr lvl="1"/>
            <a:r>
              <a:rPr lang="en-US" dirty="0"/>
              <a:t>Dominated by institutions and businesses</a:t>
            </a:r>
          </a:p>
          <a:p>
            <a:pPr lvl="1"/>
            <a:r>
              <a:rPr lang="en-US" dirty="0"/>
              <a:t>Commercially and technically based</a:t>
            </a:r>
          </a:p>
          <a:p>
            <a:r>
              <a:rPr lang="en-US" sz="1800" dirty="0"/>
              <a:t>Web 2.0</a:t>
            </a:r>
          </a:p>
          <a:p>
            <a:pPr lvl="1"/>
            <a:r>
              <a:rPr lang="en-US" dirty="0"/>
              <a:t>Content is socially-based and audience generated</a:t>
            </a:r>
          </a:p>
          <a:p>
            <a:r>
              <a:rPr lang="en-US" sz="1800" dirty="0"/>
              <a:t>Web 3.0</a:t>
            </a:r>
          </a:p>
          <a:p>
            <a:pPr lvl="1"/>
            <a:r>
              <a:rPr lang="en-US" dirty="0"/>
              <a:t>Content driven by online metrics</a:t>
            </a:r>
          </a:p>
          <a:p>
            <a:pPr lvl="1"/>
            <a:r>
              <a:rPr lang="en-US" dirty="0"/>
              <a:t>Integration of content and communications</a:t>
            </a:r>
          </a:p>
          <a:p>
            <a:pPr lvl="1"/>
            <a:r>
              <a:rPr lang="en-US" dirty="0"/>
              <a:t>Instant real-time communications</a:t>
            </a:r>
          </a:p>
          <a:p>
            <a:r>
              <a:rPr lang="en-US" sz="1800" dirty="0"/>
              <a:t>Web 4.0</a:t>
            </a:r>
          </a:p>
          <a:p>
            <a:pPr lvl="1"/>
            <a:r>
              <a:rPr lang="en-US" dirty="0"/>
              <a:t>Customer engagement</a:t>
            </a:r>
          </a:p>
          <a:p>
            <a:pPr lvl="1"/>
            <a:r>
              <a:rPr lang="en-US" dirty="0"/>
              <a:t>Cloud operating systems</a:t>
            </a:r>
          </a:p>
          <a:p>
            <a:pPr lvl="1"/>
            <a:r>
              <a:rPr lang="en-US" dirty="0"/>
              <a:t>Web participation a necessity</a:t>
            </a:r>
            <a:endParaRPr lang="en-IN" dirty="0"/>
          </a:p>
        </p:txBody>
      </p:sp>
    </p:spTree>
    <p:extLst>
      <p:ext uri="{BB962C8B-B14F-4D97-AF65-F5344CB8AC3E}">
        <p14:creationId xmlns:p14="http://schemas.microsoft.com/office/powerpoint/2010/main" val="41478239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7564"/>
            <a:ext cx="8229600" cy="1097280"/>
          </a:xfrm>
        </p:spPr>
        <p:txBody>
          <a:bodyPr/>
          <a:lstStyle/>
          <a:p>
            <a:r>
              <a:rPr lang="en-US" sz="3600" dirty="0">
                <a:solidFill>
                  <a:schemeClr val="bg2"/>
                </a:solidFill>
                <a:latin typeface="+mj-lt"/>
              </a:rPr>
              <a:t>E-Commerce</a:t>
            </a:r>
            <a:endParaRPr lang="en-IN" dirty="0">
              <a:solidFill>
                <a:schemeClr val="bg2"/>
              </a:solidFill>
              <a:latin typeface="+mj-lt"/>
            </a:endParaRPr>
          </a:p>
        </p:txBody>
      </p:sp>
      <p:sp>
        <p:nvSpPr>
          <p:cNvPr id="3" name="Content Placeholder 2"/>
          <p:cNvSpPr>
            <a:spLocks noGrp="1"/>
          </p:cNvSpPr>
          <p:nvPr>
            <p:ph idx="1"/>
          </p:nvPr>
        </p:nvSpPr>
        <p:spPr>
          <a:xfrm>
            <a:off x="457200" y="1612393"/>
            <a:ext cx="6324600" cy="1600200"/>
          </a:xfrm>
        </p:spPr>
        <p:txBody>
          <a:bodyPr/>
          <a:lstStyle/>
          <a:p>
            <a:r>
              <a:rPr lang="en-US" sz="2600" dirty="0"/>
              <a:t>Click-only operations to bricks-and-clicks</a:t>
            </a:r>
          </a:p>
          <a:p>
            <a:r>
              <a:rPr lang="en-US" sz="2600" dirty="0"/>
              <a:t>B2C and B2B online commerce</a:t>
            </a:r>
          </a:p>
          <a:p>
            <a:r>
              <a:rPr lang="en-US" sz="2600" dirty="0"/>
              <a:t>Online sales 7.5 percent of retail activity</a:t>
            </a:r>
            <a:endParaRPr lang="en-IN" sz="2600" dirty="0"/>
          </a:p>
        </p:txBody>
      </p:sp>
      <p:sp>
        <p:nvSpPr>
          <p:cNvPr id="4" name="Content Placeholder 3"/>
          <p:cNvSpPr>
            <a:spLocks noGrp="1"/>
          </p:cNvSpPr>
          <p:nvPr>
            <p:ph idx="13"/>
          </p:nvPr>
        </p:nvSpPr>
        <p:spPr>
          <a:xfrm>
            <a:off x="457200" y="3974593"/>
            <a:ext cx="2895600" cy="685800"/>
          </a:xfrm>
        </p:spPr>
        <p:txBody>
          <a:bodyPr/>
          <a:lstStyle/>
          <a:p>
            <a:pPr marL="0" indent="0">
              <a:buNone/>
            </a:pPr>
            <a:r>
              <a:rPr lang="en-US" sz="2600" b="1" dirty="0"/>
              <a:t>Design is Critical</a:t>
            </a:r>
            <a:endParaRPr lang="en-IN" sz="2600" b="1" dirty="0"/>
          </a:p>
        </p:txBody>
      </p:sp>
      <p:pic>
        <p:nvPicPr>
          <p:cNvPr id="5" name="Picture 2" descr="A young adult uses a laptop while talking on the pho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5200" y="3657600"/>
            <a:ext cx="3629564" cy="2421599"/>
          </a:xfrm>
          <a:prstGeom prst="rect">
            <a:avLst/>
          </a:prstGeom>
          <a:solidFill>
            <a:srgbClr val="FFFFFF">
              <a:shade val="85000"/>
            </a:srgbClr>
          </a:solidFill>
          <a:ln w="190500" cap="rnd">
            <a:solidFill>
              <a:srgbClr val="FFFFFF"/>
            </a:solidFill>
          </a:ln>
          <a:effectLst/>
          <a:extLst/>
        </p:spPr>
      </p:pic>
    </p:spTree>
    <p:extLst>
      <p:ext uri="{BB962C8B-B14F-4D97-AF65-F5344CB8AC3E}">
        <p14:creationId xmlns:p14="http://schemas.microsoft.com/office/powerpoint/2010/main" val="634939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3"/>
          </p:nvPr>
        </p:nvSpPr>
        <p:spPr>
          <a:xfrm>
            <a:off x="219891" y="5919654"/>
            <a:ext cx="685800" cy="533400"/>
          </a:xfrm>
        </p:spPr>
        <p:txBody>
          <a:bodyPr/>
          <a:lstStyle/>
          <a:p>
            <a:pPr marL="0" indent="0">
              <a:buNone/>
            </a:pPr>
            <a:r>
              <a:rPr lang="en-US" b="1" dirty="0" smtClean="0"/>
              <a:t>Bonus Slide</a:t>
            </a:r>
            <a:endParaRPr lang="en-US" b="1" dirty="0"/>
          </a:p>
        </p:txBody>
      </p:sp>
      <p:sp>
        <p:nvSpPr>
          <p:cNvPr id="2" name="Title 1"/>
          <p:cNvSpPr>
            <a:spLocks noGrp="1"/>
          </p:cNvSpPr>
          <p:nvPr>
            <p:ph type="title"/>
          </p:nvPr>
        </p:nvSpPr>
        <p:spPr/>
        <p:txBody>
          <a:bodyPr/>
          <a:lstStyle/>
          <a:p>
            <a:r>
              <a:rPr lang="en-US" sz="3600" dirty="0">
                <a:solidFill>
                  <a:schemeClr val="bg2"/>
                </a:solidFill>
                <a:latin typeface="+mj-lt"/>
              </a:rPr>
              <a:t>Online Retail Sales by Digital Channel</a:t>
            </a:r>
            <a:endParaRPr lang="en-IN" sz="3600" dirty="0">
              <a:solidFill>
                <a:schemeClr val="bg2"/>
              </a:solidFill>
              <a:latin typeface="+mj-lt"/>
            </a:endParaRPr>
          </a:p>
        </p:txBody>
      </p:sp>
      <p:pic>
        <p:nvPicPr>
          <p:cNvPr id="3" name="Picture 2" descr="A pie chart shows online retail sales by digital channel, as follows: organic search, 26%; retailer’s site or app, 25%; email marketing, 17%; paid search, 16%; affiliate website, 10%; other, 5%; social media, 2%; display ads,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600200"/>
            <a:ext cx="6841397" cy="3654470"/>
          </a:xfrm>
          <a:prstGeom prst="rect">
            <a:avLst/>
          </a:prstGeom>
        </p:spPr>
      </p:pic>
      <p:sp>
        <p:nvSpPr>
          <p:cNvPr id="7" name="Content Placeholder 6"/>
          <p:cNvSpPr>
            <a:spLocks noGrp="1"/>
          </p:cNvSpPr>
          <p:nvPr>
            <p:ph idx="1"/>
          </p:nvPr>
        </p:nvSpPr>
        <p:spPr>
          <a:xfrm>
            <a:off x="1066800" y="5943601"/>
            <a:ext cx="7162800" cy="457199"/>
          </a:xfrm>
        </p:spPr>
        <p:txBody>
          <a:bodyPr/>
          <a:lstStyle/>
          <a:p>
            <a:pPr marL="0" indent="0">
              <a:buNone/>
            </a:pPr>
            <a:r>
              <a:rPr lang="en-US" sz="1400" dirty="0"/>
              <a:t>Source: Based on “Social Yields Just 2% of Online Holiday Retail Sales,” </a:t>
            </a:r>
            <a:r>
              <a:rPr lang="en-US" sz="1400" i="1" dirty="0"/>
              <a:t>Advertising Age</a:t>
            </a:r>
            <a:r>
              <a:rPr lang="en-US" sz="1400" dirty="0"/>
              <a:t>, </a:t>
            </a:r>
            <a:r>
              <a:rPr lang="en-US" sz="1400" u="sng" dirty="0">
                <a:solidFill>
                  <a:srgbClr val="0000FF"/>
                </a:solidFill>
                <a:hlinkClick r:id="rId4"/>
              </a:rPr>
              <a:t>http://</a:t>
            </a:r>
            <a:r>
              <a:rPr lang="en-US" sz="1400" u="sng" dirty="0" smtClean="0">
                <a:solidFill>
                  <a:srgbClr val="0000FF"/>
                </a:solidFill>
                <a:hlinkClick r:id="rId4"/>
              </a:rPr>
              <a:t>adage.com/print/245625</a:t>
            </a:r>
            <a:r>
              <a:rPr lang="en-US" sz="1400" dirty="0" smtClean="0">
                <a:solidFill>
                  <a:srgbClr val="0000FF"/>
                </a:solidFill>
              </a:rPr>
              <a:t>,</a:t>
            </a:r>
            <a:r>
              <a:rPr lang="en-US" sz="1400" dirty="0" smtClean="0"/>
              <a:t> </a:t>
            </a:r>
            <a:r>
              <a:rPr lang="en-US" sz="1400" dirty="0"/>
              <a:t>December 11, 2013</a:t>
            </a:r>
            <a:r>
              <a:rPr lang="en-US" sz="1400" dirty="0" smtClean="0"/>
              <a:t>.</a:t>
            </a:r>
            <a:endParaRPr lang="en-IN" sz="1400" dirty="0"/>
          </a:p>
        </p:txBody>
      </p:sp>
    </p:spTree>
    <p:extLst>
      <p:ext uri="{BB962C8B-B14F-4D97-AF65-F5344CB8AC3E}">
        <p14:creationId xmlns:p14="http://schemas.microsoft.com/office/powerpoint/2010/main" val="12170244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5393</TotalTime>
  <Words>4408</Words>
  <Application>Microsoft Office PowerPoint</Application>
  <PresentationFormat>On-screen Show (4:3)</PresentationFormat>
  <Paragraphs>396</Paragraphs>
  <Slides>46</Slides>
  <Notes>45</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508 Lecture</vt:lpstr>
      <vt:lpstr>Integrated Advertising, Promotion, and Marketing Communications</vt:lpstr>
      <vt:lpstr>Chapter Objectives (1 of 2)</vt:lpstr>
      <vt:lpstr>Chapter Objectives (2 of 2)</vt:lpstr>
      <vt:lpstr>Figure 8.1 Overview of Marketing Communications</vt:lpstr>
      <vt:lpstr>Choice Marketing</vt:lpstr>
      <vt:lpstr>Chapter Overview</vt:lpstr>
      <vt:lpstr>Figure 8.2 Primary Characteristics Web 1.0 to Web 4.0</vt:lpstr>
      <vt:lpstr>E-Commerce</vt:lpstr>
      <vt:lpstr>Online Retail Sales by Digital Channel</vt:lpstr>
      <vt:lpstr>Figure 8.3 Characteristics of Successful E-Commerce Sites</vt:lpstr>
      <vt:lpstr>Successful E-Commerce Search-Optimized Design</vt:lpstr>
      <vt:lpstr>Successful E-Commerce Customer-Centric Design</vt:lpstr>
      <vt:lpstr>Successful E-Commerce Mobile-Optimized Design</vt:lpstr>
      <vt:lpstr>Successful E-Commerce</vt:lpstr>
      <vt:lpstr>Successful E-Commerce Brand Engagement</vt:lpstr>
      <vt:lpstr>Successful E-Commerce Shopping Cart Abandonment</vt:lpstr>
      <vt:lpstr>Figure 8.4 Common Forms of Cyberbait</vt:lpstr>
      <vt:lpstr>Figure 8.5 Value-Added Incentives</vt:lpstr>
      <vt:lpstr>Successful E-Commerce Offline Marketing Integration</vt:lpstr>
      <vt:lpstr>Mobile Marketing (1 of 2)</vt:lpstr>
      <vt:lpstr>Figure 8.6 Ways Mobile Differs from Other Media</vt:lpstr>
      <vt:lpstr>Mobile Marketing (2 of 2)</vt:lpstr>
      <vt:lpstr>Figure 8.7 Marketing Uses for Action Codes in Magazines</vt:lpstr>
      <vt:lpstr>Figure 8.8 Digital Marketing Strategies</vt:lpstr>
      <vt:lpstr>Interactive Marketing</vt:lpstr>
      <vt:lpstr>Figure 8.9 Content Marketing vs Native Advertising</vt:lpstr>
      <vt:lpstr>Figure 8.10 Location-Based Advertising</vt:lpstr>
      <vt:lpstr>Mobile App</vt:lpstr>
      <vt:lpstr>Remarketing</vt:lpstr>
      <vt:lpstr>Behavioral Targeting</vt:lpstr>
      <vt:lpstr>Blogs and Newsletters</vt:lpstr>
      <vt:lpstr>E-Mail Marketing</vt:lpstr>
      <vt:lpstr>Figure 8.11 Email Marketing Tactics</vt:lpstr>
      <vt:lpstr>Figure 8.12 Developing Successful E-mail Campaigns</vt:lpstr>
      <vt:lpstr>Web Advertising</vt:lpstr>
      <vt:lpstr>Figure 8.13 U.S. Online Ad Spending by Format</vt:lpstr>
      <vt:lpstr>Banner Advertising</vt:lpstr>
      <vt:lpstr>Widgets Banner Advertising</vt:lpstr>
      <vt:lpstr>Video Ad for Swimways</vt:lpstr>
      <vt:lpstr>Impact of Online Advertising</vt:lpstr>
      <vt:lpstr>Offline Advertising</vt:lpstr>
      <vt:lpstr>Search Engine Optimization</vt:lpstr>
      <vt:lpstr>Results Search Engine Optimization</vt:lpstr>
      <vt:lpstr>International Implications</vt:lpstr>
      <vt:lpstr>Blog Exercises</vt:lpstr>
      <vt:lpstr>Copyright</vt:lpstr>
    </vt:vector>
  </TitlesOfParts>
  <Company>SPi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Integrated Advertising, Promotion, and Marketing Communications, 8e</dc:title>
  <dc:subject>Business</dc:subject>
  <dc:creator>Kenneth E. Clow/Donald Baack</dc:creator>
  <cp:lastModifiedBy>sameerjena</cp:lastModifiedBy>
  <cp:revision>1582</cp:revision>
  <dcterms:created xsi:type="dcterms:W3CDTF">2014-07-14T20:04:21Z</dcterms:created>
  <dcterms:modified xsi:type="dcterms:W3CDTF">2018-01-06T10:15:31Z</dcterms:modified>
</cp:coreProperties>
</file>