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7" r:id="rId2"/>
    <p:sldId id="259" r:id="rId3"/>
    <p:sldId id="271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B7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0" autoAdjust="0"/>
  </p:normalViewPr>
  <p:slideViewPr>
    <p:cSldViewPr snapToGrid="0" snapToObjects="1">
      <p:cViewPr varScale="1">
        <p:scale>
          <a:sx n="78" d="100"/>
          <a:sy n="78" d="100"/>
        </p:scale>
        <p:origin x="1170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2T23:33:26.2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104 128 17503 0 0,'-17'-22'1560'0'0,"-2"-3"-1248"0"0,2 3-248 0 0,2 5-64 0 0,0 7-1888 0 0,6-3-391 0 0,3 4-81 0 0,1-1-8 0 0,5 10 1888 0 0,0 0 384 0 0,0 0 96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7CC8B8-4657-413D-98D7-8E56A81F95A9}" type="datetimeFigureOut">
              <a:rPr lang="ar-SA" smtClean="0"/>
              <a:t>19/04/46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7CAD6A-EB7C-46DE-A148-B04E20A28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1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"Hemostasis" refers to the physiological process that the body employs to stop bleeding and maintain blood within a damaged blood vessel. It involves a complex series of events that work together to achieve hemostatic balance, preventing excessive bleeding while also avoiding the formation of harmful blood clots.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31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3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cascade involves the activation and sequential activation of different clotting factors, ultimately leading to the conversion of fibrinogen into fibrin, which forms a meshwork that stabilizes the clot.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44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34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22, 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TSlHOCPrKIo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QMDlPG0k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D5DFE02-81DD-40F9-9AE5-255BA530579C}"/>
              </a:ext>
            </a:extLst>
          </p:cNvPr>
          <p:cNvSpPr txBox="1"/>
          <p:nvPr/>
        </p:nvSpPr>
        <p:spPr>
          <a:xfrm>
            <a:off x="1261641" y="520861"/>
            <a:ext cx="107433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en-US"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8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BCH 471</a:t>
            </a:r>
            <a:endParaRPr lang="ar-SA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F8CF8E33-DA48-4831-8319-F412FB95E389}"/>
                  </a:ext>
                </a:extLst>
              </p14:cNvPr>
              <p14:cNvContentPartPr/>
              <p14:nvPr/>
            </p14:nvContentPartPr>
            <p14:xfrm>
              <a:off x="10966999" y="5110448"/>
              <a:ext cx="37800" cy="4644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F8CF8E33-DA48-4831-8319-F412FB95E3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8359" y="5101448"/>
                <a:ext cx="55440" cy="64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مربع نص 7">
            <a:extLst>
              <a:ext uri="{FF2B5EF4-FFF2-40B4-BE49-F238E27FC236}">
                <a16:creationId xmlns:a16="http://schemas.microsoft.com/office/drawing/2014/main" id="{29A87706-742F-48C4-9542-CAAA50B5B74F}"/>
              </a:ext>
            </a:extLst>
          </p:cNvPr>
          <p:cNvSpPr txBox="1"/>
          <p:nvPr/>
        </p:nvSpPr>
        <p:spPr>
          <a:xfrm>
            <a:off x="2589778" y="2706378"/>
            <a:ext cx="38015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Coagulation Profile </a:t>
            </a:r>
            <a:endParaRPr lang="ar-SA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8A2C428-88FF-41D5-8517-BA6175D9536C}"/>
              </a:ext>
            </a:extLst>
          </p:cNvPr>
          <p:cNvSpPr/>
          <p:nvPr/>
        </p:nvSpPr>
        <p:spPr>
          <a:xfrm>
            <a:off x="119669" y="907091"/>
            <a:ext cx="8904661" cy="5362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Simple test but takes time and rarely done now.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Evaluates the intrinsic and common pathways of the coagulation cascade.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Venous blood is taken and placed on glass capillary tube at 37°C and it observed at time intervals until clotting occurs.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Normal blood takes 5-10min to clot.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Longer periods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Coagulation defects (e.g. Hemophilia, disorder characterized by a deficiency or dysfunction of specific clotting factors.)</a:t>
            </a:r>
          </a:p>
          <a:p>
            <a:pPr>
              <a:lnSpc>
                <a:spcPct val="1400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707541A-005B-4544-82B7-FABC4CB8B6D7}"/>
              </a:ext>
            </a:extLst>
          </p:cNvPr>
          <p:cNvSpPr/>
          <p:nvPr/>
        </p:nvSpPr>
        <p:spPr>
          <a:xfrm>
            <a:off x="534055" y="176383"/>
            <a:ext cx="4229299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 time - capillary method</a:t>
            </a:r>
          </a:p>
        </p:txBody>
      </p:sp>
    </p:spTree>
    <p:extLst>
      <p:ext uri="{BB962C8B-B14F-4D97-AF65-F5344CB8AC3E}">
        <p14:creationId xmlns:p14="http://schemas.microsoft.com/office/powerpoint/2010/main" val="390042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8EAE8ED-E7D0-48F8-A236-004C7FD9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988840"/>
            <a:ext cx="309634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2" descr="images.jpeg">
            <a:extLst>
              <a:ext uri="{FF2B5EF4-FFF2-40B4-BE49-F238E27FC236}">
                <a16:creationId xmlns:a16="http://schemas.microsoft.com/office/drawing/2014/main" id="{D3FF23D5-EF14-4962-9135-8BB32D74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058543" cy="1964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3" descr="download.jpeg">
            <a:extLst>
              <a:ext uri="{FF2B5EF4-FFF2-40B4-BE49-F238E27FC236}">
                <a16:creationId xmlns:a16="http://schemas.microsoft.com/office/drawing/2014/main" id="{995409D5-D9C0-4AB1-A277-411B557C4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0420"/>
            <a:ext cx="3577208" cy="210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F318A72-0F34-44C4-A90B-A6F958EC67CB}"/>
              </a:ext>
            </a:extLst>
          </p:cNvPr>
          <p:cNvSpPr/>
          <p:nvPr/>
        </p:nvSpPr>
        <p:spPr>
          <a:xfrm>
            <a:off x="2411760" y="492467"/>
            <a:ext cx="4909549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 time - capillary method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6FA1933-7238-BE4C-1FCC-1724EE408E73}"/>
              </a:ext>
            </a:extLst>
          </p:cNvPr>
          <p:cNvSpPr txBox="1"/>
          <p:nvPr/>
        </p:nvSpPr>
        <p:spPr>
          <a:xfrm>
            <a:off x="4194212" y="5303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hlinkClick r:id="rId5"/>
              </a:rPr>
              <a:t>https://www.youtube.com/watch?v=TSlHOCPrKIo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587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CF4658E-56A0-4304-B05A-2F7A79F2F525}"/>
              </a:ext>
            </a:extLst>
          </p:cNvPr>
          <p:cNvSpPr/>
          <p:nvPr/>
        </p:nvSpPr>
        <p:spPr>
          <a:xfrm>
            <a:off x="0" y="29312"/>
            <a:ext cx="8818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Time: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assessment of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 count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function.</a:t>
            </a:r>
          </a:p>
          <a:p>
            <a:pPr algn="just"/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determined by noting time at which blood coming out a small cut, no longer forms a spot on a piece of filter paper placed in contact with cut surface. 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normal range from 2-4 min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" descr="images (1).jpeg">
            <a:extLst>
              <a:ext uri="{FF2B5EF4-FFF2-40B4-BE49-F238E27FC236}">
                <a16:creationId xmlns:a16="http://schemas.microsoft.com/office/drawing/2014/main" id="{47DDC612-EB4C-46C2-9435-0BD73372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78" y="3324113"/>
            <a:ext cx="4641070" cy="3430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410F2-25AC-F809-6141-EC0E0BBC7B7F}"/>
              </a:ext>
            </a:extLst>
          </p:cNvPr>
          <p:cNvSpPr txBox="1"/>
          <p:nvPr/>
        </p:nvSpPr>
        <p:spPr>
          <a:xfrm>
            <a:off x="0" y="5360863"/>
            <a:ext cx="3828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hlinkClick r:id="rId3"/>
              </a:rPr>
              <a:t>https://www.youtube.com/watch?v=pbQMDlPG0kY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984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7D28B70-E129-4910-8814-630E57E2F053}"/>
              </a:ext>
            </a:extLst>
          </p:cNvPr>
          <p:cNvSpPr/>
          <p:nvPr/>
        </p:nvSpPr>
        <p:spPr>
          <a:xfrm>
            <a:off x="67506" y="-20660"/>
            <a:ext cx="8726689" cy="306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Prothrombin Time (PT)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est measures how long it takes for a clot to form in a blood sample.</a:t>
            </a:r>
          </a:p>
          <a:p>
            <a:pPr marL="342900" indent="-3429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Prothrombin is a protein, which is clotting (coagulation) factors.</a:t>
            </a:r>
          </a:p>
          <a:p>
            <a:pPr marL="342900" indent="-342900" algn="justLow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fast the blood clots, depends on the amount of clotting factors in your blood. and whether they're working correctly. </a:t>
            </a:r>
          </a:p>
          <a:p>
            <a:pPr marL="342900" indent="-3429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Primarily assesses the extrinsic pathway and the common pathway of coagulation.</a:t>
            </a:r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8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EE74257-DC61-D139-3A71-38102D36CAA0}"/>
              </a:ext>
            </a:extLst>
          </p:cNvPr>
          <p:cNvSpPr txBox="1"/>
          <p:nvPr/>
        </p:nvSpPr>
        <p:spPr>
          <a:xfrm>
            <a:off x="165697" y="357385"/>
            <a:ext cx="8714416" cy="399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marL="914400" lvl="1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excess of tissue factor and Ca2+ ions are added to diluted plasma containing citrate (anticoagulant) and then the time taken for the mixture to clot is measured </a:t>
            </a:r>
          </a:p>
          <a:p>
            <a:pPr marL="457200" indent="-45720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b="1" u="sng" dirty="0">
                <a:solidFill>
                  <a:srgbClr val="772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Normal value</a:t>
            </a:r>
            <a:r>
              <a:rPr lang="en-US" sz="2000" b="1" dirty="0">
                <a:solidFill>
                  <a:srgbClr val="772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10-15 secs</a:t>
            </a: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PT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levels of thrombin. And vice versa.</a:t>
            </a: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Results from liver disease due to deficiency of prothrombin, fibrinogen, V, VII and X factors </a:t>
            </a:r>
          </a:p>
        </p:txBody>
      </p:sp>
    </p:spTree>
    <p:extLst>
      <p:ext uri="{BB962C8B-B14F-4D97-AF65-F5344CB8AC3E}">
        <p14:creationId xmlns:p14="http://schemas.microsoft.com/office/powerpoint/2010/main" val="340675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0F58F6A-D31A-F313-1175-99C45871DE66}"/>
              </a:ext>
            </a:extLst>
          </p:cNvPr>
          <p:cNvSpPr txBox="1"/>
          <p:nvPr/>
        </p:nvSpPr>
        <p:spPr>
          <a:xfrm>
            <a:off x="2269863" y="6193374"/>
            <a:ext cx="537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image source: </a:t>
            </a:r>
            <a:endParaRPr lang="ar-SA" dirty="0">
              <a:solidFill>
                <a:srgbClr val="FF0000"/>
              </a:solidFill>
            </a:endParaRPr>
          </a:p>
          <a:p>
            <a:r>
              <a:rPr lang="ar-SA" dirty="0">
                <a:solidFill>
                  <a:srgbClr val="FF0000"/>
                </a:solidFill>
              </a:rPr>
              <a:t>https://www.youtube.com/watch?v=q548IZGbt28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2E7F971-8C20-DDEE-206B-DE631D7A7D27}"/>
              </a:ext>
            </a:extLst>
          </p:cNvPr>
          <p:cNvGrpSpPr/>
          <p:nvPr/>
        </p:nvGrpSpPr>
        <p:grpSpPr>
          <a:xfrm>
            <a:off x="521253" y="115113"/>
            <a:ext cx="7503951" cy="5863742"/>
            <a:chOff x="521253" y="115113"/>
            <a:chExt cx="7503951" cy="5863742"/>
          </a:xfrm>
        </p:grpSpPr>
        <p:pic>
          <p:nvPicPr>
            <p:cNvPr id="5" name="صورة 4" descr="صورة تحتوي على نص, معدات المختبرات, المحلول, إناء&#10;&#10;تم إنشاء الوصف تلقائياً">
              <a:extLst>
                <a:ext uri="{FF2B5EF4-FFF2-40B4-BE49-F238E27FC236}">
                  <a16:creationId xmlns:a16="http://schemas.microsoft.com/office/drawing/2014/main" id="{E665B7A3-24EB-56EC-49E3-3396B7026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53" y="115113"/>
              <a:ext cx="7503951" cy="5863742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3B615F4-23D5-AFF2-960E-A5BFCAC1F68C}"/>
                </a:ext>
              </a:extLst>
            </p:cNvPr>
            <p:cNvSpPr txBox="1"/>
            <p:nvPr/>
          </p:nvSpPr>
          <p:spPr>
            <a:xfrm>
              <a:off x="4572000" y="4787442"/>
              <a:ext cx="180728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(which contain clotting factors)</a:t>
              </a:r>
              <a:endPara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رسم 7" descr="ساعة توقيت 75% مع تعبئة خالصة">
              <a:extLst>
                <a:ext uri="{FF2B5EF4-FFF2-40B4-BE49-F238E27FC236}">
                  <a16:creationId xmlns:a16="http://schemas.microsoft.com/office/drawing/2014/main" id="{CD2CB7D9-B8BC-0290-A49F-ECF647733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25266" y="2229522"/>
              <a:ext cx="632012" cy="63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08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6139E933-5DF9-F643-5C03-75F3420129FF}"/>
              </a:ext>
            </a:extLst>
          </p:cNvPr>
          <p:cNvSpPr txBox="1"/>
          <p:nvPr/>
        </p:nvSpPr>
        <p:spPr>
          <a:xfrm>
            <a:off x="484816" y="1098508"/>
            <a:ext cx="8186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Time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Focuses on platelet function and vessel integrity; assessed through skin puncture.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9963B9-385B-E2F4-A47F-F12D8460480E}"/>
              </a:ext>
            </a:extLst>
          </p:cNvPr>
          <p:cNvSpPr txBox="1"/>
          <p:nvPr/>
        </p:nvSpPr>
        <p:spPr>
          <a:xfrm>
            <a:off x="527774" y="2154056"/>
            <a:ext cx="8143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 Time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Evaluates the overall clotting process in the intrinsic pathway; measured in a blood sample.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77F348A-165B-539D-9C3F-A3DD0F434B0D}"/>
              </a:ext>
            </a:extLst>
          </p:cNvPr>
          <p:cNvSpPr txBox="1"/>
          <p:nvPr/>
        </p:nvSpPr>
        <p:spPr>
          <a:xfrm>
            <a:off x="527774" y="341128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Prothrombin Time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Assesses the extrinsic pathway; uses added tissue factor to evaluate clotting time.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5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A5ED8DB-0C1A-4F65-AC86-034285937DA7}"/>
              </a:ext>
            </a:extLst>
          </p:cNvPr>
          <p:cNvSpPr/>
          <p:nvPr/>
        </p:nvSpPr>
        <p:spPr>
          <a:xfrm>
            <a:off x="185195" y="671333"/>
            <a:ext cx="8773610" cy="341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To estimate </a:t>
            </a:r>
            <a:r>
              <a:rPr lang="en-US" b="1" dirty="0"/>
              <a:t>Clotting time, Bleeding time, and Prothrombin time  </a:t>
            </a:r>
          </a:p>
          <a:p>
            <a:pPr algn="just"/>
            <a:r>
              <a:rPr lang="en-US" dirty="0"/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3C7CA81-2814-8135-D9EC-A77A69D5D234}"/>
              </a:ext>
            </a:extLst>
          </p:cNvPr>
          <p:cNvSpPr txBox="1"/>
          <p:nvPr/>
        </p:nvSpPr>
        <p:spPr>
          <a:xfrm>
            <a:off x="247773" y="2125985"/>
            <a:ext cx="864845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term "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coagulation profile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refers to a set of laboratory tests that are used to assess the clotting ability of a person's blood. It provides information about the various factors involved in the coagulation cascade, which is a complex series of chemical reactions that lead to the formation of blood clots.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0205786-EAA8-4C03-B1DA-956524654A0E}"/>
              </a:ext>
            </a:extLst>
          </p:cNvPr>
          <p:cNvSpPr/>
          <p:nvPr/>
        </p:nvSpPr>
        <p:spPr>
          <a:xfrm>
            <a:off x="92054" y="1301026"/>
            <a:ext cx="8781922" cy="545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Coagulation,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is a complex process by which blood forms clots. 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It is an important part of </a:t>
            </a:r>
            <a:r>
              <a:rPr lang="en-US" b="1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hemostasis, WHICH IS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 the physiological process that the body employs to stop bleeding and maintain blood within a damaged blood vessel. 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Disorders of coagulation can lead to an increased risk of bleeding (hemorr</a:t>
            </a:r>
            <a:r>
              <a:rPr lang="en-US" u="sng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h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age) or clotting (thrombosis). 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0" i="0" dirty="0">
                <a:solidFill>
                  <a:srgbClr val="555555"/>
                </a:solidFill>
                <a:effectLst/>
                <a:latin typeface="__Roboto_2d2bf0"/>
              </a:rPr>
              <a:t>Hemostasis combines the terms “</a:t>
            </a:r>
            <a:r>
              <a:rPr lang="en-US" b="0" i="0" dirty="0" err="1">
                <a:solidFill>
                  <a:srgbClr val="555555"/>
                </a:solidFill>
                <a:effectLst/>
                <a:latin typeface="__Roboto_2d2bf0"/>
              </a:rPr>
              <a:t>hemo</a:t>
            </a:r>
            <a:r>
              <a:rPr lang="en-US" b="0" i="0" dirty="0">
                <a:solidFill>
                  <a:srgbClr val="555555"/>
                </a:solidFill>
                <a:effectLst/>
                <a:latin typeface="__Roboto_2d2bf0"/>
              </a:rPr>
              <a:t>” (meaning “blood”) and “stasis” (meaning “standing still”).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D8A9217-0FAF-4459-A8DD-3F6C9F9DF17B}"/>
              </a:ext>
            </a:extLst>
          </p:cNvPr>
          <p:cNvSpPr/>
          <p:nvPr/>
        </p:nvSpPr>
        <p:spPr>
          <a:xfrm>
            <a:off x="235823" y="470449"/>
            <a:ext cx="2068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Coagulation: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8449C22-8DED-44F5-AF77-510B91FCF313}"/>
              </a:ext>
            </a:extLst>
          </p:cNvPr>
          <p:cNvSpPr/>
          <p:nvPr/>
        </p:nvSpPr>
        <p:spPr>
          <a:xfrm>
            <a:off x="236271" y="399386"/>
            <a:ext cx="794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Adobe Caslon Pro"/>
              </a:rPr>
              <a:t>Hemostasis is maintained in the body via three steps</a:t>
            </a:r>
            <a:r>
              <a:rPr lang="ar-sa" sz="2000" b="1" dirty="0">
                <a:solidFill>
                  <a:schemeClr val="tx2"/>
                </a:solidFill>
                <a:cs typeface="Adobe Caslon Pro"/>
              </a:rPr>
              <a:t>: 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99762D-FF99-46B7-A94C-FBB3BCD678C8}"/>
              </a:ext>
            </a:extLst>
          </p:cNvPr>
          <p:cNvSpPr txBox="1">
            <a:spLocks noChangeArrowheads="1"/>
          </p:cNvSpPr>
          <p:nvPr/>
        </p:nvSpPr>
        <p:spPr>
          <a:xfrm>
            <a:off x="165697" y="1534504"/>
            <a:ext cx="5762561" cy="50984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 spasm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,  Damaged blood vessels constrict.</a:t>
            </a: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 plug formation,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Platelets adhere to damaged endothelium to form platelet plug (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primary hemostasis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 Coagulation,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Clots form upon the conversion of fibrinogen to Fibrin (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secondary hemostasis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C0577D7-2114-3ECD-C932-60824833F2AB}"/>
              </a:ext>
            </a:extLst>
          </p:cNvPr>
          <p:cNvGrpSpPr/>
          <p:nvPr/>
        </p:nvGrpSpPr>
        <p:grpSpPr>
          <a:xfrm>
            <a:off x="5928258" y="1312894"/>
            <a:ext cx="2951317" cy="5098449"/>
            <a:chOff x="5928258" y="1312894"/>
            <a:chExt cx="2951317" cy="5098449"/>
          </a:xfrm>
        </p:grpSpPr>
        <p:pic>
          <p:nvPicPr>
            <p:cNvPr id="4" name="Picture 1" descr="blood-clotting-4-638.jpg">
              <a:extLst>
                <a:ext uri="{FF2B5EF4-FFF2-40B4-BE49-F238E27FC236}">
                  <a16:creationId xmlns:a16="http://schemas.microsoft.com/office/drawing/2014/main" id="{816FB02A-927E-498E-930B-63A2C7616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36"/>
            <a:stretch/>
          </p:blipFill>
          <p:spPr>
            <a:xfrm>
              <a:off x="5928258" y="1312894"/>
              <a:ext cx="2946400" cy="50984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AB3A64AF-D488-0B3E-B7DB-FFABBE8AD13D}"/>
                </a:ext>
              </a:extLst>
            </p:cNvPr>
            <p:cNvCxnSpPr>
              <a:stCxn id="4" idx="1"/>
              <a:endCxn id="4" idx="3"/>
            </p:cNvCxnSpPr>
            <p:nvPr/>
          </p:nvCxnSpPr>
          <p:spPr>
            <a:xfrm>
              <a:off x="5928258" y="3862119"/>
              <a:ext cx="294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675C96C8-263F-3F08-7906-FB17C9210F18}"/>
                </a:ext>
              </a:extLst>
            </p:cNvPr>
            <p:cNvCxnSpPr/>
            <p:nvPr/>
          </p:nvCxnSpPr>
          <p:spPr>
            <a:xfrm>
              <a:off x="5933175" y="5123587"/>
              <a:ext cx="294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59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87A337C-E222-4894-85E1-3F4C3A0A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1" t="73784" r="22684" b="8196"/>
          <a:stretch/>
        </p:blipFill>
        <p:spPr>
          <a:xfrm>
            <a:off x="987767" y="2135646"/>
            <a:ext cx="7168465" cy="1620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083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3F46EAF-1B29-493E-B6FC-071E98300B30}"/>
              </a:ext>
            </a:extLst>
          </p:cNvPr>
          <p:cNvSpPr/>
          <p:nvPr/>
        </p:nvSpPr>
        <p:spPr>
          <a:xfrm>
            <a:off x="361386" y="445902"/>
            <a:ext cx="264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</a:t>
            </a:r>
            <a:r>
              <a:rPr lang="en-US" sz="2800" b="1" dirty="0">
                <a:solidFill>
                  <a:srgbClr val="772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Cascade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01290-C8AA-4E71-808B-9E8935FCE3F5}"/>
              </a:ext>
            </a:extLst>
          </p:cNvPr>
          <p:cNvSpPr/>
          <p:nvPr/>
        </p:nvSpPr>
        <p:spPr>
          <a:xfrm>
            <a:off x="170718" y="1244455"/>
            <a:ext cx="8697121" cy="459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cascade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mechanism in which enzymes activate other enzymes sequentially usually leading to an amplification of an initial signal.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Pathways </a:t>
            </a:r>
          </a:p>
          <a:p>
            <a:pPr algn="just" rtl="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Extrinsic</a:t>
            </a:r>
          </a:p>
          <a:p>
            <a:pPr marL="914400" lvl="1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Intrinsic</a:t>
            </a:r>
          </a:p>
          <a:p>
            <a:pPr marL="457200" indent="-457200" algn="just" rtl="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pathways leads to the conversion of factor X (inactive) to factor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(active)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C2302D7-049C-4D34-ADBD-C6B4FC578BE7}"/>
              </a:ext>
            </a:extLst>
          </p:cNvPr>
          <p:cNvSpPr/>
          <p:nvPr/>
        </p:nvSpPr>
        <p:spPr>
          <a:xfrm>
            <a:off x="2461684" y="3527980"/>
            <a:ext cx="432048" cy="6480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89577A9-03B9-4BA7-82B5-B06B2B205469}"/>
              </a:ext>
            </a:extLst>
          </p:cNvPr>
          <p:cNvSpPr txBox="1"/>
          <p:nvPr/>
        </p:nvSpPr>
        <p:spPr>
          <a:xfrm>
            <a:off x="3125252" y="327026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Initially independent, then they converge on common pathway leading to the formation of a fibrin clot </a:t>
            </a:r>
          </a:p>
        </p:txBody>
      </p:sp>
    </p:spTree>
    <p:extLst>
      <p:ext uri="{BB962C8B-B14F-4D97-AF65-F5344CB8AC3E}">
        <p14:creationId xmlns:p14="http://schemas.microsoft.com/office/powerpoint/2010/main" val="18380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reen Shot 2015-11-15 at 12.20.42 PM.png">
            <a:extLst>
              <a:ext uri="{FF2B5EF4-FFF2-40B4-BE49-F238E27FC236}">
                <a16:creationId xmlns:a16="http://schemas.microsoft.com/office/drawing/2014/main" id="{6948B85A-D349-4B18-81CC-9AA39F3D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2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0FB2B50-F510-4C18-A0F3-C423F45BA03E}"/>
              </a:ext>
            </a:extLst>
          </p:cNvPr>
          <p:cNvSpPr/>
          <p:nvPr/>
        </p:nvSpPr>
        <p:spPr>
          <a:xfrm>
            <a:off x="55232" y="490954"/>
            <a:ext cx="9088768" cy="2614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triggers extrinsic and intrinsic pathways: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Extrinsic—Triggered by tissue damage; starts with tissue factor[TF] and Factor VII activation.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Intrinsic—Triggered by blood vessel damage; starts with Factor XII activation.</a:t>
            </a:r>
          </a:p>
        </p:txBody>
      </p:sp>
    </p:spTree>
    <p:extLst>
      <p:ext uri="{BB962C8B-B14F-4D97-AF65-F5344CB8AC3E}">
        <p14:creationId xmlns:p14="http://schemas.microsoft.com/office/powerpoint/2010/main" val="3060672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مخصص 6">
      <a:dk1>
        <a:sysClr val="windowText" lastClr="000000"/>
      </a:dk1>
      <a:lt1>
        <a:sysClr val="window" lastClr="FFFFFF"/>
      </a:lt1>
      <a:dk2>
        <a:srgbClr val="A5300F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2637</TotalTime>
  <Words>794</Words>
  <Application>Microsoft Office PowerPoint</Application>
  <PresentationFormat>عرض على الشاشة (4:3)</PresentationFormat>
  <Paragraphs>95</Paragraphs>
  <Slides>16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__Roboto_2d2bf0</vt:lpstr>
      <vt:lpstr>Adobe Caslon Pro</vt:lpstr>
      <vt:lpstr>-apple-system</vt:lpstr>
      <vt:lpstr>Arial</vt:lpstr>
      <vt:lpstr>Arial Black</vt:lpstr>
      <vt:lpstr>Calibri</vt:lpstr>
      <vt:lpstr>Wingdings</vt:lpstr>
      <vt:lpstr>Wingdings 2</vt:lpstr>
      <vt:lpstr>Essential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Mac</dc:creator>
  <cp:lastModifiedBy>Leenah Saleeh Alsuhaibani</cp:lastModifiedBy>
  <cp:revision>107</cp:revision>
  <dcterms:created xsi:type="dcterms:W3CDTF">2014-10-11T17:15:44Z</dcterms:created>
  <dcterms:modified xsi:type="dcterms:W3CDTF">2024-10-21T23:05:05Z</dcterms:modified>
</cp:coreProperties>
</file>