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tags/tag1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4" r:id="rId4"/>
  </p:sldMasterIdLst>
  <p:notesMasterIdLst>
    <p:notesMasterId r:id="rId33"/>
  </p:notesMasterIdLst>
  <p:handoutMasterIdLst>
    <p:handoutMasterId r:id="rId34"/>
  </p:handoutMasterIdLst>
  <p:sldIdLst>
    <p:sldId id="256" r:id="rId5"/>
    <p:sldId id="257" r:id="rId6"/>
    <p:sldId id="303" r:id="rId7"/>
    <p:sldId id="302" r:id="rId8"/>
    <p:sldId id="274" r:id="rId9"/>
    <p:sldId id="311" r:id="rId10"/>
    <p:sldId id="309" r:id="rId11"/>
    <p:sldId id="258" r:id="rId12"/>
    <p:sldId id="310" r:id="rId13"/>
    <p:sldId id="312" r:id="rId14"/>
    <p:sldId id="259" r:id="rId15"/>
    <p:sldId id="313" r:id="rId16"/>
    <p:sldId id="314" r:id="rId17"/>
    <p:sldId id="315" r:id="rId18"/>
    <p:sldId id="275" r:id="rId19"/>
    <p:sldId id="262" r:id="rId20"/>
    <p:sldId id="305" r:id="rId21"/>
    <p:sldId id="304" r:id="rId22"/>
    <p:sldId id="316" r:id="rId23"/>
    <p:sldId id="317" r:id="rId24"/>
    <p:sldId id="318" r:id="rId25"/>
    <p:sldId id="319" r:id="rId26"/>
    <p:sldId id="320" r:id="rId27"/>
    <p:sldId id="321" r:id="rId28"/>
    <p:sldId id="322" r:id="rId29"/>
    <p:sldId id="323" r:id="rId30"/>
    <p:sldId id="324" r:id="rId31"/>
    <p:sldId id="325" r:id="rId3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41" autoAdjust="0"/>
    <p:restoredTop sz="94555" autoAdjust="0"/>
  </p:normalViewPr>
  <p:slideViewPr>
    <p:cSldViewPr>
      <p:cViewPr varScale="1">
        <p:scale>
          <a:sx n="89" d="100"/>
          <a:sy n="89" d="100"/>
        </p:scale>
        <p:origin x="1672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07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presProps" Target="pres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C61D118-E06B-2249-9806-A96060F9684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106A7B-FBF3-D143-985D-BDCB8BE8D63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554E54-5401-B446-9525-8F8B2C57CB08}" type="datetimeFigureOut">
              <a:rPr lang="en-US" smtClean="0"/>
              <a:t>3/9/20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3F6915-2CA0-3745-878C-FC67E8A0481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11BBF9-F62A-1646-B587-BF6CA4B3322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84E71-5153-2547-AD95-0A3A29BC4A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831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F3570-45CD-4782-957C-A6561CF24A1F}" type="datetimeFigureOut">
              <a:rPr lang="en-GB" smtClean="0"/>
              <a:pPr/>
              <a:t>09/03/2020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D1CD0-5239-4D3D-A101-DF2AC796492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776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1"/>
          <p:cNvSpPr txBox="1">
            <a:spLocks noChangeArrowheads="1"/>
          </p:cNvSpPr>
          <p:nvPr/>
        </p:nvSpPr>
        <p:spPr bwMode="auto">
          <a:xfrm>
            <a:off x="1524000" y="521494"/>
            <a:ext cx="6096000" cy="2571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120835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1" y="3257550"/>
            <a:ext cx="7310967" cy="30837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1"/>
          <p:cNvSpPr txBox="1">
            <a:spLocks noChangeArrowheads="1"/>
          </p:cNvSpPr>
          <p:nvPr/>
        </p:nvSpPr>
        <p:spPr bwMode="auto">
          <a:xfrm>
            <a:off x="1524000" y="521494"/>
            <a:ext cx="6096000" cy="2571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120835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1" y="3257550"/>
            <a:ext cx="7310967" cy="30837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1"/>
          <p:cNvSpPr txBox="1">
            <a:spLocks noChangeArrowheads="1"/>
          </p:cNvSpPr>
          <p:nvPr/>
        </p:nvSpPr>
        <p:spPr bwMode="auto">
          <a:xfrm>
            <a:off x="1524000" y="521494"/>
            <a:ext cx="6096000" cy="2571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dirty="0"/>
          </a:p>
        </p:txBody>
      </p:sp>
      <p:sp>
        <p:nvSpPr>
          <p:cNvPr id="120835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1" y="3257550"/>
            <a:ext cx="7310967" cy="30837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ar-SA">
              <a:latin typeface="Arial" pitchFamily="34" charset="0"/>
            </a:endParaRPr>
          </a:p>
        </p:txBody>
      </p:sp>
      <p:sp>
        <p:nvSpPr>
          <p:cNvPr id="675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67F2C9-CA60-4C80-B47B-37482E032BB2}" type="slidenum">
              <a:rPr lang="en-US" smtClean="0">
                <a:latin typeface="Arial" pitchFamily="34" charset="0"/>
              </a:rPr>
              <a:pPr/>
              <a:t>6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1"/>
          <p:cNvSpPr txBox="1">
            <a:spLocks noChangeArrowheads="1"/>
          </p:cNvSpPr>
          <p:nvPr/>
        </p:nvSpPr>
        <p:spPr bwMode="auto">
          <a:xfrm>
            <a:off x="1524000" y="521494"/>
            <a:ext cx="6096000" cy="2571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1859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1" y="3257550"/>
            <a:ext cx="7310967" cy="30837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备注占位符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>
              <a:latin typeface="Arial" pitchFamily="34" charset="0"/>
            </a:endParaRPr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863A6E-E5D0-4B55-AE7E-244EE4F114A0}" type="slidenum">
              <a:rPr lang="en-US" altLang="zh-CN"/>
              <a:pPr/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ext Box 1"/>
          <p:cNvSpPr txBox="1">
            <a:spLocks noChangeArrowheads="1"/>
          </p:cNvSpPr>
          <p:nvPr/>
        </p:nvSpPr>
        <p:spPr bwMode="auto">
          <a:xfrm>
            <a:off x="1524000" y="521494"/>
            <a:ext cx="6096000" cy="2571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2883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1" y="3257550"/>
            <a:ext cx="7310967" cy="30837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D80679-8A77-4821-ACDE-A00620883BD0}" type="slidenum">
              <a:rPr lang="en-US">
                <a:cs typeface="Arial" pitchFamily="34" charset="0"/>
              </a:rPr>
              <a:pPr/>
              <a:t>12</a:t>
            </a:fld>
            <a:endParaRPr lang="en-US">
              <a:cs typeface="Arial" pitchFamily="34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9088" y="514350"/>
            <a:ext cx="3429000" cy="2571750"/>
          </a:xfrm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</p:spPr>
        <p:txBody>
          <a:bodyPr lIns="86493" tIns="43247" rIns="86493" bIns="43247"/>
          <a:lstStyle/>
          <a:p>
            <a:pPr eaLnBrk="1" hangingPunct="1"/>
            <a:r>
              <a:rPr lang="en-US">
                <a:cs typeface="Arial" pitchFamily="34" charset="0"/>
              </a:rPr>
              <a:t>This is a simple example of public and private modifiers. See how the client can access the public data member and method.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1"/>
          <p:cNvSpPr txBox="1">
            <a:spLocks noChangeArrowheads="1"/>
          </p:cNvSpPr>
          <p:nvPr/>
        </p:nvSpPr>
        <p:spPr bwMode="auto">
          <a:xfrm>
            <a:off x="1524000" y="521494"/>
            <a:ext cx="6096000" cy="257175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/>
          </a:p>
        </p:txBody>
      </p:sp>
      <p:sp>
        <p:nvSpPr>
          <p:cNvPr id="125955" name="Rectangle 2"/>
          <p:cNvSpPr>
            <a:spLocks noGrp="1" noChangeArrowheads="1"/>
          </p:cNvSpPr>
          <p:nvPr>
            <p:ph type="body"/>
          </p:nvPr>
        </p:nvSpPr>
        <p:spPr>
          <a:xfrm>
            <a:off x="914401" y="3257550"/>
            <a:ext cx="7310967" cy="30837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8E80666-FB37-4B36-9149-507F3B0178E3}" type="datetimeFigureOut">
              <a:rPr lang="en-US" smtClean="0"/>
              <a:pPr/>
              <a:t>3/9/20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E80666-FB37-4B36-9149-507F3B0178E3}" type="datetimeFigureOut">
              <a:rPr lang="en-US" smtClean="0"/>
              <a:pPr/>
              <a:t>3/9/20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8E80666-FB37-4B36-9149-507F3B0178E3}" type="datetimeFigureOut">
              <a:rPr lang="en-US" smtClean="0"/>
              <a:pPr/>
              <a:t>3/9/20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80666-FB37-4B36-9149-507F3B0178E3}" type="datetimeFigureOut">
              <a:rPr lang="en-US" smtClean="0"/>
              <a:pPr/>
              <a:t>3/9/20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8E80666-FB37-4B36-9149-507F3B0178E3}" type="datetimeFigureOut">
              <a:rPr lang="en-US" smtClean="0"/>
              <a:pPr/>
              <a:t>3/9/20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r" rtl="1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r" rtl="1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r" rtl="1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r" rtl="1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458200" cy="1470025"/>
          </a:xfrm>
        </p:spPr>
        <p:txBody>
          <a:bodyPr>
            <a:normAutofit/>
          </a:bodyPr>
          <a:lstStyle/>
          <a:p>
            <a:pPr algn="l" rtl="0"/>
            <a:r>
              <a:rPr lang="en-GB" dirty="0">
                <a:latin typeface="Times New Roman" pitchFamily="18" charset="0"/>
                <a:cs typeface="Times New Roman" pitchFamily="18" charset="0"/>
              </a:rPr>
              <a:t>CS1201:</a:t>
            </a:r>
            <a:br>
              <a:rPr lang="en-GB" dirty="0">
                <a:latin typeface="Times New Roman" pitchFamily="18" charset="0"/>
                <a:cs typeface="Times New Roman" pitchFamily="18" charset="0"/>
              </a:rPr>
            </a:br>
            <a:r>
              <a:rPr lang="en-GB" dirty="0">
                <a:latin typeface="Times New Roman" pitchFamily="18" charset="0"/>
                <a:cs typeface="Times New Roman" pitchFamily="18" charset="0"/>
              </a:rPr>
              <a:t> Programming Language 2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6275040" cy="1752600"/>
          </a:xfrm>
        </p:spPr>
        <p:txBody>
          <a:bodyPr>
            <a:normAutofit/>
          </a:bodyPr>
          <a:lstStyle/>
          <a:p>
            <a:pPr algn="l" rtl="0"/>
            <a:r>
              <a:rPr lang="en-GB" sz="4400" dirty="0"/>
              <a:t>Classes and objects</a:t>
            </a:r>
            <a:endParaRPr lang="ar-SA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2514600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By:</a:t>
            </a:r>
            <a:r>
              <a:rPr lang="en-GB" dirty="0" err="1">
                <a:solidFill>
                  <a:schemeClr val="bg1"/>
                </a:solidFill>
                <a:latin typeface="Times New Roman" pitchFamily="18" charset="0"/>
              </a:rPr>
              <a:t>Nouf</a:t>
            </a:r>
            <a:r>
              <a:rPr lang="en-GB" dirty="0">
                <a:solidFill>
                  <a:schemeClr val="bg1"/>
                </a:solidFill>
                <a:latin typeface="Times New Roman" pitchFamily="18" charset="0"/>
              </a:rPr>
              <a:t>  </a:t>
            </a:r>
            <a:r>
              <a:rPr lang="en-GB" dirty="0" err="1">
                <a:solidFill>
                  <a:schemeClr val="bg1"/>
                </a:solidFill>
                <a:latin typeface="Times New Roman" pitchFamily="18" charset="0"/>
              </a:rPr>
              <a:t>Aljaffan</a:t>
            </a:r>
            <a:endParaRPr lang="en-GB" dirty="0">
              <a:solidFill>
                <a:schemeClr val="bg1"/>
              </a:solidFill>
              <a:latin typeface="Times New Roman" pitchFamily="18" charset="0"/>
            </a:endParaRPr>
          </a:p>
          <a:p>
            <a:pPr algn="l"/>
            <a:r>
              <a:rPr lang="en-US" b="1" dirty="0">
                <a:solidFill>
                  <a:schemeClr val="bg1"/>
                </a:solidFill>
              </a:rPr>
              <a:t>Edited</a:t>
            </a:r>
            <a:r>
              <a:rPr lang="en-US" b="1" dirty="0"/>
              <a:t> </a:t>
            </a:r>
            <a:r>
              <a:rPr lang="en-US" dirty="0">
                <a:solidFill>
                  <a:schemeClr val="bg1"/>
                </a:solidFill>
              </a:rPr>
              <a:t>by : </a:t>
            </a:r>
            <a:r>
              <a:rPr lang="en-US" dirty="0" err="1">
                <a:solidFill>
                  <a:schemeClr val="bg1"/>
                </a:solidFill>
              </a:rPr>
              <a:t>Nouf</a:t>
            </a:r>
            <a:r>
              <a:rPr lang="en-US" dirty="0">
                <a:solidFill>
                  <a:schemeClr val="bg1"/>
                </a:solidFill>
              </a:rPr>
              <a:t>  </a:t>
            </a:r>
            <a:r>
              <a:rPr lang="en-US" dirty="0" err="1">
                <a:solidFill>
                  <a:schemeClr val="bg1"/>
                </a:solidFill>
              </a:rPr>
              <a:t>Almunyif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5157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552" y="620688"/>
            <a:ext cx="8229600" cy="1066800"/>
          </a:xfrm>
        </p:spPr>
        <p:txBody>
          <a:bodyPr>
            <a:normAutofit/>
          </a:bodyPr>
          <a:lstStyle/>
          <a:p>
            <a:pPr algn="ctr" rtl="0"/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宋体" charset="-122"/>
                <a:cs typeface="+mn-cs"/>
              </a:rPr>
              <a:t>Accessing Class Members</a:t>
            </a:r>
          </a:p>
        </p:txBody>
      </p:sp>
      <p:sp>
        <p:nvSpPr>
          <p:cNvPr id="1638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2060848"/>
            <a:ext cx="8229600" cy="4513688"/>
          </a:xfrm>
        </p:spPr>
        <p:txBody>
          <a:bodyPr>
            <a:normAutofit/>
          </a:bodyPr>
          <a:lstStyle/>
          <a:p>
            <a:pPr algn="l" rtl="0"/>
            <a:r>
              <a:rPr lang="en-US" dirty="0">
                <a:cs typeface="Arial" pitchFamily="34" charset="0"/>
              </a:rPr>
              <a:t>Operators to access class members</a:t>
            </a:r>
          </a:p>
          <a:p>
            <a:pPr lvl="1" algn="l" rtl="0"/>
            <a:r>
              <a:rPr lang="en-US" dirty="0">
                <a:cs typeface="Arial" pitchFamily="34" charset="0"/>
              </a:rPr>
              <a:t>Dot member selection operator (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Arial" pitchFamily="34" charset="0"/>
              </a:rPr>
              <a:t>.</a:t>
            </a:r>
            <a:r>
              <a:rPr lang="en-US" dirty="0">
                <a:cs typeface="Arial" pitchFamily="34" charset="0"/>
              </a:rPr>
              <a:t>)</a:t>
            </a:r>
          </a:p>
          <a:p>
            <a:pPr lvl="2" algn="l" rtl="0"/>
            <a:r>
              <a:rPr lang="en-US" dirty="0">
                <a:cs typeface="Arial" pitchFamily="34" charset="0"/>
              </a:rPr>
              <a:t>Object</a:t>
            </a:r>
          </a:p>
          <a:p>
            <a:pPr lvl="2" algn="l" rtl="0"/>
            <a:r>
              <a:rPr lang="en-US" dirty="0">
                <a:cs typeface="Arial" pitchFamily="34" charset="0"/>
              </a:rPr>
              <a:t>Reference to object</a:t>
            </a:r>
          </a:p>
          <a:p>
            <a:pPr lvl="2" algn="l" rtl="0"/>
            <a:endParaRPr lang="en-US" dirty="0">
              <a:cs typeface="Arial" pitchFamily="34" charset="0"/>
            </a:endParaRPr>
          </a:p>
          <a:p>
            <a:pPr marL="978408" lvl="3" indent="0" algn="l" rtl="0">
              <a:buNone/>
            </a:pPr>
            <a:r>
              <a:rPr lang="en-US" b="1" dirty="0">
                <a:solidFill>
                  <a:srgbClr val="FF0000"/>
                </a:solidFill>
                <a:cs typeface="Arial" pitchFamily="34" charset="0"/>
              </a:rPr>
              <a:t>Example:</a:t>
            </a:r>
          </a:p>
          <a:p>
            <a:pPr lvl="3" algn="l" rtl="0">
              <a:buNone/>
            </a:pPr>
            <a:r>
              <a:rPr lang="en-US" dirty="0">
                <a:solidFill>
                  <a:srgbClr val="0070C0"/>
                </a:solidFill>
                <a:cs typeface="Arial" pitchFamily="34" charset="0"/>
              </a:rPr>
              <a:t>Rectangle r;</a:t>
            </a:r>
          </a:p>
          <a:p>
            <a:pPr lvl="3" algn="l" rtl="0">
              <a:buNone/>
            </a:pPr>
            <a:r>
              <a:rPr lang="en-US" dirty="0" err="1">
                <a:solidFill>
                  <a:srgbClr val="0070C0"/>
                </a:solidFill>
                <a:cs typeface="Arial" pitchFamily="34" charset="0"/>
              </a:rPr>
              <a:t>r.setWidth</a:t>
            </a:r>
            <a:r>
              <a:rPr lang="en-US" dirty="0">
                <a:solidFill>
                  <a:srgbClr val="0070C0"/>
                </a:solidFill>
                <a:cs typeface="Arial" pitchFamily="34" charset="0"/>
              </a:rPr>
              <a:t>(3);</a:t>
            </a:r>
          </a:p>
          <a:p>
            <a:pPr marL="704088" lvl="2" indent="0" algn="l" rtl="0">
              <a:buNone/>
            </a:pPr>
            <a:endParaRPr lang="en-US" dirty="0">
              <a:cs typeface="Arial" pitchFamily="34" charset="0"/>
            </a:endParaRPr>
          </a:p>
          <a:p>
            <a:pPr algn="l" rtl="0"/>
            <a:endParaRPr lang="en-US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1413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1066800"/>
          </a:xfrm>
        </p:spPr>
        <p:txBody>
          <a:bodyPr/>
          <a:lstStyle/>
          <a:p>
            <a:pPr algn="l" rtl="0"/>
            <a:r>
              <a:rPr lang="en-GB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180528" y="980728"/>
            <a:ext cx="4896544" cy="5877272"/>
          </a:xfrm>
        </p:spPr>
        <p:txBody>
          <a:bodyPr>
            <a:normAutofit fontScale="92500" lnSpcReduction="10000"/>
          </a:bodyPr>
          <a:lstStyle/>
          <a:p>
            <a:pPr algn="l" rtl="0">
              <a:spcBef>
                <a:spcPts val="1125"/>
              </a:spcBef>
              <a:buClrTx/>
              <a:buNone/>
            </a:pPr>
            <a:r>
              <a:rPr lang="en-GB" dirty="0">
                <a:solidFill>
                  <a:srgbClr val="0000FF"/>
                </a:solidFill>
              </a:rPr>
              <a:t>#include </a:t>
            </a:r>
            <a:r>
              <a:rPr lang="en-GB" dirty="0">
                <a:solidFill>
                  <a:srgbClr val="800000"/>
                </a:solidFill>
              </a:rPr>
              <a:t>&lt;</a:t>
            </a:r>
            <a:r>
              <a:rPr lang="en-GB" dirty="0" err="1">
                <a:solidFill>
                  <a:srgbClr val="800000"/>
                </a:solidFill>
              </a:rPr>
              <a:t>iostream</a:t>
            </a:r>
            <a:r>
              <a:rPr lang="en-GB" dirty="0">
                <a:solidFill>
                  <a:srgbClr val="800000"/>
                </a:solidFill>
              </a:rPr>
              <a:t>&gt;</a:t>
            </a:r>
          </a:p>
          <a:p>
            <a:pPr algn="l" rtl="0">
              <a:spcBef>
                <a:spcPts val="1125"/>
              </a:spcBef>
              <a:buClrTx/>
              <a:buNone/>
            </a:pPr>
            <a:r>
              <a:rPr lang="en-GB" dirty="0">
                <a:solidFill>
                  <a:srgbClr val="0000FF"/>
                </a:solidFill>
              </a:rPr>
              <a:t>using namespace </a:t>
            </a:r>
            <a:r>
              <a:rPr lang="en-GB" dirty="0" err="1">
                <a:solidFill>
                  <a:srgbClr val="000000"/>
                </a:solidFill>
              </a:rPr>
              <a:t>std</a:t>
            </a:r>
            <a:r>
              <a:rPr lang="en-GB" dirty="0">
                <a:solidFill>
                  <a:srgbClr val="000000"/>
                </a:solidFill>
              </a:rPr>
              <a:t>;</a:t>
            </a:r>
          </a:p>
          <a:p>
            <a:pPr algn="l" rtl="0">
              <a:spcBef>
                <a:spcPts val="1125"/>
              </a:spcBef>
              <a:buClrTx/>
              <a:buNone/>
            </a:pPr>
            <a:r>
              <a:rPr lang="en-GB" dirty="0">
                <a:solidFill>
                  <a:srgbClr val="0000FF"/>
                </a:solidFill>
              </a:rPr>
              <a:t>class </a:t>
            </a:r>
            <a:r>
              <a:rPr lang="en-GB" dirty="0">
                <a:solidFill>
                  <a:srgbClr val="000000"/>
                </a:solidFill>
              </a:rPr>
              <a:t>Cat </a:t>
            </a:r>
            <a:r>
              <a:rPr lang="en-GB" sz="3900" dirty="0"/>
              <a:t>{</a:t>
            </a:r>
            <a:endParaRPr lang="en-GB" dirty="0"/>
          </a:p>
          <a:p>
            <a:pPr algn="l" rtl="0">
              <a:spcBef>
                <a:spcPts val="1125"/>
              </a:spcBef>
              <a:buClrTx/>
              <a:buNone/>
            </a:pPr>
            <a:r>
              <a:rPr lang="en-GB" b="1" dirty="0">
                <a:solidFill>
                  <a:srgbClr val="0000FF"/>
                </a:solidFill>
              </a:rPr>
              <a:t> private</a:t>
            </a:r>
            <a:r>
              <a:rPr lang="en-GB" b="1" dirty="0">
                <a:solidFill>
                  <a:srgbClr val="000000"/>
                </a:solidFill>
              </a:rPr>
              <a:t>:</a:t>
            </a:r>
          </a:p>
          <a:p>
            <a:pPr algn="l" rtl="0">
              <a:spcBef>
                <a:spcPts val="1125"/>
              </a:spcBef>
              <a:buClrTx/>
              <a:buNone/>
            </a:pPr>
            <a:r>
              <a:rPr lang="en-GB" dirty="0">
                <a:solidFill>
                  <a:srgbClr val="0000FF"/>
                </a:solidFill>
              </a:rPr>
              <a:t>  	</a:t>
            </a:r>
            <a:r>
              <a:rPr lang="en-GB" dirty="0" err="1">
                <a:solidFill>
                  <a:srgbClr val="0000FF"/>
                </a:solidFill>
              </a:rPr>
              <a:t>int</a:t>
            </a:r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age;</a:t>
            </a:r>
            <a:r>
              <a:rPr lang="en-GB" dirty="0">
                <a:solidFill>
                  <a:srgbClr val="0000FF"/>
                </a:solidFill>
              </a:rPr>
              <a:t>			</a:t>
            </a:r>
          </a:p>
          <a:p>
            <a:pPr algn="l" rtl="0">
              <a:spcBef>
                <a:spcPts val="1125"/>
              </a:spcBef>
              <a:buClrTx/>
              <a:buNone/>
            </a:pPr>
            <a:r>
              <a:rPr lang="en-GB" dirty="0">
                <a:solidFill>
                  <a:srgbClr val="0000FF"/>
                </a:solidFill>
              </a:rPr>
              <a:t>	</a:t>
            </a:r>
            <a:r>
              <a:rPr lang="en-GB" dirty="0" err="1">
                <a:solidFill>
                  <a:srgbClr val="0000FF"/>
                </a:solidFill>
              </a:rPr>
              <a:t>int</a:t>
            </a:r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weight;</a:t>
            </a:r>
          </a:p>
          <a:p>
            <a:pPr algn="l" rtl="0">
              <a:spcBef>
                <a:spcPts val="1125"/>
              </a:spcBef>
              <a:buClrTx/>
              <a:buNone/>
            </a:pPr>
            <a:r>
              <a:rPr lang="en-GB" b="1" dirty="0">
                <a:solidFill>
                  <a:srgbClr val="0000FF"/>
                </a:solidFill>
              </a:rPr>
              <a:t>  public</a:t>
            </a:r>
            <a:r>
              <a:rPr lang="en-GB" b="1" dirty="0">
                <a:solidFill>
                  <a:srgbClr val="000000"/>
                </a:solidFill>
              </a:rPr>
              <a:t>:</a:t>
            </a:r>
          </a:p>
          <a:p>
            <a:pPr algn="l" rtl="0">
              <a:spcBef>
                <a:spcPts val="1125"/>
              </a:spcBef>
              <a:buClrTx/>
              <a:buNone/>
            </a:pPr>
            <a:r>
              <a:rPr lang="en-GB" sz="2200" dirty="0">
                <a:solidFill>
                  <a:srgbClr val="0070C0"/>
                </a:solidFill>
              </a:rPr>
              <a:t>	Char</a:t>
            </a:r>
            <a:r>
              <a:rPr lang="en-GB" sz="2200" b="1" dirty="0">
                <a:solidFill>
                  <a:srgbClr val="000000"/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gender</a:t>
            </a:r>
            <a:r>
              <a:rPr lang="en-GB" b="1" dirty="0">
                <a:solidFill>
                  <a:srgbClr val="000000"/>
                </a:solidFill>
              </a:rPr>
              <a:t>;</a:t>
            </a:r>
            <a:endParaRPr lang="en-GB" b="1" dirty="0">
              <a:solidFill>
                <a:srgbClr val="0000FF"/>
              </a:solidFill>
            </a:endParaRPr>
          </a:p>
          <a:p>
            <a:pPr algn="l" rtl="0">
              <a:spcBef>
                <a:spcPts val="1125"/>
              </a:spcBef>
              <a:buClrTx/>
              <a:buNone/>
            </a:pPr>
            <a:r>
              <a:rPr lang="en-GB" dirty="0">
                <a:solidFill>
                  <a:srgbClr val="0000FF"/>
                </a:solidFill>
              </a:rPr>
              <a:t>	void </a:t>
            </a:r>
            <a:r>
              <a:rPr lang="en-GB" dirty="0" err="1">
                <a:solidFill>
                  <a:srgbClr val="000000"/>
                </a:solidFill>
              </a:rPr>
              <a:t>setAge</a:t>
            </a:r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(</a:t>
            </a:r>
            <a:r>
              <a:rPr lang="en-GB" dirty="0" err="1">
                <a:solidFill>
                  <a:srgbClr val="0000FF"/>
                </a:solidFill>
              </a:rPr>
              <a:t>int</a:t>
            </a:r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yrs</a:t>
            </a:r>
            <a:r>
              <a:rPr lang="en-GB" dirty="0">
                <a:solidFill>
                  <a:srgbClr val="000000"/>
                </a:solidFill>
              </a:rPr>
              <a:t>) { age = </a:t>
            </a:r>
            <a:r>
              <a:rPr lang="en-GB" dirty="0" err="1">
                <a:solidFill>
                  <a:srgbClr val="000000"/>
                </a:solidFill>
              </a:rPr>
              <a:t>yrs</a:t>
            </a:r>
            <a:r>
              <a:rPr lang="en-GB" dirty="0">
                <a:solidFill>
                  <a:srgbClr val="000000"/>
                </a:solidFill>
              </a:rPr>
              <a:t>; }</a:t>
            </a:r>
            <a:endParaRPr lang="en-GB" dirty="0">
              <a:solidFill>
                <a:srgbClr val="0000FF"/>
              </a:solidFill>
            </a:endParaRPr>
          </a:p>
          <a:p>
            <a:pPr algn="l" rtl="0">
              <a:spcBef>
                <a:spcPts val="1125"/>
              </a:spcBef>
              <a:buClrTx/>
              <a:buNone/>
            </a:pPr>
            <a:r>
              <a:rPr lang="en-GB" dirty="0">
                <a:solidFill>
                  <a:srgbClr val="0000FF"/>
                </a:solidFill>
              </a:rPr>
              <a:t>	void </a:t>
            </a:r>
            <a:r>
              <a:rPr lang="en-GB" dirty="0" err="1">
                <a:solidFill>
                  <a:srgbClr val="000000"/>
                </a:solidFill>
              </a:rPr>
              <a:t>setWeight</a:t>
            </a:r>
            <a:r>
              <a:rPr lang="en-GB" dirty="0">
                <a:solidFill>
                  <a:srgbClr val="000000"/>
                </a:solidFill>
              </a:rPr>
              <a:t> (</a:t>
            </a:r>
            <a:r>
              <a:rPr lang="en-GB" dirty="0" err="1">
                <a:solidFill>
                  <a:srgbClr val="0000FF"/>
                </a:solidFill>
              </a:rPr>
              <a:t>int</a:t>
            </a:r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kgs</a:t>
            </a:r>
            <a:r>
              <a:rPr lang="en-GB" dirty="0">
                <a:solidFill>
                  <a:srgbClr val="000000"/>
                </a:solidFill>
              </a:rPr>
              <a:t>) { weight = </a:t>
            </a:r>
            <a:r>
              <a:rPr lang="en-GB" dirty="0" err="1">
                <a:solidFill>
                  <a:srgbClr val="000000"/>
                </a:solidFill>
              </a:rPr>
              <a:t>kgs</a:t>
            </a:r>
            <a:r>
              <a:rPr lang="en-GB" dirty="0">
                <a:solidFill>
                  <a:srgbClr val="000000"/>
                </a:solidFill>
              </a:rPr>
              <a:t>; }</a:t>
            </a:r>
          </a:p>
          <a:p>
            <a:pPr algn="l" rtl="0">
              <a:spcBef>
                <a:spcPts val="1125"/>
              </a:spcBef>
              <a:buClrTx/>
              <a:buNone/>
            </a:pPr>
            <a:r>
              <a:rPr lang="en-GB" dirty="0">
                <a:solidFill>
                  <a:srgbClr val="0000FF"/>
                </a:solidFill>
              </a:rPr>
              <a:t>	</a:t>
            </a:r>
            <a:r>
              <a:rPr lang="en-GB" dirty="0" err="1">
                <a:solidFill>
                  <a:srgbClr val="0000FF"/>
                </a:solidFill>
              </a:rPr>
              <a:t>int</a:t>
            </a:r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getAge</a:t>
            </a:r>
            <a:r>
              <a:rPr lang="en-GB" dirty="0">
                <a:solidFill>
                  <a:srgbClr val="000000"/>
                </a:solidFill>
              </a:rPr>
              <a:t>() {</a:t>
            </a:r>
            <a:r>
              <a:rPr lang="en-GB" dirty="0">
                <a:solidFill>
                  <a:srgbClr val="0000FF"/>
                </a:solidFill>
              </a:rPr>
              <a:t> return </a:t>
            </a:r>
            <a:r>
              <a:rPr lang="en-GB" dirty="0">
                <a:solidFill>
                  <a:srgbClr val="000000"/>
                </a:solidFill>
              </a:rPr>
              <a:t>age; }	</a:t>
            </a:r>
            <a:endParaRPr lang="en-GB" dirty="0">
              <a:solidFill>
                <a:srgbClr val="0000FF"/>
              </a:solidFill>
            </a:endParaRPr>
          </a:p>
          <a:p>
            <a:pPr algn="l" rtl="0">
              <a:spcBef>
                <a:spcPts val="1125"/>
              </a:spcBef>
              <a:buClrTx/>
              <a:buNone/>
            </a:pPr>
            <a:r>
              <a:rPr lang="en-GB" dirty="0">
                <a:solidFill>
                  <a:srgbClr val="0000FF"/>
                </a:solidFill>
              </a:rPr>
              <a:t>	</a:t>
            </a:r>
            <a:r>
              <a:rPr lang="en-GB" dirty="0" err="1">
                <a:solidFill>
                  <a:srgbClr val="0000FF"/>
                </a:solidFill>
              </a:rPr>
              <a:t>int</a:t>
            </a:r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 err="1">
                <a:solidFill>
                  <a:srgbClr val="000000"/>
                </a:solidFill>
              </a:rPr>
              <a:t>getWeight</a:t>
            </a:r>
            <a:r>
              <a:rPr lang="en-GB" dirty="0">
                <a:solidFill>
                  <a:srgbClr val="000000"/>
                </a:solidFill>
              </a:rPr>
              <a:t>() {</a:t>
            </a:r>
            <a:r>
              <a:rPr lang="en-GB" dirty="0">
                <a:solidFill>
                  <a:srgbClr val="0000FF"/>
                </a:solidFill>
              </a:rPr>
              <a:t> return </a:t>
            </a:r>
            <a:r>
              <a:rPr lang="en-GB" dirty="0">
                <a:solidFill>
                  <a:srgbClr val="000000"/>
                </a:solidFill>
              </a:rPr>
              <a:t>weight; }</a:t>
            </a:r>
            <a:r>
              <a:rPr lang="en-GB" dirty="0">
                <a:solidFill>
                  <a:srgbClr val="0000FF"/>
                </a:solidFill>
              </a:rPr>
              <a:t>  </a:t>
            </a:r>
          </a:p>
          <a:p>
            <a:pPr marL="82296" indent="0" algn="l" rtl="0">
              <a:spcBef>
                <a:spcPts val="1125"/>
              </a:spcBef>
              <a:buClrTx/>
              <a:buNone/>
            </a:pPr>
            <a:r>
              <a:rPr lang="en-GB" sz="3900" dirty="0">
                <a:solidFill>
                  <a:srgbClr val="0000FF"/>
                </a:solidFill>
              </a:rPr>
              <a:t> </a:t>
            </a:r>
            <a:r>
              <a:rPr lang="en-GB" sz="3900" dirty="0">
                <a:solidFill>
                  <a:srgbClr val="000000"/>
                </a:solidFill>
              </a:rPr>
              <a:t>}; </a:t>
            </a:r>
          </a:p>
          <a:p>
            <a:pPr algn="l" rtl="0"/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620688"/>
            <a:ext cx="4038600" cy="5976664"/>
          </a:xfrm>
        </p:spPr>
        <p:txBody>
          <a:bodyPr>
            <a:normAutofit fontScale="92500" lnSpcReduction="10000"/>
          </a:bodyPr>
          <a:lstStyle/>
          <a:p>
            <a:pPr algn="l" rtl="0">
              <a:spcBef>
                <a:spcPts val="1125"/>
              </a:spcBef>
              <a:buClrTx/>
              <a:buNone/>
            </a:pPr>
            <a:r>
              <a:rPr lang="en-GB" dirty="0">
                <a:solidFill>
                  <a:srgbClr val="0000FF"/>
                </a:solidFill>
              </a:rPr>
              <a:t>Void </a:t>
            </a:r>
            <a:r>
              <a:rPr lang="en-GB" dirty="0">
                <a:solidFill>
                  <a:srgbClr val="000000"/>
                </a:solidFill>
              </a:rPr>
              <a:t>main( )</a:t>
            </a:r>
            <a:r>
              <a:rPr lang="ar-SA" dirty="0">
                <a:solidFill>
                  <a:srgbClr val="000000"/>
                </a:solidFill>
              </a:rPr>
              <a:t>‏</a:t>
            </a:r>
            <a:endParaRPr lang="en-US" dirty="0">
              <a:solidFill>
                <a:srgbClr val="000000"/>
              </a:solidFill>
            </a:endParaRPr>
          </a:p>
          <a:p>
            <a:pPr algn="l" rtl="0">
              <a:spcBef>
                <a:spcPts val="1125"/>
              </a:spcBef>
              <a:buClrTx/>
              <a:buNone/>
            </a:pPr>
            <a:r>
              <a:rPr lang="en-GB" dirty="0">
                <a:solidFill>
                  <a:srgbClr val="000000"/>
                </a:solidFill>
              </a:rPr>
              <a:t>{  Cat </a:t>
            </a:r>
            <a:r>
              <a:rPr lang="en-GB" dirty="0" err="1">
                <a:solidFill>
                  <a:srgbClr val="000000"/>
                </a:solidFill>
              </a:rPr>
              <a:t>MyCat</a:t>
            </a:r>
            <a:r>
              <a:rPr lang="en-GB" dirty="0">
                <a:solidFill>
                  <a:srgbClr val="000000"/>
                </a:solidFill>
              </a:rPr>
              <a:t>;</a:t>
            </a:r>
          </a:p>
          <a:p>
            <a:pPr algn="l" rtl="0">
              <a:spcBef>
                <a:spcPts val="1125"/>
              </a:spcBef>
              <a:buClrTx/>
              <a:buNone/>
            </a:pPr>
            <a:r>
              <a:rPr lang="en-GB" dirty="0">
                <a:solidFill>
                  <a:srgbClr val="000000"/>
                </a:solidFill>
              </a:rPr>
              <a:t>  </a:t>
            </a:r>
            <a:r>
              <a:rPr lang="en-GB" dirty="0" err="1">
                <a:solidFill>
                  <a:srgbClr val="000000"/>
                </a:solidFill>
              </a:rPr>
              <a:t>MyCat.setAge</a:t>
            </a:r>
            <a:r>
              <a:rPr lang="en-GB" dirty="0">
                <a:solidFill>
                  <a:srgbClr val="000000"/>
                </a:solidFill>
              </a:rPr>
              <a:t>(3);</a:t>
            </a:r>
          </a:p>
          <a:p>
            <a:pPr algn="l" rtl="0">
              <a:spcBef>
                <a:spcPts val="1125"/>
              </a:spcBef>
              <a:buClrTx/>
              <a:buNone/>
            </a:pPr>
            <a:r>
              <a:rPr lang="en-GB" dirty="0">
                <a:solidFill>
                  <a:srgbClr val="000000"/>
                </a:solidFill>
              </a:rPr>
              <a:t>  </a:t>
            </a:r>
            <a:r>
              <a:rPr lang="en-GB" dirty="0" err="1">
                <a:solidFill>
                  <a:srgbClr val="000000"/>
                </a:solidFill>
              </a:rPr>
              <a:t>MyCat.setWeight</a:t>
            </a:r>
            <a:r>
              <a:rPr lang="en-GB" dirty="0">
                <a:solidFill>
                  <a:srgbClr val="000000"/>
                </a:solidFill>
              </a:rPr>
              <a:t>(2);</a:t>
            </a:r>
          </a:p>
          <a:p>
            <a:pPr algn="l" rtl="0">
              <a:spcBef>
                <a:spcPts val="1125"/>
              </a:spcBef>
              <a:buClrTx/>
              <a:buNone/>
            </a:pPr>
            <a:r>
              <a:rPr lang="en-GB" dirty="0">
                <a:solidFill>
                  <a:srgbClr val="000000"/>
                </a:solidFill>
              </a:rPr>
              <a:t>  </a:t>
            </a:r>
            <a:r>
              <a:rPr lang="en-GB" dirty="0" err="1">
                <a:solidFill>
                  <a:srgbClr val="000000"/>
                </a:solidFill>
              </a:rPr>
              <a:t>MyCat.gender</a:t>
            </a:r>
            <a:r>
              <a:rPr lang="en-GB" dirty="0">
                <a:solidFill>
                  <a:srgbClr val="000000"/>
                </a:solidFill>
              </a:rPr>
              <a:t>=“m”</a:t>
            </a:r>
          </a:p>
          <a:p>
            <a:pPr algn="l" rtl="0">
              <a:spcBef>
                <a:spcPts val="1125"/>
              </a:spcBef>
              <a:buClrTx/>
              <a:buNone/>
            </a:pPr>
            <a:r>
              <a:rPr lang="en-GB" dirty="0">
                <a:solidFill>
                  <a:srgbClr val="0000FF"/>
                </a:solidFill>
              </a:rPr>
              <a:t>  </a:t>
            </a:r>
            <a:r>
              <a:rPr lang="en-GB" dirty="0" err="1">
                <a:solidFill>
                  <a:srgbClr val="000000"/>
                </a:solidFill>
              </a:rPr>
              <a:t>cout</a:t>
            </a:r>
            <a:r>
              <a:rPr lang="en-GB" dirty="0">
                <a:solidFill>
                  <a:srgbClr val="000000"/>
                </a:solidFill>
              </a:rPr>
              <a:t> &lt;&lt;</a:t>
            </a:r>
            <a:r>
              <a:rPr lang="en-GB" dirty="0">
                <a:solidFill>
                  <a:srgbClr val="0000FF"/>
                </a:solidFill>
              </a:rPr>
              <a:t> </a:t>
            </a:r>
            <a:r>
              <a:rPr lang="en-GB" dirty="0">
                <a:solidFill>
                  <a:srgbClr val="800000"/>
                </a:solidFill>
              </a:rPr>
              <a:t>"My cat\‘ s age is " </a:t>
            </a:r>
            <a:r>
              <a:rPr lang="en-GB" dirty="0">
                <a:solidFill>
                  <a:srgbClr val="000000"/>
                </a:solidFill>
              </a:rPr>
              <a:t>&lt;&lt; </a:t>
            </a:r>
            <a:r>
              <a:rPr lang="en-GB" dirty="0" err="1">
                <a:solidFill>
                  <a:srgbClr val="000000"/>
                </a:solidFill>
              </a:rPr>
              <a:t>MyCat.getAge</a:t>
            </a:r>
            <a:r>
              <a:rPr lang="en-GB" dirty="0">
                <a:solidFill>
                  <a:srgbClr val="000000"/>
                </a:solidFill>
              </a:rPr>
              <a:t>();</a:t>
            </a:r>
          </a:p>
          <a:p>
            <a:pPr algn="l" rtl="0">
              <a:spcBef>
                <a:spcPts val="1125"/>
              </a:spcBef>
              <a:buClrTx/>
              <a:buNone/>
            </a:pPr>
            <a:r>
              <a:rPr lang="en-GB" dirty="0">
                <a:solidFill>
                  <a:srgbClr val="800000"/>
                </a:solidFill>
              </a:rPr>
              <a:t>  </a:t>
            </a:r>
            <a:r>
              <a:rPr lang="en-GB" dirty="0" err="1">
                <a:solidFill>
                  <a:srgbClr val="000000"/>
                </a:solidFill>
              </a:rPr>
              <a:t>cout</a:t>
            </a:r>
            <a:r>
              <a:rPr lang="en-GB" dirty="0">
                <a:solidFill>
                  <a:srgbClr val="000000"/>
                </a:solidFill>
              </a:rPr>
              <a:t> &lt;&lt;</a:t>
            </a:r>
            <a:r>
              <a:rPr lang="en-GB" dirty="0">
                <a:solidFill>
                  <a:srgbClr val="800000"/>
                </a:solidFill>
              </a:rPr>
              <a:t> " and weighs " </a:t>
            </a:r>
            <a:r>
              <a:rPr lang="en-GB" dirty="0">
                <a:solidFill>
                  <a:srgbClr val="000000"/>
                </a:solidFill>
              </a:rPr>
              <a:t>&lt;&lt; </a:t>
            </a:r>
            <a:r>
              <a:rPr lang="en-GB" dirty="0" err="1">
                <a:solidFill>
                  <a:srgbClr val="000000"/>
                </a:solidFill>
              </a:rPr>
              <a:t>MyCat.getWeight</a:t>
            </a:r>
            <a:r>
              <a:rPr lang="en-GB" dirty="0">
                <a:solidFill>
                  <a:srgbClr val="000000"/>
                </a:solidFill>
              </a:rPr>
              <a:t>() &lt;&lt;</a:t>
            </a:r>
            <a:r>
              <a:rPr lang="en-GB" dirty="0">
                <a:solidFill>
                  <a:srgbClr val="800000"/>
                </a:solidFill>
              </a:rPr>
              <a:t> " kg\n“ </a:t>
            </a:r>
            <a:r>
              <a:rPr lang="en-GB" dirty="0">
                <a:solidFill>
                  <a:srgbClr val="000000"/>
                </a:solidFill>
              </a:rPr>
              <a:t>;</a:t>
            </a:r>
          </a:p>
          <a:p>
            <a:pPr algn="l" rtl="0">
              <a:spcBef>
                <a:spcPts val="1125"/>
              </a:spcBef>
              <a:buClrTx/>
              <a:buNone/>
            </a:pPr>
            <a:r>
              <a:rPr lang="en-GB" dirty="0">
                <a:solidFill>
                  <a:srgbClr val="800000"/>
                </a:solidFill>
              </a:rPr>
              <a:t>  </a:t>
            </a:r>
            <a:r>
              <a:rPr lang="en-GB" dirty="0" err="1">
                <a:solidFill>
                  <a:srgbClr val="000000"/>
                </a:solidFill>
              </a:rPr>
              <a:t>cout</a:t>
            </a:r>
            <a:r>
              <a:rPr lang="en-GB" dirty="0">
                <a:solidFill>
                  <a:srgbClr val="000000"/>
                </a:solidFill>
              </a:rPr>
              <a:t> &lt;&lt; “and its gender “ &lt;&lt; </a:t>
            </a:r>
            <a:r>
              <a:rPr lang="en-GB" dirty="0" err="1">
                <a:solidFill>
                  <a:srgbClr val="000000"/>
                </a:solidFill>
              </a:rPr>
              <a:t>MyCat.gender</a:t>
            </a:r>
            <a:r>
              <a:rPr lang="en-GB" dirty="0">
                <a:solidFill>
                  <a:srgbClr val="000000"/>
                </a:solidFill>
              </a:rPr>
              <a:t>;</a:t>
            </a:r>
          </a:p>
          <a:p>
            <a:pPr algn="l" rtl="0">
              <a:spcBef>
                <a:spcPts val="1125"/>
              </a:spcBef>
              <a:buClrTx/>
              <a:buNone/>
            </a:pPr>
            <a:r>
              <a:rPr lang="en-GB" dirty="0">
                <a:solidFill>
                  <a:srgbClr val="000000"/>
                </a:solidFill>
              </a:rPr>
              <a:t>	}</a:t>
            </a:r>
          </a:p>
          <a:p>
            <a:pPr algn="l" rtl="0"/>
            <a:endParaRPr lang="en-GB" dirty="0"/>
          </a:p>
        </p:txBody>
      </p:sp>
      <p:sp>
        <p:nvSpPr>
          <p:cNvPr id="4096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fld id="{718087BA-75C6-4D84-9703-346451CAC2F8}" type="slidenum">
              <a:rPr lang="en-GB" smtClean="0">
                <a:solidFill>
                  <a:srgbClr val="000000"/>
                </a:solidFill>
              </a:rPr>
              <a:pPr eaLnBrk="1" hangingPunct="1">
                <a:buFont typeface="Arial" pitchFamily="34" charset="0"/>
                <a:buNone/>
              </a:pPr>
              <a:t>11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9998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7772400" cy="838200"/>
          </a:xfrm>
        </p:spPr>
        <p:txBody>
          <a:bodyPr>
            <a:normAutofit/>
          </a:bodyPr>
          <a:lstStyle/>
          <a:p>
            <a:pPr algn="ctr" rtl="0"/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宋体" charset="-122"/>
                <a:cs typeface="+mn-cs"/>
              </a:rPr>
              <a:t>Accessibility Example1 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5057775" y="1701672"/>
            <a:ext cx="3857683" cy="3529013"/>
            <a:chOff x="138" y="652"/>
            <a:chExt cx="5518" cy="1119"/>
          </a:xfrm>
        </p:grpSpPr>
        <p:sp>
          <p:nvSpPr>
            <p:cNvPr id="207876" name="Rectangle 4"/>
            <p:cNvSpPr>
              <a:spLocks noChangeArrowheads="1"/>
            </p:cNvSpPr>
            <p:nvPr/>
          </p:nvSpPr>
          <p:spPr bwMode="auto">
            <a:xfrm>
              <a:off x="164" y="652"/>
              <a:ext cx="5434" cy="111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l" rtl="0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0498" name="Rectangle 5"/>
            <p:cNvSpPr>
              <a:spLocks noChangeArrowheads="1"/>
            </p:cNvSpPr>
            <p:nvPr/>
          </p:nvSpPr>
          <p:spPr bwMode="auto">
            <a:xfrm>
              <a:off x="138" y="693"/>
              <a:ext cx="5518" cy="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l" rtl="0"/>
              <a:r>
                <a:rPr lang="en-US" dirty="0"/>
                <a:t>class Service {</a:t>
              </a:r>
            </a:p>
            <a:p>
              <a:pPr algn="l" rtl="0"/>
              <a:r>
                <a:rPr lang="en-US" dirty="0"/>
                <a:t> private:</a:t>
              </a:r>
            </a:p>
            <a:p>
              <a:pPr algn="l" rtl="0"/>
              <a:r>
                <a:rPr lang="en-US" dirty="0"/>
                <a:t> </a:t>
              </a:r>
              <a:r>
                <a:rPr lang="en-US" dirty="0" err="1"/>
                <a:t>int</a:t>
              </a:r>
              <a:r>
                <a:rPr lang="en-US" dirty="0"/>
                <a:t> </a:t>
              </a:r>
              <a:r>
                <a:rPr lang="en-US" dirty="0" err="1"/>
                <a:t>memberTwo</a:t>
              </a:r>
              <a:r>
                <a:rPr lang="en-US" dirty="0"/>
                <a:t>;</a:t>
              </a:r>
            </a:p>
            <a:p>
              <a:pPr algn="l" rtl="0"/>
              <a:r>
                <a:rPr lang="en-US" dirty="0"/>
                <a:t> void </a:t>
              </a:r>
              <a:r>
                <a:rPr lang="en-US" dirty="0" err="1"/>
                <a:t>doTwo</a:t>
              </a:r>
              <a:r>
                <a:rPr lang="en-US" dirty="0"/>
                <a:t>() {……}</a:t>
              </a:r>
            </a:p>
            <a:p>
              <a:pPr algn="l" rtl="0"/>
              <a:r>
                <a:rPr lang="en-US" dirty="0"/>
                <a:t>public:</a:t>
              </a:r>
            </a:p>
            <a:p>
              <a:pPr algn="l" rtl="0"/>
              <a:r>
                <a:rPr lang="en-US" dirty="0" err="1"/>
                <a:t>int</a:t>
              </a:r>
              <a:r>
                <a:rPr lang="en-US" dirty="0"/>
                <a:t> </a:t>
              </a:r>
              <a:r>
                <a:rPr lang="en-US" dirty="0" err="1"/>
                <a:t>memberOne</a:t>
              </a:r>
              <a:r>
                <a:rPr lang="en-US" dirty="0"/>
                <a:t>;</a:t>
              </a:r>
            </a:p>
            <a:p>
              <a:pPr algn="l" rtl="0"/>
              <a:r>
                <a:rPr lang="en-US" dirty="0"/>
                <a:t>void </a:t>
              </a:r>
              <a:r>
                <a:rPr lang="en-US" dirty="0" err="1"/>
                <a:t>doOne</a:t>
              </a:r>
              <a:r>
                <a:rPr lang="en-US" dirty="0"/>
                <a:t>() {…….}};</a:t>
              </a:r>
            </a:p>
          </p:txBody>
        </p:sp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1700808"/>
            <a:ext cx="4071938" cy="4027488"/>
            <a:chOff x="138" y="646"/>
            <a:chExt cx="5527" cy="1286"/>
          </a:xfrm>
        </p:grpSpPr>
        <p:sp>
          <p:nvSpPr>
            <p:cNvPr id="207879" name="Rectangle 7"/>
            <p:cNvSpPr>
              <a:spLocks noChangeArrowheads="1"/>
            </p:cNvSpPr>
            <p:nvPr/>
          </p:nvSpPr>
          <p:spPr bwMode="auto">
            <a:xfrm>
              <a:off x="231" y="646"/>
              <a:ext cx="5434" cy="111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10776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pPr algn="l" rtl="0">
                <a:defRPr/>
              </a:pPr>
              <a:endParaRPr lang="en-US">
                <a:cs typeface="Arial" charset="0"/>
              </a:endParaRPr>
            </a:p>
          </p:txBody>
        </p:sp>
        <p:sp>
          <p:nvSpPr>
            <p:cNvPr id="20496" name="Rectangle 8"/>
            <p:cNvSpPr>
              <a:spLocks noChangeArrowheads="1"/>
            </p:cNvSpPr>
            <p:nvPr/>
          </p:nvSpPr>
          <p:spPr bwMode="auto">
            <a:xfrm>
              <a:off x="138" y="693"/>
              <a:ext cx="5518" cy="1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lvl="1" algn="l" rtl="0">
                <a:spcBef>
                  <a:spcPct val="50000"/>
                </a:spcBef>
                <a:buClr>
                  <a:schemeClr val="tx2"/>
                </a:buClr>
                <a:buSzPct val="80000"/>
                <a:tabLst>
                  <a:tab pos="2289175" algn="l"/>
                </a:tabLst>
              </a:pPr>
              <a:r>
                <a:rPr lang="en-US" sz="1600" dirty="0">
                  <a:ea typeface="MS PGothic" pitchFamily="34" charset="-128"/>
                </a:rPr>
                <a:t>…</a:t>
              </a:r>
              <a:endParaRPr lang="en-US" sz="1600" dirty="0">
                <a:latin typeface="Courier New" pitchFamily="49" charset="0"/>
                <a:ea typeface="MS PGothic" pitchFamily="34" charset="-128"/>
              </a:endParaRPr>
            </a:p>
            <a:p>
              <a:pPr lvl="1" algn="l" rtl="0">
                <a:spcBef>
                  <a:spcPct val="50000"/>
                </a:spcBef>
                <a:buClr>
                  <a:schemeClr val="tx2"/>
                </a:buClr>
                <a:buSzPct val="80000"/>
                <a:tabLst>
                  <a:tab pos="2289175" algn="l"/>
                </a:tabLst>
              </a:pPr>
              <a:r>
                <a:rPr lang="en-US" sz="1600" dirty="0">
                  <a:latin typeface="Courier New" pitchFamily="49" charset="0"/>
                  <a:ea typeface="MS PGothic" pitchFamily="34" charset="-128"/>
                </a:rPr>
                <a:t>Service </a:t>
              </a:r>
              <a:r>
                <a:rPr lang="en-US" sz="1600" dirty="0" err="1">
                  <a:latin typeface="Courier New" pitchFamily="49" charset="0"/>
                  <a:ea typeface="MS PGothic" pitchFamily="34" charset="-128"/>
                </a:rPr>
                <a:t>obj</a:t>
              </a:r>
              <a:r>
                <a:rPr lang="en-US" sz="1600" dirty="0">
                  <a:latin typeface="Courier New" pitchFamily="49" charset="0"/>
                  <a:ea typeface="MS PGothic" pitchFamily="34" charset="-128"/>
                </a:rPr>
                <a:t>;</a:t>
              </a:r>
            </a:p>
            <a:p>
              <a:pPr lvl="1" algn="l" rtl="0">
                <a:lnSpc>
                  <a:spcPct val="200000"/>
                </a:lnSpc>
                <a:spcBef>
                  <a:spcPct val="50000"/>
                </a:spcBef>
                <a:buClr>
                  <a:schemeClr val="tx2"/>
                </a:buClr>
                <a:buSzPct val="80000"/>
                <a:tabLst>
                  <a:tab pos="2289175" algn="l"/>
                </a:tabLst>
              </a:pPr>
              <a:r>
                <a:rPr lang="en-US" sz="1600" dirty="0" err="1">
                  <a:latin typeface="Courier New" pitchFamily="49" charset="0"/>
                  <a:ea typeface="MS PGothic" pitchFamily="34" charset="-128"/>
                </a:rPr>
                <a:t>obj.memberOne</a:t>
              </a:r>
              <a:r>
                <a:rPr lang="en-US" sz="1600" dirty="0">
                  <a:latin typeface="Courier New" pitchFamily="49" charset="0"/>
                  <a:ea typeface="MS PGothic" pitchFamily="34" charset="-128"/>
                </a:rPr>
                <a:t> = 10;</a:t>
              </a:r>
            </a:p>
            <a:p>
              <a:pPr lvl="1" algn="l" rtl="0">
                <a:lnSpc>
                  <a:spcPct val="200000"/>
                </a:lnSpc>
                <a:spcBef>
                  <a:spcPct val="50000"/>
                </a:spcBef>
                <a:buClr>
                  <a:schemeClr val="tx2"/>
                </a:buClr>
                <a:buSzPct val="80000"/>
                <a:tabLst>
                  <a:tab pos="2289175" algn="l"/>
                </a:tabLst>
              </a:pPr>
              <a:r>
                <a:rPr lang="en-US" sz="1600" dirty="0" err="1">
                  <a:latin typeface="Courier New" pitchFamily="49" charset="0"/>
                  <a:ea typeface="MS PGothic" pitchFamily="34" charset="-128"/>
                </a:rPr>
                <a:t>obj.memberTwo</a:t>
              </a:r>
              <a:r>
                <a:rPr lang="en-US" sz="1600" dirty="0">
                  <a:latin typeface="Courier New" pitchFamily="49" charset="0"/>
                  <a:ea typeface="MS PGothic" pitchFamily="34" charset="-128"/>
                </a:rPr>
                <a:t> = 20;</a:t>
              </a:r>
            </a:p>
            <a:p>
              <a:pPr lvl="1" algn="l" rtl="0">
                <a:lnSpc>
                  <a:spcPct val="200000"/>
                </a:lnSpc>
                <a:spcBef>
                  <a:spcPct val="50000"/>
                </a:spcBef>
                <a:buClr>
                  <a:schemeClr val="tx2"/>
                </a:buClr>
                <a:buSzPct val="80000"/>
                <a:tabLst>
                  <a:tab pos="2289175" algn="l"/>
                </a:tabLst>
              </a:pPr>
              <a:r>
                <a:rPr lang="en-US" sz="1600" dirty="0" err="1">
                  <a:latin typeface="Courier New" pitchFamily="49" charset="0"/>
                  <a:ea typeface="MS PGothic" pitchFamily="34" charset="-128"/>
                </a:rPr>
                <a:t>obj.doOne</a:t>
              </a:r>
              <a:r>
                <a:rPr lang="en-US" sz="1600" dirty="0">
                  <a:latin typeface="Courier New" pitchFamily="49" charset="0"/>
                  <a:ea typeface="MS PGothic" pitchFamily="34" charset="-128"/>
                </a:rPr>
                <a:t>();</a:t>
              </a:r>
            </a:p>
            <a:p>
              <a:pPr lvl="1" algn="l" rtl="0">
                <a:lnSpc>
                  <a:spcPct val="200000"/>
                </a:lnSpc>
                <a:spcBef>
                  <a:spcPct val="50000"/>
                </a:spcBef>
                <a:buClr>
                  <a:schemeClr val="tx2"/>
                </a:buClr>
                <a:buSzPct val="80000"/>
                <a:tabLst>
                  <a:tab pos="2289175" algn="l"/>
                </a:tabLst>
              </a:pPr>
              <a:r>
                <a:rPr lang="en-US" sz="1600" dirty="0" err="1">
                  <a:latin typeface="Courier New" pitchFamily="49" charset="0"/>
                  <a:ea typeface="MS PGothic" pitchFamily="34" charset="-128"/>
                </a:rPr>
                <a:t>obj.doTwo</a:t>
              </a:r>
              <a:r>
                <a:rPr lang="en-US" sz="1600" dirty="0">
                  <a:latin typeface="Courier New" pitchFamily="49" charset="0"/>
                  <a:ea typeface="MS PGothic" pitchFamily="34" charset="-128"/>
                </a:rPr>
                <a:t>();</a:t>
              </a:r>
            </a:p>
            <a:p>
              <a:pPr lvl="1" algn="l" rtl="0">
                <a:spcBef>
                  <a:spcPct val="50000"/>
                </a:spcBef>
                <a:buClr>
                  <a:schemeClr val="tx2"/>
                </a:buClr>
                <a:buSzPct val="80000"/>
                <a:tabLst>
                  <a:tab pos="2289175" algn="l"/>
                </a:tabLst>
              </a:pPr>
              <a:r>
                <a:rPr lang="en-US" sz="1600" dirty="0">
                  <a:ea typeface="MS PGothic" pitchFamily="34" charset="-128"/>
                </a:rPr>
                <a:t>…</a:t>
              </a:r>
              <a:endParaRPr lang="en-US" sz="1600" dirty="0">
                <a:latin typeface="Courier New" pitchFamily="49" charset="0"/>
                <a:ea typeface="MS PGothic" pitchFamily="34" charset="-128"/>
              </a:endParaRPr>
            </a:p>
            <a:p>
              <a:pPr lvl="1" algn="l" rtl="0">
                <a:spcBef>
                  <a:spcPct val="50000"/>
                </a:spcBef>
                <a:buClr>
                  <a:schemeClr val="tx2"/>
                </a:buClr>
                <a:buSzPct val="80000"/>
                <a:tabLst>
                  <a:tab pos="2289175" algn="l"/>
                </a:tabLst>
              </a:pPr>
              <a:endParaRPr lang="en-US" sz="1600" dirty="0">
                <a:latin typeface="Courier New" pitchFamily="49" charset="0"/>
                <a:ea typeface="MS PGothic" pitchFamily="34" charset="-128"/>
              </a:endParaRPr>
            </a:p>
          </p:txBody>
        </p:sp>
      </p:grpSp>
      <p:sp>
        <p:nvSpPr>
          <p:cNvPr id="207881" name="Freeform 9"/>
          <p:cNvSpPr>
            <a:spLocks/>
          </p:cNvSpPr>
          <p:nvPr/>
        </p:nvSpPr>
        <p:spPr bwMode="auto">
          <a:xfrm rot="534672">
            <a:off x="3402013" y="2527300"/>
            <a:ext cx="450850" cy="527050"/>
          </a:xfrm>
          <a:custGeom>
            <a:avLst/>
            <a:gdLst/>
            <a:ahLst/>
            <a:cxnLst>
              <a:cxn ang="0">
                <a:pos x="0" y="284"/>
              </a:cxn>
              <a:cxn ang="0">
                <a:pos x="112" y="284"/>
              </a:cxn>
              <a:cxn ang="0">
                <a:pos x="160" y="374"/>
              </a:cxn>
              <a:cxn ang="0">
                <a:pos x="266" y="64"/>
              </a:cxn>
              <a:cxn ang="0">
                <a:pos x="412" y="0"/>
              </a:cxn>
              <a:cxn ang="0">
                <a:pos x="150" y="476"/>
              </a:cxn>
              <a:cxn ang="0">
                <a:pos x="0" y="284"/>
              </a:cxn>
            </a:cxnLst>
            <a:rect l="0" t="0" r="r" b="b"/>
            <a:pathLst>
              <a:path w="412" h="476">
                <a:moveTo>
                  <a:pt x="0" y="284"/>
                </a:moveTo>
                <a:lnTo>
                  <a:pt x="112" y="284"/>
                </a:lnTo>
                <a:lnTo>
                  <a:pt x="160" y="374"/>
                </a:lnTo>
                <a:lnTo>
                  <a:pt x="266" y="64"/>
                </a:lnTo>
                <a:lnTo>
                  <a:pt x="412" y="0"/>
                </a:lnTo>
                <a:lnTo>
                  <a:pt x="150" y="476"/>
                </a:lnTo>
                <a:lnTo>
                  <a:pt x="0" y="284"/>
                </a:lnTo>
                <a:close/>
              </a:path>
            </a:pathLst>
          </a:custGeom>
          <a:solidFill>
            <a:schemeClr val="hlink"/>
          </a:solidFill>
          <a:ln w="9525" cap="flat" cmpd="sng">
            <a:solidFill>
              <a:schemeClr val="hlink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/>
          <a:lstStyle/>
          <a:p>
            <a:pPr algn="l" rtl="0">
              <a:defRPr/>
            </a:pPr>
            <a:endParaRPr lang="en-US">
              <a:cs typeface="Arial" charset="0"/>
            </a:endParaRPr>
          </a:p>
        </p:txBody>
      </p:sp>
      <p:sp>
        <p:nvSpPr>
          <p:cNvPr id="207882" name="Freeform 10"/>
          <p:cNvSpPr>
            <a:spLocks/>
          </p:cNvSpPr>
          <p:nvPr/>
        </p:nvSpPr>
        <p:spPr bwMode="auto">
          <a:xfrm rot="-50793">
            <a:off x="3348038" y="3228975"/>
            <a:ext cx="422275" cy="428625"/>
          </a:xfrm>
          <a:custGeom>
            <a:avLst/>
            <a:gdLst/>
            <a:ahLst/>
            <a:cxnLst>
              <a:cxn ang="0">
                <a:pos x="74" y="12"/>
              </a:cxn>
              <a:cxn ang="0">
                <a:pos x="152" y="12"/>
              </a:cxn>
              <a:cxn ang="0">
                <a:pos x="188" y="166"/>
              </a:cxn>
              <a:cxn ang="0">
                <a:pos x="288" y="0"/>
              </a:cxn>
              <a:cxn ang="0">
                <a:pos x="378" y="0"/>
              </a:cxn>
              <a:cxn ang="0">
                <a:pos x="214" y="214"/>
              </a:cxn>
              <a:cxn ang="0">
                <a:pos x="268" y="388"/>
              </a:cxn>
              <a:cxn ang="0">
                <a:pos x="190" y="386"/>
              </a:cxn>
              <a:cxn ang="0">
                <a:pos x="162" y="256"/>
              </a:cxn>
              <a:cxn ang="0">
                <a:pos x="68" y="398"/>
              </a:cxn>
              <a:cxn ang="0">
                <a:pos x="0" y="398"/>
              </a:cxn>
              <a:cxn ang="0">
                <a:pos x="128" y="220"/>
              </a:cxn>
              <a:cxn ang="0">
                <a:pos x="74" y="12"/>
              </a:cxn>
            </a:cxnLst>
            <a:rect l="0" t="0" r="r" b="b"/>
            <a:pathLst>
              <a:path w="378" h="398">
                <a:moveTo>
                  <a:pt x="74" y="12"/>
                </a:moveTo>
                <a:lnTo>
                  <a:pt x="152" y="12"/>
                </a:lnTo>
                <a:lnTo>
                  <a:pt x="188" y="166"/>
                </a:lnTo>
                <a:lnTo>
                  <a:pt x="288" y="0"/>
                </a:lnTo>
                <a:lnTo>
                  <a:pt x="378" y="0"/>
                </a:lnTo>
                <a:lnTo>
                  <a:pt x="214" y="214"/>
                </a:lnTo>
                <a:lnTo>
                  <a:pt x="268" y="388"/>
                </a:lnTo>
                <a:lnTo>
                  <a:pt x="190" y="386"/>
                </a:lnTo>
                <a:lnTo>
                  <a:pt x="162" y="256"/>
                </a:lnTo>
                <a:lnTo>
                  <a:pt x="68" y="398"/>
                </a:lnTo>
                <a:lnTo>
                  <a:pt x="0" y="398"/>
                </a:lnTo>
                <a:lnTo>
                  <a:pt x="128" y="220"/>
                </a:lnTo>
                <a:lnTo>
                  <a:pt x="74" y="12"/>
                </a:lnTo>
                <a:close/>
              </a:path>
            </a:pathLst>
          </a:custGeom>
          <a:solidFill>
            <a:srgbClr val="F6061D"/>
          </a:solidFill>
          <a:ln w="9525" cap="flat" cmpd="sng">
            <a:solidFill>
              <a:srgbClr val="F6061D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2363" dir="4557825" algn="ctr" rotWithShape="0">
              <a:schemeClr val="bg2"/>
            </a:outerShdw>
          </a:effectLst>
        </p:spPr>
        <p:txBody>
          <a:bodyPr wrap="none"/>
          <a:lstStyle/>
          <a:p>
            <a:pPr algn="l" rtl="0">
              <a:defRPr/>
            </a:pPr>
            <a:endParaRPr lang="en-US">
              <a:cs typeface="Arial" charset="0"/>
            </a:endParaRPr>
          </a:p>
        </p:txBody>
      </p:sp>
      <p:sp>
        <p:nvSpPr>
          <p:cNvPr id="207883" name="Freeform 11"/>
          <p:cNvSpPr>
            <a:spLocks/>
          </p:cNvSpPr>
          <p:nvPr/>
        </p:nvSpPr>
        <p:spPr bwMode="auto">
          <a:xfrm rot="534672">
            <a:off x="3408363" y="3814763"/>
            <a:ext cx="450850" cy="527050"/>
          </a:xfrm>
          <a:custGeom>
            <a:avLst/>
            <a:gdLst/>
            <a:ahLst/>
            <a:cxnLst>
              <a:cxn ang="0">
                <a:pos x="0" y="284"/>
              </a:cxn>
              <a:cxn ang="0">
                <a:pos x="112" y="284"/>
              </a:cxn>
              <a:cxn ang="0">
                <a:pos x="160" y="374"/>
              </a:cxn>
              <a:cxn ang="0">
                <a:pos x="266" y="64"/>
              </a:cxn>
              <a:cxn ang="0">
                <a:pos x="412" y="0"/>
              </a:cxn>
              <a:cxn ang="0">
                <a:pos x="150" y="476"/>
              </a:cxn>
              <a:cxn ang="0">
                <a:pos x="0" y="284"/>
              </a:cxn>
            </a:cxnLst>
            <a:rect l="0" t="0" r="r" b="b"/>
            <a:pathLst>
              <a:path w="412" h="476">
                <a:moveTo>
                  <a:pt x="0" y="284"/>
                </a:moveTo>
                <a:lnTo>
                  <a:pt x="112" y="284"/>
                </a:lnTo>
                <a:lnTo>
                  <a:pt x="160" y="374"/>
                </a:lnTo>
                <a:lnTo>
                  <a:pt x="266" y="64"/>
                </a:lnTo>
                <a:lnTo>
                  <a:pt x="412" y="0"/>
                </a:lnTo>
                <a:lnTo>
                  <a:pt x="150" y="476"/>
                </a:lnTo>
                <a:lnTo>
                  <a:pt x="0" y="284"/>
                </a:lnTo>
                <a:close/>
              </a:path>
            </a:pathLst>
          </a:custGeom>
          <a:solidFill>
            <a:schemeClr val="hlink"/>
          </a:solidFill>
          <a:ln w="9525" cap="flat" cmpd="sng">
            <a:solidFill>
              <a:schemeClr val="hlink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/>
          <a:lstStyle/>
          <a:p>
            <a:pPr algn="l" rtl="0">
              <a:defRPr/>
            </a:pPr>
            <a:endParaRPr lang="en-US">
              <a:cs typeface="Arial" charset="0"/>
            </a:endParaRPr>
          </a:p>
        </p:txBody>
      </p:sp>
      <p:sp>
        <p:nvSpPr>
          <p:cNvPr id="207884" name="Freeform 12"/>
          <p:cNvSpPr>
            <a:spLocks/>
          </p:cNvSpPr>
          <p:nvPr/>
        </p:nvSpPr>
        <p:spPr bwMode="auto">
          <a:xfrm rot="-50793">
            <a:off x="3354388" y="4516438"/>
            <a:ext cx="422275" cy="428625"/>
          </a:xfrm>
          <a:custGeom>
            <a:avLst/>
            <a:gdLst/>
            <a:ahLst/>
            <a:cxnLst>
              <a:cxn ang="0">
                <a:pos x="74" y="12"/>
              </a:cxn>
              <a:cxn ang="0">
                <a:pos x="152" y="12"/>
              </a:cxn>
              <a:cxn ang="0">
                <a:pos x="188" y="166"/>
              </a:cxn>
              <a:cxn ang="0">
                <a:pos x="288" y="0"/>
              </a:cxn>
              <a:cxn ang="0">
                <a:pos x="378" y="0"/>
              </a:cxn>
              <a:cxn ang="0">
                <a:pos x="214" y="214"/>
              </a:cxn>
              <a:cxn ang="0">
                <a:pos x="268" y="388"/>
              </a:cxn>
              <a:cxn ang="0">
                <a:pos x="190" y="386"/>
              </a:cxn>
              <a:cxn ang="0">
                <a:pos x="162" y="256"/>
              </a:cxn>
              <a:cxn ang="0">
                <a:pos x="68" y="398"/>
              </a:cxn>
              <a:cxn ang="0">
                <a:pos x="0" y="398"/>
              </a:cxn>
              <a:cxn ang="0">
                <a:pos x="128" y="220"/>
              </a:cxn>
              <a:cxn ang="0">
                <a:pos x="74" y="12"/>
              </a:cxn>
            </a:cxnLst>
            <a:rect l="0" t="0" r="r" b="b"/>
            <a:pathLst>
              <a:path w="378" h="398">
                <a:moveTo>
                  <a:pt x="74" y="12"/>
                </a:moveTo>
                <a:lnTo>
                  <a:pt x="152" y="12"/>
                </a:lnTo>
                <a:lnTo>
                  <a:pt x="188" y="166"/>
                </a:lnTo>
                <a:lnTo>
                  <a:pt x="288" y="0"/>
                </a:lnTo>
                <a:lnTo>
                  <a:pt x="378" y="0"/>
                </a:lnTo>
                <a:lnTo>
                  <a:pt x="214" y="214"/>
                </a:lnTo>
                <a:lnTo>
                  <a:pt x="268" y="388"/>
                </a:lnTo>
                <a:lnTo>
                  <a:pt x="190" y="386"/>
                </a:lnTo>
                <a:lnTo>
                  <a:pt x="162" y="256"/>
                </a:lnTo>
                <a:lnTo>
                  <a:pt x="68" y="398"/>
                </a:lnTo>
                <a:lnTo>
                  <a:pt x="0" y="398"/>
                </a:lnTo>
                <a:lnTo>
                  <a:pt x="128" y="220"/>
                </a:lnTo>
                <a:lnTo>
                  <a:pt x="74" y="12"/>
                </a:lnTo>
                <a:close/>
              </a:path>
            </a:pathLst>
          </a:custGeom>
          <a:solidFill>
            <a:srgbClr val="F6061D"/>
          </a:solidFill>
          <a:ln w="9525" cap="flat" cmpd="sng">
            <a:solidFill>
              <a:srgbClr val="F6061D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2363" dir="4557825" algn="ctr" rotWithShape="0">
              <a:schemeClr val="bg2"/>
            </a:outerShdw>
          </a:effectLst>
        </p:spPr>
        <p:txBody>
          <a:bodyPr wrap="none"/>
          <a:lstStyle/>
          <a:p>
            <a:pPr algn="l" rtl="0">
              <a:defRPr/>
            </a:pPr>
            <a:endParaRPr lang="en-US">
              <a:cs typeface="Arial" charset="0"/>
            </a:endParaRPr>
          </a:p>
        </p:txBody>
      </p:sp>
      <p:sp>
        <p:nvSpPr>
          <p:cNvPr id="20492" name="Text Box 13"/>
          <p:cNvSpPr txBox="1">
            <a:spLocks noChangeArrowheads="1"/>
          </p:cNvSpPr>
          <p:nvPr/>
        </p:nvSpPr>
        <p:spPr bwMode="auto">
          <a:xfrm>
            <a:off x="1455738" y="5573713"/>
            <a:ext cx="19704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2400" dirty="0">
                <a:latin typeface="Times New Roman" pitchFamily="18" charset="0"/>
              </a:rPr>
              <a:t>Main Program</a:t>
            </a:r>
          </a:p>
        </p:txBody>
      </p:sp>
      <p:sp>
        <p:nvSpPr>
          <p:cNvPr id="20493" name="Text Box 14"/>
          <p:cNvSpPr txBox="1">
            <a:spLocks noChangeArrowheads="1"/>
          </p:cNvSpPr>
          <p:nvPr/>
        </p:nvSpPr>
        <p:spPr bwMode="auto">
          <a:xfrm>
            <a:off x="6186488" y="5573713"/>
            <a:ext cx="19271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rtl="0"/>
            <a:r>
              <a:rPr lang="en-US" sz="2400" dirty="0">
                <a:latin typeface="Times New Roman" pitchFamily="18" charset="0"/>
              </a:rPr>
              <a:t>Service Class </a:t>
            </a:r>
          </a:p>
        </p:txBody>
      </p:sp>
      <p:sp>
        <p:nvSpPr>
          <p:cNvPr id="20494" name="Line 15"/>
          <p:cNvSpPr>
            <a:spLocks noChangeShapeType="1"/>
          </p:cNvSpPr>
          <p:nvPr/>
        </p:nvSpPr>
        <p:spPr bwMode="auto">
          <a:xfrm>
            <a:off x="4243388" y="3548063"/>
            <a:ext cx="8890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miter lim="800000"/>
            <a:headEnd/>
            <a:tailEnd type="triangle" w="med" len="med"/>
          </a:ln>
        </p:spPr>
        <p:txBody>
          <a:bodyPr wrap="none"/>
          <a:lstStyle/>
          <a:p>
            <a:pPr algn="l" rtl="0"/>
            <a:endParaRPr lang="ar-SA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81149157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ctr" rtl="0"/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宋体" charset="-122"/>
                <a:cs typeface="+mn-cs"/>
              </a:rPr>
              <a:t>Accessibility Example2 </a:t>
            </a:r>
            <a:endParaRPr lang="ar-SA" sz="3600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宋体" charset="-122"/>
              <a:cs typeface="+mn-cs"/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51520" y="1576828"/>
            <a:ext cx="871296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2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#include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&lt;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iostream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&gt;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#include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&lt;string&gt;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using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namespace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std;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class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Course {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	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// Data Member  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public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: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	string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studentName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	string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courseCode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;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};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00FF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void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main() {    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Course course1, course2;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// assign values to course1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course1.courseCode=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"CSC1201"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course1.studentName=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"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Muna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AlKebir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"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008000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//assign values to course2 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course2.courseCode=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"csc1301"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course2.studentName=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"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Salwa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AlAmri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"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&lt;&lt; course1.studentName &lt;&lt;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" has the course "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&lt;&lt;course1.courseCode&lt;&lt;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endl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                           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cout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&lt;&lt;course2.studentName &lt;&lt; 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rgbClr val="A31515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" has the course "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&lt;&lt;course2.courseCode&lt;&lt; </a:t>
            </a:r>
            <a:r>
              <a:rPr kumimoji="0" lang="en-US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endl</a:t>
            </a: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; 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Consolas" pitchFamily="49" charset="0"/>
              </a:rPr>
              <a:t>}</a:t>
            </a:r>
            <a:endParaRPr kumimoji="0" lang="en-US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rot="534672">
            <a:off x="3457972" y="4684875"/>
            <a:ext cx="450850" cy="527050"/>
          </a:xfrm>
          <a:custGeom>
            <a:avLst/>
            <a:gdLst/>
            <a:ahLst/>
            <a:cxnLst>
              <a:cxn ang="0">
                <a:pos x="0" y="284"/>
              </a:cxn>
              <a:cxn ang="0">
                <a:pos x="112" y="284"/>
              </a:cxn>
              <a:cxn ang="0">
                <a:pos x="160" y="374"/>
              </a:cxn>
              <a:cxn ang="0">
                <a:pos x="266" y="64"/>
              </a:cxn>
              <a:cxn ang="0">
                <a:pos x="412" y="0"/>
              </a:cxn>
              <a:cxn ang="0">
                <a:pos x="150" y="476"/>
              </a:cxn>
              <a:cxn ang="0">
                <a:pos x="0" y="284"/>
              </a:cxn>
            </a:cxnLst>
            <a:rect l="0" t="0" r="r" b="b"/>
            <a:pathLst>
              <a:path w="412" h="476">
                <a:moveTo>
                  <a:pt x="0" y="284"/>
                </a:moveTo>
                <a:lnTo>
                  <a:pt x="112" y="284"/>
                </a:lnTo>
                <a:lnTo>
                  <a:pt x="160" y="374"/>
                </a:lnTo>
                <a:lnTo>
                  <a:pt x="266" y="64"/>
                </a:lnTo>
                <a:lnTo>
                  <a:pt x="412" y="0"/>
                </a:lnTo>
                <a:lnTo>
                  <a:pt x="150" y="476"/>
                </a:lnTo>
                <a:lnTo>
                  <a:pt x="0" y="284"/>
                </a:lnTo>
                <a:close/>
              </a:path>
            </a:pathLst>
          </a:custGeom>
          <a:solidFill>
            <a:schemeClr val="hlink"/>
          </a:solidFill>
          <a:ln w="9525" cap="flat" cmpd="sng">
            <a:solidFill>
              <a:schemeClr val="hlink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/>
          <a:lstStyle/>
          <a:p>
            <a:pPr algn="l" rtl="0">
              <a:defRPr/>
            </a:pPr>
            <a:endParaRPr lang="en-US">
              <a:cs typeface="Arial" charset="0"/>
            </a:endParaRPr>
          </a:p>
        </p:txBody>
      </p:sp>
      <p:sp>
        <p:nvSpPr>
          <p:cNvPr id="8" name="Freeform 9"/>
          <p:cNvSpPr>
            <a:spLocks/>
          </p:cNvSpPr>
          <p:nvPr/>
        </p:nvSpPr>
        <p:spPr bwMode="auto">
          <a:xfrm rot="534672">
            <a:off x="3385963" y="5548971"/>
            <a:ext cx="450850" cy="527050"/>
          </a:xfrm>
          <a:custGeom>
            <a:avLst/>
            <a:gdLst/>
            <a:ahLst/>
            <a:cxnLst>
              <a:cxn ang="0">
                <a:pos x="0" y="284"/>
              </a:cxn>
              <a:cxn ang="0">
                <a:pos x="112" y="284"/>
              </a:cxn>
              <a:cxn ang="0">
                <a:pos x="160" y="374"/>
              </a:cxn>
              <a:cxn ang="0">
                <a:pos x="266" y="64"/>
              </a:cxn>
              <a:cxn ang="0">
                <a:pos x="412" y="0"/>
              </a:cxn>
              <a:cxn ang="0">
                <a:pos x="150" y="476"/>
              </a:cxn>
              <a:cxn ang="0">
                <a:pos x="0" y="284"/>
              </a:cxn>
            </a:cxnLst>
            <a:rect l="0" t="0" r="r" b="b"/>
            <a:pathLst>
              <a:path w="412" h="476">
                <a:moveTo>
                  <a:pt x="0" y="284"/>
                </a:moveTo>
                <a:lnTo>
                  <a:pt x="112" y="284"/>
                </a:lnTo>
                <a:lnTo>
                  <a:pt x="160" y="374"/>
                </a:lnTo>
                <a:lnTo>
                  <a:pt x="266" y="64"/>
                </a:lnTo>
                <a:lnTo>
                  <a:pt x="412" y="0"/>
                </a:lnTo>
                <a:lnTo>
                  <a:pt x="150" y="476"/>
                </a:lnTo>
                <a:lnTo>
                  <a:pt x="0" y="284"/>
                </a:lnTo>
                <a:close/>
              </a:path>
            </a:pathLst>
          </a:custGeom>
          <a:solidFill>
            <a:schemeClr val="hlink"/>
          </a:solidFill>
          <a:ln w="9525" cap="flat" cmpd="sng">
            <a:solidFill>
              <a:schemeClr val="hlink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/>
          <a:lstStyle/>
          <a:p>
            <a:pPr algn="l" rtl="0">
              <a:defRPr/>
            </a:pPr>
            <a:endParaRPr lang="en-US">
              <a:cs typeface="Arial" charset="0"/>
            </a:endParaRPr>
          </a:p>
        </p:txBody>
      </p:sp>
      <p:sp>
        <p:nvSpPr>
          <p:cNvPr id="9" name="Freeform 9"/>
          <p:cNvSpPr>
            <a:spLocks/>
          </p:cNvSpPr>
          <p:nvPr/>
        </p:nvSpPr>
        <p:spPr bwMode="auto">
          <a:xfrm rot="534672">
            <a:off x="8354517" y="1444514"/>
            <a:ext cx="450850" cy="527050"/>
          </a:xfrm>
          <a:custGeom>
            <a:avLst/>
            <a:gdLst/>
            <a:ahLst/>
            <a:cxnLst>
              <a:cxn ang="0">
                <a:pos x="0" y="284"/>
              </a:cxn>
              <a:cxn ang="0">
                <a:pos x="112" y="284"/>
              </a:cxn>
              <a:cxn ang="0">
                <a:pos x="160" y="374"/>
              </a:cxn>
              <a:cxn ang="0">
                <a:pos x="266" y="64"/>
              </a:cxn>
              <a:cxn ang="0">
                <a:pos x="412" y="0"/>
              </a:cxn>
              <a:cxn ang="0">
                <a:pos x="150" y="476"/>
              </a:cxn>
              <a:cxn ang="0">
                <a:pos x="0" y="284"/>
              </a:cxn>
            </a:cxnLst>
            <a:rect l="0" t="0" r="r" b="b"/>
            <a:pathLst>
              <a:path w="412" h="476">
                <a:moveTo>
                  <a:pt x="0" y="284"/>
                </a:moveTo>
                <a:lnTo>
                  <a:pt x="112" y="284"/>
                </a:lnTo>
                <a:lnTo>
                  <a:pt x="160" y="374"/>
                </a:lnTo>
                <a:lnTo>
                  <a:pt x="266" y="64"/>
                </a:lnTo>
                <a:lnTo>
                  <a:pt x="412" y="0"/>
                </a:lnTo>
                <a:lnTo>
                  <a:pt x="150" y="476"/>
                </a:lnTo>
                <a:lnTo>
                  <a:pt x="0" y="284"/>
                </a:lnTo>
                <a:close/>
              </a:path>
            </a:pathLst>
          </a:custGeom>
          <a:solidFill>
            <a:schemeClr val="hlink"/>
          </a:solidFill>
          <a:ln w="9525" cap="flat" cmpd="sng">
            <a:solidFill>
              <a:schemeClr val="hlink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/>
          <a:lstStyle/>
          <a:p>
            <a:pPr algn="l" rtl="0">
              <a:defRPr/>
            </a:pPr>
            <a:endParaRPr lang="en-US">
              <a:cs typeface="Arial" charset="0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rot="534672">
            <a:off x="4250060" y="4900899"/>
            <a:ext cx="450850" cy="527050"/>
          </a:xfrm>
          <a:custGeom>
            <a:avLst/>
            <a:gdLst/>
            <a:ahLst/>
            <a:cxnLst>
              <a:cxn ang="0">
                <a:pos x="0" y="284"/>
              </a:cxn>
              <a:cxn ang="0">
                <a:pos x="112" y="284"/>
              </a:cxn>
              <a:cxn ang="0">
                <a:pos x="160" y="374"/>
              </a:cxn>
              <a:cxn ang="0">
                <a:pos x="266" y="64"/>
              </a:cxn>
              <a:cxn ang="0">
                <a:pos x="412" y="0"/>
              </a:cxn>
              <a:cxn ang="0">
                <a:pos x="150" y="476"/>
              </a:cxn>
              <a:cxn ang="0">
                <a:pos x="0" y="284"/>
              </a:cxn>
            </a:cxnLst>
            <a:rect l="0" t="0" r="r" b="b"/>
            <a:pathLst>
              <a:path w="412" h="476">
                <a:moveTo>
                  <a:pt x="0" y="284"/>
                </a:moveTo>
                <a:lnTo>
                  <a:pt x="112" y="284"/>
                </a:lnTo>
                <a:lnTo>
                  <a:pt x="160" y="374"/>
                </a:lnTo>
                <a:lnTo>
                  <a:pt x="266" y="64"/>
                </a:lnTo>
                <a:lnTo>
                  <a:pt x="412" y="0"/>
                </a:lnTo>
                <a:lnTo>
                  <a:pt x="150" y="476"/>
                </a:lnTo>
                <a:lnTo>
                  <a:pt x="0" y="284"/>
                </a:lnTo>
                <a:close/>
              </a:path>
            </a:pathLst>
          </a:custGeom>
          <a:solidFill>
            <a:schemeClr val="hlink"/>
          </a:solidFill>
          <a:ln w="9525" cap="flat" cmpd="sng">
            <a:solidFill>
              <a:schemeClr val="hlink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3882" dir="2700000" algn="ctr" rotWithShape="0">
              <a:schemeClr val="bg2"/>
            </a:outerShdw>
          </a:effectLst>
        </p:spPr>
        <p:txBody>
          <a:bodyPr wrap="none"/>
          <a:lstStyle/>
          <a:p>
            <a:pPr algn="l" rtl="0">
              <a:defRPr/>
            </a:pPr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06778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8" name="Rectangle 12"/>
          <p:cNvSpPr>
            <a:spLocks noChangeArrowheads="1"/>
          </p:cNvSpPr>
          <p:nvPr/>
        </p:nvSpPr>
        <p:spPr bwMode="auto">
          <a:xfrm>
            <a:off x="271814" y="5184642"/>
            <a:ext cx="7543800" cy="122413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l" rtl="0">
              <a:defRPr/>
            </a:pPr>
            <a:endParaRPr lang="en-US">
              <a:cs typeface="Arial" charset="0"/>
            </a:endParaRPr>
          </a:p>
        </p:txBody>
      </p:sp>
      <p:sp>
        <p:nvSpPr>
          <p:cNvPr id="162827" name="Rectangle 11"/>
          <p:cNvSpPr>
            <a:spLocks noChangeArrowheads="1"/>
          </p:cNvSpPr>
          <p:nvPr/>
        </p:nvSpPr>
        <p:spPr bwMode="auto">
          <a:xfrm>
            <a:off x="271277" y="4397991"/>
            <a:ext cx="6553200" cy="65831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l" rtl="0">
              <a:defRPr/>
            </a:pPr>
            <a:endParaRPr lang="en-US">
              <a:cs typeface="Arial" charset="0"/>
            </a:endParaRPr>
          </a:p>
        </p:txBody>
      </p:sp>
      <p:sp>
        <p:nvSpPr>
          <p:cNvPr id="162826" name="Rectangle 10"/>
          <p:cNvSpPr>
            <a:spLocks noChangeArrowheads="1"/>
          </p:cNvSpPr>
          <p:nvPr/>
        </p:nvSpPr>
        <p:spPr bwMode="auto">
          <a:xfrm>
            <a:off x="271277" y="3410744"/>
            <a:ext cx="6553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l" rtl="0">
              <a:defRPr/>
            </a:pPr>
            <a:endParaRPr lang="en-US">
              <a:cs typeface="Arial" charset="0"/>
            </a:endParaRPr>
          </a:p>
        </p:txBody>
      </p:sp>
      <p:sp>
        <p:nvSpPr>
          <p:cNvPr id="162819" name="Rectangle 3"/>
          <p:cNvSpPr>
            <a:spLocks noChangeArrowheads="1"/>
          </p:cNvSpPr>
          <p:nvPr/>
        </p:nvSpPr>
        <p:spPr bwMode="auto">
          <a:xfrm>
            <a:off x="478209" y="846873"/>
            <a:ext cx="6553200" cy="178369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FF"/>
                </a:solidFill>
                <a:ea typeface="Calibri" pitchFamily="34" charset="0"/>
              </a:rPr>
              <a:t>#include</a:t>
            </a:r>
            <a:r>
              <a:rPr lang="en-US" sz="1600" dirty="0">
                <a:ea typeface="Calibri" pitchFamily="34" charset="0"/>
              </a:rPr>
              <a:t> </a:t>
            </a:r>
            <a:r>
              <a:rPr lang="en-US" sz="1600" dirty="0">
                <a:solidFill>
                  <a:srgbClr val="A31515"/>
                </a:solidFill>
                <a:ea typeface="Calibri" pitchFamily="34" charset="0"/>
              </a:rPr>
              <a:t>&lt;</a:t>
            </a:r>
            <a:r>
              <a:rPr lang="en-US" sz="1600" dirty="0" err="1">
                <a:solidFill>
                  <a:srgbClr val="A31515"/>
                </a:solidFill>
                <a:ea typeface="Calibri" pitchFamily="34" charset="0"/>
              </a:rPr>
              <a:t>iostream</a:t>
            </a:r>
            <a:r>
              <a:rPr lang="en-US" sz="1600" dirty="0">
                <a:solidFill>
                  <a:srgbClr val="A31515"/>
                </a:solidFill>
                <a:ea typeface="Calibri" pitchFamily="34" charset="0"/>
              </a:rPr>
              <a:t>&gt;</a:t>
            </a:r>
            <a:endParaRPr lang="en-US" sz="24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FF"/>
                </a:solidFill>
                <a:ea typeface="Calibri" pitchFamily="34" charset="0"/>
              </a:rPr>
              <a:t>#include</a:t>
            </a:r>
            <a:r>
              <a:rPr lang="en-US" sz="1600" dirty="0">
                <a:ea typeface="Calibri" pitchFamily="34" charset="0"/>
              </a:rPr>
              <a:t> </a:t>
            </a:r>
            <a:r>
              <a:rPr lang="en-US" sz="1600" dirty="0">
                <a:solidFill>
                  <a:srgbClr val="A31515"/>
                </a:solidFill>
                <a:ea typeface="Calibri" pitchFamily="34" charset="0"/>
              </a:rPr>
              <a:t>&lt;string&gt;</a:t>
            </a:r>
            <a:endParaRPr lang="en-US" sz="2400" dirty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600" dirty="0">
                <a:solidFill>
                  <a:srgbClr val="0000FF"/>
                </a:solidFill>
                <a:ea typeface="Calibri" pitchFamily="34" charset="0"/>
              </a:rPr>
              <a:t>using</a:t>
            </a:r>
            <a:r>
              <a:rPr lang="en-US" sz="1600" dirty="0">
                <a:ea typeface="Calibri" pitchFamily="34" charset="0"/>
              </a:rPr>
              <a:t> </a:t>
            </a:r>
            <a:r>
              <a:rPr lang="en-US" sz="1600" dirty="0">
                <a:solidFill>
                  <a:srgbClr val="0000FF"/>
                </a:solidFill>
                <a:ea typeface="Calibri" pitchFamily="34" charset="0"/>
              </a:rPr>
              <a:t>namespace</a:t>
            </a:r>
            <a:r>
              <a:rPr lang="en-US" sz="1600" dirty="0">
                <a:ea typeface="Calibri" pitchFamily="34" charset="0"/>
              </a:rPr>
              <a:t> </a:t>
            </a:r>
            <a:r>
              <a:rPr lang="en-US" sz="1600" dirty="0" err="1">
                <a:ea typeface="Calibri" pitchFamily="34" charset="0"/>
              </a:rPr>
              <a:t>std</a:t>
            </a:r>
            <a:r>
              <a:rPr lang="en-US" sz="1600" dirty="0">
                <a:latin typeface="Calibri" pitchFamily="34" charset="0"/>
                <a:ea typeface="Calibri" pitchFamily="34" charset="0"/>
              </a:rPr>
              <a:t>;</a:t>
            </a:r>
            <a:endParaRPr lang="en-US" sz="2400" dirty="0">
              <a:latin typeface="Arial" pitchFamily="34" charset="0"/>
            </a:endParaRPr>
          </a:p>
          <a:p>
            <a:pPr>
              <a:lnSpc>
                <a:spcPct val="80000"/>
              </a:lnSpc>
              <a:tabLst>
                <a:tab pos="457200" algn="l"/>
              </a:tabLst>
            </a:pPr>
            <a:r>
              <a:rPr lang="en-US" sz="1600" dirty="0">
                <a:solidFill>
                  <a:srgbClr val="0000FF"/>
                </a:solidFill>
                <a:latin typeface="Courier New" pitchFamily="49" charset="0"/>
                <a:ea typeface="MS PGothic" pitchFamily="34" charset="-128"/>
              </a:rPr>
              <a:t>class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Course 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ea typeface="MS PGothic" pitchFamily="34" charset="-128"/>
              </a:rPr>
              <a:t>{</a:t>
            </a:r>
            <a:r>
              <a:rPr lang="en-US" sz="1600" dirty="0">
                <a:solidFill>
                  <a:srgbClr val="00FF00"/>
                </a:solidFill>
                <a:latin typeface="Courier New" pitchFamily="49" charset="0"/>
                <a:ea typeface="MS PGothic" pitchFamily="34" charset="-128"/>
              </a:rPr>
              <a:t>  </a:t>
            </a:r>
            <a:endParaRPr lang="en-US" sz="1600" dirty="0">
              <a:solidFill>
                <a:srgbClr val="000000"/>
              </a:solidFill>
              <a:latin typeface="Courier New" pitchFamily="49" charset="0"/>
              <a:ea typeface="MS PGothic" pitchFamily="34" charset="-128"/>
            </a:endParaRPr>
          </a:p>
          <a:p>
            <a:pPr>
              <a:lnSpc>
                <a:spcPct val="80000"/>
              </a:lnSpc>
              <a:tabLst>
                <a:tab pos="4572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 	</a:t>
            </a:r>
            <a:r>
              <a:rPr lang="en-US" sz="1600" dirty="0">
                <a:solidFill>
                  <a:srgbClr val="0000FF"/>
                </a:solidFill>
                <a:latin typeface="Courier New" pitchFamily="49" charset="0"/>
                <a:ea typeface="MS PGothic" pitchFamily="34" charset="-128"/>
              </a:rPr>
              <a:t>private:</a:t>
            </a:r>
          </a:p>
          <a:p>
            <a:pPr>
              <a:lnSpc>
                <a:spcPct val="80000"/>
              </a:lnSpc>
              <a:tabLst>
                <a:tab pos="4572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	string 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studentName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;</a:t>
            </a:r>
          </a:p>
          <a:p>
            <a:pPr>
              <a:lnSpc>
                <a:spcPct val="80000"/>
              </a:lnSpc>
              <a:tabLst>
                <a:tab pos="457200" algn="l"/>
              </a:tabLst>
            </a:pP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	string </a:t>
            </a:r>
            <a:r>
              <a:rPr lang="en-US" sz="1600" dirty="0" err="1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courseCode</a:t>
            </a:r>
            <a:r>
              <a:rPr lang="en-US" sz="1600" dirty="0">
                <a:solidFill>
                  <a:srgbClr val="000000"/>
                </a:solidFill>
                <a:latin typeface="Courier New" pitchFamily="49" charset="0"/>
                <a:ea typeface="MS PGothic" pitchFamily="34" charset="-128"/>
              </a:rPr>
              <a:t> ;</a:t>
            </a:r>
            <a:r>
              <a:rPr lang="en-US" sz="1600" dirty="0">
                <a:solidFill>
                  <a:srgbClr val="FF0000"/>
                </a:solidFill>
                <a:latin typeface="Courier New" pitchFamily="49" charset="0"/>
                <a:ea typeface="MS PGothic" pitchFamily="34" charset="-128"/>
              </a:rPr>
              <a:t>};</a:t>
            </a:r>
          </a:p>
        </p:txBody>
      </p:sp>
      <p:sp>
        <p:nvSpPr>
          <p:cNvPr id="19466" name="Rectangle 4"/>
          <p:cNvSpPr>
            <a:spLocks noChangeArrowheads="1"/>
          </p:cNvSpPr>
          <p:nvPr/>
        </p:nvSpPr>
        <p:spPr bwMode="auto">
          <a:xfrm>
            <a:off x="-6021288" y="-459432"/>
            <a:ext cx="6554688" cy="4478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>
              <a:lnSpc>
                <a:spcPct val="80000"/>
              </a:lnSpc>
              <a:tabLst>
                <a:tab pos="457200" algn="l"/>
              </a:tabLst>
            </a:pPr>
            <a:endParaRPr lang="en-US" sz="1400" dirty="0">
              <a:solidFill>
                <a:srgbClr val="FF0000"/>
              </a:solidFill>
              <a:latin typeface="Courier New" pitchFamily="49" charset="0"/>
              <a:ea typeface="MS PGothic" pitchFamily="34" charset="-128"/>
            </a:endParaRPr>
          </a:p>
          <a:p>
            <a:pPr algn="l" rtl="0">
              <a:lnSpc>
                <a:spcPct val="80000"/>
              </a:lnSpc>
              <a:tabLst>
                <a:tab pos="457200" algn="l"/>
              </a:tabLst>
            </a:pPr>
            <a:endParaRPr lang="en-US" sz="1400" dirty="0">
              <a:latin typeface="Courier New" pitchFamily="49" charset="0"/>
              <a:ea typeface="MS PGothic" pitchFamily="34" charset="-128"/>
            </a:endParaRPr>
          </a:p>
        </p:txBody>
      </p:sp>
      <p:sp>
        <p:nvSpPr>
          <p:cNvPr id="19467" name="Rectangle 5"/>
          <p:cNvSpPr>
            <a:spLocks noChangeArrowheads="1"/>
          </p:cNvSpPr>
          <p:nvPr/>
        </p:nvSpPr>
        <p:spPr bwMode="auto">
          <a:xfrm>
            <a:off x="947820" y="2609976"/>
            <a:ext cx="7992888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/>
            <a:r>
              <a:rPr lang="en-US" sz="14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main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</a:p>
          <a:p>
            <a:pPr algn="l" rtl="0"/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Course course1, course2;</a:t>
            </a:r>
          </a:p>
          <a:p>
            <a:pPr algn="l" rtl="0"/>
            <a:r>
              <a:rPr lang="en-US" sz="1400" dirty="0">
                <a:solidFill>
                  <a:srgbClr val="00FF00"/>
                </a:solidFill>
                <a:latin typeface="Courier New" pitchFamily="49" charset="0"/>
                <a:cs typeface="Courier New" pitchFamily="49" charset="0"/>
              </a:rPr>
              <a:t>//assign values to course1</a:t>
            </a:r>
            <a:endParaRPr lang="en-U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	</a:t>
            </a:r>
            <a:endParaRPr lang="en-US" sz="1400" dirty="0">
              <a:solidFill>
                <a:srgbClr val="00FF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course1.courseCode= “CSC1201“;</a:t>
            </a:r>
          </a:p>
          <a:p>
            <a:pPr algn="l" rtl="0"/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	course1.studentName</a:t>
            </a:r>
            <a:r>
              <a:rPr lang="en-US" sz="14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sz="1400" dirty="0">
                <a:solidFill>
                  <a:srgbClr val="007F7F"/>
                </a:solidFill>
                <a:latin typeface="Courier New" pitchFamily="49" charset="0"/>
                <a:cs typeface="Courier New" pitchFamily="49" charset="0"/>
              </a:rPr>
              <a:t>“</a:t>
            </a:r>
            <a:r>
              <a:rPr lang="en-US" sz="1400" dirty="0" err="1">
                <a:solidFill>
                  <a:srgbClr val="007F7F"/>
                </a:solidFill>
                <a:latin typeface="Courier New" pitchFamily="49" charset="0"/>
                <a:cs typeface="Courier New" pitchFamily="49" charset="0"/>
              </a:rPr>
              <a:t>Muna</a:t>
            </a:r>
            <a:r>
              <a:rPr lang="en-US" sz="1400" dirty="0">
                <a:solidFill>
                  <a:srgbClr val="007F7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7F7F"/>
                </a:solidFill>
                <a:latin typeface="Courier New" pitchFamily="49" charset="0"/>
                <a:cs typeface="Courier New" pitchFamily="49" charset="0"/>
              </a:rPr>
              <a:t>AlKebir</a:t>
            </a:r>
            <a:r>
              <a:rPr lang="en-US" sz="1400" dirty="0">
                <a:solidFill>
                  <a:srgbClr val="007F7F"/>
                </a:solidFill>
                <a:latin typeface="Courier New" pitchFamily="49" charset="0"/>
                <a:cs typeface="Courier New" pitchFamily="49" charset="0"/>
              </a:rPr>
              <a:t>“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endParaRPr lang="en-US" sz="1400" dirty="0">
              <a:solidFill>
                <a:srgbClr val="00FF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dirty="0">
                <a:solidFill>
                  <a:srgbClr val="00FF00"/>
                </a:solidFill>
                <a:latin typeface="Courier New" pitchFamily="49" charset="0"/>
                <a:cs typeface="Courier New" pitchFamily="49" charset="0"/>
              </a:rPr>
              <a:t>//assign values to course2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algn="l" rtl="0"/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	</a:t>
            </a:r>
            <a:endParaRPr lang="en-US" sz="1400" dirty="0">
              <a:solidFill>
                <a:srgbClr val="00FF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course2.courseCode=</a:t>
            </a:r>
            <a:r>
              <a:rPr lang="en-US" sz="14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“CSC1301“;</a:t>
            </a:r>
          </a:p>
          <a:p>
            <a:pPr algn="l" rtl="0"/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	course2.studentName=</a:t>
            </a:r>
            <a:r>
              <a:rPr lang="en-US" sz="14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>
                <a:solidFill>
                  <a:srgbClr val="007F7F"/>
                </a:solidFill>
                <a:latin typeface="Courier New" pitchFamily="49" charset="0"/>
                <a:cs typeface="Courier New" pitchFamily="49" charset="0"/>
              </a:rPr>
              <a:t>“</a:t>
            </a:r>
            <a:r>
              <a:rPr lang="en-US" sz="1400" dirty="0" err="1">
                <a:solidFill>
                  <a:srgbClr val="007F7F"/>
                </a:solidFill>
                <a:latin typeface="Courier New" pitchFamily="49" charset="0"/>
                <a:cs typeface="Courier New" pitchFamily="49" charset="0"/>
              </a:rPr>
              <a:t>Salwa</a:t>
            </a:r>
            <a:r>
              <a:rPr lang="en-US" sz="1400" dirty="0">
                <a:solidFill>
                  <a:srgbClr val="007F7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solidFill>
                  <a:srgbClr val="007F7F"/>
                </a:solidFill>
                <a:latin typeface="Courier New" pitchFamily="49" charset="0"/>
                <a:cs typeface="Courier New" pitchFamily="49" charset="0"/>
              </a:rPr>
              <a:t>AlAmri</a:t>
            </a:r>
            <a:r>
              <a:rPr lang="en-US" sz="1400" dirty="0">
                <a:solidFill>
                  <a:srgbClr val="007F7F"/>
                </a:solidFill>
                <a:latin typeface="Courier New" pitchFamily="49" charset="0"/>
                <a:cs typeface="Courier New" pitchFamily="49" charset="0"/>
              </a:rPr>
              <a:t>“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  <a:p>
            <a:pPr algn="l" rtl="0"/>
            <a:r>
              <a:rPr lang="en-US" sz="1400" dirty="0">
                <a:solidFill>
                  <a:srgbClr val="00FF00"/>
                </a:solidFill>
                <a:latin typeface="Courier New" pitchFamily="49" charset="0"/>
                <a:cs typeface="Courier New" pitchFamily="49" charset="0"/>
              </a:rPr>
              <a:t>	</a:t>
            </a:r>
          </a:p>
          <a:p>
            <a:pPr algn="l" rtl="0"/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&lt;&lt;course1.studentName</a:t>
            </a:r>
            <a:r>
              <a:rPr lang="en-US" dirty="0">
                <a:latin typeface="Comic Sans MS" pitchFamily="66" charset="0"/>
              </a:rPr>
              <a:t>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&lt;&lt; </a:t>
            </a:r>
            <a:r>
              <a:rPr lang="en-US" sz="1400" dirty="0">
                <a:solidFill>
                  <a:srgbClr val="007F7F"/>
                </a:solidFill>
                <a:latin typeface="Courier New" pitchFamily="49" charset="0"/>
                <a:cs typeface="Courier New" pitchFamily="49" charset="0"/>
              </a:rPr>
              <a:t>" has the course “&lt;&lt;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course1.courseCode&lt;&lt;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                           </a:t>
            </a:r>
          </a:p>
          <a:p>
            <a:pPr algn="l" rtl="0"/>
            <a:endParaRPr lang="en-US" sz="1400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cout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&lt;&lt;course2.studentName &lt;&lt; </a:t>
            </a:r>
            <a:r>
              <a:rPr lang="en-US" sz="1400" dirty="0">
                <a:solidFill>
                  <a:srgbClr val="007F7F"/>
                </a:solidFill>
                <a:latin typeface="Courier New" pitchFamily="49" charset="0"/>
                <a:cs typeface="Courier New" pitchFamily="49" charset="0"/>
              </a:rPr>
              <a:t>" has the course “&lt;&lt;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course2.courseCode&lt;&lt;</a:t>
            </a:r>
            <a:r>
              <a:rPr lang="en-US" sz="14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endl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 </a:t>
            </a:r>
          </a:p>
          <a:p>
            <a:pPr algn="l" rtl="0"/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</a:t>
            </a:r>
            <a:endParaRPr lang="en-US" sz="1400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algn="l" rtl="0"/>
            <a:r>
              <a:rPr lang="en-US" sz="14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62829" name="Freeform 13"/>
          <p:cNvSpPr>
            <a:spLocks/>
          </p:cNvSpPr>
          <p:nvPr/>
        </p:nvSpPr>
        <p:spPr bwMode="auto">
          <a:xfrm rot="-50793">
            <a:off x="568735" y="3505200"/>
            <a:ext cx="533400" cy="344488"/>
          </a:xfrm>
          <a:custGeom>
            <a:avLst/>
            <a:gdLst/>
            <a:ahLst/>
            <a:cxnLst>
              <a:cxn ang="0">
                <a:pos x="74" y="12"/>
              </a:cxn>
              <a:cxn ang="0">
                <a:pos x="152" y="12"/>
              </a:cxn>
              <a:cxn ang="0">
                <a:pos x="188" y="166"/>
              </a:cxn>
              <a:cxn ang="0">
                <a:pos x="288" y="0"/>
              </a:cxn>
              <a:cxn ang="0">
                <a:pos x="378" y="0"/>
              </a:cxn>
              <a:cxn ang="0">
                <a:pos x="214" y="214"/>
              </a:cxn>
              <a:cxn ang="0">
                <a:pos x="268" y="388"/>
              </a:cxn>
              <a:cxn ang="0">
                <a:pos x="190" y="386"/>
              </a:cxn>
              <a:cxn ang="0">
                <a:pos x="162" y="256"/>
              </a:cxn>
              <a:cxn ang="0">
                <a:pos x="68" y="398"/>
              </a:cxn>
              <a:cxn ang="0">
                <a:pos x="0" y="398"/>
              </a:cxn>
              <a:cxn ang="0">
                <a:pos x="128" y="220"/>
              </a:cxn>
              <a:cxn ang="0">
                <a:pos x="74" y="12"/>
              </a:cxn>
            </a:cxnLst>
            <a:rect l="0" t="0" r="r" b="b"/>
            <a:pathLst>
              <a:path w="378" h="398">
                <a:moveTo>
                  <a:pt x="74" y="12"/>
                </a:moveTo>
                <a:lnTo>
                  <a:pt x="152" y="12"/>
                </a:lnTo>
                <a:lnTo>
                  <a:pt x="188" y="166"/>
                </a:lnTo>
                <a:lnTo>
                  <a:pt x="288" y="0"/>
                </a:lnTo>
                <a:lnTo>
                  <a:pt x="378" y="0"/>
                </a:lnTo>
                <a:lnTo>
                  <a:pt x="214" y="214"/>
                </a:lnTo>
                <a:lnTo>
                  <a:pt x="268" y="388"/>
                </a:lnTo>
                <a:lnTo>
                  <a:pt x="190" y="386"/>
                </a:lnTo>
                <a:lnTo>
                  <a:pt x="162" y="256"/>
                </a:lnTo>
                <a:lnTo>
                  <a:pt x="68" y="398"/>
                </a:lnTo>
                <a:lnTo>
                  <a:pt x="0" y="398"/>
                </a:lnTo>
                <a:lnTo>
                  <a:pt x="128" y="220"/>
                </a:lnTo>
                <a:lnTo>
                  <a:pt x="74" y="12"/>
                </a:lnTo>
                <a:close/>
              </a:path>
            </a:pathLst>
          </a:custGeom>
          <a:solidFill>
            <a:srgbClr val="F6061D"/>
          </a:solidFill>
          <a:ln w="9525" cap="flat" cmpd="sng">
            <a:solidFill>
              <a:srgbClr val="F6061D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2363" dir="4557825" algn="ctr" rotWithShape="0">
              <a:schemeClr val="bg2"/>
            </a:outerShdw>
          </a:effectLst>
        </p:spPr>
        <p:txBody>
          <a:bodyPr wrap="none"/>
          <a:lstStyle/>
          <a:p>
            <a:pPr algn="l" rtl="0">
              <a:defRPr/>
            </a:pPr>
            <a:endParaRPr lang="en-US">
              <a:cs typeface="Arial" charset="0"/>
            </a:endParaRPr>
          </a:p>
        </p:txBody>
      </p:sp>
      <p:sp>
        <p:nvSpPr>
          <p:cNvPr id="162830" name="Freeform 14"/>
          <p:cNvSpPr>
            <a:spLocks/>
          </p:cNvSpPr>
          <p:nvPr/>
        </p:nvSpPr>
        <p:spPr bwMode="auto">
          <a:xfrm rot="-50793">
            <a:off x="463294" y="4536047"/>
            <a:ext cx="533400" cy="344488"/>
          </a:xfrm>
          <a:custGeom>
            <a:avLst/>
            <a:gdLst/>
            <a:ahLst/>
            <a:cxnLst>
              <a:cxn ang="0">
                <a:pos x="74" y="12"/>
              </a:cxn>
              <a:cxn ang="0">
                <a:pos x="152" y="12"/>
              </a:cxn>
              <a:cxn ang="0">
                <a:pos x="188" y="166"/>
              </a:cxn>
              <a:cxn ang="0">
                <a:pos x="288" y="0"/>
              </a:cxn>
              <a:cxn ang="0">
                <a:pos x="378" y="0"/>
              </a:cxn>
              <a:cxn ang="0">
                <a:pos x="214" y="214"/>
              </a:cxn>
              <a:cxn ang="0">
                <a:pos x="268" y="388"/>
              </a:cxn>
              <a:cxn ang="0">
                <a:pos x="190" y="386"/>
              </a:cxn>
              <a:cxn ang="0">
                <a:pos x="162" y="256"/>
              </a:cxn>
              <a:cxn ang="0">
                <a:pos x="68" y="398"/>
              </a:cxn>
              <a:cxn ang="0">
                <a:pos x="0" y="398"/>
              </a:cxn>
              <a:cxn ang="0">
                <a:pos x="128" y="220"/>
              </a:cxn>
              <a:cxn ang="0">
                <a:pos x="74" y="12"/>
              </a:cxn>
            </a:cxnLst>
            <a:rect l="0" t="0" r="r" b="b"/>
            <a:pathLst>
              <a:path w="378" h="398">
                <a:moveTo>
                  <a:pt x="74" y="12"/>
                </a:moveTo>
                <a:lnTo>
                  <a:pt x="152" y="12"/>
                </a:lnTo>
                <a:lnTo>
                  <a:pt x="188" y="166"/>
                </a:lnTo>
                <a:lnTo>
                  <a:pt x="288" y="0"/>
                </a:lnTo>
                <a:lnTo>
                  <a:pt x="378" y="0"/>
                </a:lnTo>
                <a:lnTo>
                  <a:pt x="214" y="214"/>
                </a:lnTo>
                <a:lnTo>
                  <a:pt x="268" y="388"/>
                </a:lnTo>
                <a:lnTo>
                  <a:pt x="190" y="386"/>
                </a:lnTo>
                <a:lnTo>
                  <a:pt x="162" y="256"/>
                </a:lnTo>
                <a:lnTo>
                  <a:pt x="68" y="398"/>
                </a:lnTo>
                <a:lnTo>
                  <a:pt x="0" y="398"/>
                </a:lnTo>
                <a:lnTo>
                  <a:pt x="128" y="220"/>
                </a:lnTo>
                <a:lnTo>
                  <a:pt x="74" y="12"/>
                </a:lnTo>
                <a:close/>
              </a:path>
            </a:pathLst>
          </a:custGeom>
          <a:solidFill>
            <a:srgbClr val="F6061D"/>
          </a:solidFill>
          <a:ln w="9525" cap="flat" cmpd="sng">
            <a:solidFill>
              <a:srgbClr val="F6061D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2363" dir="4557825" algn="ctr" rotWithShape="0">
              <a:schemeClr val="bg2"/>
            </a:outerShdw>
          </a:effectLst>
        </p:spPr>
        <p:txBody>
          <a:bodyPr wrap="none"/>
          <a:lstStyle/>
          <a:p>
            <a:pPr algn="l" rtl="0">
              <a:defRPr/>
            </a:pPr>
            <a:endParaRPr lang="en-US">
              <a:cs typeface="Arial" charset="0"/>
            </a:endParaRPr>
          </a:p>
        </p:txBody>
      </p:sp>
      <p:sp>
        <p:nvSpPr>
          <p:cNvPr id="162831" name="Freeform 15"/>
          <p:cNvSpPr>
            <a:spLocks/>
          </p:cNvSpPr>
          <p:nvPr/>
        </p:nvSpPr>
        <p:spPr bwMode="auto">
          <a:xfrm rot="-50793">
            <a:off x="411904" y="5567540"/>
            <a:ext cx="533400" cy="344488"/>
          </a:xfrm>
          <a:custGeom>
            <a:avLst/>
            <a:gdLst/>
            <a:ahLst/>
            <a:cxnLst>
              <a:cxn ang="0">
                <a:pos x="74" y="12"/>
              </a:cxn>
              <a:cxn ang="0">
                <a:pos x="152" y="12"/>
              </a:cxn>
              <a:cxn ang="0">
                <a:pos x="188" y="166"/>
              </a:cxn>
              <a:cxn ang="0">
                <a:pos x="288" y="0"/>
              </a:cxn>
              <a:cxn ang="0">
                <a:pos x="378" y="0"/>
              </a:cxn>
              <a:cxn ang="0">
                <a:pos x="214" y="214"/>
              </a:cxn>
              <a:cxn ang="0">
                <a:pos x="268" y="388"/>
              </a:cxn>
              <a:cxn ang="0">
                <a:pos x="190" y="386"/>
              </a:cxn>
              <a:cxn ang="0">
                <a:pos x="162" y="256"/>
              </a:cxn>
              <a:cxn ang="0">
                <a:pos x="68" y="398"/>
              </a:cxn>
              <a:cxn ang="0">
                <a:pos x="0" y="398"/>
              </a:cxn>
              <a:cxn ang="0">
                <a:pos x="128" y="220"/>
              </a:cxn>
              <a:cxn ang="0">
                <a:pos x="74" y="12"/>
              </a:cxn>
            </a:cxnLst>
            <a:rect l="0" t="0" r="r" b="b"/>
            <a:pathLst>
              <a:path w="378" h="398">
                <a:moveTo>
                  <a:pt x="74" y="12"/>
                </a:moveTo>
                <a:lnTo>
                  <a:pt x="152" y="12"/>
                </a:lnTo>
                <a:lnTo>
                  <a:pt x="188" y="166"/>
                </a:lnTo>
                <a:lnTo>
                  <a:pt x="288" y="0"/>
                </a:lnTo>
                <a:lnTo>
                  <a:pt x="378" y="0"/>
                </a:lnTo>
                <a:lnTo>
                  <a:pt x="214" y="214"/>
                </a:lnTo>
                <a:lnTo>
                  <a:pt x="268" y="388"/>
                </a:lnTo>
                <a:lnTo>
                  <a:pt x="190" y="386"/>
                </a:lnTo>
                <a:lnTo>
                  <a:pt x="162" y="256"/>
                </a:lnTo>
                <a:lnTo>
                  <a:pt x="68" y="398"/>
                </a:lnTo>
                <a:lnTo>
                  <a:pt x="0" y="398"/>
                </a:lnTo>
                <a:lnTo>
                  <a:pt x="128" y="220"/>
                </a:lnTo>
                <a:lnTo>
                  <a:pt x="74" y="12"/>
                </a:lnTo>
                <a:close/>
              </a:path>
            </a:pathLst>
          </a:custGeom>
          <a:solidFill>
            <a:srgbClr val="F6061D"/>
          </a:solidFill>
          <a:ln w="9525" cap="flat" cmpd="sng">
            <a:solidFill>
              <a:srgbClr val="F6061D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dist="52363" dir="4557825" algn="ctr" rotWithShape="0">
              <a:schemeClr val="bg2"/>
            </a:outerShdw>
          </a:effectLst>
        </p:spPr>
        <p:txBody>
          <a:bodyPr wrap="none"/>
          <a:lstStyle/>
          <a:p>
            <a:pPr algn="l" rtl="0">
              <a:defRPr/>
            </a:pPr>
            <a:endParaRPr lang="en-US">
              <a:cs typeface="Arial" charset="0"/>
            </a:endParaRPr>
          </a:p>
        </p:txBody>
      </p:sp>
      <p:sp>
        <p:nvSpPr>
          <p:cNvPr id="15" name="Title 14"/>
          <p:cNvSpPr>
            <a:spLocks noGrp="1"/>
          </p:cNvSpPr>
          <p:nvPr>
            <p:ph type="title" idx="4294967295"/>
          </p:nvPr>
        </p:nvSpPr>
        <p:spPr>
          <a:xfrm>
            <a:off x="107504" y="342048"/>
            <a:ext cx="8229600" cy="504825"/>
          </a:xfrm>
        </p:spPr>
        <p:txBody>
          <a:bodyPr>
            <a:noAutofit/>
          </a:bodyPr>
          <a:lstStyle/>
          <a:p>
            <a:pPr algn="ctr" rtl="0"/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宋体" charset="-122"/>
                <a:cs typeface="+mn-cs"/>
              </a:rPr>
              <a:t>Accessibility Example 3</a:t>
            </a:r>
            <a:endParaRPr lang="ar-SA" sz="3600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宋体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74234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260648"/>
            <a:ext cx="8382000" cy="1069848"/>
          </a:xfrm>
        </p:spPr>
        <p:txBody>
          <a:bodyPr/>
          <a:lstStyle/>
          <a:p>
            <a:pPr algn="l" rtl="0"/>
            <a:r>
              <a:rPr lang="en-GB" dirty="0">
                <a:solidFill>
                  <a:srgbClr val="000000"/>
                </a:solidFill>
              </a:rPr>
              <a:t>Constructors Vs. Destructor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251520" y="1124744"/>
            <a:ext cx="4041648" cy="457200"/>
          </a:xfrm>
        </p:spPr>
        <p:txBody>
          <a:bodyPr/>
          <a:lstStyle/>
          <a:p>
            <a:pPr algn="l" rtl="0"/>
            <a:r>
              <a:rPr lang="en-GB" dirty="0"/>
              <a:t>Constructor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3"/>
          </p:nvPr>
        </p:nvSpPr>
        <p:spPr>
          <a:xfrm>
            <a:off x="4788024" y="1124744"/>
            <a:ext cx="4041775" cy="457200"/>
          </a:xfrm>
        </p:spPr>
        <p:txBody>
          <a:bodyPr/>
          <a:lstStyle/>
          <a:p>
            <a:pPr algn="l" rtl="0"/>
            <a:r>
              <a:rPr lang="en-GB" dirty="0"/>
              <a:t>Destructor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323528" y="1772816"/>
            <a:ext cx="4023360" cy="3899824"/>
          </a:xfrm>
          <a:ln>
            <a:solidFill>
              <a:schemeClr val="accent1"/>
            </a:solidFill>
          </a:ln>
        </p:spPr>
        <p:txBody>
          <a:bodyPr>
            <a:normAutofit fontScale="85000" lnSpcReduction="10000"/>
          </a:bodyPr>
          <a:lstStyle/>
          <a:p>
            <a:pPr algn="l" rtl="0">
              <a:spcBef>
                <a:spcPts val="1125"/>
              </a:spcBef>
            </a:pPr>
            <a:r>
              <a:rPr lang="en-GB" dirty="0">
                <a:solidFill>
                  <a:srgbClr val="000000"/>
                </a:solidFill>
              </a:rPr>
              <a:t>Constructors </a:t>
            </a:r>
            <a:r>
              <a:rPr lang="en-GB" b="1" dirty="0">
                <a:solidFill>
                  <a:srgbClr val="000000"/>
                </a:solidFill>
              </a:rPr>
              <a:t>guarantee</a:t>
            </a:r>
            <a:r>
              <a:rPr lang="en-GB" dirty="0">
                <a:solidFill>
                  <a:srgbClr val="000000"/>
                </a:solidFill>
              </a:rPr>
              <a:t> that the member </a:t>
            </a:r>
            <a:r>
              <a:rPr lang="en-GB" b="1" dirty="0">
                <a:solidFill>
                  <a:srgbClr val="000000"/>
                </a:solidFill>
              </a:rPr>
              <a:t>variables </a:t>
            </a:r>
            <a:r>
              <a:rPr lang="en-GB" dirty="0">
                <a:solidFill>
                  <a:srgbClr val="000000"/>
                </a:solidFill>
              </a:rPr>
              <a:t>are </a:t>
            </a:r>
            <a:r>
              <a:rPr lang="en-GB" b="1" dirty="0">
                <a:solidFill>
                  <a:srgbClr val="000000"/>
                </a:solidFill>
              </a:rPr>
              <a:t>initialized</a:t>
            </a: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b="1" dirty="0">
                <a:solidFill>
                  <a:srgbClr val="000000"/>
                </a:solidFill>
              </a:rPr>
              <a:t>when an object is declared</a:t>
            </a:r>
            <a:r>
              <a:rPr lang="en-GB" dirty="0">
                <a:solidFill>
                  <a:srgbClr val="000000"/>
                </a:solidFill>
              </a:rPr>
              <a:t>.</a:t>
            </a:r>
          </a:p>
          <a:p>
            <a:pPr algn="l" rtl="0">
              <a:spcBef>
                <a:spcPts val="1125"/>
              </a:spcBef>
            </a:pPr>
            <a:r>
              <a:rPr lang="en-GB" dirty="0">
                <a:solidFill>
                  <a:srgbClr val="000000"/>
                </a:solidFill>
              </a:rPr>
              <a:t> Constructors automatically execute when a class object enters its scope.</a:t>
            </a:r>
          </a:p>
          <a:p>
            <a:pPr algn="l" rtl="0">
              <a:spcBef>
                <a:spcPts val="1125"/>
              </a:spcBef>
            </a:pPr>
            <a:r>
              <a:rPr lang="en-GB" dirty="0">
                <a:solidFill>
                  <a:srgbClr val="000000"/>
                </a:solidFill>
              </a:rPr>
              <a:t> The </a:t>
            </a:r>
            <a:r>
              <a:rPr lang="en-GB" b="1" dirty="0">
                <a:solidFill>
                  <a:srgbClr val="000000"/>
                </a:solidFill>
              </a:rPr>
              <a:t>name of a constructor </a:t>
            </a:r>
            <a:r>
              <a:rPr lang="en-GB" dirty="0">
                <a:solidFill>
                  <a:srgbClr val="000000"/>
                </a:solidFill>
              </a:rPr>
              <a:t>is </a:t>
            </a:r>
            <a:r>
              <a:rPr lang="en-GB" b="1" dirty="0">
                <a:solidFill>
                  <a:srgbClr val="000000"/>
                </a:solidFill>
              </a:rPr>
              <a:t>the same as the name of the class</a:t>
            </a:r>
            <a:r>
              <a:rPr lang="en-GB" dirty="0">
                <a:solidFill>
                  <a:srgbClr val="000000"/>
                </a:solidFill>
              </a:rPr>
              <a:t>.</a:t>
            </a:r>
          </a:p>
          <a:p>
            <a:pPr algn="l" rtl="0">
              <a:spcBef>
                <a:spcPts val="1125"/>
              </a:spcBef>
            </a:pPr>
            <a:r>
              <a:rPr lang="en-GB" dirty="0">
                <a:solidFill>
                  <a:srgbClr val="000000"/>
                </a:solidFill>
              </a:rPr>
              <a:t> </a:t>
            </a:r>
            <a:r>
              <a:rPr lang="en-GB" dirty="0">
                <a:solidFill>
                  <a:srgbClr val="FF0000"/>
                </a:solidFill>
              </a:rPr>
              <a:t>A class can </a:t>
            </a:r>
            <a:r>
              <a:rPr lang="en-GB" b="1" dirty="0">
                <a:solidFill>
                  <a:srgbClr val="FF0000"/>
                </a:solidFill>
              </a:rPr>
              <a:t>have more than one</a:t>
            </a:r>
            <a:r>
              <a:rPr lang="en-GB" dirty="0">
                <a:solidFill>
                  <a:srgbClr val="FF0000"/>
                </a:solidFill>
              </a:rPr>
              <a:t> constructor.</a:t>
            </a:r>
          </a:p>
          <a:p>
            <a:pPr algn="l" rtl="0">
              <a:spcBef>
                <a:spcPts val="1125"/>
              </a:spcBef>
            </a:pPr>
            <a:r>
              <a:rPr lang="en-GB" dirty="0">
                <a:solidFill>
                  <a:srgbClr val="000000"/>
                </a:solidFill>
              </a:rPr>
              <a:t> A constructor without parameters is called </a:t>
            </a:r>
            <a:r>
              <a:rPr lang="en-GB" b="1" dirty="0">
                <a:solidFill>
                  <a:srgbClr val="000000"/>
                </a:solidFill>
              </a:rPr>
              <a:t>the default constructor</a:t>
            </a:r>
            <a:r>
              <a:rPr lang="en-GB" dirty="0"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644008" y="1772816"/>
            <a:ext cx="4023360" cy="3899824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l" rtl="0">
              <a:spcBef>
                <a:spcPts val="1125"/>
              </a:spcBef>
            </a:pPr>
            <a:r>
              <a:rPr lang="en-GB" dirty="0">
                <a:solidFill>
                  <a:srgbClr val="000000"/>
                </a:solidFill>
              </a:rPr>
              <a:t> Destructor </a:t>
            </a:r>
            <a:r>
              <a:rPr lang="en-GB" b="1" dirty="0">
                <a:solidFill>
                  <a:srgbClr val="000000"/>
                </a:solidFill>
              </a:rPr>
              <a:t>automatically execute when a class object goes out of scope.</a:t>
            </a:r>
          </a:p>
          <a:p>
            <a:pPr algn="l" rtl="0">
              <a:spcBef>
                <a:spcPts val="1125"/>
              </a:spcBef>
            </a:pPr>
            <a:endParaRPr lang="en-GB" dirty="0">
              <a:solidFill>
                <a:srgbClr val="000000"/>
              </a:solidFill>
            </a:endParaRPr>
          </a:p>
          <a:p>
            <a:pPr algn="l" rtl="0">
              <a:spcBef>
                <a:spcPts val="1125"/>
              </a:spcBef>
            </a:pPr>
            <a:r>
              <a:rPr lang="en-GB" dirty="0">
                <a:solidFill>
                  <a:srgbClr val="000000"/>
                </a:solidFill>
              </a:rPr>
              <a:t>The name of a destructor is the tilde (~), followed by the class name (no spaces in between).</a:t>
            </a:r>
          </a:p>
          <a:p>
            <a:pPr algn="l" rtl="0">
              <a:spcBef>
                <a:spcPts val="1125"/>
              </a:spcBef>
            </a:pPr>
            <a:r>
              <a:rPr lang="en-GB" dirty="0">
                <a:solidFill>
                  <a:srgbClr val="FF0000"/>
                </a:solidFill>
              </a:rPr>
              <a:t> A class </a:t>
            </a:r>
            <a:r>
              <a:rPr lang="en-GB" b="1" dirty="0">
                <a:solidFill>
                  <a:srgbClr val="FF0000"/>
                </a:solidFill>
              </a:rPr>
              <a:t>can have only one destructor.</a:t>
            </a:r>
          </a:p>
          <a:p>
            <a:pPr algn="l" rtl="0">
              <a:spcBef>
                <a:spcPts val="1125"/>
              </a:spcBef>
            </a:pPr>
            <a:r>
              <a:rPr lang="en-GB" dirty="0">
                <a:solidFill>
                  <a:srgbClr val="000000"/>
                </a:solidFill>
              </a:rPr>
              <a:t>The destructor has no parameters.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39552" y="5727576"/>
            <a:ext cx="8208912" cy="11304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>
                <a:solidFill>
                  <a:srgbClr val="000000"/>
                </a:solidFill>
              </a:rPr>
              <a:t>Constructors and Destructor </a:t>
            </a:r>
            <a:r>
              <a:rPr lang="en-GB" dirty="0">
                <a:solidFill>
                  <a:srgbClr val="000000"/>
                </a:solidFill>
              </a:rPr>
              <a:t>are functions without any type.  As a result, they cannot be called like other functions.</a:t>
            </a:r>
          </a:p>
          <a:p>
            <a:pPr algn="ctr"/>
            <a:r>
              <a:rPr lang="en-GB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Note</a:t>
            </a:r>
            <a:r>
              <a:rPr lang="en-GB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: A function can return a value of type class.</a:t>
            </a:r>
          </a:p>
        </p:txBody>
      </p:sp>
    </p:spTree>
    <p:extLst>
      <p:ext uri="{BB962C8B-B14F-4D97-AF65-F5344CB8AC3E}">
        <p14:creationId xmlns:p14="http://schemas.microsoft.com/office/powerpoint/2010/main" val="2029093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dirty="0"/>
              <a:t>Example </a:t>
            </a:r>
            <a:r>
              <a:rPr lang="en-GB" dirty="0">
                <a:latin typeface="Adobe Arabic"/>
                <a:cs typeface="Adobe Arabic"/>
              </a:rPr>
              <a:t># 1</a:t>
            </a:r>
            <a:endParaRPr lang="en-GB" dirty="0"/>
          </a:p>
        </p:txBody>
      </p:sp>
      <p:sp>
        <p:nvSpPr>
          <p:cNvPr id="44035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fld id="{6F28F729-C9BD-42F7-910B-BC9A7D248C88}" type="slidenum">
              <a:rPr lang="en-GB" smtClean="0">
                <a:solidFill>
                  <a:srgbClr val="000000"/>
                </a:solidFill>
              </a:rPr>
              <a:pPr eaLnBrk="1" hangingPunct="1">
                <a:buFont typeface="Arial" pitchFamily="34" charset="0"/>
                <a:buNone/>
              </a:pPr>
              <a:t>16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179512" y="836712"/>
            <a:ext cx="8784976" cy="5760640"/>
          </a:xfrm>
        </p:spPr>
        <p:txBody>
          <a:bodyPr>
            <a:normAutofit fontScale="85000" lnSpcReduction="20000"/>
          </a:bodyPr>
          <a:lstStyle/>
          <a:p>
            <a:pPr algn="l" rtl="0">
              <a:buNone/>
            </a:pPr>
            <a:r>
              <a:rPr lang="en-GB" dirty="0">
                <a:solidFill>
                  <a:srgbClr val="0000FF"/>
                </a:solidFill>
                <a:latin typeface="Courier New"/>
              </a:rPr>
              <a:t>#include </a:t>
            </a:r>
            <a:r>
              <a:rPr lang="en-GB" dirty="0">
                <a:solidFill>
                  <a:srgbClr val="A31515"/>
                </a:solidFill>
                <a:latin typeface="Courier New"/>
              </a:rPr>
              <a:t>&lt;</a:t>
            </a:r>
            <a:r>
              <a:rPr lang="en-GB" dirty="0" err="1">
                <a:solidFill>
                  <a:srgbClr val="A31515"/>
                </a:solidFill>
                <a:latin typeface="Courier New"/>
              </a:rPr>
              <a:t>iostream</a:t>
            </a:r>
            <a:r>
              <a:rPr lang="en-GB" dirty="0">
                <a:solidFill>
                  <a:srgbClr val="A31515"/>
                </a:solidFill>
                <a:latin typeface="Courier New"/>
              </a:rPr>
              <a:t>&gt;</a:t>
            </a:r>
          </a:p>
          <a:p>
            <a:pPr algn="l" rtl="0">
              <a:buNone/>
            </a:pPr>
            <a:r>
              <a:rPr lang="en-GB" dirty="0">
                <a:solidFill>
                  <a:srgbClr val="0000FF"/>
                </a:solidFill>
                <a:latin typeface="Courier New"/>
              </a:rPr>
              <a:t>using namespace std;</a:t>
            </a:r>
          </a:p>
          <a:p>
            <a:pPr algn="l" rtl="0">
              <a:buNone/>
            </a:pPr>
            <a:r>
              <a:rPr lang="en-GB" dirty="0">
                <a:solidFill>
                  <a:srgbClr val="0000FF"/>
                </a:solidFill>
                <a:latin typeface="Courier New"/>
              </a:rPr>
              <a:t>class Circle {</a:t>
            </a:r>
          </a:p>
          <a:p>
            <a:pPr algn="l" rtl="0">
              <a:buNone/>
            </a:pPr>
            <a:r>
              <a:rPr lang="en-GB" dirty="0">
                <a:solidFill>
                  <a:srgbClr val="0000FF"/>
                </a:solidFill>
                <a:latin typeface="Courier New"/>
              </a:rPr>
              <a:t>private:</a:t>
            </a:r>
          </a:p>
          <a:p>
            <a:pPr algn="l" rtl="0">
              <a:buNone/>
            </a:pPr>
            <a:r>
              <a:rPr lang="en-GB" dirty="0">
                <a:solidFill>
                  <a:srgbClr val="0000FF"/>
                </a:solidFill>
                <a:latin typeface="Courier New"/>
              </a:rPr>
              <a:t>float radius;</a:t>
            </a:r>
          </a:p>
          <a:p>
            <a:pPr algn="l" rtl="0">
              <a:buNone/>
            </a:pPr>
            <a:r>
              <a:rPr lang="en-GB" dirty="0">
                <a:solidFill>
                  <a:srgbClr val="0000FF"/>
                </a:solidFill>
                <a:latin typeface="Courier New"/>
              </a:rPr>
              <a:t>public:  </a:t>
            </a:r>
            <a:r>
              <a:rPr lang="en-GB" dirty="0">
                <a:solidFill>
                  <a:srgbClr val="008000"/>
                </a:solidFill>
                <a:latin typeface="Courier New"/>
              </a:rPr>
              <a:t>//prototype only !</a:t>
            </a:r>
          </a:p>
          <a:p>
            <a:pPr algn="l" rtl="0">
              <a:buNone/>
            </a:pPr>
            <a:r>
              <a:rPr lang="en-GB" dirty="0">
                <a:solidFill>
                  <a:srgbClr val="008000"/>
                </a:solidFill>
                <a:latin typeface="Courier New"/>
              </a:rPr>
              <a:t>// constructors</a:t>
            </a:r>
          </a:p>
          <a:p>
            <a:pPr algn="l" rtl="0">
              <a:buNone/>
            </a:pPr>
            <a:r>
              <a:rPr lang="en-GB" dirty="0">
                <a:solidFill>
                  <a:srgbClr val="008000"/>
                </a:solidFill>
                <a:latin typeface="Courier New"/>
              </a:rPr>
              <a:t>Circle(){radius=0;}</a:t>
            </a:r>
          </a:p>
          <a:p>
            <a:pPr algn="l" rtl="0">
              <a:buNone/>
            </a:pPr>
            <a:r>
              <a:rPr lang="en-GB" dirty="0">
                <a:solidFill>
                  <a:srgbClr val="008000"/>
                </a:solidFill>
                <a:latin typeface="Courier New"/>
              </a:rPr>
              <a:t>Circle(</a:t>
            </a:r>
            <a:r>
              <a:rPr lang="en-GB" dirty="0">
                <a:solidFill>
                  <a:srgbClr val="0000FF"/>
                </a:solidFill>
                <a:latin typeface="Courier New"/>
              </a:rPr>
              <a:t>float r){ </a:t>
            </a:r>
            <a:r>
              <a:rPr lang="en-GB" dirty="0" err="1">
                <a:solidFill>
                  <a:srgbClr val="0000FF"/>
                </a:solidFill>
                <a:latin typeface="Courier New"/>
              </a:rPr>
              <a:t>setRadius</a:t>
            </a:r>
            <a:r>
              <a:rPr lang="en-GB" dirty="0">
                <a:solidFill>
                  <a:srgbClr val="0000FF"/>
                </a:solidFill>
                <a:latin typeface="Courier New"/>
              </a:rPr>
              <a:t>(r); }</a:t>
            </a:r>
          </a:p>
          <a:p>
            <a:pPr algn="l" rtl="0">
              <a:buNone/>
            </a:pPr>
            <a:r>
              <a:rPr lang="en-GB" dirty="0">
                <a:solidFill>
                  <a:srgbClr val="008000"/>
                </a:solidFill>
                <a:latin typeface="Courier New"/>
              </a:rPr>
              <a:t>// destructor</a:t>
            </a:r>
          </a:p>
          <a:p>
            <a:pPr algn="l" rtl="0">
              <a:buNone/>
            </a:pPr>
            <a:r>
              <a:rPr lang="en-GB" dirty="0">
                <a:solidFill>
                  <a:srgbClr val="008000"/>
                </a:solidFill>
                <a:latin typeface="Courier New"/>
              </a:rPr>
              <a:t>~Circle(){</a:t>
            </a:r>
            <a:r>
              <a:rPr lang="en-GB" dirty="0" err="1">
                <a:solidFill>
                  <a:srgbClr val="008000"/>
                </a:solidFill>
                <a:latin typeface="Courier New"/>
              </a:rPr>
              <a:t>cout</a:t>
            </a:r>
            <a:r>
              <a:rPr lang="en-GB" dirty="0">
                <a:solidFill>
                  <a:srgbClr val="008000"/>
                </a:solidFill>
                <a:latin typeface="Courier New"/>
              </a:rPr>
              <a:t>&lt;&lt;</a:t>
            </a:r>
            <a:r>
              <a:rPr lang="en-GB" dirty="0">
                <a:solidFill>
                  <a:srgbClr val="A31515"/>
                </a:solidFill>
                <a:latin typeface="Courier New"/>
              </a:rPr>
              <a:t>" ending object...\n"; }</a:t>
            </a:r>
          </a:p>
          <a:p>
            <a:pPr algn="l" rtl="0">
              <a:buNone/>
            </a:pPr>
            <a:endParaRPr lang="en-GB" dirty="0">
              <a:solidFill>
                <a:srgbClr val="A31515"/>
              </a:solidFill>
              <a:latin typeface="Courier New"/>
            </a:endParaRPr>
          </a:p>
          <a:p>
            <a:pPr algn="l" rtl="0">
              <a:buNone/>
            </a:pPr>
            <a:r>
              <a:rPr lang="en-GB" dirty="0">
                <a:solidFill>
                  <a:srgbClr val="0000FF"/>
                </a:solidFill>
                <a:latin typeface="Courier New"/>
              </a:rPr>
              <a:t>void </a:t>
            </a:r>
            <a:r>
              <a:rPr lang="en-GB" dirty="0" err="1">
                <a:solidFill>
                  <a:srgbClr val="0000FF"/>
                </a:solidFill>
                <a:latin typeface="Courier New"/>
              </a:rPr>
              <a:t>setRadius</a:t>
            </a:r>
            <a:r>
              <a:rPr lang="en-GB" dirty="0">
                <a:solidFill>
                  <a:srgbClr val="0000FF"/>
                </a:solidFill>
                <a:latin typeface="Courier New"/>
              </a:rPr>
              <a:t>(float r){</a:t>
            </a:r>
          </a:p>
          <a:p>
            <a:pPr algn="l" rtl="0">
              <a:buNone/>
            </a:pPr>
            <a:r>
              <a:rPr lang="en-GB" dirty="0">
                <a:solidFill>
                  <a:srgbClr val="0000FF"/>
                </a:solidFill>
                <a:latin typeface="Courier New"/>
              </a:rPr>
              <a:t> if ( r &gt;=0.0)‏</a:t>
            </a:r>
          </a:p>
          <a:p>
            <a:pPr algn="l" rtl="0">
              <a:buNone/>
            </a:pPr>
            <a:r>
              <a:rPr lang="en-GB" dirty="0">
                <a:solidFill>
                  <a:srgbClr val="0000FF"/>
                </a:solidFill>
                <a:latin typeface="Courier New"/>
              </a:rPr>
              <a:t>radius=r;</a:t>
            </a:r>
          </a:p>
          <a:p>
            <a:pPr algn="l" rtl="0">
              <a:buNone/>
            </a:pPr>
            <a:r>
              <a:rPr lang="en-GB" dirty="0">
                <a:solidFill>
                  <a:srgbClr val="0000FF"/>
                </a:solidFill>
                <a:latin typeface="Courier New"/>
              </a:rPr>
              <a:t> else</a:t>
            </a:r>
          </a:p>
          <a:p>
            <a:pPr algn="l" rtl="0">
              <a:buNone/>
            </a:pPr>
            <a:r>
              <a:rPr lang="en-GB" dirty="0">
                <a:solidFill>
                  <a:srgbClr val="0000FF"/>
                </a:solidFill>
                <a:latin typeface="Courier New"/>
              </a:rPr>
              <a:t> radius=0.0;</a:t>
            </a:r>
          </a:p>
          <a:p>
            <a:pPr algn="l" rtl="0">
              <a:buNone/>
            </a:pPr>
            <a:r>
              <a:rPr lang="en-GB" dirty="0">
                <a:solidFill>
                  <a:srgbClr val="0000FF"/>
                </a:solidFill>
                <a:latin typeface="Courier New"/>
              </a:rPr>
              <a:t>}</a:t>
            </a:r>
          </a:p>
          <a:p>
            <a:pPr algn="l" rtl="0">
              <a:buNone/>
            </a:pPr>
            <a:r>
              <a:rPr lang="en-GB" dirty="0">
                <a:solidFill>
                  <a:srgbClr val="0000FF"/>
                </a:solidFill>
                <a:latin typeface="Courier New"/>
              </a:rPr>
              <a:t>float </a:t>
            </a:r>
            <a:r>
              <a:rPr lang="en-GB" dirty="0" err="1">
                <a:solidFill>
                  <a:srgbClr val="0000FF"/>
                </a:solidFill>
                <a:latin typeface="Courier New"/>
              </a:rPr>
              <a:t>getRadius</a:t>
            </a:r>
            <a:r>
              <a:rPr lang="en-GB" dirty="0">
                <a:solidFill>
                  <a:srgbClr val="0000FF"/>
                </a:solidFill>
                <a:latin typeface="Courier New"/>
              </a:rPr>
              <a:t>(){return radius; }</a:t>
            </a:r>
          </a:p>
          <a:p>
            <a:pPr algn="l" rtl="0">
              <a:buNone/>
            </a:pPr>
            <a:r>
              <a:rPr lang="en-GB" dirty="0">
                <a:solidFill>
                  <a:srgbClr val="0000FF"/>
                </a:solidFill>
                <a:latin typeface="Courier New"/>
              </a:rPr>
              <a:t>float area(){return 3.14*radius*radius;}</a:t>
            </a:r>
          </a:p>
          <a:p>
            <a:pPr algn="l" rtl="0">
              <a:buNone/>
            </a:pPr>
            <a:r>
              <a:rPr lang="en-GB" dirty="0">
                <a:solidFill>
                  <a:srgbClr val="0000FF"/>
                </a:solidFill>
                <a:latin typeface="Courier New"/>
              </a:rPr>
              <a:t>float perimeter(){return 2 * 3.14 * radius;}</a:t>
            </a:r>
          </a:p>
          <a:p>
            <a:pPr algn="l" rtl="0">
              <a:buNone/>
            </a:pPr>
            <a:r>
              <a:rPr lang="en-GB" dirty="0">
                <a:solidFill>
                  <a:srgbClr val="0000FF"/>
                </a:solidFill>
                <a:latin typeface="Courier New"/>
              </a:rPr>
              <a:t>};</a:t>
            </a:r>
          </a:p>
          <a:p>
            <a:pPr algn="l" rtl="0">
              <a:buNone/>
            </a:pPr>
            <a:endParaRPr lang="en-GB" dirty="0">
              <a:solidFill>
                <a:srgbClr val="0000FF"/>
              </a:solidFill>
              <a:latin typeface="Courier New"/>
            </a:endParaRPr>
          </a:p>
          <a:p>
            <a:pPr algn="l" rtl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387997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04664"/>
            <a:ext cx="8229600" cy="1066800"/>
          </a:xfrm>
        </p:spPr>
        <p:txBody>
          <a:bodyPr/>
          <a:lstStyle/>
          <a:p>
            <a:r>
              <a:rPr lang="en-GB" dirty="0"/>
              <a:t>Example </a:t>
            </a:r>
            <a:r>
              <a:rPr lang="en-GB" dirty="0">
                <a:latin typeface="Adobe Arabic"/>
                <a:cs typeface="Adobe Arabic"/>
              </a:rPr>
              <a:t># 1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2776"/>
            <a:ext cx="6995120" cy="5362611"/>
          </a:xfrm>
        </p:spPr>
        <p:txBody>
          <a:bodyPr>
            <a:normAutofit/>
          </a:bodyPr>
          <a:lstStyle/>
          <a:p>
            <a:pPr algn="l" rtl="0">
              <a:buClrTx/>
              <a:buNone/>
            </a:pPr>
            <a:r>
              <a:rPr lang="en-GB" dirty="0" err="1">
                <a:solidFill>
                  <a:srgbClr val="0000FF"/>
                </a:solidFill>
              </a:rPr>
              <a:t>int</a:t>
            </a:r>
            <a:r>
              <a:rPr lang="en-GB" dirty="0">
                <a:solidFill>
                  <a:srgbClr val="000000"/>
                </a:solidFill>
              </a:rPr>
              <a:t> main()</a:t>
            </a:r>
            <a:r>
              <a:rPr lang="ar-SA" dirty="0">
                <a:solidFill>
                  <a:srgbClr val="000000"/>
                </a:solidFill>
              </a:rPr>
              <a:t>‏</a:t>
            </a:r>
            <a:r>
              <a:rPr lang="en-GB" dirty="0">
                <a:solidFill>
                  <a:srgbClr val="000000"/>
                </a:solidFill>
              </a:rPr>
              <a:t>{</a:t>
            </a:r>
            <a:endParaRPr lang="ar-SA" dirty="0">
              <a:solidFill>
                <a:srgbClr val="000000"/>
              </a:solidFill>
            </a:endParaRPr>
          </a:p>
          <a:p>
            <a:pPr algn="l" rtl="0">
              <a:buClrTx/>
              <a:buNone/>
            </a:pPr>
            <a:r>
              <a:rPr lang="ar-SA" dirty="0">
                <a:solidFill>
                  <a:srgbClr val="000000"/>
                </a:solidFill>
              </a:rPr>
              <a:t> </a:t>
            </a:r>
            <a:r>
              <a:rPr lang="en-GB" dirty="0">
                <a:solidFill>
                  <a:srgbClr val="0000FF"/>
                </a:solidFill>
              </a:rPr>
              <a:t>float</a:t>
            </a:r>
            <a:r>
              <a:rPr lang="en-GB" dirty="0">
                <a:solidFill>
                  <a:srgbClr val="000000"/>
                </a:solidFill>
              </a:rPr>
              <a:t> x;</a:t>
            </a:r>
          </a:p>
          <a:p>
            <a:pPr algn="l" rtl="0">
              <a:buClrTx/>
              <a:buNone/>
            </a:pPr>
            <a:r>
              <a:rPr lang="en-GB" dirty="0" err="1">
                <a:solidFill>
                  <a:srgbClr val="000000"/>
                </a:solidFill>
              </a:rPr>
              <a:t>cout</a:t>
            </a:r>
            <a:r>
              <a:rPr lang="en-GB" dirty="0">
                <a:solidFill>
                  <a:srgbClr val="000000"/>
                </a:solidFill>
              </a:rPr>
              <a:t>&lt;&lt;</a:t>
            </a:r>
            <a:r>
              <a:rPr lang="en-GB" dirty="0">
                <a:solidFill>
                  <a:srgbClr val="C00000"/>
                </a:solidFill>
              </a:rPr>
              <a:t>" Enter the radius of the circle: "</a:t>
            </a:r>
            <a:r>
              <a:rPr lang="en-GB" dirty="0">
                <a:solidFill>
                  <a:srgbClr val="000000"/>
                </a:solidFill>
              </a:rPr>
              <a:t>;</a:t>
            </a:r>
          </a:p>
          <a:p>
            <a:pPr algn="l" rtl="0">
              <a:buClrTx/>
              <a:buNone/>
            </a:pPr>
            <a:r>
              <a:rPr lang="en-GB" dirty="0">
                <a:solidFill>
                  <a:srgbClr val="000000"/>
                </a:solidFill>
              </a:rPr>
              <a:t>	</a:t>
            </a:r>
            <a:r>
              <a:rPr lang="en-GB" dirty="0" err="1">
                <a:solidFill>
                  <a:srgbClr val="000000"/>
                </a:solidFill>
              </a:rPr>
              <a:t>cin</a:t>
            </a:r>
            <a:r>
              <a:rPr lang="en-GB" dirty="0">
                <a:solidFill>
                  <a:srgbClr val="000000"/>
                </a:solidFill>
              </a:rPr>
              <a:t>&gt;&gt;x;</a:t>
            </a:r>
          </a:p>
          <a:p>
            <a:pPr algn="l" rtl="0">
              <a:buClrTx/>
              <a:buNone/>
            </a:pPr>
            <a:r>
              <a:rPr lang="en-GB" dirty="0">
                <a:solidFill>
                  <a:srgbClr val="000000"/>
                </a:solidFill>
              </a:rPr>
              <a:t>	</a:t>
            </a:r>
            <a:r>
              <a:rPr lang="en-GB" b="1" dirty="0">
                <a:solidFill>
                  <a:srgbClr val="000000"/>
                </a:solidFill>
              </a:rPr>
              <a:t>Circle C1(x); </a:t>
            </a:r>
          </a:p>
          <a:p>
            <a:pPr algn="l" rtl="0">
              <a:buClrTx/>
              <a:buNone/>
            </a:pPr>
            <a:r>
              <a:rPr lang="en-GB" dirty="0" err="1">
                <a:solidFill>
                  <a:srgbClr val="000000"/>
                </a:solidFill>
              </a:rPr>
              <a:t>cout</a:t>
            </a:r>
            <a:r>
              <a:rPr lang="en-GB" dirty="0">
                <a:solidFill>
                  <a:srgbClr val="000000"/>
                </a:solidFill>
              </a:rPr>
              <a:t>&lt;&lt;</a:t>
            </a:r>
            <a:r>
              <a:rPr lang="en-GB" dirty="0">
                <a:solidFill>
                  <a:srgbClr val="C00000"/>
                </a:solidFill>
              </a:rPr>
              <a:t>"\n the area of the circle is: "</a:t>
            </a:r>
            <a:r>
              <a:rPr lang="en-GB" dirty="0">
                <a:solidFill>
                  <a:srgbClr val="000000"/>
                </a:solidFill>
              </a:rPr>
              <a:t>&lt;&lt;C1.area()&lt;&lt;</a:t>
            </a:r>
            <a:r>
              <a:rPr lang="en-GB" dirty="0" err="1">
                <a:solidFill>
                  <a:srgbClr val="000000"/>
                </a:solidFill>
              </a:rPr>
              <a:t>endl</a:t>
            </a:r>
            <a:r>
              <a:rPr lang="en-GB" dirty="0">
                <a:solidFill>
                  <a:srgbClr val="000000"/>
                </a:solidFill>
              </a:rPr>
              <a:t>;</a:t>
            </a:r>
          </a:p>
          <a:p>
            <a:pPr algn="l" rtl="0">
              <a:buClrTx/>
              <a:buNone/>
            </a:pPr>
            <a:r>
              <a:rPr lang="en-GB" dirty="0" err="1">
                <a:solidFill>
                  <a:srgbClr val="000000"/>
                </a:solidFill>
              </a:rPr>
              <a:t>cout</a:t>
            </a:r>
            <a:r>
              <a:rPr lang="en-GB" dirty="0">
                <a:solidFill>
                  <a:srgbClr val="000000"/>
                </a:solidFill>
              </a:rPr>
              <a:t>&lt;&lt;</a:t>
            </a:r>
            <a:r>
              <a:rPr lang="en-GB" dirty="0">
                <a:solidFill>
                  <a:srgbClr val="C00000"/>
                </a:solidFill>
              </a:rPr>
              <a:t>" and the perimeter is:"</a:t>
            </a:r>
            <a:r>
              <a:rPr lang="en-GB" dirty="0">
                <a:solidFill>
                  <a:srgbClr val="000000"/>
                </a:solidFill>
              </a:rPr>
              <a:t>&lt;&lt;C1.perimeter()&lt;&lt;</a:t>
            </a:r>
            <a:r>
              <a:rPr lang="en-GB" dirty="0" err="1">
                <a:solidFill>
                  <a:srgbClr val="000000"/>
                </a:solidFill>
              </a:rPr>
              <a:t>endl</a:t>
            </a:r>
            <a:r>
              <a:rPr lang="en-GB" dirty="0">
                <a:solidFill>
                  <a:srgbClr val="000000"/>
                </a:solidFill>
              </a:rPr>
              <a:t>;</a:t>
            </a:r>
          </a:p>
          <a:p>
            <a:pPr algn="l" rtl="0">
              <a:buClrTx/>
              <a:buNone/>
            </a:pPr>
            <a:endParaRPr lang="ar-SA" dirty="0">
              <a:solidFill>
                <a:srgbClr val="000000"/>
              </a:solidFill>
            </a:endParaRPr>
          </a:p>
          <a:p>
            <a:pPr algn="l" rtl="0">
              <a:buClrTx/>
              <a:buNone/>
            </a:pPr>
            <a:r>
              <a:rPr lang="en-GB" dirty="0">
                <a:solidFill>
                  <a:srgbClr val="000000"/>
                </a:solidFill>
              </a:rPr>
              <a:t>	</a:t>
            </a:r>
            <a:r>
              <a:rPr lang="en-GB" dirty="0">
                <a:solidFill>
                  <a:srgbClr val="0000FF"/>
                </a:solidFill>
              </a:rPr>
              <a:t>return</a:t>
            </a:r>
            <a:r>
              <a:rPr lang="en-GB" dirty="0">
                <a:solidFill>
                  <a:srgbClr val="000000"/>
                </a:solidFill>
              </a:rPr>
              <a:t> 0;</a:t>
            </a:r>
          </a:p>
          <a:p>
            <a:pPr algn="l" rtl="0">
              <a:buClrTx/>
              <a:buNone/>
            </a:pPr>
            <a:r>
              <a:rPr lang="en-GB" dirty="0">
                <a:solidFill>
                  <a:srgbClr val="000000"/>
                </a:solidFill>
              </a:rPr>
              <a:t>}</a:t>
            </a:r>
          </a:p>
          <a:p>
            <a:pPr algn="l" rtl="0"/>
            <a:endParaRPr lang="ar-SA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9" t="4105" r="72993" b="73344"/>
          <a:stretch>
            <a:fillRect/>
          </a:stretch>
        </p:blipFill>
        <p:spPr bwMode="auto">
          <a:xfrm>
            <a:off x="827584" y="2132856"/>
            <a:ext cx="7560841" cy="3744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11560" y="404664"/>
            <a:ext cx="8229600" cy="1066800"/>
          </a:xfrm>
        </p:spPr>
        <p:txBody>
          <a:bodyPr>
            <a:normAutofit/>
          </a:bodyPr>
          <a:lstStyle/>
          <a:p>
            <a:pPr algn="ctr" rtl="0"/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宋体" charset="-122"/>
                <a:cs typeface="+mn-cs"/>
              </a:rPr>
              <a:t>Implementing class Functions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457200" y="1628800"/>
            <a:ext cx="8229600" cy="4945736"/>
          </a:xfrm>
        </p:spPr>
        <p:txBody>
          <a:bodyPr>
            <a:normAutofit/>
          </a:bodyPr>
          <a:lstStyle/>
          <a:p>
            <a:pPr marL="609600" indent="-609600" algn="l" rtl="0">
              <a:lnSpc>
                <a:spcPct val="80000"/>
              </a:lnSpc>
              <a:buNone/>
            </a:pPr>
            <a:r>
              <a:rPr lang="en-US" sz="2400" b="1" u="sng" dirty="0"/>
              <a:t>There are two ways:</a:t>
            </a:r>
          </a:p>
          <a:p>
            <a:pPr marL="609600" indent="-609600" algn="l" rtl="0">
              <a:lnSpc>
                <a:spcPct val="80000"/>
              </a:lnSpc>
            </a:pPr>
            <a:endParaRPr lang="en-US" sz="2400" b="1" u="sng" dirty="0"/>
          </a:p>
          <a:p>
            <a:pPr marL="609600" indent="-609600" algn="l" rtl="0">
              <a:lnSpc>
                <a:spcPct val="80000"/>
              </a:lnSpc>
              <a:buFont typeface="+mj-lt"/>
              <a:buAutoNum type="arabicPeriod"/>
            </a:pPr>
            <a:r>
              <a:rPr lang="en-US" sz="2400" b="1" dirty="0"/>
              <a:t>Member functions defined outside class:</a:t>
            </a:r>
          </a:p>
          <a:p>
            <a:pPr marL="1009650" lvl="1" indent="-609600" algn="l" rtl="0">
              <a:lnSpc>
                <a:spcPct val="80000"/>
              </a:lnSpc>
            </a:pPr>
            <a:r>
              <a:rPr lang="en-US" sz="2400" dirty="0"/>
              <a:t>Using Binary scope resolution operator (</a:t>
            </a:r>
            <a:r>
              <a:rPr lang="en-US" sz="2400" b="1" dirty="0">
                <a:solidFill>
                  <a:srgbClr val="FF0000"/>
                </a:solidFill>
                <a:latin typeface="Courier New" pitchFamily="49" charset="0"/>
              </a:rPr>
              <a:t>::</a:t>
            </a:r>
            <a:r>
              <a:rPr lang="en-US" sz="2400" dirty="0"/>
              <a:t>)</a:t>
            </a:r>
          </a:p>
          <a:p>
            <a:pPr marL="1371600" lvl="2" indent="-457200" algn="l" rtl="0">
              <a:lnSpc>
                <a:spcPct val="80000"/>
              </a:lnSpc>
            </a:pPr>
            <a:r>
              <a:rPr lang="en-US" b="1" i="1" u="sng" dirty="0" err="1">
                <a:solidFill>
                  <a:srgbClr val="0070C0"/>
                </a:solidFill>
                <a:latin typeface="Courier New" pitchFamily="49" charset="0"/>
              </a:rPr>
              <a:t>ReturnType</a:t>
            </a:r>
            <a:r>
              <a:rPr lang="en-US" b="1" i="1" dirty="0">
                <a:solidFill>
                  <a:srgbClr val="0070C0"/>
                </a:solidFill>
                <a:latin typeface="Courier New" pitchFamily="49" charset="0"/>
              </a:rPr>
              <a:t> </a:t>
            </a:r>
            <a:r>
              <a:rPr lang="en-US" b="1" i="1" u="sng" dirty="0" err="1">
                <a:solidFill>
                  <a:srgbClr val="0070C0"/>
                </a:solidFill>
                <a:latin typeface="Courier New" pitchFamily="49" charset="0"/>
              </a:rPr>
              <a:t>ClassName</a:t>
            </a:r>
            <a:r>
              <a:rPr lang="en-US" b="1" i="1" dirty="0">
                <a:solidFill>
                  <a:srgbClr val="FF0000"/>
                </a:solidFill>
                <a:latin typeface="Courier New" pitchFamily="49" charset="0"/>
              </a:rPr>
              <a:t>::</a:t>
            </a:r>
            <a:r>
              <a:rPr lang="en-US" b="1" i="1" u="sng" dirty="0" err="1">
                <a:solidFill>
                  <a:srgbClr val="0070C0"/>
                </a:solidFill>
                <a:latin typeface="Courier New" pitchFamily="49" charset="0"/>
              </a:rPr>
              <a:t>MemberFunctionName</a:t>
            </a:r>
            <a:r>
              <a:rPr lang="en-US" b="1" i="1" dirty="0">
                <a:solidFill>
                  <a:srgbClr val="0070C0"/>
                </a:solidFill>
                <a:latin typeface="Courier New" pitchFamily="49" charset="0"/>
              </a:rPr>
              <a:t>( </a:t>
            </a:r>
            <a:r>
              <a:rPr lang="en-US" b="1" i="1" dirty="0">
                <a:latin typeface="Courier New" pitchFamily="49" charset="0"/>
              </a:rPr>
              <a:t>){..}</a:t>
            </a:r>
          </a:p>
          <a:p>
            <a:pPr marL="609600" indent="-609600" algn="l" rtl="0">
              <a:lnSpc>
                <a:spcPct val="80000"/>
              </a:lnSpc>
              <a:buFont typeface="+mj-lt"/>
              <a:buAutoNum type="arabicPeriod"/>
            </a:pPr>
            <a:endParaRPr lang="en-US" sz="2400" b="1" dirty="0"/>
          </a:p>
          <a:p>
            <a:pPr marL="609600" indent="-609600" algn="l" rtl="0">
              <a:lnSpc>
                <a:spcPct val="80000"/>
              </a:lnSpc>
              <a:buFont typeface="+mj-lt"/>
              <a:buAutoNum type="arabicPeriod"/>
            </a:pPr>
            <a:r>
              <a:rPr lang="en-US" sz="2400" b="1" dirty="0"/>
              <a:t>Member functions defined inside class</a:t>
            </a:r>
          </a:p>
          <a:p>
            <a:pPr marL="1009650" lvl="1" indent="-609600" algn="l" rtl="0">
              <a:lnSpc>
                <a:spcPct val="80000"/>
              </a:lnSpc>
            </a:pPr>
            <a:r>
              <a:rPr lang="en-US" sz="2400" dirty="0"/>
              <a:t>When the body of a member function is defined inside a class declaration, it is declared </a:t>
            </a:r>
            <a:r>
              <a:rPr lang="en-US" sz="2400" dirty="0">
                <a:solidFill>
                  <a:schemeClr val="bg2">
                    <a:lumMod val="50000"/>
                  </a:schemeClr>
                </a:solidFill>
              </a:rPr>
              <a:t>inline.</a:t>
            </a:r>
          </a:p>
          <a:p>
            <a:pPr marL="1371600" lvl="2" indent="-457200" algn="l" rtl="0">
              <a:lnSpc>
                <a:spcPct val="80000"/>
              </a:lnSpc>
              <a:buFont typeface="Wingdings" pitchFamily="2" charset="2"/>
              <a:buNone/>
            </a:pPr>
            <a:endParaRPr lang="en-US" b="1" i="1" dirty="0">
              <a:latin typeface="Courier New" pitchFamily="49" charset="0"/>
            </a:endParaRPr>
          </a:p>
          <a:p>
            <a:pPr marL="990600" lvl="1" indent="-533400" algn="l" rtl="0">
              <a:lnSpc>
                <a:spcPct val="80000"/>
              </a:lnSpc>
              <a:buFontTx/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205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76672"/>
            <a:ext cx="8229600" cy="1066800"/>
          </a:xfrm>
        </p:spPr>
        <p:txBody>
          <a:bodyPr/>
          <a:lstStyle/>
          <a:p>
            <a:pPr algn="l" rtl="0"/>
            <a:r>
              <a:rPr lang="en-GB" sz="4800" dirty="0">
                <a:solidFill>
                  <a:schemeClr val="tx1"/>
                </a:solidFill>
                <a:latin typeface="+mn-lt"/>
              </a:rPr>
              <a:t>Object</a:t>
            </a:r>
            <a:endParaRPr lang="en-GB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1520" y="1772816"/>
            <a:ext cx="8229600" cy="4325112"/>
          </a:xfrm>
        </p:spPr>
        <p:txBody>
          <a:bodyPr>
            <a:normAutofit fontScale="92500"/>
          </a:bodyPr>
          <a:lstStyle/>
          <a:p>
            <a:pPr algn="l" rtl="0"/>
            <a:r>
              <a:rPr lang="en-US" dirty="0"/>
              <a:t>You can look around you now and see many examples of real-world objects: your cat, your desk, your television set, your bicycle.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These real-world objects share two characteristics: they all have </a:t>
            </a:r>
            <a:r>
              <a:rPr lang="en-US" i="1" dirty="0"/>
              <a:t>state</a:t>
            </a:r>
            <a:r>
              <a:rPr lang="en-US" dirty="0"/>
              <a:t> and they all have </a:t>
            </a:r>
            <a:r>
              <a:rPr lang="en-US" i="1" dirty="0"/>
              <a:t>behavior</a:t>
            </a:r>
          </a:p>
          <a:p>
            <a:pPr algn="l" rtl="0"/>
            <a:endParaRPr lang="en-US" i="1" dirty="0"/>
          </a:p>
          <a:p>
            <a:pPr algn="l" rtl="0"/>
            <a:r>
              <a:rPr lang="en-US" dirty="0"/>
              <a:t>For example, dogs have state (name, color, breed, hungry) and dogs have behavior (barking, fetching). </a:t>
            </a:r>
            <a:endParaRPr lang="en-GB" dirty="0"/>
          </a:p>
        </p:txBody>
      </p:sp>
      <p:sp>
        <p:nvSpPr>
          <p:cNvPr id="38916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fld id="{DD9BA880-B5E1-459E-9D66-775666C70A72}" type="slidenum">
              <a:rPr lang="en-GB" smtClean="0">
                <a:solidFill>
                  <a:srgbClr val="000000"/>
                </a:solidFill>
              </a:rPr>
              <a:pPr eaLnBrk="1" hangingPunct="1">
                <a:buFont typeface="Arial" pitchFamily="34" charset="0"/>
                <a:buNone/>
              </a:pPr>
              <a:t>2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5013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066800"/>
          </a:xfrm>
        </p:spPr>
        <p:txBody>
          <a:bodyPr/>
          <a:lstStyle/>
          <a:p>
            <a:r>
              <a:rPr lang="en-US" dirty="0"/>
              <a:t>Example #1</a:t>
            </a:r>
            <a:endParaRPr lang="ar-S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2776"/>
            <a:ext cx="5294736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980728"/>
            <a:ext cx="4673507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305085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6712"/>
            <a:ext cx="7362335" cy="508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022018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</a:t>
            </a:r>
            <a:endParaRPr lang="ar-SA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564904"/>
            <a:ext cx="6681848" cy="2796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870607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29600" cy="1066800"/>
          </a:xfrm>
        </p:spPr>
        <p:txBody>
          <a:bodyPr/>
          <a:lstStyle/>
          <a:p>
            <a:r>
              <a:rPr lang="en-US" dirty="0"/>
              <a:t>Example </a:t>
            </a:r>
            <a:endParaRPr lang="ar-SA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196752"/>
            <a:ext cx="6431517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612822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29600" cy="1066800"/>
          </a:xfrm>
        </p:spPr>
        <p:txBody>
          <a:bodyPr/>
          <a:lstStyle/>
          <a:p>
            <a:r>
              <a:rPr lang="en-US" dirty="0"/>
              <a:t>Example</a:t>
            </a:r>
            <a:endParaRPr lang="ar-S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268760"/>
            <a:ext cx="7109524" cy="526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227294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229600" cy="1066800"/>
          </a:xfrm>
        </p:spPr>
        <p:txBody>
          <a:bodyPr/>
          <a:lstStyle/>
          <a:p>
            <a:r>
              <a:rPr lang="en-US" dirty="0"/>
              <a:t>Example</a:t>
            </a:r>
            <a:endParaRPr lang="ar-SA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916832"/>
            <a:ext cx="8086795" cy="3056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271715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1066800"/>
          </a:xfrm>
        </p:spPr>
        <p:txBody>
          <a:bodyPr/>
          <a:lstStyle/>
          <a:p>
            <a:r>
              <a:rPr lang="en-US" dirty="0"/>
              <a:t>Example</a:t>
            </a:r>
            <a:endParaRPr lang="ar-SA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68760"/>
            <a:ext cx="6228184" cy="5637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457400"/>
            <a:ext cx="4560694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913593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522295"/>
            <a:ext cx="6515992" cy="58658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1723402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Output: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2348880"/>
            <a:ext cx="7642026" cy="35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91145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76672"/>
            <a:ext cx="8229600" cy="1066800"/>
          </a:xfrm>
        </p:spPr>
        <p:txBody>
          <a:bodyPr/>
          <a:lstStyle/>
          <a:p>
            <a:pPr algn="l" rtl="0"/>
            <a:r>
              <a:rPr lang="en-GB" sz="4800" dirty="0">
                <a:solidFill>
                  <a:schemeClr val="tx1"/>
                </a:solidFill>
                <a:latin typeface="+mn-lt"/>
              </a:rPr>
              <a:t>Object</a:t>
            </a:r>
            <a:endParaRPr lang="en-GB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1520" y="1772816"/>
            <a:ext cx="8229600" cy="4325112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Software objects are modeled after real-world objects in that they, too, have state and behavior.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 A software object maintains its state in </a:t>
            </a:r>
            <a:r>
              <a:rPr lang="en-US" i="1" dirty="0"/>
              <a:t>variables</a:t>
            </a:r>
            <a:r>
              <a:rPr lang="en-US" dirty="0"/>
              <a:t> and implements its behavior with </a:t>
            </a:r>
            <a:r>
              <a:rPr lang="en-US" i="1" dirty="0"/>
              <a:t>methods</a:t>
            </a:r>
            <a:r>
              <a:rPr lang="en-US" dirty="0"/>
              <a:t>. </a:t>
            </a:r>
          </a:p>
          <a:p>
            <a:pPr algn="l" rtl="0"/>
            <a:endParaRPr lang="en-US" dirty="0"/>
          </a:p>
          <a:p>
            <a:pPr algn="l" rtl="0"/>
            <a:r>
              <a:rPr lang="en-GB" dirty="0">
                <a:solidFill>
                  <a:srgbClr val="000000"/>
                </a:solidFill>
              </a:rPr>
              <a:t> An </a:t>
            </a:r>
            <a:r>
              <a:rPr lang="en-GB" b="1" dirty="0">
                <a:solidFill>
                  <a:srgbClr val="002060"/>
                </a:solidFill>
              </a:rPr>
              <a:t>object</a:t>
            </a: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combines data and operations on the data into a single unit.</a:t>
            </a:r>
            <a:endParaRPr lang="ar-SA" dirty="0">
              <a:solidFill>
                <a:srgbClr val="000000"/>
              </a:solidFill>
            </a:endParaRPr>
          </a:p>
          <a:p>
            <a:pPr algn="l" rtl="0"/>
            <a:endParaRPr lang="en-US" dirty="0"/>
          </a:p>
        </p:txBody>
      </p:sp>
      <p:sp>
        <p:nvSpPr>
          <p:cNvPr id="38916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fld id="{DD9BA880-B5E1-459E-9D66-775666C70A72}" type="slidenum">
              <a:rPr lang="en-GB" smtClean="0">
                <a:solidFill>
                  <a:srgbClr val="000000"/>
                </a:solidFill>
              </a:rPr>
              <a:pPr eaLnBrk="1" hangingPunct="1">
                <a:buFont typeface="Arial" pitchFamily="34" charset="0"/>
                <a:buNone/>
              </a:pPr>
              <a:t>3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5013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476672"/>
            <a:ext cx="8229600" cy="1066800"/>
          </a:xfrm>
        </p:spPr>
        <p:txBody>
          <a:bodyPr/>
          <a:lstStyle/>
          <a:p>
            <a:pPr algn="l" rtl="0"/>
            <a:r>
              <a:rPr lang="en-GB" sz="4800" dirty="0">
                <a:solidFill>
                  <a:schemeClr val="tx1"/>
                </a:solidFill>
                <a:latin typeface="+mn-lt"/>
              </a:rPr>
              <a:t>CLASSES</a:t>
            </a:r>
            <a:endParaRPr lang="en-GB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51520" y="1772816"/>
            <a:ext cx="8229600" cy="4325112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GB" dirty="0"/>
              <a:t>The Class is the foundation of C++ support for the OOP (Object-Oriented Programming ).</a:t>
            </a:r>
          </a:p>
          <a:p>
            <a:pPr algn="l" rtl="0"/>
            <a:r>
              <a:rPr lang="en-GB" dirty="0"/>
              <a:t>It is the core of many of its more advanced features.</a:t>
            </a:r>
          </a:p>
          <a:p>
            <a:pPr algn="l" rtl="0">
              <a:spcBef>
                <a:spcPts val="1125"/>
              </a:spcBef>
              <a:defRPr/>
            </a:pPr>
            <a:r>
              <a:rPr lang="en-GB" dirty="0">
                <a:solidFill>
                  <a:srgbClr val="000000"/>
                </a:solidFill>
              </a:rPr>
              <a:t>In C++, the mechanism that allow you to combine data and operations on the data into a single unit is called a </a:t>
            </a: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class</a:t>
            </a:r>
            <a:r>
              <a:rPr lang="en-GB" dirty="0">
                <a:solidFill>
                  <a:srgbClr val="000000"/>
                </a:solidFill>
              </a:rPr>
              <a:t>.</a:t>
            </a:r>
            <a:endParaRPr lang="ar-SA" dirty="0">
              <a:solidFill>
                <a:srgbClr val="000000"/>
              </a:solidFill>
            </a:endParaRPr>
          </a:p>
          <a:p>
            <a:pPr algn="l" rtl="0">
              <a:spcBef>
                <a:spcPts val="1125"/>
              </a:spcBef>
              <a:defRPr/>
            </a:pPr>
            <a:r>
              <a:rPr lang="en-GB" dirty="0">
                <a:solidFill>
                  <a:srgbClr val="000000"/>
                </a:solidFill>
              </a:rPr>
              <a:t> A </a:t>
            </a:r>
            <a:r>
              <a:rPr lang="en-GB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class</a:t>
            </a:r>
            <a:r>
              <a:rPr lang="en-GB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is a collection of fixed number of components. The components of a class are called the </a:t>
            </a:r>
            <a:r>
              <a:rPr lang="en-GB" b="1" dirty="0">
                <a:solidFill>
                  <a:srgbClr val="000000"/>
                </a:solidFill>
              </a:rPr>
              <a:t>members</a:t>
            </a:r>
            <a:r>
              <a:rPr lang="en-GB" dirty="0">
                <a:solidFill>
                  <a:srgbClr val="000000"/>
                </a:solidFill>
              </a:rPr>
              <a:t> of the class.</a:t>
            </a:r>
          </a:p>
          <a:p>
            <a:pPr algn="l" rtl="0"/>
            <a:endParaRPr lang="en-GB" dirty="0"/>
          </a:p>
        </p:txBody>
      </p:sp>
      <p:sp>
        <p:nvSpPr>
          <p:cNvPr id="38916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fld id="{DD9BA880-B5E1-459E-9D66-775666C70A72}" type="slidenum">
              <a:rPr lang="en-GB" smtClean="0">
                <a:solidFill>
                  <a:srgbClr val="000000"/>
                </a:solidFill>
              </a:rPr>
              <a:pPr eaLnBrk="1" hangingPunct="1">
                <a:buFont typeface="Arial" pitchFamily="34" charset="0"/>
                <a:buNone/>
              </a:pPr>
              <a:t>4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5013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066800"/>
          </a:xfrm>
        </p:spPr>
        <p:txBody>
          <a:bodyPr/>
          <a:lstStyle/>
          <a:p>
            <a:pPr algn="l" rtl="0"/>
            <a:r>
              <a:rPr lang="en-GB" sz="4400" dirty="0">
                <a:solidFill>
                  <a:schemeClr val="tx1"/>
                </a:solidFill>
                <a:latin typeface="+mn-lt"/>
              </a:rPr>
              <a:t>CLASSES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>
              <a:spcBef>
                <a:spcPts val="1125"/>
              </a:spcBef>
              <a:defRPr/>
            </a:pPr>
            <a:r>
              <a:rPr lang="en-GB" dirty="0">
                <a:solidFill>
                  <a:srgbClr val="000000"/>
                </a:solidFill>
              </a:rPr>
              <a:t>class definition:</a:t>
            </a:r>
          </a:p>
          <a:p>
            <a:pPr marL="82296" indent="0" algn="l" rtl="0">
              <a:spcBef>
                <a:spcPts val="1125"/>
              </a:spcBef>
              <a:buClrTx/>
              <a:buNone/>
              <a:defRPr/>
            </a:pPr>
            <a:r>
              <a:rPr lang="en-GB" dirty="0">
                <a:solidFill>
                  <a:srgbClr val="000000"/>
                </a:solidFill>
              </a:rPr>
              <a:t>	</a:t>
            </a:r>
          </a:p>
          <a:p>
            <a:pPr marL="82296" indent="0" algn="l" rtl="0">
              <a:spcBef>
                <a:spcPts val="1125"/>
              </a:spcBef>
              <a:buClrTx/>
              <a:buNone/>
              <a:defRPr/>
            </a:pPr>
            <a:endParaRPr lang="en-GB" dirty="0">
              <a:solidFill>
                <a:srgbClr val="000000"/>
              </a:solidFill>
            </a:endParaRPr>
          </a:p>
          <a:p>
            <a:pPr marL="82296" indent="0" algn="l" rtl="0">
              <a:spcBef>
                <a:spcPts val="1125"/>
              </a:spcBef>
              <a:buClrTx/>
              <a:buNone/>
              <a:defRPr/>
            </a:pPr>
            <a:endParaRPr lang="en-GB" dirty="0">
              <a:solidFill>
                <a:srgbClr val="000000"/>
              </a:solidFill>
            </a:endParaRPr>
          </a:p>
          <a:p>
            <a:pPr marL="82296" indent="0" algn="l" rtl="0">
              <a:spcBef>
                <a:spcPts val="1125"/>
              </a:spcBef>
              <a:buClrTx/>
              <a:buNone/>
              <a:defRPr/>
            </a:pPr>
            <a:endParaRPr lang="en-GB" dirty="0">
              <a:solidFill>
                <a:srgbClr val="000000"/>
              </a:solidFill>
            </a:endParaRPr>
          </a:p>
          <a:p>
            <a:pPr marL="82296" indent="0" algn="l" rtl="0">
              <a:spcBef>
                <a:spcPts val="1125"/>
              </a:spcBef>
              <a:buClrTx/>
              <a:buNone/>
              <a:defRPr/>
            </a:pPr>
            <a:endParaRPr lang="en-GB" dirty="0">
              <a:solidFill>
                <a:srgbClr val="000000"/>
              </a:solidFill>
            </a:endParaRPr>
          </a:p>
          <a:p>
            <a:pPr algn="l" rtl="0">
              <a:spcBef>
                <a:spcPts val="1125"/>
              </a:spcBef>
              <a:defRPr/>
            </a:pPr>
            <a:r>
              <a:rPr lang="en-GB" dirty="0">
                <a:solidFill>
                  <a:srgbClr val="000000"/>
                </a:solidFill>
              </a:rPr>
              <a:t> classMembersList consists of </a:t>
            </a:r>
            <a:r>
              <a:rPr lang="en-GB" b="1" dirty="0">
                <a:solidFill>
                  <a:srgbClr val="000000"/>
                </a:solidFill>
              </a:rPr>
              <a:t>variable</a:t>
            </a:r>
            <a:r>
              <a:rPr lang="en-GB" dirty="0">
                <a:solidFill>
                  <a:srgbClr val="000000"/>
                </a:solidFill>
              </a:rPr>
              <a:t> (attribute) and/or </a:t>
            </a:r>
            <a:r>
              <a:rPr lang="en-GB" b="1" dirty="0">
                <a:solidFill>
                  <a:srgbClr val="000000"/>
                </a:solidFill>
              </a:rPr>
              <a:t>functions</a:t>
            </a:r>
            <a:r>
              <a:rPr lang="en-GB" dirty="0">
                <a:solidFill>
                  <a:srgbClr val="000000"/>
                </a:solidFill>
              </a:rPr>
              <a:t> (method) </a:t>
            </a:r>
            <a:r>
              <a:rPr lang="en-GB" b="1" dirty="0">
                <a:solidFill>
                  <a:srgbClr val="000000"/>
                </a:solidFill>
              </a:rPr>
              <a:t>declarations</a:t>
            </a:r>
            <a:r>
              <a:rPr lang="en-GB" dirty="0">
                <a:solidFill>
                  <a:srgbClr val="000000"/>
                </a:solidFill>
              </a:rPr>
              <a:t> .</a:t>
            </a:r>
          </a:p>
          <a:p>
            <a:pPr algn="l" rtl="0">
              <a:spcBef>
                <a:spcPts val="1125"/>
              </a:spcBef>
              <a:defRPr/>
            </a:pPr>
            <a:endParaRPr lang="en-GB" dirty="0">
              <a:solidFill>
                <a:srgbClr val="003399"/>
              </a:solidFill>
            </a:endParaRPr>
          </a:p>
          <a:p>
            <a:pPr algn="l" rtl="0"/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3140968"/>
            <a:ext cx="6021774" cy="19005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82296" indent="0" algn="just">
              <a:spcBef>
                <a:spcPts val="1125"/>
              </a:spcBef>
              <a:buClrTx/>
              <a:buNone/>
              <a:defRPr/>
            </a:pPr>
            <a:r>
              <a:rPr lang="en-GB" dirty="0">
                <a:solidFill>
                  <a:srgbClr val="333399"/>
                </a:solidFill>
              </a:rPr>
              <a:t>class</a:t>
            </a:r>
            <a:r>
              <a:rPr lang="en-GB" dirty="0">
                <a:solidFill>
                  <a:srgbClr val="000000"/>
                </a:solidFill>
              </a:rPr>
              <a:t>  </a:t>
            </a:r>
            <a:r>
              <a:rPr lang="en-GB" dirty="0" err="1">
                <a:solidFill>
                  <a:srgbClr val="000000"/>
                </a:solidFill>
              </a:rPr>
              <a:t>classIdentifier</a:t>
            </a:r>
            <a:r>
              <a:rPr lang="en-GB" dirty="0">
                <a:solidFill>
                  <a:srgbClr val="000000"/>
                </a:solidFill>
              </a:rPr>
              <a:t> 	</a:t>
            </a:r>
            <a:r>
              <a:rPr lang="en-GB" dirty="0">
                <a:solidFill>
                  <a:srgbClr val="00B050"/>
                </a:solidFill>
              </a:rPr>
              <a:t>//name</a:t>
            </a:r>
          </a:p>
          <a:p>
            <a:pPr marL="82296" indent="0" algn="just">
              <a:spcBef>
                <a:spcPts val="1125"/>
              </a:spcBef>
              <a:buClrTx/>
              <a:buNone/>
              <a:defRPr/>
            </a:pPr>
            <a:r>
              <a:rPr lang="en-GB" dirty="0">
                <a:solidFill>
                  <a:srgbClr val="000000"/>
                </a:solidFill>
              </a:rPr>
              <a:t>	{</a:t>
            </a:r>
          </a:p>
          <a:p>
            <a:pPr marL="82296" indent="0" algn="just">
              <a:spcBef>
                <a:spcPts val="1125"/>
              </a:spcBef>
              <a:buClrTx/>
              <a:buNone/>
              <a:defRPr/>
            </a:pPr>
            <a:r>
              <a:rPr lang="en-GB" dirty="0">
                <a:solidFill>
                  <a:srgbClr val="000000"/>
                </a:solidFill>
              </a:rPr>
              <a:t>		classMembersList</a:t>
            </a:r>
          </a:p>
          <a:p>
            <a:pPr marL="82296" indent="0" algn="just">
              <a:spcBef>
                <a:spcPts val="1125"/>
              </a:spcBef>
              <a:buClrTx/>
              <a:buNone/>
              <a:defRPr/>
            </a:pPr>
            <a:r>
              <a:rPr lang="en-GB" dirty="0">
                <a:solidFill>
                  <a:srgbClr val="000000"/>
                </a:solidFill>
              </a:rPr>
              <a:t>	</a:t>
            </a:r>
            <a:r>
              <a:rPr lang="en-GB" dirty="0">
                <a:solidFill>
                  <a:srgbClr val="FF0000"/>
                </a:solidFill>
              </a:rPr>
              <a:t>};</a:t>
            </a:r>
            <a:endParaRPr lang="ar-SA" dirty="0">
              <a:solidFill>
                <a:srgbClr val="FF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5132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620688"/>
            <a:ext cx="8229600" cy="1066800"/>
          </a:xfrm>
        </p:spPr>
        <p:txBody>
          <a:bodyPr>
            <a:normAutofit/>
          </a:bodyPr>
          <a:lstStyle/>
          <a:p>
            <a:pPr algn="ctr" rtl="0"/>
            <a:r>
              <a:rPr lang="en-US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宋体" charset="-122"/>
                <a:cs typeface="+mn-cs"/>
              </a:rPr>
              <a:t>Members Declaration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832"/>
            <a:ext cx="8229600" cy="4657704"/>
          </a:xfrm>
        </p:spPr>
        <p:txBody>
          <a:bodyPr>
            <a:normAutofit/>
          </a:bodyPr>
          <a:lstStyle/>
          <a:p>
            <a:pPr marL="342900" lvl="2" indent="-342900" algn="l" rtl="0"/>
            <a:r>
              <a:rPr lang="en-US" dirty="0">
                <a:solidFill>
                  <a:schemeClr val="tx1"/>
                </a:solidFill>
              </a:rPr>
              <a:t>Each class containing </a:t>
            </a:r>
            <a:r>
              <a:rPr lang="en-US" b="1" dirty="0">
                <a:solidFill>
                  <a:schemeClr val="tx1"/>
                </a:solidFill>
              </a:rPr>
              <a:t>data members </a:t>
            </a:r>
            <a:r>
              <a:rPr lang="en-US" dirty="0">
                <a:solidFill>
                  <a:schemeClr val="tx1"/>
                </a:solidFill>
              </a:rPr>
              <a:t>and </a:t>
            </a:r>
            <a:r>
              <a:rPr lang="en-US" b="1" dirty="0">
                <a:solidFill>
                  <a:schemeClr val="tx1"/>
                </a:solidFill>
              </a:rPr>
              <a:t>member functions</a:t>
            </a:r>
            <a:endParaRPr lang="en-US" sz="2800" dirty="0">
              <a:solidFill>
                <a:schemeClr val="tx1"/>
              </a:solidFill>
            </a:endParaRPr>
          </a:p>
          <a:p>
            <a:pPr algn="l" rtl="0" eaLnBrk="1" hangingPunct="1"/>
            <a:r>
              <a:rPr lang="en-US" sz="2800" dirty="0">
                <a:solidFill>
                  <a:srgbClr val="0070C0"/>
                </a:solidFill>
              </a:rPr>
              <a:t>Data :</a:t>
            </a:r>
          </a:p>
          <a:p>
            <a:pPr lvl="1" algn="l" rtl="0"/>
            <a:r>
              <a:rPr lang="en-US" sz="2400" dirty="0"/>
              <a:t>If a member of a </a:t>
            </a:r>
            <a:r>
              <a:rPr lang="en-US" sz="2400" dirty="0">
                <a:latin typeface="Courier New" pitchFamily="49" charset="0"/>
              </a:rPr>
              <a:t>class</a:t>
            </a:r>
            <a:r>
              <a:rPr lang="en-US" sz="2400" dirty="0"/>
              <a:t> is </a:t>
            </a:r>
            <a:r>
              <a:rPr lang="en-US" sz="2400" b="1" dirty="0"/>
              <a:t>a variable</a:t>
            </a:r>
          </a:p>
          <a:p>
            <a:pPr lvl="2" algn="l" rtl="0"/>
            <a:r>
              <a:rPr lang="en-US" sz="2000" dirty="0">
                <a:solidFill>
                  <a:schemeClr val="tx1"/>
                </a:solidFill>
              </a:rPr>
              <a:t>It is declared like any other variable</a:t>
            </a:r>
          </a:p>
          <a:p>
            <a:pPr lvl="2" algn="l" rtl="0"/>
            <a:r>
              <a:rPr lang="en-US" sz="2000" dirty="0">
                <a:solidFill>
                  <a:schemeClr val="tx1"/>
                </a:solidFill>
              </a:rPr>
              <a:t>You </a:t>
            </a:r>
            <a:r>
              <a:rPr lang="en-US" sz="2000" b="1" dirty="0">
                <a:solidFill>
                  <a:schemeClr val="tx1"/>
                </a:solidFill>
              </a:rPr>
              <a:t>cannot </a:t>
            </a:r>
            <a:r>
              <a:rPr lang="en-US" sz="2000" dirty="0">
                <a:solidFill>
                  <a:schemeClr val="tx1"/>
                </a:solidFill>
              </a:rPr>
              <a:t>initialize a variable when you declare it</a:t>
            </a:r>
          </a:p>
          <a:p>
            <a:pPr algn="l" rtl="0" eaLnBrk="1" hangingPunct="1"/>
            <a:r>
              <a:rPr lang="en-US" sz="2800" dirty="0">
                <a:solidFill>
                  <a:srgbClr val="0070C0"/>
                </a:solidFill>
              </a:rPr>
              <a:t>functions:</a:t>
            </a:r>
          </a:p>
          <a:p>
            <a:pPr lvl="1" algn="l" rtl="0"/>
            <a:r>
              <a:rPr lang="en-US" sz="2400" dirty="0"/>
              <a:t>If a member of a </a:t>
            </a:r>
            <a:r>
              <a:rPr lang="en-US" sz="2400" dirty="0">
                <a:latin typeface="Courier New" pitchFamily="49" charset="0"/>
              </a:rPr>
              <a:t>class</a:t>
            </a:r>
            <a:r>
              <a:rPr lang="en-US" sz="2400" dirty="0"/>
              <a:t> is </a:t>
            </a:r>
            <a:r>
              <a:rPr lang="en-US" sz="2400" b="1" dirty="0"/>
              <a:t>a function</a:t>
            </a:r>
          </a:p>
          <a:p>
            <a:pPr lvl="2" algn="l" rtl="0"/>
            <a:r>
              <a:rPr lang="en-US" sz="2000" dirty="0">
                <a:solidFill>
                  <a:schemeClr val="tx1"/>
                </a:solidFill>
              </a:rPr>
              <a:t>Only  Function prototype is listed.</a:t>
            </a:r>
          </a:p>
          <a:p>
            <a:pPr lvl="2" algn="l" rtl="0"/>
            <a:r>
              <a:rPr lang="en-US" sz="2000" dirty="0">
                <a:solidFill>
                  <a:schemeClr val="tx1"/>
                </a:solidFill>
              </a:rPr>
              <a:t>Or, the  body of a member function is defined inside a class declaration, it is declared inline.</a:t>
            </a:r>
          </a:p>
          <a:p>
            <a:pPr lvl="2" algn="l" rtl="0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102991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1066800"/>
          </a:xfrm>
        </p:spPr>
        <p:txBody>
          <a:bodyPr/>
          <a:lstStyle/>
          <a:p>
            <a:pPr algn="l" rtl="0"/>
            <a:r>
              <a:rPr lang="en-GB" sz="4400" dirty="0">
                <a:solidFill>
                  <a:schemeClr val="tx1"/>
                </a:solidFill>
                <a:latin typeface="+mn-lt"/>
              </a:rPr>
              <a:t>CLASSES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2296" indent="0" algn="l" rtl="0">
              <a:spcBef>
                <a:spcPts val="1125"/>
              </a:spcBef>
              <a:buClrTx/>
              <a:buNone/>
              <a:defRPr/>
            </a:pPr>
            <a:endParaRPr lang="en-GB" dirty="0">
              <a:solidFill>
                <a:srgbClr val="000000"/>
              </a:solidFill>
            </a:endParaRPr>
          </a:p>
          <a:p>
            <a:pPr marL="82296" indent="0" algn="l" rtl="0">
              <a:spcBef>
                <a:spcPts val="1125"/>
              </a:spcBef>
              <a:buClrTx/>
              <a:buNone/>
              <a:defRPr/>
            </a:pPr>
            <a:r>
              <a:rPr lang="en-GB" dirty="0">
                <a:solidFill>
                  <a:srgbClr val="000000"/>
                </a:solidFill>
              </a:rPr>
              <a:t>	</a:t>
            </a:r>
          </a:p>
          <a:p>
            <a:pPr marL="82296" indent="0" algn="l" rtl="0">
              <a:spcBef>
                <a:spcPts val="1125"/>
              </a:spcBef>
              <a:buClrTx/>
              <a:buNone/>
              <a:defRPr/>
            </a:pPr>
            <a:endParaRPr lang="en-GB" dirty="0">
              <a:solidFill>
                <a:srgbClr val="000000"/>
              </a:solidFill>
            </a:endParaRPr>
          </a:p>
          <a:p>
            <a:pPr marL="82296" indent="0" algn="l" rtl="0">
              <a:spcBef>
                <a:spcPts val="1125"/>
              </a:spcBef>
              <a:buClrTx/>
              <a:buNone/>
              <a:defRPr/>
            </a:pPr>
            <a:endParaRPr lang="en-GB" dirty="0">
              <a:solidFill>
                <a:srgbClr val="000000"/>
              </a:solidFill>
            </a:endParaRPr>
          </a:p>
          <a:p>
            <a:pPr marL="82296" indent="0" algn="l" rtl="0">
              <a:spcBef>
                <a:spcPts val="1125"/>
              </a:spcBef>
              <a:buClrTx/>
              <a:buNone/>
              <a:defRPr/>
            </a:pPr>
            <a:endParaRPr lang="en-GB" dirty="0">
              <a:solidFill>
                <a:srgbClr val="000000"/>
              </a:solidFill>
            </a:endParaRPr>
          </a:p>
          <a:p>
            <a:pPr marL="82296" indent="0" algn="l" rtl="0">
              <a:spcBef>
                <a:spcPts val="1125"/>
              </a:spcBef>
              <a:buClrTx/>
              <a:buNone/>
              <a:defRPr/>
            </a:pPr>
            <a:endParaRPr lang="en-GB" dirty="0">
              <a:solidFill>
                <a:srgbClr val="000000"/>
              </a:solidFill>
            </a:endParaRPr>
          </a:p>
          <a:p>
            <a:pPr algn="l" rtl="0">
              <a:spcBef>
                <a:spcPts val="1125"/>
              </a:spcBef>
              <a:defRPr/>
            </a:pPr>
            <a:r>
              <a:rPr lang="en-GB" dirty="0">
                <a:solidFill>
                  <a:srgbClr val="000000"/>
                </a:solidFill>
              </a:rPr>
              <a:t> classMembersList consists of </a:t>
            </a:r>
            <a:r>
              <a:rPr lang="en-GB" b="1" dirty="0">
                <a:solidFill>
                  <a:srgbClr val="000000"/>
                </a:solidFill>
              </a:rPr>
              <a:t>variable</a:t>
            </a:r>
            <a:r>
              <a:rPr lang="en-GB" dirty="0">
                <a:solidFill>
                  <a:srgbClr val="000000"/>
                </a:solidFill>
              </a:rPr>
              <a:t> (attribute) and/or </a:t>
            </a:r>
            <a:r>
              <a:rPr lang="en-GB" b="1" dirty="0">
                <a:solidFill>
                  <a:srgbClr val="000000"/>
                </a:solidFill>
              </a:rPr>
              <a:t>functions</a:t>
            </a:r>
            <a:r>
              <a:rPr lang="en-GB" dirty="0">
                <a:solidFill>
                  <a:srgbClr val="000000"/>
                </a:solidFill>
              </a:rPr>
              <a:t> (method) </a:t>
            </a:r>
            <a:r>
              <a:rPr lang="en-GB" b="1" dirty="0">
                <a:solidFill>
                  <a:srgbClr val="000000"/>
                </a:solidFill>
              </a:rPr>
              <a:t>declarations</a:t>
            </a:r>
            <a:r>
              <a:rPr lang="en-GB" dirty="0">
                <a:solidFill>
                  <a:srgbClr val="000000"/>
                </a:solidFill>
              </a:rPr>
              <a:t> .</a:t>
            </a:r>
          </a:p>
          <a:p>
            <a:pPr algn="l" rtl="0">
              <a:spcBef>
                <a:spcPts val="1125"/>
              </a:spcBef>
              <a:defRPr/>
            </a:pPr>
            <a:endParaRPr lang="en-GB" dirty="0">
              <a:solidFill>
                <a:srgbClr val="003399"/>
              </a:solidFill>
            </a:endParaRPr>
          </a:p>
          <a:p>
            <a:pPr algn="l" rtl="0"/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1340768"/>
            <a:ext cx="6021774" cy="38497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82296" indent="0" algn="just">
              <a:spcBef>
                <a:spcPts val="1125"/>
              </a:spcBef>
              <a:buClrTx/>
              <a:buNone/>
              <a:defRPr/>
            </a:pPr>
            <a:r>
              <a:rPr lang="en-GB" dirty="0">
                <a:solidFill>
                  <a:srgbClr val="333399"/>
                </a:solidFill>
              </a:rPr>
              <a:t>class</a:t>
            </a:r>
            <a:r>
              <a:rPr lang="en-GB" dirty="0">
                <a:solidFill>
                  <a:srgbClr val="000000"/>
                </a:solidFill>
              </a:rPr>
              <a:t>  	car </a:t>
            </a:r>
            <a:r>
              <a:rPr lang="en-GB" dirty="0">
                <a:solidFill>
                  <a:srgbClr val="00B050"/>
                </a:solidFill>
              </a:rPr>
              <a:t>//name</a:t>
            </a:r>
          </a:p>
          <a:p>
            <a:pPr marL="82296" indent="0" algn="just">
              <a:spcBef>
                <a:spcPts val="1125"/>
              </a:spcBef>
              <a:buClrTx/>
              <a:buNone/>
              <a:defRPr/>
            </a:pPr>
            <a:r>
              <a:rPr lang="en-GB" dirty="0">
                <a:solidFill>
                  <a:srgbClr val="000000"/>
                </a:solidFill>
              </a:rPr>
              <a:t>	{</a:t>
            </a:r>
          </a:p>
          <a:p>
            <a:pPr marL="82296" indent="0" algn="just">
              <a:spcBef>
                <a:spcPts val="1125"/>
              </a:spcBef>
              <a:buClrTx/>
              <a:buNone/>
              <a:defRPr/>
            </a:pPr>
            <a:r>
              <a:rPr lang="en-GB" dirty="0">
                <a:solidFill>
                  <a:srgbClr val="000000"/>
                </a:solidFill>
              </a:rPr>
              <a:t>	string </a:t>
            </a:r>
            <a:r>
              <a:rPr lang="en-GB" dirty="0" err="1">
                <a:solidFill>
                  <a:srgbClr val="000000"/>
                </a:solidFill>
              </a:rPr>
              <a:t>color</a:t>
            </a:r>
            <a:r>
              <a:rPr lang="en-GB" dirty="0">
                <a:solidFill>
                  <a:srgbClr val="000000"/>
                </a:solidFill>
              </a:rPr>
              <a:t> ;</a:t>
            </a:r>
          </a:p>
          <a:p>
            <a:pPr marL="82296" indent="0" algn="just">
              <a:spcBef>
                <a:spcPts val="1125"/>
              </a:spcBef>
              <a:buClrTx/>
              <a:buNone/>
              <a:defRPr/>
            </a:pPr>
            <a:r>
              <a:rPr lang="en-GB" dirty="0">
                <a:solidFill>
                  <a:srgbClr val="000000"/>
                </a:solidFill>
              </a:rPr>
              <a:t>	String model;</a:t>
            </a:r>
          </a:p>
          <a:p>
            <a:pPr marL="82296" indent="0" algn="just">
              <a:spcBef>
                <a:spcPts val="1125"/>
              </a:spcBef>
              <a:buClrTx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	Double price ;</a:t>
            </a:r>
          </a:p>
          <a:p>
            <a:pPr marL="82296" indent="0" algn="just">
              <a:spcBef>
                <a:spcPts val="1125"/>
              </a:spcBef>
              <a:buClrTx/>
              <a:buNone/>
              <a:defRPr/>
            </a:pPr>
            <a:r>
              <a:rPr lang="en-US" dirty="0">
                <a:solidFill>
                  <a:srgbClr val="000000"/>
                </a:solidFill>
              </a:rPr>
              <a:t>Void print (){</a:t>
            </a:r>
          </a:p>
          <a:p>
            <a:pPr marL="82296" indent="0" algn="just">
              <a:spcBef>
                <a:spcPts val="1125"/>
              </a:spcBef>
              <a:buClrTx/>
              <a:buNone/>
              <a:defRPr/>
            </a:pPr>
            <a:r>
              <a:rPr lang="en-US" dirty="0" err="1">
                <a:solidFill>
                  <a:srgbClr val="000000"/>
                </a:solidFill>
              </a:rPr>
              <a:t>Cout</a:t>
            </a:r>
            <a:r>
              <a:rPr lang="en-US" dirty="0">
                <a:solidFill>
                  <a:srgbClr val="000000"/>
                </a:solidFill>
              </a:rPr>
              <a:t> &lt;&lt;“ the car information “&lt;&lt; color &lt;&lt;model&lt;&lt; price&lt;&lt; </a:t>
            </a:r>
            <a:r>
              <a:rPr lang="en-US" dirty="0" err="1">
                <a:solidFill>
                  <a:srgbClr val="000000"/>
                </a:solidFill>
              </a:rPr>
              <a:t>endl</a:t>
            </a:r>
            <a:r>
              <a:rPr lang="en-US" dirty="0">
                <a:solidFill>
                  <a:srgbClr val="000000"/>
                </a:solidFill>
              </a:rPr>
              <a:t>;)</a:t>
            </a:r>
          </a:p>
          <a:p>
            <a:pPr marL="82296" indent="0" algn="just">
              <a:spcBef>
                <a:spcPts val="1125"/>
              </a:spcBef>
              <a:buClrTx/>
              <a:buNone/>
              <a:defRPr/>
            </a:pPr>
            <a:r>
              <a:rPr lang="en-GB" dirty="0">
                <a:solidFill>
                  <a:srgbClr val="000000"/>
                </a:solidFill>
              </a:rPr>
              <a:t>	</a:t>
            </a:r>
            <a:r>
              <a:rPr lang="en-GB" dirty="0">
                <a:solidFill>
                  <a:srgbClr val="FF0000"/>
                </a:solidFill>
              </a:rPr>
              <a:t>};</a:t>
            </a:r>
            <a:endParaRPr lang="ar-SA" dirty="0">
              <a:solidFill>
                <a:srgbClr val="FF0000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5132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9512" y="332656"/>
            <a:ext cx="8229600" cy="1066800"/>
          </a:xfrm>
        </p:spPr>
        <p:txBody>
          <a:bodyPr>
            <a:normAutofit/>
          </a:bodyPr>
          <a:lstStyle/>
          <a:p>
            <a:pPr algn="l" rtl="0"/>
            <a:r>
              <a:rPr lang="en-GB" dirty="0"/>
              <a:t>Cont. Classes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>
            <a:normAutofit fontScale="92500" lnSpcReduction="20000"/>
          </a:bodyPr>
          <a:lstStyle/>
          <a:p>
            <a:pPr algn="l" rtl="0">
              <a:spcBef>
                <a:spcPts val="1125"/>
              </a:spcBef>
              <a:defRPr/>
            </a:pPr>
            <a:r>
              <a:rPr lang="en-GB" dirty="0">
                <a:solidFill>
                  <a:srgbClr val="000000"/>
                </a:solidFill>
              </a:rPr>
              <a:t>Members of a class are classified into one of three categories: </a:t>
            </a:r>
          </a:p>
          <a:p>
            <a:pPr lvl="1" algn="l" rtl="0">
              <a:spcBef>
                <a:spcPts val="1125"/>
              </a:spcBef>
              <a:defRPr/>
            </a:pPr>
            <a:r>
              <a:rPr lang="en-GB" b="1" dirty="0">
                <a:solidFill>
                  <a:srgbClr val="000000"/>
                </a:solidFill>
              </a:rPr>
              <a:t>Private</a:t>
            </a:r>
            <a:r>
              <a:rPr lang="en-GB" dirty="0">
                <a:solidFill>
                  <a:srgbClr val="000000"/>
                </a:solidFill>
              </a:rPr>
              <a:t> (</a:t>
            </a:r>
            <a:r>
              <a:rPr lang="en-GB" i="1" dirty="0">
                <a:solidFill>
                  <a:srgbClr val="FF0000"/>
                </a:solidFill>
              </a:rPr>
              <a:t>default</a:t>
            </a:r>
            <a:r>
              <a:rPr lang="en-GB" dirty="0">
                <a:solidFill>
                  <a:srgbClr val="000000"/>
                </a:solidFill>
              </a:rPr>
              <a:t>) : not accessible outside the class.</a:t>
            </a:r>
          </a:p>
          <a:p>
            <a:pPr lvl="1" algn="l" rtl="0">
              <a:spcBef>
                <a:spcPts val="1125"/>
              </a:spcBef>
              <a:defRPr/>
            </a:pPr>
            <a:r>
              <a:rPr lang="en-GB" b="1" dirty="0">
                <a:solidFill>
                  <a:srgbClr val="000000"/>
                </a:solidFill>
              </a:rPr>
              <a:t>Protected</a:t>
            </a:r>
            <a:r>
              <a:rPr lang="en-GB" dirty="0">
                <a:solidFill>
                  <a:srgbClr val="000000"/>
                </a:solidFill>
              </a:rPr>
              <a:t>: not accessible outside the class.</a:t>
            </a:r>
          </a:p>
          <a:p>
            <a:pPr lvl="1" algn="l" rtl="0">
              <a:spcBef>
                <a:spcPts val="1125"/>
              </a:spcBef>
              <a:defRPr/>
            </a:pPr>
            <a:r>
              <a:rPr lang="en-GB" b="1" dirty="0">
                <a:solidFill>
                  <a:srgbClr val="000000"/>
                </a:solidFill>
              </a:rPr>
              <a:t>Public</a:t>
            </a:r>
            <a:r>
              <a:rPr lang="en-GB" dirty="0">
                <a:solidFill>
                  <a:srgbClr val="000000"/>
                </a:solidFill>
              </a:rPr>
              <a:t>: accessible outside the class.</a:t>
            </a:r>
          </a:p>
          <a:p>
            <a:pPr algn="l" rtl="0">
              <a:spcBef>
                <a:spcPts val="1125"/>
              </a:spcBef>
              <a:defRPr/>
            </a:pPr>
            <a:r>
              <a:rPr lang="en-GB" b="1" i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Note: </a:t>
            </a:r>
          </a:p>
          <a:p>
            <a:pPr lvl="1" algn="l" rtl="0">
              <a:spcBef>
                <a:spcPts val="1125"/>
              </a:spcBef>
              <a:defRPr/>
            </a:pPr>
            <a:r>
              <a:rPr lang="en-GB" sz="2400" i="1" dirty="0">
                <a:solidFill>
                  <a:srgbClr val="000000"/>
                </a:solidFill>
              </a:rPr>
              <a:t>The </a:t>
            </a:r>
            <a:r>
              <a:rPr lang="en-GB" sz="2400" i="1" dirty="0">
                <a:solidFill>
                  <a:srgbClr val="0070C0"/>
                </a:solidFill>
              </a:rPr>
              <a:t>keyword </a:t>
            </a:r>
            <a:r>
              <a:rPr lang="en-GB" sz="2400" i="1" dirty="0">
                <a:solidFill>
                  <a:srgbClr val="000000"/>
                </a:solidFill>
              </a:rPr>
              <a:t>of category name  is followed by </a:t>
            </a:r>
            <a:r>
              <a:rPr lang="en-GB" sz="2400" i="1" dirty="0">
                <a:solidFill>
                  <a:srgbClr val="0070C0"/>
                </a:solidFill>
              </a:rPr>
              <a:t>colon (:) </a:t>
            </a:r>
            <a:r>
              <a:rPr lang="en-GB" sz="2400" i="1" dirty="0">
                <a:solidFill>
                  <a:srgbClr val="000000"/>
                </a:solidFill>
              </a:rPr>
              <a:t>.</a:t>
            </a:r>
          </a:p>
          <a:p>
            <a:pPr lvl="1" algn="l" rtl="0">
              <a:spcBef>
                <a:spcPts val="1125"/>
              </a:spcBef>
              <a:defRPr/>
            </a:pPr>
            <a:r>
              <a:rPr lang="en-GB" i="1" dirty="0">
                <a:solidFill>
                  <a:srgbClr val="000000"/>
                </a:solidFill>
              </a:rPr>
              <a:t>In the definition of a class</a:t>
            </a:r>
            <a:r>
              <a:rPr lang="en-GB" i="1" dirty="0">
                <a:solidFill>
                  <a:srgbClr val="FF0000"/>
                </a:solidFill>
              </a:rPr>
              <a:t>, you cannot initialize a variable when you declare it</a:t>
            </a:r>
            <a:r>
              <a:rPr lang="en-GB" i="1" dirty="0">
                <a:solidFill>
                  <a:srgbClr val="000000"/>
                </a:solidFill>
              </a:rPr>
              <a:t>.</a:t>
            </a:r>
          </a:p>
          <a:p>
            <a:pPr lvl="1" algn="l" rtl="0">
              <a:spcBef>
                <a:spcPts val="1125"/>
              </a:spcBef>
              <a:defRPr/>
            </a:pPr>
            <a:r>
              <a:rPr lang="en-GB" i="1" dirty="0">
                <a:solidFill>
                  <a:srgbClr val="000000"/>
                </a:solidFill>
              </a:rPr>
              <a:t> In C++, a class is a definition. No memory is allocated for the class itself; memory is allocated for the class objects (class instances) when you declare them.</a:t>
            </a:r>
          </a:p>
          <a:p>
            <a:pPr marL="402336" lvl="1" indent="0" algn="l" rtl="0">
              <a:spcBef>
                <a:spcPts val="1125"/>
              </a:spcBef>
              <a:buNone/>
              <a:defRPr/>
            </a:pPr>
            <a:endParaRPr lang="en-GB" i="1" dirty="0">
              <a:solidFill>
                <a:srgbClr val="000000"/>
              </a:solidFill>
            </a:endParaRPr>
          </a:p>
          <a:p>
            <a:pPr algn="l" rtl="0">
              <a:buClrTx/>
              <a:defRPr/>
            </a:pPr>
            <a:endParaRPr lang="en-GB" i="1" dirty="0">
              <a:solidFill>
                <a:srgbClr val="000000"/>
              </a:solidFill>
            </a:endParaRPr>
          </a:p>
          <a:p>
            <a:pPr algn="l" rtl="0">
              <a:buClrTx/>
              <a:defRPr/>
            </a:pP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  <a:p>
            <a:pPr algn="l" rtl="0"/>
            <a:endParaRPr lang="en-GB" dirty="0"/>
          </a:p>
        </p:txBody>
      </p:sp>
      <p:sp>
        <p:nvSpPr>
          <p:cNvPr id="39939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Font typeface="Arial" pitchFamily="34" charset="0"/>
              <a:buNone/>
            </a:pPr>
            <a:fld id="{39194C56-5102-4B5E-87E9-92FAD9565996}" type="slidenum">
              <a:rPr lang="en-GB" smtClean="0">
                <a:solidFill>
                  <a:srgbClr val="000000"/>
                </a:solidFill>
              </a:rPr>
              <a:pPr eaLnBrk="1" hangingPunct="1">
                <a:buFont typeface="Arial" pitchFamily="34" charset="0"/>
                <a:buNone/>
              </a:pPr>
              <a:t>8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066664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404664"/>
            <a:ext cx="8229600" cy="715962"/>
          </a:xfrm>
        </p:spPr>
        <p:txBody>
          <a:bodyPr>
            <a:normAutofit/>
          </a:bodyPr>
          <a:lstStyle/>
          <a:p>
            <a:pPr algn="ctr" rtl="0" eaLnBrk="1" hangingPunct="1"/>
            <a:r>
              <a:rPr lang="en-US" altLang="zh-CN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宋体" charset="-122"/>
                <a:cs typeface="+mn-cs"/>
              </a:rPr>
              <a:t>Define a Class Type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76400"/>
            <a:ext cx="4038600" cy="4495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algn="l" rtl="0" eaLnBrk="1" hangingPunct="1">
              <a:buFontTx/>
              <a:buNone/>
            </a:pPr>
            <a:endParaRPr lang="en-US" altLang="zh-CN" sz="2400" b="1" dirty="0">
              <a:solidFill>
                <a:schemeClr val="accent2"/>
              </a:solidFill>
              <a:ea typeface="SimSun" pitchFamily="2" charset="-122"/>
            </a:endParaRPr>
          </a:p>
          <a:p>
            <a:pPr algn="l" rtl="0" eaLnBrk="1" hangingPunct="1">
              <a:buFontTx/>
              <a:buNone/>
            </a:pPr>
            <a:r>
              <a:rPr lang="en-US" altLang="zh-CN" sz="2400" b="1" dirty="0">
                <a:solidFill>
                  <a:schemeClr val="accent2"/>
                </a:solidFill>
                <a:ea typeface="SimSun" pitchFamily="2" charset="-122"/>
              </a:rPr>
              <a:t>	</a:t>
            </a:r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class</a:t>
            </a: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i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class_name</a:t>
            </a:r>
            <a:r>
              <a:rPr lang="en-US" altLang="zh-CN" sz="2400" dirty="0">
                <a:solidFill>
                  <a:schemeClr val="accent2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algn="l" rtl="0" eaLnBrk="1" hangingPunct="1">
              <a:buFontTx/>
              <a:buNone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{</a:t>
            </a:r>
            <a:r>
              <a:rPr lang="en-US" altLang="zh-CN" sz="2400" dirty="0">
                <a:solidFill>
                  <a:schemeClr val="accent2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algn="l" rtl="0" eaLnBrk="1" hangingPunct="1">
              <a:buFontTx/>
              <a:buNone/>
            </a:pPr>
            <a:r>
              <a:rPr lang="en-US" altLang="zh-CN" sz="2400" i="1" dirty="0">
                <a:solidFill>
                  <a:schemeClr val="accent2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	</a:t>
            </a:r>
            <a:r>
              <a:rPr lang="en-US" altLang="zh-CN" sz="2400" dirty="0" err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anose="02020603050405020304" pitchFamily="18" charset="0"/>
              </a:rPr>
              <a:t>permission_label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400" dirty="0">
                <a:solidFill>
                  <a:schemeClr val="accent2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algn="l" rtl="0" eaLnBrk="1" hangingPunct="1">
              <a:buFontTx/>
              <a:buNone/>
            </a:pPr>
            <a:r>
              <a:rPr lang="en-US" altLang="zh-CN" sz="2400" i="1" dirty="0">
                <a:solidFill>
                  <a:schemeClr val="accent2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	       </a:t>
            </a:r>
            <a:r>
              <a:rPr lang="en-US" altLang="zh-CN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member</a:t>
            </a:r>
            <a:r>
              <a:rPr lang="en-US" altLang="zh-CN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;</a:t>
            </a:r>
            <a:r>
              <a:rPr lang="en-US" altLang="zh-CN" sz="2400" dirty="0">
                <a:solidFill>
                  <a:schemeClr val="accent2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algn="l" rtl="0" eaLnBrk="1" hangingPunct="1">
              <a:buFontTx/>
              <a:buNone/>
            </a:pPr>
            <a:endParaRPr lang="en-US" altLang="zh-CN" sz="2400" dirty="0">
              <a:solidFill>
                <a:schemeClr val="accent2"/>
              </a:solidFill>
              <a:latin typeface="Times New Roman" panose="02020603050405020304" pitchFamily="18" charset="0"/>
              <a:ea typeface="SimSun" pitchFamily="2" charset="-122"/>
              <a:cs typeface="Times New Roman" panose="02020603050405020304" pitchFamily="18" charset="0"/>
            </a:endParaRPr>
          </a:p>
          <a:p>
            <a:pPr algn="l" rtl="0" eaLnBrk="1" hangingPunct="1">
              <a:buFontTx/>
              <a:buNone/>
            </a:pPr>
            <a:r>
              <a:rPr lang="en-US" altLang="zh-CN" sz="2400" i="1" dirty="0">
                <a:solidFill>
                  <a:schemeClr val="accent2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	</a:t>
            </a:r>
            <a:r>
              <a:rPr lang="en-US" altLang="zh-CN" sz="2400" dirty="0" err="1">
                <a:solidFill>
                  <a:srgbClr val="FF0000"/>
                </a:solidFill>
                <a:latin typeface="Times New Roman" pitchFamily="18" charset="0"/>
                <a:ea typeface="SimSun" pitchFamily="2" charset="-122"/>
                <a:cs typeface="Times New Roman" panose="02020603050405020304" pitchFamily="18" charset="0"/>
              </a:rPr>
              <a:t>permission_label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:</a:t>
            </a:r>
            <a:r>
              <a:rPr lang="en-US" altLang="zh-CN" sz="2400" dirty="0">
                <a:solidFill>
                  <a:schemeClr val="accent2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algn="l" rtl="0" eaLnBrk="1" hangingPunct="1">
              <a:buFontTx/>
              <a:buNone/>
            </a:pPr>
            <a:r>
              <a:rPr lang="en-US" altLang="zh-CN" sz="2400" i="1" dirty="0">
                <a:solidFill>
                  <a:schemeClr val="accent2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	       </a:t>
            </a:r>
            <a:r>
              <a:rPr lang="en-US" altLang="zh-CN" sz="2400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member</a:t>
            </a:r>
            <a:r>
              <a:rPr lang="en-US" altLang="zh-CN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;</a:t>
            </a: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  <a:p>
            <a:pPr algn="l" rtl="0" eaLnBrk="1" hangingPunct="1">
              <a:buFontTx/>
              <a:buNone/>
            </a:pPr>
            <a:r>
              <a:rPr lang="en-US" altLang="zh-CN" sz="2400" b="1" dirty="0">
                <a:solidFill>
                  <a:schemeClr val="accent2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	... </a:t>
            </a:r>
          </a:p>
          <a:p>
            <a:pPr algn="l" rtl="0" eaLnBrk="1" hangingPunct="1">
              <a:buFontTx/>
              <a:buNone/>
            </a:pPr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};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4932040" y="1600200"/>
            <a:ext cx="3830960" cy="434908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342900" indent="-342900" algn="l" rtl="0">
              <a:spcBef>
                <a:spcPct val="20000"/>
              </a:spcBef>
            </a:pPr>
            <a:r>
              <a:rPr lang="en-US" altLang="zh-CN" sz="2400" b="1" dirty="0">
                <a:solidFill>
                  <a:srgbClr val="0070C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class</a:t>
            </a:r>
            <a:r>
              <a:rPr lang="en-US" altLang="zh-CN" sz="2400" dirty="0">
                <a:solidFill>
                  <a:srgbClr val="0070C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4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Rectangle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altLang="zh-CN" sz="2400" dirty="0">
                <a:solidFill>
                  <a:srgbClr val="0070C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{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private: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   float width;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   float length;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</a:t>
            </a:r>
            <a:r>
              <a:rPr lang="en-US" altLang="zh-CN" sz="2400" dirty="0">
                <a:solidFill>
                  <a:srgbClr val="FF000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public: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   void </a:t>
            </a:r>
            <a:r>
              <a:rPr lang="en-US" altLang="zh-CN" sz="2400" dirty="0" err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setWidth</a:t>
            </a:r>
            <a:r>
              <a:rPr lang="en-US" altLang="zh-CN" sz="24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(float w);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   void </a:t>
            </a:r>
            <a:r>
              <a:rPr lang="en-US" altLang="zh-CN" sz="2400" dirty="0" err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setLength</a:t>
            </a:r>
            <a:r>
              <a:rPr lang="en-US" altLang="zh-CN" sz="24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(float  l);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altLang="zh-CN" sz="24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	   float </a:t>
            </a:r>
            <a:r>
              <a:rPr lang="en-US" altLang="zh-CN" sz="2400" dirty="0" err="1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calcArea</a:t>
            </a:r>
            <a:r>
              <a:rPr lang="en-US" altLang="zh-CN" sz="2400" dirty="0"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();</a:t>
            </a:r>
          </a:p>
          <a:p>
            <a:pPr marL="342900" indent="-342900" algn="l" rtl="0">
              <a:spcBef>
                <a:spcPct val="20000"/>
              </a:spcBef>
            </a:pPr>
            <a:r>
              <a:rPr lang="en-US" altLang="zh-CN" sz="2400" dirty="0">
                <a:solidFill>
                  <a:srgbClr val="0070C0"/>
                </a:solidFill>
                <a:latin typeface="Times New Roman" panose="02020603050405020304" pitchFamily="18" charset="0"/>
                <a:ea typeface="SimSun" pitchFamily="2" charset="-122"/>
                <a:cs typeface="Times New Roman" panose="02020603050405020304" pitchFamily="18" charset="0"/>
              </a:rPr>
              <a:t>};</a:t>
            </a:r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 flipH="1">
            <a:off x="7092280" y="3068761"/>
            <a:ext cx="648072" cy="576263"/>
            <a:chOff x="2352" y="2064"/>
            <a:chExt cx="912" cy="363"/>
          </a:xfrm>
        </p:grpSpPr>
        <p:sp>
          <p:nvSpPr>
            <p:cNvPr id="8210" name="Line 8"/>
            <p:cNvSpPr>
              <a:spLocks noChangeShapeType="1"/>
            </p:cNvSpPr>
            <p:nvPr/>
          </p:nvSpPr>
          <p:spPr bwMode="auto">
            <a:xfrm>
              <a:off x="2352" y="2064"/>
              <a:ext cx="912" cy="35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pPr algn="l" rtl="0"/>
              <a:endParaRPr lang="ar-SA"/>
            </a:p>
          </p:txBody>
        </p:sp>
        <p:sp>
          <p:nvSpPr>
            <p:cNvPr id="8211" name="Line 12"/>
            <p:cNvSpPr>
              <a:spLocks noChangeShapeType="1"/>
            </p:cNvSpPr>
            <p:nvPr/>
          </p:nvSpPr>
          <p:spPr bwMode="auto">
            <a:xfrm>
              <a:off x="2352" y="2064"/>
              <a:ext cx="604" cy="363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pPr algn="l" rtl="0"/>
              <a:endParaRPr lang="ar-SA"/>
            </a:p>
          </p:txBody>
        </p:sp>
      </p:grpSp>
      <p:grpSp>
        <p:nvGrpSpPr>
          <p:cNvPr id="4" name="Group 15"/>
          <p:cNvGrpSpPr>
            <a:grpSpLocks/>
          </p:cNvGrpSpPr>
          <p:nvPr/>
        </p:nvGrpSpPr>
        <p:grpSpPr bwMode="auto">
          <a:xfrm rot="2922931" flipH="1">
            <a:off x="7568065" y="4594615"/>
            <a:ext cx="841558" cy="1583752"/>
            <a:chOff x="2112" y="2167"/>
            <a:chExt cx="1613" cy="774"/>
          </a:xfrm>
        </p:grpSpPr>
        <p:sp>
          <p:nvSpPr>
            <p:cNvPr id="8208" name="Line 13"/>
            <p:cNvSpPr>
              <a:spLocks noChangeShapeType="1"/>
            </p:cNvSpPr>
            <p:nvPr/>
          </p:nvSpPr>
          <p:spPr bwMode="auto">
            <a:xfrm>
              <a:off x="2112" y="2880"/>
              <a:ext cx="1613" cy="61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pPr algn="l" rtl="0"/>
              <a:endParaRPr lang="ar-SA"/>
            </a:p>
          </p:txBody>
        </p:sp>
        <p:sp>
          <p:nvSpPr>
            <p:cNvPr id="8209" name="Line 14"/>
            <p:cNvSpPr>
              <a:spLocks noChangeShapeType="1"/>
            </p:cNvSpPr>
            <p:nvPr/>
          </p:nvSpPr>
          <p:spPr bwMode="auto">
            <a:xfrm flipV="1">
              <a:off x="2112" y="2167"/>
              <a:ext cx="1526" cy="713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pPr algn="l" rtl="0"/>
              <a:endParaRPr lang="ar-SA"/>
            </a:p>
          </p:txBody>
        </p:sp>
      </p:grpSp>
      <p:grpSp>
        <p:nvGrpSpPr>
          <p:cNvPr id="5" name="Group 23"/>
          <p:cNvGrpSpPr>
            <a:grpSpLocks/>
          </p:cNvGrpSpPr>
          <p:nvPr/>
        </p:nvGrpSpPr>
        <p:grpSpPr bwMode="auto">
          <a:xfrm>
            <a:off x="211138" y="3200400"/>
            <a:ext cx="855662" cy="1828800"/>
            <a:chOff x="133" y="2016"/>
            <a:chExt cx="539" cy="1152"/>
          </a:xfrm>
        </p:grpSpPr>
        <p:sp>
          <p:nvSpPr>
            <p:cNvPr id="8206" name="Text Box 17"/>
            <p:cNvSpPr txBox="1">
              <a:spLocks noChangeArrowheads="1"/>
            </p:cNvSpPr>
            <p:nvPr/>
          </p:nvSpPr>
          <p:spPr bwMode="auto">
            <a:xfrm>
              <a:off x="133" y="2457"/>
              <a:ext cx="44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/>
              <a:r>
                <a:rPr lang="en-US" altLang="zh-CN">
                  <a:latin typeface="Comic Sans MS" pitchFamily="66" charset="0"/>
                  <a:ea typeface="SimSun" pitchFamily="2" charset="-122"/>
                </a:rPr>
                <a:t>Body</a:t>
              </a:r>
            </a:p>
          </p:txBody>
        </p:sp>
        <p:sp>
          <p:nvSpPr>
            <p:cNvPr id="8207" name="AutoShape 18"/>
            <p:cNvSpPr>
              <a:spLocks/>
            </p:cNvSpPr>
            <p:nvPr/>
          </p:nvSpPr>
          <p:spPr bwMode="auto">
            <a:xfrm>
              <a:off x="624" y="2016"/>
              <a:ext cx="48" cy="1152"/>
            </a:xfrm>
            <a:prstGeom prst="leftBrace">
              <a:avLst>
                <a:gd name="adj1" fmla="val 200000"/>
                <a:gd name="adj2" fmla="val 50000"/>
              </a:avLst>
            </a:prstGeom>
            <a:noFill/>
            <a:ln w="38100">
              <a:solidFill>
                <a:schemeClr val="hlink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l" rtl="0"/>
              <a:endParaRPr lang="zh-CN" altLang="en-US">
                <a:ea typeface="SimSun" pitchFamily="2" charset="-122"/>
              </a:endParaRPr>
            </a:p>
          </p:txBody>
        </p:sp>
      </p:grpSp>
      <p:grpSp>
        <p:nvGrpSpPr>
          <p:cNvPr id="6" name="Group 22"/>
          <p:cNvGrpSpPr>
            <a:grpSpLocks/>
          </p:cNvGrpSpPr>
          <p:nvPr/>
        </p:nvGrpSpPr>
        <p:grpSpPr bwMode="auto">
          <a:xfrm>
            <a:off x="304800" y="1676400"/>
            <a:ext cx="2057400" cy="533400"/>
            <a:chOff x="192" y="1056"/>
            <a:chExt cx="1296" cy="336"/>
          </a:xfrm>
        </p:grpSpPr>
        <p:sp>
          <p:nvSpPr>
            <p:cNvPr id="8203" name="Text Box 19"/>
            <p:cNvSpPr txBox="1">
              <a:spLocks noChangeArrowheads="1"/>
            </p:cNvSpPr>
            <p:nvPr/>
          </p:nvSpPr>
          <p:spPr bwMode="auto">
            <a:xfrm>
              <a:off x="192" y="1056"/>
              <a:ext cx="613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 rtl="0"/>
              <a:r>
                <a:rPr lang="en-US" altLang="zh-CN" dirty="0">
                  <a:solidFill>
                    <a:srgbClr val="7030A0"/>
                  </a:solidFill>
                  <a:latin typeface="Comic Sans MS" pitchFamily="66" charset="0"/>
                  <a:ea typeface="SimSun" pitchFamily="2" charset="-122"/>
                </a:rPr>
                <a:t>Header</a:t>
              </a:r>
            </a:p>
          </p:txBody>
        </p:sp>
        <p:sp>
          <p:nvSpPr>
            <p:cNvPr id="8204" name="Line 20"/>
            <p:cNvSpPr>
              <a:spLocks noChangeShapeType="1"/>
            </p:cNvSpPr>
            <p:nvPr/>
          </p:nvSpPr>
          <p:spPr bwMode="auto">
            <a:xfrm>
              <a:off x="624" y="1248"/>
              <a:ext cx="48" cy="144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pPr algn="l" rtl="0"/>
              <a:endParaRPr lang="ar-SA"/>
            </a:p>
          </p:txBody>
        </p:sp>
        <p:sp>
          <p:nvSpPr>
            <p:cNvPr id="8205" name="Line 21"/>
            <p:cNvSpPr>
              <a:spLocks noChangeShapeType="1"/>
            </p:cNvSpPr>
            <p:nvPr/>
          </p:nvSpPr>
          <p:spPr bwMode="auto">
            <a:xfrm>
              <a:off x="624" y="1248"/>
              <a:ext cx="864" cy="144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  <p:txBody>
            <a:bodyPr/>
            <a:lstStyle/>
            <a:p>
              <a:pPr algn="l" rtl="0"/>
              <a:endParaRPr lang="ar-SA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6732240" y="2564904"/>
            <a:ext cx="180020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Comic Sans MS" pitchFamily="66" charset="0"/>
                <a:ea typeface="SimSun" pitchFamily="2" charset="-122"/>
              </a:rPr>
              <a:t>Data Members</a:t>
            </a:r>
            <a:endParaRPr lang="ar-SA" dirty="0">
              <a:solidFill>
                <a:srgbClr val="7030A0"/>
              </a:solidFill>
              <a:latin typeface="Comic Sans MS" pitchFamily="66" charset="0"/>
              <a:ea typeface="SimSun" pitchFamily="2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56176" y="6237312"/>
            <a:ext cx="2190528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en-US" dirty="0">
                <a:solidFill>
                  <a:srgbClr val="7030A0"/>
                </a:solidFill>
                <a:latin typeface="Comic Sans MS" pitchFamily="66" charset="0"/>
                <a:ea typeface="SimSun" pitchFamily="2" charset="-122"/>
              </a:rPr>
              <a:t>Member</a:t>
            </a:r>
            <a:r>
              <a:rPr lang="ar-SA" dirty="0">
                <a:solidFill>
                  <a:srgbClr val="7030A0"/>
                </a:solidFill>
                <a:latin typeface="Comic Sans MS" pitchFamily="66" charset="0"/>
                <a:ea typeface="SimSun" pitchFamily="2" charset="-122"/>
              </a:rPr>
              <a:t> </a:t>
            </a:r>
            <a:r>
              <a:rPr lang="en-US" dirty="0">
                <a:solidFill>
                  <a:srgbClr val="7030A0"/>
                </a:solidFill>
                <a:latin typeface="Comic Sans MS" pitchFamily="66" charset="0"/>
                <a:ea typeface="SimSun" pitchFamily="2" charset="-122"/>
              </a:rPr>
              <a:t>Functions</a:t>
            </a:r>
            <a:endParaRPr lang="ar-SA" dirty="0">
              <a:solidFill>
                <a:srgbClr val="7030A0"/>
              </a:solidFill>
              <a:latin typeface="Comic Sans MS" pitchFamily="66" charset="0"/>
              <a:ea typeface="SimSun" pitchFamily="2" charset="-122"/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 rot="2922931" flipH="1" flipV="1">
            <a:off x="7401640" y="5182544"/>
            <a:ext cx="773452" cy="806917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/>
          <a:lstStyle/>
          <a:p>
            <a:pPr algn="l" rtl="0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05295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56.864"/>
  <p:tag name="TIMELINE" val="5.8/17.8/23.6/32.0/41.5/49.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594AD1C67AF545A5960EF5B4D34DFC" ma:contentTypeVersion="1" ma:contentTypeDescription="Create a new document." ma:contentTypeScope="" ma:versionID="158d98ff5f363f64d157ecf49ddff337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90EE202-CC4B-425D-B100-7819B50BD08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4F7D0C1-DF7A-4A61-99C7-23F929989F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3CC0F7D-5A6F-4AFC-8029-B41F904FE354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2821</TotalTime>
  <Words>1487</Words>
  <Application>Microsoft Macintosh PowerPoint</Application>
  <PresentationFormat>On-screen Show (4:3)</PresentationFormat>
  <Paragraphs>265</Paragraphs>
  <Slides>28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44" baseType="lpstr">
      <vt:lpstr>MS PGothic</vt:lpstr>
      <vt:lpstr>SimSun</vt:lpstr>
      <vt:lpstr>SimSun</vt:lpstr>
      <vt:lpstr>Adobe Arabic</vt:lpstr>
      <vt:lpstr>Arial</vt:lpstr>
      <vt:lpstr>Calibri</vt:lpstr>
      <vt:lpstr>Comic Sans MS</vt:lpstr>
      <vt:lpstr>Consolas</vt:lpstr>
      <vt:lpstr>Courier New</vt:lpstr>
      <vt:lpstr>Georgia</vt:lpstr>
      <vt:lpstr>Tahoma</vt:lpstr>
      <vt:lpstr>Times New Roman</vt:lpstr>
      <vt:lpstr>Trebuchet MS</vt:lpstr>
      <vt:lpstr>Wingdings</vt:lpstr>
      <vt:lpstr>Wingdings 2</vt:lpstr>
      <vt:lpstr>Urban</vt:lpstr>
      <vt:lpstr>CS1201:  Programming Language 2</vt:lpstr>
      <vt:lpstr>Object</vt:lpstr>
      <vt:lpstr>Object</vt:lpstr>
      <vt:lpstr>CLASSES</vt:lpstr>
      <vt:lpstr>CLASSES</vt:lpstr>
      <vt:lpstr>Members Declaration</vt:lpstr>
      <vt:lpstr>CLASSES</vt:lpstr>
      <vt:lpstr>Cont. Classes</vt:lpstr>
      <vt:lpstr>Define a Class Type</vt:lpstr>
      <vt:lpstr>Accessing Class Members</vt:lpstr>
      <vt:lpstr>Example</vt:lpstr>
      <vt:lpstr>Accessibility Example1 </vt:lpstr>
      <vt:lpstr>Accessibility Example2 </vt:lpstr>
      <vt:lpstr>Accessibility Example 3</vt:lpstr>
      <vt:lpstr>Constructors Vs. Destructor</vt:lpstr>
      <vt:lpstr>Example # 1</vt:lpstr>
      <vt:lpstr>Example # 1</vt:lpstr>
      <vt:lpstr>PowerPoint Presentation</vt:lpstr>
      <vt:lpstr>Implementing class Functions</vt:lpstr>
      <vt:lpstr>Example #1</vt:lpstr>
      <vt:lpstr>PowerPoint Presentation</vt:lpstr>
      <vt:lpstr>Output</vt:lpstr>
      <vt:lpstr>Example </vt:lpstr>
      <vt:lpstr>Example</vt:lpstr>
      <vt:lpstr>Example</vt:lpstr>
      <vt:lpstr>Example</vt:lpstr>
      <vt:lpstr>PowerPoint Presentation</vt:lpstr>
      <vt:lpstr>Output: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School</dc:creator>
  <cp:lastModifiedBy>Microsoft Office User</cp:lastModifiedBy>
  <cp:revision>106</cp:revision>
  <cp:lastPrinted>2020-03-09T14:02:02Z</cp:lastPrinted>
  <dcterms:created xsi:type="dcterms:W3CDTF">2012-02-10T18:18:13Z</dcterms:created>
  <dcterms:modified xsi:type="dcterms:W3CDTF">2020-03-09T14:02:06Z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0x01010006594AD1C67AF545A5960EF5B4D34DFC</vt:lpwstr>
  </property>
</Properties>
</file>