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262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336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7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FFF39D"/>
                </a:solidFill>
              </a:rPr>
              <a:pPr/>
              <a:t>23/01/1438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1053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118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887333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23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4487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72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444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77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6F4D76-9044-43B6-B3DF-B67F86497D93}" type="datetimeFigureOut">
              <a:rPr lang="ar-SA" smtClean="0"/>
              <a:pPr/>
              <a:t>23/01/1438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BE83C9-FCF9-484C-A8FD-6A26CF8473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47A449-A762-4D2D-BC30-8270074A6DB7}" type="datetimeFigureOut">
              <a:rPr lang="ar-SA" smtClean="0">
                <a:solidFill>
                  <a:srgbClr val="575F6D"/>
                </a:solidFill>
              </a:rPr>
              <a:pPr/>
              <a:t>23/01/1438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93976D-B4F5-4182-A4D0-27015E0F5B9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78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Geographical names with and without “the”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Lakes 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Lakes usually have names without “the”:</a:t>
            </a:r>
          </a:p>
          <a:p>
            <a:pPr algn="l" rtl="0">
              <a:buNone/>
            </a:pPr>
            <a:r>
              <a:rPr lang="en-US" dirty="0" smtClean="0"/>
              <a:t>Lake Superior     </a:t>
            </a:r>
          </a:p>
          <a:p>
            <a:pPr algn="l" rtl="0">
              <a:buNone/>
            </a:pPr>
            <a:r>
              <a:rPr lang="en-US" dirty="0" smtClean="0"/>
              <a:t>Lake Constance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Names of Oceans/ Seas/ Rivers/ Canals have “the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The Atlantic </a:t>
            </a:r>
          </a:p>
          <a:p>
            <a:pPr algn="l" rtl="0">
              <a:buNone/>
            </a:pPr>
            <a:r>
              <a:rPr lang="en-US" dirty="0" smtClean="0"/>
              <a:t>The Indian Ocean </a:t>
            </a:r>
          </a:p>
          <a:p>
            <a:pPr algn="l" rtl="0">
              <a:buNone/>
            </a:pPr>
            <a:r>
              <a:rPr lang="en-US" dirty="0" smtClean="0"/>
              <a:t>The Mediterranean </a:t>
            </a:r>
          </a:p>
          <a:p>
            <a:pPr algn="l" rtl="0">
              <a:buNone/>
            </a:pPr>
            <a:r>
              <a:rPr lang="en-US" dirty="0" smtClean="0"/>
              <a:t>The Red Sea</a:t>
            </a:r>
          </a:p>
          <a:p>
            <a:pPr algn="l" rtl="0">
              <a:buNone/>
            </a:pPr>
            <a:r>
              <a:rPr lang="en-US" dirty="0" smtClean="0"/>
              <a:t>The English Channel </a:t>
            </a:r>
          </a:p>
          <a:p>
            <a:pPr algn="l" rtl="0">
              <a:buNone/>
            </a:pPr>
            <a:r>
              <a:rPr lang="en-US" dirty="0" smtClean="0"/>
              <a:t>The Nile </a:t>
            </a:r>
          </a:p>
          <a:p>
            <a:pPr algn="l" rtl="0">
              <a:buNone/>
            </a:pPr>
            <a:r>
              <a:rPr lang="en-US" dirty="0" smtClean="0"/>
              <a:t>The Amazon </a:t>
            </a:r>
          </a:p>
          <a:p>
            <a:pPr algn="l" rtl="0">
              <a:buNone/>
            </a:pPr>
            <a:r>
              <a:rPr lang="en-US" dirty="0" smtClean="0"/>
              <a:t>The Thames </a:t>
            </a:r>
          </a:p>
          <a:p>
            <a:pPr algn="l" rtl="0">
              <a:buNone/>
            </a:pPr>
            <a:r>
              <a:rPr lang="en-US" dirty="0" smtClean="0"/>
              <a:t>The Rhine</a:t>
            </a:r>
          </a:p>
          <a:p>
            <a:pPr algn="l" rtl="0">
              <a:buNone/>
            </a:pPr>
            <a:r>
              <a:rPr lang="en-US" dirty="0" smtClean="0"/>
              <a:t>The Suez Canal </a:t>
            </a:r>
          </a:p>
          <a:p>
            <a:pPr algn="l" rtl="0">
              <a:buNone/>
            </a:pPr>
            <a:r>
              <a:rPr lang="en-US" dirty="0" smtClean="0"/>
              <a:t>The Panama Canal  (NOTE: in maps “the” is not usually included in the name)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of Streets, Buildings..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We do not normally use “the” with names of streets/ roads/ squares:  </a:t>
            </a:r>
          </a:p>
          <a:p>
            <a:pPr algn="l">
              <a:buNone/>
            </a:pPr>
            <a:r>
              <a:rPr lang="en-US" dirty="0" smtClean="0"/>
              <a:t>Regent Street </a:t>
            </a:r>
          </a:p>
          <a:p>
            <a:pPr algn="l">
              <a:buNone/>
            </a:pPr>
            <a:r>
              <a:rPr lang="en-US" dirty="0" smtClean="0"/>
              <a:t>Fifth Avenue</a:t>
            </a:r>
          </a:p>
          <a:p>
            <a:pPr algn="l">
              <a:buNone/>
            </a:pPr>
            <a:r>
              <a:rPr lang="en-US" dirty="0" smtClean="0"/>
              <a:t>Piccadilly Circus</a:t>
            </a:r>
          </a:p>
          <a:p>
            <a:pPr algn="l">
              <a:buNone/>
            </a:pPr>
            <a:r>
              <a:rPr lang="en-US" dirty="0" smtClean="0"/>
              <a:t>Cromwell Road </a:t>
            </a:r>
          </a:p>
          <a:p>
            <a:pPr algn="l">
              <a:buNone/>
            </a:pPr>
            <a:r>
              <a:rPr lang="en-US" dirty="0" smtClean="0"/>
              <a:t>Broadway</a:t>
            </a:r>
          </a:p>
          <a:p>
            <a:pPr algn="l">
              <a:buNone/>
            </a:pPr>
            <a:r>
              <a:rPr lang="en-US" dirty="0" smtClean="0"/>
              <a:t>Red Square</a:t>
            </a:r>
          </a:p>
          <a:p>
            <a:pPr algn="l">
              <a:buNone/>
            </a:pPr>
            <a:r>
              <a:rPr lang="en-US" dirty="0" smtClean="0"/>
              <a:t>There are some exceptions: “The Mall” in London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Many names (for example, of airports and universities) are two words:</a:t>
            </a:r>
          </a:p>
          <a:p>
            <a:pPr algn="l">
              <a:buNone/>
            </a:pPr>
            <a:r>
              <a:rPr lang="en-US" dirty="0" smtClean="0"/>
              <a:t>Kennedy Airport</a:t>
            </a:r>
          </a:p>
          <a:p>
            <a:pPr algn="l">
              <a:buNone/>
            </a:pPr>
            <a:r>
              <a:rPr lang="en-US" dirty="0" smtClean="0"/>
              <a:t>Cambridge University </a:t>
            </a:r>
          </a:p>
          <a:p>
            <a:pPr algn="l">
              <a:buNone/>
            </a:pPr>
            <a:r>
              <a:rPr lang="en-US" dirty="0" smtClean="0"/>
              <a:t>The first word is usually the name of a person, or place. We do not usually say “the” with names like these: </a:t>
            </a:r>
          </a:p>
          <a:p>
            <a:pPr algn="l">
              <a:buNone/>
            </a:pPr>
            <a:r>
              <a:rPr lang="en-US" dirty="0" smtClean="0"/>
              <a:t>Westminster Abbey     Edinburgh Castle </a:t>
            </a:r>
          </a:p>
          <a:p>
            <a:pPr algn="l">
              <a:buNone/>
            </a:pPr>
            <a:r>
              <a:rPr lang="en-US" dirty="0" smtClean="0"/>
              <a:t>Hyde Park     Victoria Station      Buckingham palace</a:t>
            </a:r>
          </a:p>
          <a:p>
            <a:pPr algn="l">
              <a:buNone/>
            </a:pPr>
            <a:r>
              <a:rPr lang="en-US" dirty="0" smtClean="0"/>
              <a:t>London zoo    Canterbury Cathedral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But we say “The White House”, “The Royal Palace” because “white” and “royal” are not names. This is a general rule there are exceptions. </a:t>
            </a:r>
          </a:p>
          <a:p>
            <a:pPr algn="l" rtl="0">
              <a:buNone/>
            </a:pPr>
            <a:r>
              <a:rPr lang="en-US" dirty="0" smtClean="0"/>
              <a:t>- We usually say “the” before the names of these places: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Hotels:</a:t>
            </a:r>
            <a:r>
              <a:rPr lang="en-US" dirty="0" smtClean="0"/>
              <a:t> the Hilton (Hotel), the Station Hotel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Restaurants/ pubs: </a:t>
            </a:r>
            <a:r>
              <a:rPr lang="en-US" dirty="0" smtClean="0"/>
              <a:t>the Bombay Restaurant, the Red Lion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Theatres: </a:t>
            </a:r>
            <a:r>
              <a:rPr lang="en-US" dirty="0" smtClean="0"/>
              <a:t>the Palace Theatre, the National Theatre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Cinemas:</a:t>
            </a:r>
            <a:r>
              <a:rPr lang="en-US" dirty="0" smtClean="0"/>
              <a:t> the ABC, the Odeon, the Classic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Museums/ galleries: </a:t>
            </a:r>
            <a:r>
              <a:rPr lang="en-US" dirty="0" smtClean="0"/>
              <a:t>the British Museum, the Tate Gallery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Many shops, restaurants, hotels, banks etc are named after the people who started them. These names end in s or </a:t>
            </a:r>
            <a:r>
              <a:rPr lang="en-US" dirty="0">
                <a:latin typeface="Georgia"/>
              </a:rPr>
              <a:t>´</a:t>
            </a:r>
            <a:r>
              <a:rPr lang="en-US" dirty="0" smtClean="0"/>
              <a:t>s. We don’t use “the” with these names: </a:t>
            </a:r>
          </a:p>
          <a:p>
            <a:pPr algn="l">
              <a:buNone/>
            </a:pPr>
            <a:r>
              <a:rPr lang="en-US" dirty="0" smtClean="0"/>
              <a:t>Shops: Selfridges, Harrods</a:t>
            </a:r>
          </a:p>
          <a:p>
            <a:pPr algn="l">
              <a:buNone/>
            </a:pPr>
            <a:r>
              <a:rPr lang="en-US" dirty="0" smtClean="0"/>
              <a:t>Restaurants: Maxim’s, MacDonald's, Luigi’s Italian restaurants</a:t>
            </a:r>
          </a:p>
          <a:p>
            <a:pPr algn="l">
              <a:buNone/>
            </a:pPr>
            <a:r>
              <a:rPr lang="en-US" dirty="0" smtClean="0"/>
              <a:t>Banks: Barclays bank, Lloyds bank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Churches are usually named after saints:</a:t>
            </a:r>
          </a:p>
          <a:p>
            <a:pPr algn="l">
              <a:buNone/>
            </a:pPr>
            <a:r>
              <a:rPr lang="en-US" dirty="0" smtClean="0"/>
              <a:t>St John’s Church</a:t>
            </a:r>
          </a:p>
          <a:p>
            <a:pPr algn="l">
              <a:buNone/>
            </a:pPr>
            <a:r>
              <a:rPr lang="en-US" dirty="0" smtClean="0"/>
              <a:t>We say “the” before the names of places, buildings etc with </a:t>
            </a:r>
            <a:r>
              <a:rPr lang="en-US" b="1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The Bank of England </a:t>
            </a:r>
          </a:p>
          <a:p>
            <a:pPr algn="l">
              <a:buNone/>
            </a:pPr>
            <a:r>
              <a:rPr lang="en-US" dirty="0" smtClean="0"/>
              <a:t>The House of Parliament</a:t>
            </a:r>
          </a:p>
          <a:p>
            <a:pPr algn="l">
              <a:buNone/>
            </a:pPr>
            <a:r>
              <a:rPr lang="en-US" dirty="0" smtClean="0"/>
              <a:t>The Tower of London</a:t>
            </a:r>
          </a:p>
          <a:p>
            <a:pPr algn="l">
              <a:buNone/>
            </a:pPr>
            <a:r>
              <a:rPr lang="en-US" dirty="0" smtClean="0"/>
              <a:t>The Great wall of China</a:t>
            </a:r>
          </a:p>
          <a:p>
            <a:pPr algn="l">
              <a:buNone/>
            </a:pPr>
            <a:r>
              <a:rPr lang="en-US" dirty="0" smtClean="0"/>
              <a:t>The Museum of Modern Art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smtClean="0"/>
              <a:t>We say </a:t>
            </a:r>
            <a:r>
              <a:rPr lang="en-US" dirty="0" smtClean="0"/>
              <a:t>“the” with the names of newspapers:</a:t>
            </a:r>
          </a:p>
          <a:p>
            <a:pPr algn="l">
              <a:buNone/>
            </a:pPr>
            <a:r>
              <a:rPr lang="en-US" dirty="0" smtClean="0"/>
              <a:t>The Times</a:t>
            </a:r>
          </a:p>
          <a:p>
            <a:pPr algn="l">
              <a:buNone/>
            </a:pPr>
            <a:r>
              <a:rPr lang="en-US" dirty="0" smtClean="0"/>
              <a:t>The Washington Post</a:t>
            </a:r>
          </a:p>
          <a:p>
            <a:pPr algn="l">
              <a:buNone/>
            </a:pPr>
            <a:r>
              <a:rPr lang="en-US" dirty="0" smtClean="0"/>
              <a:t>The Evening Standard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Fill in the blanks with “the” or nothing:</a:t>
            </a:r>
          </a:p>
          <a:p>
            <a:pPr algn="l" rtl="0">
              <a:buNone/>
            </a:pPr>
            <a:r>
              <a:rPr lang="en-US" dirty="0" smtClean="0"/>
              <a:t>I want to live in ___ Africa.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___ Rome is my favorite city.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Have you ever seen ___ Himalayas ?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My father likes to read __ Times.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I want to pray in ___ King </a:t>
            </a:r>
            <a:r>
              <a:rPr lang="en-US" dirty="0" err="1" smtClean="0"/>
              <a:t>Khaled</a:t>
            </a:r>
            <a:r>
              <a:rPr lang="en-US" dirty="0" smtClean="0"/>
              <a:t> Mosque.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Did you go to ___ British Museum?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I’m staying at ___ Hilton hotel.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__ Nile is the longest river in Africa.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don’t say “the” with the names of continents: </a:t>
            </a:r>
          </a:p>
          <a:p>
            <a:pPr algn="l">
              <a:buNone/>
            </a:pPr>
            <a:r>
              <a:rPr lang="en-US" dirty="0" smtClean="0"/>
              <a:t>Africa </a:t>
            </a:r>
          </a:p>
          <a:p>
            <a:pPr algn="l">
              <a:buNone/>
            </a:pPr>
            <a:r>
              <a:rPr lang="en-US" dirty="0" smtClean="0"/>
              <a:t>Asia </a:t>
            </a:r>
          </a:p>
          <a:p>
            <a:pPr algn="l">
              <a:buNone/>
            </a:pPr>
            <a:r>
              <a:rPr lang="en-US" dirty="0" smtClean="0"/>
              <a:t>Europe </a:t>
            </a:r>
          </a:p>
          <a:p>
            <a:pPr algn="l">
              <a:buNone/>
            </a:pPr>
            <a:r>
              <a:rPr lang="en-US" dirty="0" smtClean="0"/>
              <a:t>South America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___Black Sea lies between___ southeastern Europe and __Asia.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He got lost in ___ </a:t>
            </a:r>
            <a:r>
              <a:rPr lang="en-US" dirty="0" err="1" smtClean="0"/>
              <a:t>Amaro</a:t>
            </a:r>
            <a:r>
              <a:rPr lang="en-US" dirty="0" smtClean="0"/>
              <a:t> Mountains in___  Ethiopia five years ago.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We first met when we were at___  Wilmington University.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 ___Coach House Theatre was founded in 1900.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They took a picture of me in___  Franklin Square.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Singular or Plural?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0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We use some nouns only in the plural.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Trousers               shorts             </a:t>
            </a:r>
            <a:r>
              <a:rPr lang="en-US" sz="2800" dirty="0" err="1" smtClean="0">
                <a:solidFill>
                  <a:srgbClr val="FF0000"/>
                </a:solidFill>
              </a:rPr>
              <a:t>pyjamas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Jeans                  tights         scissors </a:t>
            </a:r>
          </a:p>
          <a:p>
            <a:pPr algn="l" rtl="0">
              <a:buNone/>
            </a:pPr>
            <a:r>
              <a:rPr lang="en-US" sz="2800" dirty="0" smtClean="0"/>
              <a:t>Glasses/ spectacles </a:t>
            </a:r>
          </a:p>
          <a:p>
            <a:pPr algn="l" rtl="0">
              <a:buNone/>
            </a:pPr>
            <a:r>
              <a:rPr lang="en-US" sz="2800" dirty="0" smtClean="0"/>
              <a:t>You can also use “a pair of” with those words: </a:t>
            </a:r>
          </a:p>
          <a:p>
            <a:pPr algn="l" rtl="0">
              <a:buNone/>
            </a:pPr>
            <a:r>
              <a:rPr lang="en-US" sz="2800" dirty="0" smtClean="0"/>
              <a:t>I need some new trousers or </a:t>
            </a:r>
          </a:p>
          <a:p>
            <a:pPr algn="l" rtl="0">
              <a:buNone/>
            </a:pPr>
            <a:r>
              <a:rPr lang="en-US" sz="2800" dirty="0" smtClean="0"/>
              <a:t>I need a new pair of trousers </a:t>
            </a:r>
          </a:p>
        </p:txBody>
      </p:sp>
    </p:spTree>
    <p:extLst>
      <p:ext uri="{BB962C8B-B14F-4D97-AF65-F5344CB8AC3E}">
        <p14:creationId xmlns:p14="http://schemas.microsoft.com/office/powerpoint/2010/main" val="19913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We do not often use the plural of person “persons”. Instead we use “people”:</a:t>
            </a:r>
          </a:p>
          <a:p>
            <a:pPr algn="l" rtl="0">
              <a:buNone/>
            </a:pPr>
            <a:r>
              <a:rPr lang="en-US" sz="2800" dirty="0" smtClean="0"/>
              <a:t>He is a nice person. </a:t>
            </a:r>
          </a:p>
          <a:p>
            <a:pPr algn="l" rtl="0">
              <a:buNone/>
            </a:pPr>
            <a:r>
              <a:rPr lang="en-US" sz="2800" dirty="0" smtClean="0"/>
              <a:t>They are nice people. </a:t>
            </a:r>
          </a:p>
          <a:p>
            <a:pPr algn="l" rtl="0">
              <a:buNone/>
            </a:pPr>
            <a:r>
              <a:rPr lang="en-US" sz="2800" dirty="0" smtClean="0"/>
              <a:t>These nouns end in –s but they are not usually plural: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Mathematics   physics     economics    athletics   gymnastics    news </a:t>
            </a:r>
          </a:p>
          <a:p>
            <a:pPr algn="l" rtl="0">
              <a:buNone/>
            </a:pPr>
            <a:r>
              <a:rPr lang="en-US" sz="2800" dirty="0" smtClean="0"/>
              <a:t>Athletics is always my favorite sport. </a:t>
            </a:r>
          </a:p>
          <a:p>
            <a:pPr algn="l" rtl="0">
              <a:buNone/>
            </a:pPr>
            <a:r>
              <a:rPr lang="en-US" sz="2800" dirty="0" smtClean="0"/>
              <a:t>What time is the news on television?      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1639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These words end in –s but they are not usually plural: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Means</a:t>
            </a:r>
            <a:r>
              <a:rPr lang="en-US" sz="2800" dirty="0" smtClean="0"/>
              <a:t> 	a means of transport</a:t>
            </a:r>
          </a:p>
          <a:p>
            <a:pPr marL="0" indent="0" algn="l" rt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many means of transport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Series 	</a:t>
            </a:r>
            <a:r>
              <a:rPr lang="en-US" sz="2800" dirty="0" smtClean="0"/>
              <a:t>a television series 		</a:t>
            </a:r>
          </a:p>
          <a:p>
            <a:pPr marL="0" indent="0" algn="l" rt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two television series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9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dirty="0" smtClean="0"/>
              <a:t>Some singular nouns are </a:t>
            </a:r>
            <a:r>
              <a:rPr lang="en-US" sz="2800" u="sng" dirty="0" smtClean="0"/>
              <a:t>often</a:t>
            </a:r>
            <a:r>
              <a:rPr lang="en-US" sz="2800" dirty="0" smtClean="0"/>
              <a:t> used with a plural verb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Government     staff     team      family    audience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Committee </a:t>
            </a:r>
          </a:p>
          <a:p>
            <a:pPr algn="l" rtl="0">
              <a:buNone/>
            </a:pPr>
            <a:r>
              <a:rPr lang="en-US" sz="2800" dirty="0" smtClean="0"/>
              <a:t>We often think of these things as a number of people (“they”) not as one thing ( “it”). So we often use a plural verb: </a:t>
            </a:r>
          </a:p>
          <a:p>
            <a:pPr algn="l" rtl="0">
              <a:buNone/>
            </a:pPr>
            <a:r>
              <a:rPr lang="en-US" sz="2800" dirty="0" smtClean="0"/>
              <a:t>The government (=they) want to reduce taxes. </a:t>
            </a:r>
          </a:p>
          <a:p>
            <a:pPr algn="l" rtl="0">
              <a:buNone/>
            </a:pPr>
            <a:r>
              <a:rPr lang="en-US" sz="2800" dirty="0" smtClean="0"/>
              <a:t>The staff aren’t happy with their new working conditions.</a:t>
            </a:r>
          </a:p>
          <a:p>
            <a:pPr algn="l" rtl="0">
              <a:buNone/>
            </a:pPr>
            <a:r>
              <a:rPr lang="en-US" sz="2800" dirty="0" smtClean="0"/>
              <a:t>A singular verb ( The government wants ..) is also possible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4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 algn="l">
              <a:buNone/>
            </a:pPr>
            <a:r>
              <a:rPr lang="en-US" sz="3200" dirty="0" smtClean="0"/>
              <a:t>Note that we normally use a plural verb with the names of </a:t>
            </a:r>
            <a:r>
              <a:rPr lang="en-US" sz="3200" dirty="0" smtClean="0">
                <a:solidFill>
                  <a:srgbClr val="FF0000"/>
                </a:solidFill>
              </a:rPr>
              <a:t>sports teams</a:t>
            </a:r>
            <a:r>
              <a:rPr lang="en-US" sz="3200" dirty="0" smtClean="0"/>
              <a:t>: </a:t>
            </a:r>
          </a:p>
          <a:p>
            <a:pPr algn="l">
              <a:buNone/>
            </a:pPr>
            <a:r>
              <a:rPr lang="en-US" sz="3200" dirty="0" smtClean="0"/>
              <a:t>Scotland are playing France in a football match next week. </a:t>
            </a:r>
          </a:p>
          <a:p>
            <a:pPr algn="l">
              <a:buNone/>
            </a:pPr>
            <a:r>
              <a:rPr lang="en-US" sz="3200" dirty="0" smtClean="0"/>
              <a:t>We </a:t>
            </a:r>
            <a:r>
              <a:rPr lang="en-US" sz="3200" u="sng" dirty="0" smtClean="0"/>
              <a:t>always</a:t>
            </a:r>
            <a:r>
              <a:rPr lang="en-US" sz="3200" dirty="0" smtClean="0"/>
              <a:t> use a plural verb with </a:t>
            </a:r>
            <a:r>
              <a:rPr lang="en-US" sz="3200" dirty="0" smtClean="0">
                <a:solidFill>
                  <a:srgbClr val="FF0000"/>
                </a:solidFill>
              </a:rPr>
              <a:t>“the police”</a:t>
            </a:r>
            <a:r>
              <a:rPr lang="en-US" sz="3200" dirty="0" smtClean="0"/>
              <a:t>: </a:t>
            </a:r>
          </a:p>
          <a:p>
            <a:pPr algn="l">
              <a:buNone/>
            </a:pPr>
            <a:r>
              <a:rPr lang="en-US" sz="3200" dirty="0" smtClean="0"/>
              <a:t>The police </a:t>
            </a:r>
            <a:r>
              <a:rPr lang="en-US" sz="3200" dirty="0" smtClean="0">
                <a:solidFill>
                  <a:srgbClr val="FF0000"/>
                </a:solidFill>
              </a:rPr>
              <a:t>have</a:t>
            </a:r>
            <a:r>
              <a:rPr lang="en-US" sz="3200" dirty="0" smtClean="0"/>
              <a:t> arrested Tom. </a:t>
            </a:r>
          </a:p>
          <a:p>
            <a:pPr algn="l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Are</a:t>
            </a:r>
            <a:r>
              <a:rPr lang="en-US" sz="3200" dirty="0" smtClean="0"/>
              <a:t> the police well-paid</a:t>
            </a:r>
            <a:r>
              <a:rPr lang="en-US" dirty="0" smtClean="0"/>
              <a:t>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764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/>
              <a:t>Sometimes we use a plural noun with a singular verb. We do this when we talk about </a:t>
            </a:r>
            <a:r>
              <a:rPr lang="en-US" sz="3200" dirty="0" smtClean="0">
                <a:solidFill>
                  <a:srgbClr val="FF0000"/>
                </a:solidFill>
              </a:rPr>
              <a:t>a sum of money, a period of time, a distance etc: </a:t>
            </a:r>
          </a:p>
          <a:p>
            <a:pPr algn="l" rtl="0">
              <a:buNone/>
            </a:pPr>
            <a:r>
              <a:rPr lang="en-US" sz="3200" dirty="0" smtClean="0"/>
              <a:t>Five thousand pounds (=it) was stolen in the robbery. ( not were stolen) </a:t>
            </a:r>
          </a:p>
          <a:p>
            <a:pPr algn="l" rtl="0">
              <a:buNone/>
            </a:pPr>
            <a:r>
              <a:rPr lang="en-US" sz="3200" dirty="0" smtClean="0"/>
              <a:t>Three years (=it) is a long time to be without a job. ( not “are</a:t>
            </a:r>
            <a:r>
              <a:rPr lang="en-US" sz="3200" dirty="0" smtClean="0"/>
              <a:t>”)</a:t>
            </a:r>
          </a:p>
          <a:p>
            <a:pPr algn="l" rtl="0">
              <a:buNone/>
            </a:pPr>
            <a:r>
              <a:rPr lang="en-US" sz="3200" dirty="0" smtClean="0"/>
              <a:t>Six miles</a:t>
            </a:r>
            <a:r>
              <a:rPr lang="en-US" sz="3200" dirty="0"/>
              <a:t> (=it)</a:t>
            </a:r>
            <a:r>
              <a:rPr lang="en-US" sz="3200" dirty="0" smtClean="0"/>
              <a:t> is a long way to walk every day.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04708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We say “a holiday of three weeks” but “a three-week holiday”:</a:t>
            </a:r>
          </a:p>
          <a:p>
            <a:pPr algn="l" rtl="0">
              <a:buNone/>
            </a:pPr>
            <a:r>
              <a:rPr lang="en-US" dirty="0" smtClean="0"/>
              <a:t>I have got a three-week holiday in July. ( not a three-weeks holiday)</a:t>
            </a:r>
          </a:p>
          <a:p>
            <a:pPr algn="l" rtl="0">
              <a:buNone/>
            </a:pPr>
            <a:r>
              <a:rPr lang="en-US" dirty="0" smtClean="0"/>
              <a:t>Here, </a:t>
            </a:r>
            <a:r>
              <a:rPr lang="en-US" dirty="0" smtClean="0">
                <a:solidFill>
                  <a:srgbClr val="FF0000"/>
                </a:solidFill>
              </a:rPr>
              <a:t>three-week</a:t>
            </a:r>
            <a:r>
              <a:rPr lang="en-US" dirty="0" smtClean="0"/>
              <a:t> is used as </a:t>
            </a:r>
            <a:r>
              <a:rPr lang="en-US" dirty="0" smtClean="0">
                <a:solidFill>
                  <a:srgbClr val="FF0000"/>
                </a:solidFill>
              </a:rPr>
              <a:t>an adjective </a:t>
            </a:r>
            <a:r>
              <a:rPr lang="en-US" dirty="0" smtClean="0"/>
              <a:t>before “holiday”. When we use “three-weeks” as an adjective, it loses the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 So we say: </a:t>
            </a:r>
          </a:p>
          <a:p>
            <a:pPr algn="l" rtl="0">
              <a:buNone/>
            </a:pPr>
            <a:r>
              <a:rPr lang="en-US" dirty="0" smtClean="0"/>
              <a:t>A ten-pound note ( not pounds) </a:t>
            </a:r>
          </a:p>
          <a:p>
            <a:pPr algn="l" rtl="0">
              <a:buNone/>
            </a:pPr>
            <a:r>
              <a:rPr lang="en-US" dirty="0" smtClean="0"/>
              <a:t>Two 14-year-old girls </a:t>
            </a:r>
          </a:p>
          <a:p>
            <a:pPr algn="l" rtl="0">
              <a:buNone/>
            </a:pPr>
            <a:r>
              <a:rPr lang="en-US" dirty="0" smtClean="0"/>
              <a:t>A four-week English course </a:t>
            </a:r>
          </a:p>
          <a:p>
            <a:pPr algn="l" rtl="0">
              <a:buNone/>
            </a:pPr>
            <a:r>
              <a:rPr lang="en-US" dirty="0" smtClean="0"/>
              <a:t>A six-hour journey.</a:t>
            </a:r>
          </a:p>
          <a:p>
            <a:pPr algn="l" rtl="0">
              <a:buNone/>
            </a:pPr>
            <a:r>
              <a:rPr lang="en-US" dirty="0" smtClean="0"/>
              <a:t>You can also say “ I’ve got three weeks’ holiday.”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486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algn="l" rtl="0"/>
            <a:r>
              <a:rPr lang="en-US" b="1" dirty="0"/>
              <a:t>Create adjectives using the information mentioned in each </a:t>
            </a:r>
            <a:r>
              <a:rPr lang="en-US" b="1" dirty="0" smtClean="0"/>
              <a:t>sentence.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The boy is 12 years old.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This book has 200 pages.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Countries and States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do not usually say “the” with the names of countries and states: </a:t>
            </a:r>
          </a:p>
          <a:p>
            <a:pPr algn="l">
              <a:buNone/>
            </a:pPr>
            <a:r>
              <a:rPr lang="en-US" dirty="0" smtClean="0"/>
              <a:t>France – Japan – West Germany – Nigeria –Taxes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But we say “the” with names which include words like republic, union, kingdom, states: </a:t>
            </a:r>
          </a:p>
          <a:p>
            <a:pPr algn="l">
              <a:buNone/>
            </a:pPr>
            <a:r>
              <a:rPr lang="en-US" dirty="0" smtClean="0"/>
              <a:t>The German Federal Republic </a:t>
            </a:r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S</a:t>
            </a:r>
            <a:r>
              <a:rPr lang="en-US" dirty="0" smtClean="0"/>
              <a:t>oviet Union </a:t>
            </a:r>
          </a:p>
          <a:p>
            <a:pPr algn="l">
              <a:buNone/>
            </a:pPr>
            <a:r>
              <a:rPr lang="en-US" dirty="0" smtClean="0"/>
              <a:t>The United States of America</a:t>
            </a:r>
          </a:p>
          <a:p>
            <a:pPr algn="l">
              <a:buNone/>
            </a:pPr>
            <a:r>
              <a:rPr lang="en-US" dirty="0" smtClean="0"/>
              <a:t>The Republic of Ireland</a:t>
            </a:r>
          </a:p>
          <a:p>
            <a:pPr algn="l">
              <a:buNone/>
            </a:pPr>
            <a:r>
              <a:rPr lang="en-US" dirty="0" smtClean="0"/>
              <a:t>The United </a:t>
            </a:r>
            <a:r>
              <a:rPr lang="en-US" dirty="0"/>
              <a:t>K</a:t>
            </a:r>
            <a:r>
              <a:rPr lang="en-US" dirty="0" smtClean="0"/>
              <a:t>ingdom </a:t>
            </a:r>
          </a:p>
          <a:p>
            <a:pPr algn="l">
              <a:buNone/>
            </a:pPr>
            <a:r>
              <a:rPr lang="en-US" dirty="0" smtClean="0"/>
              <a:t>The United Arab Emirates 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also use “the” with plural names: </a:t>
            </a:r>
          </a:p>
          <a:p>
            <a:pPr algn="l">
              <a:buNone/>
            </a:pPr>
            <a:r>
              <a:rPr lang="en-US" dirty="0" smtClean="0"/>
              <a:t>The Netherlands </a:t>
            </a:r>
          </a:p>
          <a:p>
            <a:pPr algn="l">
              <a:buNone/>
            </a:pPr>
            <a:r>
              <a:rPr lang="en-US" dirty="0" smtClean="0"/>
              <a:t>The Philippines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do not use “the” with the names of cities/towns/ villages: </a:t>
            </a:r>
          </a:p>
          <a:p>
            <a:pPr algn="l">
              <a:buNone/>
            </a:pPr>
            <a:r>
              <a:rPr lang="en-US" dirty="0" smtClean="0"/>
              <a:t>Cairo </a:t>
            </a:r>
          </a:p>
          <a:p>
            <a:pPr algn="l">
              <a:buNone/>
            </a:pPr>
            <a:r>
              <a:rPr lang="en-US" dirty="0" smtClean="0"/>
              <a:t>New </a:t>
            </a:r>
            <a:r>
              <a:rPr lang="en-US" dirty="0"/>
              <a:t>Y</a:t>
            </a:r>
            <a:r>
              <a:rPr lang="en-US" dirty="0" smtClean="0"/>
              <a:t>ork </a:t>
            </a:r>
          </a:p>
          <a:p>
            <a:pPr algn="l">
              <a:buNone/>
            </a:pPr>
            <a:r>
              <a:rPr lang="en-US" dirty="0" smtClean="0"/>
              <a:t>Glasgow </a:t>
            </a:r>
          </a:p>
          <a:p>
            <a:pPr algn="l">
              <a:buNone/>
            </a:pPr>
            <a:r>
              <a:rPr lang="en-US" dirty="0" smtClean="0"/>
              <a:t>Madrid </a:t>
            </a:r>
          </a:p>
          <a:p>
            <a:pPr algn="l">
              <a:buNone/>
            </a:pPr>
            <a:r>
              <a:rPr lang="en-US" dirty="0" smtClean="0"/>
              <a:t>Exception: The Hague (in the Netherlands)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Island groups </a:t>
            </a:r>
            <a:r>
              <a:rPr lang="en-US" dirty="0" smtClean="0"/>
              <a:t>usually have plural names with “the”:</a:t>
            </a:r>
          </a:p>
          <a:p>
            <a:pPr algn="l">
              <a:buNone/>
            </a:pPr>
            <a:r>
              <a:rPr lang="en-US" dirty="0" smtClean="0"/>
              <a:t>The Bahamas        The Canaries </a:t>
            </a:r>
          </a:p>
          <a:p>
            <a:pPr algn="l">
              <a:buNone/>
            </a:pPr>
            <a:r>
              <a:rPr lang="en-US" dirty="0" smtClean="0"/>
              <a:t>The Canary Islands  </a:t>
            </a:r>
          </a:p>
          <a:p>
            <a:pPr algn="l">
              <a:buNone/>
            </a:pPr>
            <a:r>
              <a:rPr lang="en-US" dirty="0" smtClean="0"/>
              <a:t>The British </a:t>
            </a:r>
            <a:r>
              <a:rPr lang="en-US" dirty="0"/>
              <a:t>I</a:t>
            </a:r>
            <a:r>
              <a:rPr lang="en-US" dirty="0" smtClean="0"/>
              <a:t>sles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Individual islands</a:t>
            </a:r>
            <a:r>
              <a:rPr lang="en-US" dirty="0" smtClean="0"/>
              <a:t> usually have singular names without the: </a:t>
            </a:r>
          </a:p>
          <a:p>
            <a:pPr algn="l">
              <a:buNone/>
            </a:pPr>
            <a:r>
              <a:rPr lang="en-US" dirty="0" smtClean="0"/>
              <a:t>Corfu  Sicily  Bermuda     Easter Island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We say: </a:t>
            </a:r>
          </a:p>
          <a:p>
            <a:pPr algn="l">
              <a:buNone/>
            </a:pPr>
            <a:r>
              <a:rPr lang="en-US" dirty="0" smtClean="0"/>
              <a:t>The Middle East </a:t>
            </a:r>
          </a:p>
          <a:p>
            <a:pPr algn="l">
              <a:buNone/>
            </a:pPr>
            <a:r>
              <a:rPr lang="en-US" dirty="0" smtClean="0"/>
              <a:t>The Far East </a:t>
            </a:r>
          </a:p>
          <a:p>
            <a:pPr algn="l">
              <a:buNone/>
            </a:pPr>
            <a:r>
              <a:rPr lang="en-US" dirty="0" smtClean="0"/>
              <a:t>The north of England, the south of Spain, the west of Canada </a:t>
            </a:r>
          </a:p>
          <a:p>
            <a:pPr algn="l">
              <a:buNone/>
            </a:pPr>
            <a:r>
              <a:rPr lang="en-US" dirty="0" smtClean="0"/>
              <a:t>But: Northern England, Southern Spain, Western Canada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Mountain ranges usually have plural names with “the”:</a:t>
            </a:r>
          </a:p>
          <a:p>
            <a:pPr algn="l">
              <a:buNone/>
            </a:pPr>
            <a:r>
              <a:rPr lang="en-US" dirty="0" smtClean="0"/>
              <a:t>The Rocky Mountains / </a:t>
            </a:r>
            <a:r>
              <a:rPr lang="en-US" dirty="0"/>
              <a:t>t</a:t>
            </a:r>
            <a:r>
              <a:rPr lang="en-US" dirty="0" smtClean="0"/>
              <a:t>he Rockies/ the Andes</a:t>
            </a:r>
          </a:p>
          <a:p>
            <a:pPr algn="l" rtl="0">
              <a:buNone/>
            </a:pPr>
            <a:r>
              <a:rPr lang="en-US" dirty="0"/>
              <a:t>The Alps/The </a:t>
            </a:r>
            <a:r>
              <a:rPr lang="en-US" dirty="0" err="1"/>
              <a:t>Sarawat</a:t>
            </a:r>
            <a:r>
              <a:rPr lang="en-US" dirty="0"/>
              <a:t> </a:t>
            </a:r>
            <a:r>
              <a:rPr lang="en-US" dirty="0" smtClean="0"/>
              <a:t>Mountains </a:t>
            </a:r>
          </a:p>
          <a:p>
            <a:pPr algn="l">
              <a:buNone/>
            </a:pPr>
            <a:r>
              <a:rPr lang="en-US" dirty="0" smtClean="0"/>
              <a:t>But individual mountains usually have names without the:</a:t>
            </a:r>
          </a:p>
          <a:p>
            <a:pPr algn="l">
              <a:buNone/>
            </a:pPr>
            <a:r>
              <a:rPr lang="en-US" dirty="0" smtClean="0"/>
              <a:t>(mount) Everest   Ben Nevis ( Scotland)</a:t>
            </a:r>
          </a:p>
          <a:p>
            <a:pPr algn="l" rtl="0">
              <a:buNone/>
            </a:pPr>
            <a:r>
              <a:rPr lang="en-US" dirty="0" smtClean="0"/>
              <a:t>Etna</a:t>
            </a:r>
          </a:p>
          <a:p>
            <a:pPr algn="l" rtl="0">
              <a:buNone/>
            </a:pPr>
            <a:r>
              <a:rPr lang="en-US" dirty="0" err="1"/>
              <a:t>Tuwaiq</a:t>
            </a:r>
            <a:r>
              <a:rPr lang="en-US" dirty="0"/>
              <a:t> Mountain</a:t>
            </a:r>
            <a:endParaRPr lang="ar-SA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1260</TotalTime>
  <Words>1196</Words>
  <Application>Microsoft Office PowerPoint</Application>
  <PresentationFormat>On-screen Show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Equity</vt:lpstr>
      <vt:lpstr>مشربية</vt:lpstr>
      <vt:lpstr>Geographical names with and without “the”</vt:lpstr>
      <vt:lpstr>Continents </vt:lpstr>
      <vt:lpstr>Countries and States </vt:lpstr>
      <vt:lpstr>PowerPoint Presentation</vt:lpstr>
      <vt:lpstr>PowerPoint Presentation</vt:lpstr>
      <vt:lpstr>Cities </vt:lpstr>
      <vt:lpstr>Islands </vt:lpstr>
      <vt:lpstr>Regions </vt:lpstr>
      <vt:lpstr>Mountains </vt:lpstr>
      <vt:lpstr>Lakes </vt:lpstr>
      <vt:lpstr>Names of Oceans/ Seas/ Rivers/ Canals have “the</vt:lpstr>
      <vt:lpstr>Names of Streets, Buildings..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Revision </vt:lpstr>
      <vt:lpstr>PowerPoint Presentation</vt:lpstr>
      <vt:lpstr>PowerPoint Presentation</vt:lpstr>
      <vt:lpstr>Singular or Plural?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names with and without “the”</dc:title>
  <dc:creator>sony</dc:creator>
  <cp:lastModifiedBy>Ghadah Fahad Alzaidi</cp:lastModifiedBy>
  <cp:revision>74</cp:revision>
  <dcterms:created xsi:type="dcterms:W3CDTF">2013-03-09T15:36:58Z</dcterms:created>
  <dcterms:modified xsi:type="dcterms:W3CDTF">2016-10-24T10:20:46Z</dcterms:modified>
</cp:coreProperties>
</file>