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4"/>
  </p:notesMasterIdLst>
  <p:handoutMasterIdLst>
    <p:handoutMasterId r:id="rId15"/>
  </p:handoutMasterIdLst>
  <p:sldIdLst>
    <p:sldId id="256" r:id="rId2"/>
    <p:sldId id="295" r:id="rId3"/>
    <p:sldId id="304" r:id="rId4"/>
    <p:sldId id="303" r:id="rId5"/>
    <p:sldId id="312" r:id="rId6"/>
    <p:sldId id="313" r:id="rId7"/>
    <p:sldId id="314" r:id="rId8"/>
    <p:sldId id="317" r:id="rId9"/>
    <p:sldId id="315" r:id="rId10"/>
    <p:sldId id="316" r:id="rId11"/>
    <p:sldId id="319" r:id="rId12"/>
    <p:sldId id="318"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6" autoAdjust="0"/>
    <p:restoredTop sz="90409" autoAdjust="0"/>
  </p:normalViewPr>
  <p:slideViewPr>
    <p:cSldViewPr>
      <p:cViewPr varScale="1">
        <p:scale>
          <a:sx n="84" d="100"/>
          <a:sy n="84" d="100"/>
        </p:scale>
        <p:origin x="-11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D9B7AF20-4B11-481D-A472-DF8A4E6C6085}" type="datetimeFigureOut">
              <a:rPr lang="ar-SA" smtClean="0"/>
              <a:pPr/>
              <a:t>15/01/38</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A8182E63-CD6B-4CF2-9639-253841FD301F}" type="slidenum">
              <a:rPr lang="ar-SA" smtClean="0"/>
              <a:pPr/>
              <a:t>‹#›</a:t>
            </a:fld>
            <a:endParaRPr lang="ar-SA"/>
          </a:p>
        </p:txBody>
      </p:sp>
    </p:spTree>
    <p:extLst>
      <p:ext uri="{BB962C8B-B14F-4D97-AF65-F5344CB8AC3E}">
        <p14:creationId xmlns:p14="http://schemas.microsoft.com/office/powerpoint/2010/main" val="614244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5C58FC6-B0EA-4E44-9208-05FA5FE32EAB}" type="datetimeFigureOut">
              <a:rPr lang="ar-SA" smtClean="0"/>
              <a:pPr/>
              <a:t>15/01/38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6E6889-4F1F-444D-B384-655343D5E8EC}" type="slidenum">
              <a:rPr lang="ar-SA" smtClean="0"/>
              <a:pPr/>
              <a:t>‹#›</a:t>
            </a:fld>
            <a:endParaRPr lang="ar-SA"/>
          </a:p>
        </p:txBody>
      </p:sp>
    </p:spTree>
    <p:extLst>
      <p:ext uri="{BB962C8B-B14F-4D97-AF65-F5344CB8AC3E}">
        <p14:creationId xmlns:p14="http://schemas.microsoft.com/office/powerpoint/2010/main" val="1640821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01C17A5-F73D-4FC8-8801-224AAB5F1C03}" type="datetimeFigureOut">
              <a:rPr lang="ar-SA" smtClean="0"/>
              <a:pPr/>
              <a:t>15/01/38</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3187106A-ED4A-44CB-82DF-EE3AAE4D4AA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01C17A5-F73D-4FC8-8801-224AAB5F1C03}" type="datetimeFigureOut">
              <a:rPr lang="ar-SA" smtClean="0"/>
              <a:pPr/>
              <a:t>15/01/38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187106A-ED4A-44CB-82DF-EE3AAE4D4AA3}"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401C17A5-F73D-4FC8-8801-224AAB5F1C03}" type="datetimeFigureOut">
              <a:rPr lang="ar-SA" smtClean="0"/>
              <a:pPr/>
              <a:t>15/01/38</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3187106A-ED4A-44CB-82DF-EE3AAE4D4AA3}"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401C17A5-F73D-4FC8-8801-224AAB5F1C03}" type="datetimeFigureOut">
              <a:rPr lang="ar-SA" smtClean="0"/>
              <a:pPr/>
              <a:t>15/01/38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3187106A-ED4A-44CB-82DF-EE3AAE4D4AA3}" type="slidenum">
              <a:rPr lang="ar-SA" smtClean="0"/>
              <a:pPr/>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401C17A5-F73D-4FC8-8801-224AAB5F1C03}" type="datetimeFigureOut">
              <a:rPr lang="ar-SA" smtClean="0"/>
              <a:pPr/>
              <a:t>15/01/38</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187106A-ED4A-44CB-82DF-EE3AAE4D4AA3}" type="slidenum">
              <a:rPr lang="ar-SA" smtClean="0"/>
              <a:pPr/>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401C17A5-F73D-4FC8-8801-224AAB5F1C03}" type="datetimeFigureOut">
              <a:rPr lang="ar-SA" smtClean="0"/>
              <a:pPr/>
              <a:t>15/01/38</a:t>
            </a:fld>
            <a:endParaRPr lang="ar-SA"/>
          </a:p>
        </p:txBody>
      </p:sp>
      <p:sp>
        <p:nvSpPr>
          <p:cNvPr id="10" name="عنصر نائب لرقم الشريحة 9"/>
          <p:cNvSpPr>
            <a:spLocks noGrp="1"/>
          </p:cNvSpPr>
          <p:nvPr>
            <p:ph type="sldNum" sz="quarter" idx="16"/>
          </p:nvPr>
        </p:nvSpPr>
        <p:spPr/>
        <p:txBody>
          <a:bodyPr rtlCol="0"/>
          <a:lstStyle/>
          <a:p>
            <a:fld id="{3187106A-ED4A-44CB-82DF-EE3AAE4D4AA3}" type="slidenum">
              <a:rPr lang="ar-SA" smtClean="0"/>
              <a:pPr/>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401C17A5-F73D-4FC8-8801-224AAB5F1C03}" type="datetimeFigureOut">
              <a:rPr lang="ar-SA" smtClean="0"/>
              <a:pPr/>
              <a:t>15/01/38</a:t>
            </a:fld>
            <a:endParaRPr lang="ar-SA"/>
          </a:p>
        </p:txBody>
      </p:sp>
      <p:sp>
        <p:nvSpPr>
          <p:cNvPr id="12" name="عنصر نائب لرقم الشريحة 11"/>
          <p:cNvSpPr>
            <a:spLocks noGrp="1"/>
          </p:cNvSpPr>
          <p:nvPr>
            <p:ph type="sldNum" sz="quarter" idx="16"/>
          </p:nvPr>
        </p:nvSpPr>
        <p:spPr/>
        <p:txBody>
          <a:bodyPr rtlCol="0"/>
          <a:lstStyle/>
          <a:p>
            <a:fld id="{3187106A-ED4A-44CB-82DF-EE3AAE4D4AA3}" type="slidenum">
              <a:rPr lang="ar-SA" smtClean="0"/>
              <a:pPr/>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01C17A5-F73D-4FC8-8801-224AAB5F1C03}" type="datetimeFigureOut">
              <a:rPr lang="ar-SA" smtClean="0"/>
              <a:pPr/>
              <a:t>15/01/38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3187106A-ED4A-44CB-82DF-EE3AAE4D4AA3}"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01C17A5-F73D-4FC8-8801-224AAB5F1C03}" type="datetimeFigureOut">
              <a:rPr lang="ar-SA" smtClean="0"/>
              <a:pPr/>
              <a:t>15/01/38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3187106A-ED4A-44CB-82DF-EE3AAE4D4AA3}" type="slidenum">
              <a:rPr lang="ar-SA" smtClean="0"/>
              <a:pPr/>
              <a:t>‹#›</a:t>
            </a:fld>
            <a:endParaRPr lang="ar-SA"/>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401C17A5-F73D-4FC8-8801-224AAB5F1C03}" type="datetimeFigureOut">
              <a:rPr lang="ar-SA" smtClean="0"/>
              <a:pPr/>
              <a:t>15/01/38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3187106A-ED4A-44CB-82DF-EE3AAE4D4AA3}" type="slidenum">
              <a:rPr lang="ar-SA" smtClean="0"/>
              <a:pPr/>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401C17A5-F73D-4FC8-8801-224AAB5F1C03}" type="datetimeFigureOut">
              <a:rPr lang="ar-SA" smtClean="0"/>
              <a:pPr/>
              <a:t>15/01/38</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3187106A-ED4A-44CB-82DF-EE3AAE4D4AA3}" type="slidenum">
              <a:rPr lang="ar-SA" smtClean="0"/>
              <a:pPr/>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01C17A5-F73D-4FC8-8801-224AAB5F1C03}" type="datetimeFigureOut">
              <a:rPr lang="ar-SA" smtClean="0"/>
              <a:pPr/>
              <a:t>15/01/38</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187106A-ED4A-44CB-82DF-EE3AAE4D4AA3}"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642910" y="2786058"/>
            <a:ext cx="8153400" cy="990600"/>
          </a:xfrm>
          <a:prstGeom prst="rect">
            <a:avLst/>
          </a:prstGeom>
        </p:spPr>
        <p:txBody>
          <a:bodyPr vert="horz" anchor="b">
            <a:normAutofit/>
          </a:bodyPr>
          <a:lstStyle/>
          <a:p>
            <a:pPr algn="ctr" rtl="0"/>
            <a:r>
              <a:rPr lang="en-US" sz="4000" dirty="0"/>
              <a:t>Simulation &amp; Systems</a:t>
            </a:r>
            <a:endParaRPr lang="en-US" sz="40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normAutofit fontScale="90000"/>
          </a:bodyPr>
          <a:lstStyle/>
          <a:p>
            <a:r>
              <a:rPr lang="en-US" altLang="en-US" dirty="0" smtClean="0"/>
              <a:t>Simulation in a decision support role</a:t>
            </a:r>
            <a:endParaRPr lang="en-US"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853530"/>
            <a:ext cx="8020050" cy="409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0879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Benefits &amp; Users</a:t>
            </a:r>
            <a:endParaRPr lang="en-US" dirty="0"/>
          </a:p>
        </p:txBody>
      </p:sp>
      <p:pic>
        <p:nvPicPr>
          <p:cNvPr id="4" name="Picture 3"/>
          <p:cNvPicPr>
            <a:picLocks noChangeAspect="1"/>
          </p:cNvPicPr>
          <p:nvPr/>
        </p:nvPicPr>
        <p:blipFill>
          <a:blip r:embed="rId2"/>
          <a:stretch>
            <a:fillRect/>
          </a:stretch>
        </p:blipFill>
        <p:spPr>
          <a:xfrm>
            <a:off x="280885" y="2898350"/>
            <a:ext cx="4038600" cy="2311400"/>
          </a:xfrm>
          <a:prstGeom prst="rect">
            <a:avLst/>
          </a:prstGeom>
        </p:spPr>
      </p:pic>
      <p:pic>
        <p:nvPicPr>
          <p:cNvPr id="5" name="Picture 4"/>
          <p:cNvPicPr>
            <a:picLocks noChangeAspect="1"/>
          </p:cNvPicPr>
          <p:nvPr/>
        </p:nvPicPr>
        <p:blipFill>
          <a:blip r:embed="rId3"/>
          <a:stretch>
            <a:fillRect/>
          </a:stretch>
        </p:blipFill>
        <p:spPr>
          <a:xfrm>
            <a:off x="5243911" y="2844283"/>
            <a:ext cx="3564727" cy="2076748"/>
          </a:xfrm>
          <a:prstGeom prst="rect">
            <a:avLst/>
          </a:prstGeom>
        </p:spPr>
      </p:pic>
      <p:sp>
        <p:nvSpPr>
          <p:cNvPr id="7" name="TextBox 6"/>
          <p:cNvSpPr txBox="1"/>
          <p:nvPr/>
        </p:nvSpPr>
        <p:spPr>
          <a:xfrm>
            <a:off x="1477695" y="1892704"/>
            <a:ext cx="1296749" cy="461665"/>
          </a:xfrm>
          <a:prstGeom prst="rect">
            <a:avLst/>
          </a:prstGeom>
          <a:noFill/>
        </p:spPr>
        <p:txBody>
          <a:bodyPr wrap="none" rtlCol="0">
            <a:spAutoFit/>
          </a:bodyPr>
          <a:lstStyle/>
          <a:p>
            <a:r>
              <a:rPr lang="en-US" b="1" dirty="0" smtClean="0">
                <a:latin typeface="Chalkboard"/>
                <a:cs typeface="Chalkboard"/>
              </a:rPr>
              <a:t>Benefits</a:t>
            </a:r>
            <a:endParaRPr lang="en-US" b="1" dirty="0">
              <a:latin typeface="Chalkboard"/>
              <a:cs typeface="Chalkboard"/>
            </a:endParaRPr>
          </a:p>
        </p:txBody>
      </p:sp>
      <p:sp>
        <p:nvSpPr>
          <p:cNvPr id="8" name="TextBox 7"/>
          <p:cNvSpPr txBox="1"/>
          <p:nvPr/>
        </p:nvSpPr>
        <p:spPr>
          <a:xfrm>
            <a:off x="6269517" y="1898572"/>
            <a:ext cx="966931" cy="461665"/>
          </a:xfrm>
          <a:prstGeom prst="rect">
            <a:avLst/>
          </a:prstGeom>
          <a:noFill/>
        </p:spPr>
        <p:txBody>
          <a:bodyPr wrap="none" rtlCol="0">
            <a:spAutoFit/>
          </a:bodyPr>
          <a:lstStyle/>
          <a:p>
            <a:r>
              <a:rPr lang="en-US" b="1" dirty="0" smtClean="0">
                <a:latin typeface="Chalkboard"/>
                <a:cs typeface="Chalkboard"/>
              </a:rPr>
              <a:t>Users</a:t>
            </a:r>
            <a:endParaRPr lang="en-US" b="1" dirty="0">
              <a:latin typeface="Chalkboard"/>
              <a:cs typeface="Chalkboard"/>
            </a:endParaRPr>
          </a:p>
        </p:txBody>
      </p:sp>
    </p:spTree>
    <p:extLst>
      <p:ext uri="{BB962C8B-B14F-4D97-AF65-F5344CB8AC3E}">
        <p14:creationId xmlns:p14="http://schemas.microsoft.com/office/powerpoint/2010/main" val="327047272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Types of simulation users</a:t>
            </a:r>
            <a:endParaRPr lang="ar-SA" dirty="0"/>
          </a:p>
        </p:txBody>
      </p:sp>
      <p:sp>
        <p:nvSpPr>
          <p:cNvPr id="4" name="مستطيل 3"/>
          <p:cNvSpPr/>
          <p:nvPr/>
        </p:nvSpPr>
        <p:spPr>
          <a:xfrm>
            <a:off x="344901" y="1700808"/>
            <a:ext cx="8424936" cy="4955203"/>
          </a:xfrm>
          <a:prstGeom prst="rect">
            <a:avLst/>
          </a:prstGeom>
        </p:spPr>
        <p:txBody>
          <a:bodyPr wrap="square">
            <a:spAutoFit/>
          </a:bodyPr>
          <a:lstStyle/>
          <a:p>
            <a:pPr marL="342900" lvl="0" indent="-342900" algn="l" defTabSz="457200" rtl="0">
              <a:spcBef>
                <a:spcPct val="20000"/>
              </a:spcBef>
              <a:buFont typeface="Arial"/>
              <a:buChar char="•"/>
              <a:defRPr/>
            </a:pPr>
            <a:r>
              <a:rPr lang="en-US" sz="2000" b="1" dirty="0">
                <a:solidFill>
                  <a:schemeClr val="accent1">
                    <a:lumMod val="75000"/>
                  </a:schemeClr>
                </a:solidFill>
                <a:latin typeface="Times New Roman" pitchFamily="18" charset="0"/>
                <a:cs typeface="Times New Roman" pitchFamily="18" charset="0"/>
              </a:rPr>
              <a:t>Occasional user</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Oftentimes owner of the problem</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Model “consumer” - uses pre-built models, customized analysis reports, specialized </a:t>
            </a:r>
            <a:r>
              <a:rPr lang="en-US" sz="2000" dirty="0" smtClean="0">
                <a:latin typeface="Times New Roman" pitchFamily="18" charset="0"/>
                <a:cs typeface="Times New Roman" pitchFamily="18" charset="0"/>
              </a:rPr>
              <a:t>interfaces</a:t>
            </a:r>
            <a:endParaRPr lang="en-US" sz="2000" dirty="0">
              <a:latin typeface="Times New Roman" pitchFamily="18" charset="0"/>
              <a:cs typeface="Times New Roman" pitchFamily="18" charset="0"/>
            </a:endParaRPr>
          </a:p>
          <a:p>
            <a:pPr marL="342900" lvl="0" indent="-342900" algn="l" defTabSz="457200" rtl="0">
              <a:spcBef>
                <a:spcPct val="20000"/>
              </a:spcBef>
              <a:buFont typeface="Arial"/>
              <a:buChar char="•"/>
              <a:defRPr/>
            </a:pPr>
            <a:r>
              <a:rPr lang="en-US" sz="2000" b="1" dirty="0">
                <a:solidFill>
                  <a:schemeClr val="accent1">
                    <a:lumMod val="75000"/>
                  </a:schemeClr>
                </a:solidFill>
                <a:latin typeface="Times New Roman" pitchFamily="18" charset="0"/>
                <a:cs typeface="Times New Roman" pitchFamily="18" charset="0"/>
              </a:rPr>
              <a:t>Intermediate user</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Model “consumer” and “producer” - uses pre-built models, but can modify and extend them; builds basic models</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Designs and conducts experiments and performs </a:t>
            </a:r>
            <a:r>
              <a:rPr lang="en-US" sz="2000" dirty="0" smtClean="0">
                <a:latin typeface="Times New Roman" pitchFamily="18" charset="0"/>
                <a:cs typeface="Times New Roman" pitchFamily="18" charset="0"/>
              </a:rPr>
              <a:t>analyses</a:t>
            </a:r>
            <a:endParaRPr lang="en-US" sz="2000" dirty="0">
              <a:latin typeface="Times New Roman" pitchFamily="18" charset="0"/>
              <a:cs typeface="Times New Roman" pitchFamily="18" charset="0"/>
            </a:endParaRPr>
          </a:p>
          <a:p>
            <a:pPr marL="342900" lvl="0" indent="-342900" algn="l" defTabSz="457200" rtl="0">
              <a:spcBef>
                <a:spcPct val="20000"/>
              </a:spcBef>
              <a:buFont typeface="Arial"/>
              <a:buChar char="•"/>
              <a:defRPr/>
            </a:pPr>
            <a:r>
              <a:rPr lang="en-US" sz="2000" b="1" dirty="0">
                <a:solidFill>
                  <a:schemeClr val="accent1">
                    <a:lumMod val="75000"/>
                  </a:schemeClr>
                </a:solidFill>
                <a:latin typeface="Times New Roman" pitchFamily="18" charset="0"/>
                <a:cs typeface="Times New Roman" pitchFamily="18" charset="0"/>
              </a:rPr>
              <a:t>Advanced user</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Model infrastructure “developer”– provides extensive customized logic, custom libraries, custom controls and decision support capabilities</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Skilled in supporting technologies, e.g. database, graphics, statistics, optimization</a:t>
            </a:r>
          </a:p>
          <a:p>
            <a:pPr marL="742950" lvl="1" indent="-285750" algn="l" defTabSz="457200" rtl="0">
              <a:spcBef>
                <a:spcPct val="20000"/>
              </a:spcBef>
              <a:buFont typeface="Arial"/>
              <a:buChar char="–"/>
              <a:defRPr/>
            </a:pPr>
            <a:r>
              <a:rPr lang="en-US" sz="2000" dirty="0">
                <a:latin typeface="Times New Roman" pitchFamily="18" charset="0"/>
                <a:cs typeface="Times New Roman" pitchFamily="18" charset="0"/>
              </a:rPr>
              <a:t>Extensive experience in simulation modeling and analysis applications</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2458929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pPr marL="0" indent="0" rtl="0">
              <a:lnSpc>
                <a:spcPct val="90000"/>
              </a:lnSpc>
              <a:spcAft>
                <a:spcPct val="40000"/>
              </a:spcAft>
            </a:pPr>
            <a:r>
              <a:rPr lang="en-US" altLang="en-US" dirty="0">
                <a:latin typeface="Times New Roman" panose="02020603050405020304" pitchFamily="18" charset="0"/>
                <a:cs typeface="Times New Roman" panose="02020603050405020304" pitchFamily="18" charset="0"/>
              </a:rPr>
              <a:t>Another </a:t>
            </a:r>
            <a:r>
              <a:rPr lang="en-US" altLang="en-US" dirty="0" smtClean="0">
                <a:latin typeface="Times New Roman" panose="02020603050405020304" pitchFamily="18" charset="0"/>
                <a:cs typeface="Times New Roman" panose="02020603050405020304" pitchFamily="18" charset="0"/>
              </a:rPr>
              <a:t>definition of Simulation </a:t>
            </a:r>
            <a:endParaRPr lang="en-US" altLang="en-US" dirty="0">
              <a:latin typeface="Times New Roman" panose="02020603050405020304" pitchFamily="18" charset="0"/>
              <a:cs typeface="Times New Roman" panose="02020603050405020304" pitchFamily="18" charset="0"/>
            </a:endParaRPr>
          </a:p>
        </p:txBody>
      </p:sp>
      <p:sp>
        <p:nvSpPr>
          <p:cNvPr id="97284" name="Rectangle 4"/>
          <p:cNvSpPr>
            <a:spLocks noChangeArrowheads="1"/>
          </p:cNvSpPr>
          <p:nvPr/>
        </p:nvSpPr>
        <p:spPr bwMode="auto">
          <a:xfrm>
            <a:off x="251520" y="1700808"/>
            <a:ext cx="8712968"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dirty="0" smtClean="0">
                <a:latin typeface="Times New Roman" pitchFamily="18" charset="0"/>
                <a:cs typeface="Times New Roman" pitchFamily="18" charset="0"/>
              </a:rPr>
              <a:t>Simulation</a:t>
            </a:r>
            <a:r>
              <a:rPr lang="en-US" dirty="0">
                <a:latin typeface="Times New Roman" pitchFamily="18" charset="0"/>
                <a:cs typeface="Times New Roman" pitchFamily="18" charset="0"/>
              </a:rPr>
              <a:t>: experimentation with a simplified imitation (on a computer) of an operations system as it progresses through time, for the purpose of better understanding and/or improving that system</a:t>
            </a:r>
            <a:r>
              <a:rPr lang="en-US" dirty="0" smtClean="0">
                <a:latin typeface="Times New Roman" pitchFamily="18" charset="0"/>
                <a:cs typeface="Times New Roman" pitchFamily="18" charset="0"/>
              </a:rPr>
              <a:t>.</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9369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Optimization</a:t>
            </a:r>
            <a:endParaRPr lang="en-US" altLang="en-US" dirty="0"/>
          </a:p>
        </p:txBody>
      </p:sp>
      <p:sp>
        <p:nvSpPr>
          <p:cNvPr id="97284" name="Rectangle 4"/>
          <p:cNvSpPr>
            <a:spLocks noChangeArrowheads="1"/>
          </p:cNvSpPr>
          <p:nvPr/>
        </p:nvSpPr>
        <p:spPr bwMode="auto">
          <a:xfrm>
            <a:off x="395536" y="1822172"/>
            <a:ext cx="8568952" cy="367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Optimization is a key to success.</a:t>
            </a: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Organizations tend to provide their products and services with the minimum cost possible which means optimizing the use of their resources</a:t>
            </a: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Concepts of quality like “lean systems” and “Kaizen” brought the concepts of avoiding waste and improving products.</a:t>
            </a: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To avoid waste means to execute your operations and production efficiently from the first time, every time</a:t>
            </a:r>
          </a:p>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Don not forget that we live in a changing world ! </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5798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We must be correct the first time !</a:t>
            </a:r>
            <a:endParaRPr lang="en-US" altLang="en-US" dirty="0"/>
          </a:p>
        </p:txBody>
      </p:sp>
      <p:sp>
        <p:nvSpPr>
          <p:cNvPr id="97284" name="Rectangle 4"/>
          <p:cNvSpPr>
            <a:spLocks noChangeArrowheads="1"/>
          </p:cNvSpPr>
          <p:nvPr/>
        </p:nvSpPr>
        <p:spPr bwMode="auto">
          <a:xfrm>
            <a:off x="199893" y="1700808"/>
            <a:ext cx="8568952"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Wingdings" panose="05000000000000000000" pitchFamily="2" charset="2"/>
              <a:buChar char="§"/>
            </a:pPr>
            <a:r>
              <a:rPr lang="en-US" altLang="en-US" dirty="0" smtClean="0">
                <a:latin typeface="Times New Roman" panose="02020603050405020304" pitchFamily="18" charset="0"/>
                <a:cs typeface="Times New Roman" panose="02020603050405020304" pitchFamily="18" charset="0"/>
              </a:rPr>
              <a:t>Project costs increase exponentially as time progress; therefore, the earlier a serious problem discovered the lower the sunk cost will be.</a:t>
            </a:r>
            <a:endParaRPr lang="en-US" altLang="en-US" dirty="0" smtClean="0">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927945"/>
            <a:ext cx="3838575" cy="338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1477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Systems</a:t>
            </a:r>
            <a:endParaRPr lang="en-US" altLang="en-US" dirty="0"/>
          </a:p>
        </p:txBody>
      </p:sp>
      <p:sp>
        <p:nvSpPr>
          <p:cNvPr id="97284" name="Rectangle 4"/>
          <p:cNvSpPr>
            <a:spLocks noChangeArrowheads="1"/>
          </p:cNvSpPr>
          <p:nvPr/>
        </p:nvSpPr>
        <p:spPr bwMode="auto">
          <a:xfrm>
            <a:off x="395536" y="1822172"/>
            <a:ext cx="8568952" cy="2689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Definition</a:t>
            </a:r>
            <a:endPar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A system is a set of related elements within some stated boundary</a:t>
            </a:r>
          </a:p>
          <a:p>
            <a:pPr marL="0" indent="0" algn="just" rtl="0">
              <a:lnSpc>
                <a:spcPct val="90000"/>
              </a:lnSpc>
              <a:spcAft>
                <a:spcPct val="40000"/>
              </a:spcAft>
              <a:buClr>
                <a:srgbClr val="BF0922"/>
              </a:buClr>
            </a:pPr>
            <a:endParaRPr lang="en-US" altLang="en-US" dirty="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itchFamily="2" charset="2"/>
              <a:buChar char="§"/>
            </a:pPr>
            <a:r>
              <a:rPr lang="en-US" altLang="en-US" dirty="0" smtClean="0">
                <a:latin typeface="Times New Roman" panose="02020603050405020304" pitchFamily="18" charset="0"/>
                <a:cs typeface="Times New Roman" panose="02020603050405020304" pitchFamily="18" charset="0"/>
              </a:rPr>
              <a:t>A system could be as big as the planet or as small as a work cell. What matters is how the system behave internally and with its external environment.</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862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Systems</a:t>
            </a:r>
            <a:endParaRPr lang="en-US" altLang="en-US" dirty="0"/>
          </a:p>
        </p:txBody>
      </p:sp>
      <p:sp>
        <p:nvSpPr>
          <p:cNvPr id="97284" name="Rectangle 4"/>
          <p:cNvSpPr>
            <a:spLocks noChangeArrowheads="1"/>
          </p:cNvSpPr>
          <p:nvPr/>
        </p:nvSpPr>
        <p:spPr bwMode="auto">
          <a:xfrm>
            <a:off x="395536" y="1822172"/>
            <a:ext cx="8568952" cy="4130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a:solidFill>
                  <a:schemeClr val="accent1">
                    <a:lumMod val="75000"/>
                  </a:schemeClr>
                </a:solidFill>
                <a:latin typeface="Times New Roman" pitchFamily="18" charset="0"/>
                <a:cs typeface="Times New Roman" pitchFamily="18" charset="0"/>
              </a:rPr>
              <a:t>Types of Systems</a:t>
            </a:r>
            <a:endParaRPr lang="en-US" altLang="en-US" sz="3200" dirty="0" smtClean="0">
              <a:solidFill>
                <a:schemeClr val="accent1">
                  <a:lumMod val="75000"/>
                </a:schemeClr>
              </a:solidFill>
              <a:latin typeface="Times New Roman" panose="02020603050405020304" pitchFamily="18" charset="0"/>
              <a:cs typeface="Times New Roman" panose="02020603050405020304" pitchFamily="18" charset="0"/>
            </a:endParaRPr>
          </a:p>
          <a:p>
            <a:pPr marL="457200" indent="-457200" algn="just" rtl="0">
              <a:lnSpc>
                <a:spcPct val="90000"/>
              </a:lnSpc>
              <a:spcAft>
                <a:spcPct val="40000"/>
              </a:spcAft>
              <a:buClr>
                <a:srgbClr val="BF0922"/>
              </a:buClr>
              <a:buFont typeface="+mj-lt"/>
              <a:buAutoNum type="arabicPeriod"/>
            </a:pPr>
            <a:r>
              <a:rPr lang="en-US" altLang="en-US" dirty="0" smtClean="0">
                <a:latin typeface="Times New Roman" panose="02020603050405020304" pitchFamily="18" charset="0"/>
                <a:cs typeface="Times New Roman" panose="02020603050405020304" pitchFamily="18" charset="0"/>
              </a:rPr>
              <a:t>Natural Systems such as weather and the galaxies, etc.</a:t>
            </a:r>
          </a:p>
          <a:p>
            <a:pPr marL="457200" indent="-457200" algn="just" rtl="0">
              <a:lnSpc>
                <a:spcPct val="90000"/>
              </a:lnSpc>
              <a:spcAft>
                <a:spcPct val="40000"/>
              </a:spcAft>
              <a:buClr>
                <a:srgbClr val="BF0922"/>
              </a:buClr>
              <a:buFont typeface="+mj-lt"/>
              <a:buAutoNum type="arabicPeriod"/>
            </a:pPr>
            <a:r>
              <a:rPr lang="en-US" altLang="en-US" dirty="0" smtClean="0">
                <a:latin typeface="Times New Roman" panose="02020603050405020304" pitchFamily="18" charset="0"/>
                <a:cs typeface="Times New Roman" panose="02020603050405020304" pitchFamily="18" charset="0"/>
              </a:rPr>
              <a:t>Human Activity Systems: call centers and train stations, etc.</a:t>
            </a:r>
          </a:p>
          <a:p>
            <a:pPr marL="457200" indent="-457200" algn="just" rtl="0">
              <a:lnSpc>
                <a:spcPct val="90000"/>
              </a:lnSpc>
              <a:spcAft>
                <a:spcPct val="40000"/>
              </a:spcAft>
              <a:buClr>
                <a:srgbClr val="BF0922"/>
              </a:buClr>
              <a:buFont typeface="+mj-lt"/>
              <a:buAutoNum type="arabicPeriod"/>
            </a:pPr>
            <a:r>
              <a:rPr lang="en-US" altLang="en-US" dirty="0" smtClean="0">
                <a:latin typeface="Times New Roman" panose="02020603050405020304" pitchFamily="18" charset="0"/>
                <a:cs typeface="Times New Roman" panose="02020603050405020304" pitchFamily="18" charset="0"/>
              </a:rPr>
              <a:t>Designed </a:t>
            </a:r>
            <a:r>
              <a:rPr lang="en-US" altLang="en-US" dirty="0">
                <a:latin typeface="Times New Roman" panose="02020603050405020304" pitchFamily="18" charset="0"/>
                <a:cs typeface="Times New Roman" panose="02020603050405020304" pitchFamily="18" charset="0"/>
              </a:rPr>
              <a:t>P</a:t>
            </a:r>
            <a:r>
              <a:rPr lang="en-US" altLang="en-US" dirty="0" smtClean="0">
                <a:latin typeface="Times New Roman" panose="02020603050405020304" pitchFamily="18" charset="0"/>
                <a:cs typeface="Times New Roman" panose="02020603050405020304" pitchFamily="18" charset="0"/>
              </a:rPr>
              <a:t>hysical Systems: buildings, equipment, etc.</a:t>
            </a:r>
          </a:p>
          <a:p>
            <a:pPr marL="457200" indent="-457200" algn="just" rtl="0">
              <a:lnSpc>
                <a:spcPct val="90000"/>
              </a:lnSpc>
              <a:spcAft>
                <a:spcPct val="40000"/>
              </a:spcAft>
              <a:buClr>
                <a:srgbClr val="BF0922"/>
              </a:buClr>
              <a:buFont typeface="+mj-lt"/>
              <a:buAutoNum type="arabicPeriod"/>
            </a:pPr>
            <a:r>
              <a:rPr lang="en-US" altLang="en-US" dirty="0" smtClean="0">
                <a:latin typeface="Times New Roman" panose="02020603050405020304" pitchFamily="18" charset="0"/>
                <a:cs typeface="Times New Roman" panose="02020603050405020304" pitchFamily="18" charset="0"/>
              </a:rPr>
              <a:t>Designed Abstract Systems: mathematics, literature, etc.</a:t>
            </a:r>
          </a:p>
          <a:p>
            <a:pPr marL="0" indent="0" algn="just" rtl="0">
              <a:lnSpc>
                <a:spcPct val="90000"/>
              </a:lnSpc>
              <a:spcAft>
                <a:spcPct val="40000"/>
              </a:spcAft>
              <a:buClr>
                <a:srgbClr val="BF0922"/>
              </a:buClr>
            </a:pPr>
            <a:endParaRPr lang="en-US" altLang="en-US" dirty="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itchFamily="2" charset="2"/>
              <a:buChar char="§"/>
            </a:pPr>
            <a:r>
              <a:rPr lang="en-US" altLang="en-US" dirty="0" smtClean="0">
                <a:latin typeface="Times New Roman" panose="02020603050405020304" pitchFamily="18" charset="0"/>
                <a:cs typeface="Times New Roman" panose="02020603050405020304" pitchFamily="18" charset="0"/>
              </a:rPr>
              <a:t>The interaction of the human activity systems and the designed physical systems is often known as operations systems which is the focus of this course. </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018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Systems</a:t>
            </a:r>
            <a:endParaRPr lang="en-US" altLang="en-US" dirty="0"/>
          </a:p>
        </p:txBody>
      </p:sp>
      <p:sp>
        <p:nvSpPr>
          <p:cNvPr id="97284" name="Rectangle 4"/>
          <p:cNvSpPr>
            <a:spLocks noChangeArrowheads="1"/>
          </p:cNvSpPr>
          <p:nvPr/>
        </p:nvSpPr>
        <p:spPr bwMode="auto">
          <a:xfrm>
            <a:off x="395536" y="1822172"/>
            <a:ext cx="8568952" cy="398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0" indent="0" algn="just" rtl="0">
              <a:lnSpc>
                <a:spcPct val="90000"/>
              </a:lnSpc>
              <a:spcAft>
                <a:spcPct val="40000"/>
              </a:spcAft>
              <a:buClr>
                <a:srgbClr val="BF0922"/>
              </a:buClr>
            </a:pP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Think about </a:t>
            </a:r>
            <a:r>
              <a:rPr lang="en-US" altLang="en-US" sz="3200" dirty="0" smtClean="0">
                <a:solidFill>
                  <a:schemeClr val="accent1">
                    <a:lumMod val="50000"/>
                  </a:schemeClr>
                </a:solidFill>
                <a:latin typeface="Times New Roman" panose="02020603050405020304" pitchFamily="18" charset="0"/>
                <a:cs typeface="Times New Roman" panose="02020603050405020304" pitchFamily="18" charset="0"/>
              </a:rPr>
              <a:t>consequences</a:t>
            </a: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Decision makers try to understand what is happening in their systems or what is going to happen and finally what are the consequences of every possible action prior to taking an action.</a:t>
            </a:r>
          </a:p>
          <a:p>
            <a:pPr marL="0" indent="0" algn="just" rtl="0">
              <a:lnSpc>
                <a:spcPct val="90000"/>
              </a:lnSpc>
              <a:spcAft>
                <a:spcPct val="40000"/>
              </a:spcAft>
              <a:buClr>
                <a:srgbClr val="BF0922"/>
              </a:buClr>
            </a:pPr>
            <a:endParaRPr lang="en-US" altLang="en-US" dirty="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Keep in mind that the only certainty we know is that nothing is certain !!!! (the dynamic and random nature of systems)</a:t>
            </a:r>
          </a:p>
          <a:p>
            <a:pPr marL="0" indent="0" algn="just" rtl="0">
              <a:lnSpc>
                <a:spcPct val="90000"/>
              </a:lnSpc>
              <a:spcAft>
                <a:spcPct val="40000"/>
              </a:spcAft>
              <a:buClr>
                <a:srgbClr val="BF0922"/>
              </a:buClr>
            </a:pPr>
            <a:endParaRPr lang="en-US" altLang="en-US" dirty="0">
              <a:latin typeface="Times New Roman" panose="02020603050405020304" pitchFamily="18" charset="0"/>
              <a:cs typeface="Times New Roman" panose="02020603050405020304" pitchFamily="18" charset="0"/>
            </a:endParaRPr>
          </a:p>
          <a:p>
            <a:pPr marL="0" indent="0" algn="just" rtl="0">
              <a:lnSpc>
                <a:spcPct val="90000"/>
              </a:lnSpc>
              <a:spcAft>
                <a:spcPct val="40000"/>
              </a:spcAft>
              <a:buClr>
                <a:srgbClr val="BF0922"/>
              </a:buClr>
            </a:pPr>
            <a:r>
              <a:rPr lang="en-US" altLang="en-US" dirty="0" smtClean="0">
                <a:latin typeface="Times New Roman" panose="02020603050405020304" pitchFamily="18" charset="0"/>
                <a:cs typeface="Times New Roman" panose="02020603050405020304" pitchFamily="18" charset="0"/>
              </a:rPr>
              <a:t> </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7914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General characteristics of systems</a:t>
            </a:r>
            <a:endParaRPr lang="ar-SA" dirty="0"/>
          </a:p>
        </p:txBody>
      </p:sp>
      <p:sp>
        <p:nvSpPr>
          <p:cNvPr id="4" name="Rectangle 4"/>
          <p:cNvSpPr>
            <a:spLocks noChangeArrowheads="1"/>
          </p:cNvSpPr>
          <p:nvPr/>
        </p:nvSpPr>
        <p:spPr bwMode="auto">
          <a:xfrm>
            <a:off x="395536" y="1822172"/>
            <a:ext cx="5904656" cy="43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lvl="0" indent="-342900" algn="just" rtl="0">
              <a:lnSpc>
                <a:spcPct val="90000"/>
              </a:lnSpc>
              <a:spcAft>
                <a:spcPct val="40000"/>
              </a:spcAft>
              <a:buClr>
                <a:srgbClr val="BF0922"/>
              </a:buClr>
              <a:buFont typeface="Wingdings" pitchFamily="2" charset="2"/>
              <a:buChar char="§"/>
            </a:pPr>
            <a:r>
              <a:rPr lang="en-US" sz="2000" b="1" kern="0" dirty="0" smtClean="0">
                <a:solidFill>
                  <a:schemeClr val="accent1">
                    <a:lumMod val="75000"/>
                  </a:schemeClr>
                </a:solidFill>
                <a:latin typeface="Times New Roman" pitchFamily="18" charset="0"/>
                <a:cs typeface="Times New Roman" pitchFamily="18" charset="0"/>
              </a:rPr>
              <a:t>Boundaries:</a:t>
            </a:r>
            <a:r>
              <a:rPr lang="en-US" sz="2000" b="1" kern="0" dirty="0" smtClean="0">
                <a:latin typeface="Times New Roman" pitchFamily="18" charset="0"/>
                <a:cs typeface="Times New Roman" pitchFamily="18" charset="0"/>
              </a:rPr>
              <a:t> </a:t>
            </a:r>
            <a:r>
              <a:rPr lang="en-US" sz="2000" kern="0" dirty="0" smtClean="0">
                <a:latin typeface="Times New Roman" pitchFamily="18" charset="0"/>
                <a:cs typeface="Times New Roman" pitchFamily="18" charset="0"/>
              </a:rPr>
              <a:t>what’s </a:t>
            </a:r>
            <a:r>
              <a:rPr lang="en-US" sz="2000" kern="0" dirty="0">
                <a:latin typeface="Times New Roman" pitchFamily="18" charset="0"/>
                <a:cs typeface="Times New Roman" pitchFamily="18" charset="0"/>
              </a:rPr>
              <a:t>inside and what’s outside (environment)</a:t>
            </a:r>
          </a:p>
          <a:p>
            <a:pPr marL="342900" lvl="0" indent="-342900" algn="just" rtl="0">
              <a:lnSpc>
                <a:spcPct val="90000"/>
              </a:lnSpc>
              <a:spcAft>
                <a:spcPct val="40000"/>
              </a:spcAft>
              <a:buClr>
                <a:srgbClr val="BF0922"/>
              </a:buClr>
              <a:buFont typeface="Wingdings" pitchFamily="2" charset="2"/>
              <a:buChar char="§"/>
            </a:pPr>
            <a:r>
              <a:rPr lang="en-US" sz="2000" b="1" kern="0" dirty="0" smtClean="0">
                <a:solidFill>
                  <a:schemeClr val="accent1">
                    <a:lumMod val="75000"/>
                  </a:schemeClr>
                </a:solidFill>
                <a:latin typeface="Times New Roman" pitchFamily="18" charset="0"/>
                <a:cs typeface="Times New Roman" pitchFamily="18" charset="0"/>
              </a:rPr>
              <a:t>Components</a:t>
            </a:r>
            <a:r>
              <a:rPr lang="en-US" sz="2000" kern="0" dirty="0">
                <a:solidFill>
                  <a:schemeClr val="accent1">
                    <a:lumMod val="75000"/>
                  </a:schemeClr>
                </a:solidFill>
                <a:latin typeface="Times New Roman" pitchFamily="18" charset="0"/>
                <a:cs typeface="Times New Roman" pitchFamily="18" charset="0"/>
              </a:rPr>
              <a:t>:</a:t>
            </a:r>
            <a:r>
              <a:rPr lang="en-US" sz="2000" kern="0" dirty="0" smtClean="0">
                <a:latin typeface="Times New Roman" pitchFamily="18" charset="0"/>
                <a:cs typeface="Times New Roman" pitchFamily="18" charset="0"/>
              </a:rPr>
              <a:t> more </a:t>
            </a:r>
            <a:r>
              <a:rPr lang="en-US" sz="2000" kern="0" dirty="0">
                <a:latin typeface="Times New Roman" pitchFamily="18" charset="0"/>
                <a:cs typeface="Times New Roman" pitchFamily="18" charset="0"/>
              </a:rPr>
              <a:t>than one element inside</a:t>
            </a:r>
          </a:p>
          <a:p>
            <a:pPr marL="342900" lvl="0" indent="-342900" algn="just" rtl="0">
              <a:lnSpc>
                <a:spcPct val="90000"/>
              </a:lnSpc>
              <a:spcAft>
                <a:spcPct val="40000"/>
              </a:spcAft>
              <a:buClr>
                <a:srgbClr val="BF0922"/>
              </a:buClr>
              <a:buFont typeface="Wingdings" pitchFamily="2" charset="2"/>
              <a:buChar char="§"/>
            </a:pPr>
            <a:r>
              <a:rPr lang="en-US" sz="2000" b="1" kern="0" dirty="0">
                <a:solidFill>
                  <a:schemeClr val="accent1">
                    <a:lumMod val="75000"/>
                  </a:schemeClr>
                </a:solidFill>
                <a:latin typeface="Times New Roman" pitchFamily="18" charset="0"/>
                <a:cs typeface="Times New Roman" pitchFamily="18" charset="0"/>
              </a:rPr>
              <a:t>Internal </a:t>
            </a:r>
            <a:r>
              <a:rPr lang="en-US" sz="2000" b="1" kern="0" dirty="0" smtClean="0">
                <a:solidFill>
                  <a:schemeClr val="accent1">
                    <a:lumMod val="75000"/>
                  </a:schemeClr>
                </a:solidFill>
                <a:latin typeface="Times New Roman" pitchFamily="18" charset="0"/>
                <a:cs typeface="Times New Roman" pitchFamily="18" charset="0"/>
              </a:rPr>
              <a:t>organization</a:t>
            </a:r>
            <a:r>
              <a:rPr lang="en-US" sz="2000" kern="0" dirty="0">
                <a:solidFill>
                  <a:schemeClr val="accent1">
                    <a:lumMod val="75000"/>
                  </a:schemeClr>
                </a:solidFill>
                <a:latin typeface="Times New Roman" pitchFamily="18" charset="0"/>
                <a:cs typeface="Times New Roman" pitchFamily="18" charset="0"/>
              </a:rPr>
              <a:t>:</a:t>
            </a:r>
            <a:r>
              <a:rPr lang="en-US" sz="2000" kern="0" dirty="0" smtClean="0">
                <a:latin typeface="Times New Roman" pitchFamily="18" charset="0"/>
                <a:cs typeface="Times New Roman" pitchFamily="18" charset="0"/>
              </a:rPr>
              <a:t> </a:t>
            </a:r>
            <a:r>
              <a:rPr lang="en-US" sz="2000" kern="0" dirty="0">
                <a:latin typeface="Times New Roman" pitchFamily="18" charset="0"/>
                <a:cs typeface="Times New Roman" pitchFamily="18" charset="0"/>
              </a:rPr>
              <a:t>elements organized in some way; elements are related</a:t>
            </a:r>
          </a:p>
          <a:p>
            <a:pPr marL="342900" indent="-342900" algn="just" rtl="0">
              <a:lnSpc>
                <a:spcPct val="90000"/>
              </a:lnSpc>
              <a:spcAft>
                <a:spcPct val="40000"/>
              </a:spcAft>
              <a:buClr>
                <a:srgbClr val="BF0922"/>
              </a:buClr>
              <a:buFont typeface="Wingdings" pitchFamily="2" charset="2"/>
              <a:buChar char="§"/>
            </a:pPr>
            <a:r>
              <a:rPr lang="en-US" sz="2000" b="1" dirty="0" smtClean="0">
                <a:solidFill>
                  <a:schemeClr val="accent1">
                    <a:lumMod val="75000"/>
                  </a:schemeClr>
                </a:solidFill>
                <a:latin typeface="Times New Roman" pitchFamily="18" charset="0"/>
                <a:cs typeface="Times New Roman" pitchFamily="18" charset="0"/>
              </a:rPr>
              <a:t>Behavior</a:t>
            </a:r>
            <a:r>
              <a:rPr lang="en-US" sz="2000" dirty="0" smtClean="0">
                <a:solidFill>
                  <a:schemeClr val="accent1">
                    <a:lumMod val="75000"/>
                  </a:schemeClr>
                </a:solidFill>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interaction of elements; properties do not come just from the elements, but from their interactions (emergent behavior) </a:t>
            </a:r>
          </a:p>
          <a:p>
            <a:pPr marL="342900" lvl="0" indent="-342900" algn="just" rtl="0">
              <a:lnSpc>
                <a:spcPct val="90000"/>
              </a:lnSpc>
              <a:spcAft>
                <a:spcPct val="40000"/>
              </a:spcAft>
              <a:buClr>
                <a:srgbClr val="BF0922"/>
              </a:buClr>
              <a:buFont typeface="Wingdings" pitchFamily="2" charset="2"/>
              <a:buChar char="§"/>
            </a:pPr>
            <a:r>
              <a:rPr lang="en-US" sz="2000" b="1" kern="0" dirty="0" smtClean="0">
                <a:solidFill>
                  <a:schemeClr val="accent1">
                    <a:lumMod val="75000"/>
                  </a:schemeClr>
                </a:solidFill>
                <a:latin typeface="Times New Roman" pitchFamily="18" charset="0"/>
                <a:cs typeface="Times New Roman" pitchFamily="18" charset="0"/>
              </a:rPr>
              <a:t>States:</a:t>
            </a:r>
            <a:r>
              <a:rPr lang="en-US" sz="2000" kern="0" dirty="0" smtClean="0">
                <a:latin typeface="Times New Roman" pitchFamily="18" charset="0"/>
                <a:cs typeface="Times New Roman" pitchFamily="18" charset="0"/>
              </a:rPr>
              <a:t> </a:t>
            </a:r>
            <a:r>
              <a:rPr lang="en-US" sz="2000" kern="0" dirty="0">
                <a:latin typeface="Times New Roman" pitchFamily="18" charset="0"/>
                <a:cs typeface="Times New Roman" pitchFamily="18" charset="0"/>
              </a:rPr>
              <a:t>status of the system at some point in time </a:t>
            </a:r>
          </a:p>
          <a:p>
            <a:pPr marL="342900" lvl="0" indent="-342900" algn="just" rtl="0">
              <a:lnSpc>
                <a:spcPct val="90000"/>
              </a:lnSpc>
              <a:spcAft>
                <a:spcPct val="40000"/>
              </a:spcAft>
              <a:buClr>
                <a:srgbClr val="BF0922"/>
              </a:buClr>
              <a:buFont typeface="Wingdings" pitchFamily="2" charset="2"/>
              <a:buChar char="§"/>
            </a:pPr>
            <a:r>
              <a:rPr lang="en-US" sz="2000" b="1" kern="0" dirty="0" smtClean="0">
                <a:solidFill>
                  <a:schemeClr val="accent1">
                    <a:lumMod val="75000"/>
                  </a:schemeClr>
                </a:solidFill>
                <a:latin typeface="Times New Roman" pitchFamily="18" charset="0"/>
                <a:cs typeface="Times New Roman" pitchFamily="18" charset="0"/>
              </a:rPr>
              <a:t>Purpose:</a:t>
            </a:r>
            <a:r>
              <a:rPr lang="en-US" sz="2000" kern="0" dirty="0" smtClean="0">
                <a:latin typeface="Times New Roman" pitchFamily="18" charset="0"/>
                <a:cs typeface="Times New Roman" pitchFamily="18" charset="0"/>
              </a:rPr>
              <a:t> </a:t>
            </a:r>
            <a:r>
              <a:rPr lang="en-US" sz="2000" kern="0" dirty="0">
                <a:latin typeface="Times New Roman" pitchFamily="18" charset="0"/>
                <a:cs typeface="Times New Roman" pitchFamily="18" charset="0"/>
              </a:rPr>
              <a:t>in mechanical systems, by design, purpose is hard-wired in and does not evolve; </a:t>
            </a:r>
            <a:r>
              <a:rPr lang="en-US" sz="2000" kern="0" dirty="0">
                <a:latin typeface="Times New Roman" pitchFamily="18" charset="0"/>
                <a:cs typeface="Times New Roman" pitchFamily="18" charset="0"/>
              </a:rPr>
              <a:t>living or natural systems have the capacity to change over time and evolve</a:t>
            </a:r>
            <a:r>
              <a:rPr lang="en-US" sz="2000" kern="0" dirty="0" smtClean="0">
                <a:latin typeface="Times New Roman" pitchFamily="18" charset="0"/>
                <a:cs typeface="Times New Roman" pitchFamily="18" charset="0"/>
              </a:rPr>
              <a:t>.</a:t>
            </a:r>
            <a:endParaRPr lang="en-US" sz="2000" b="1" kern="0" dirty="0">
              <a:latin typeface="Times New Roman" pitchFamily="18" charset="0"/>
              <a:cs typeface="Times New Roman" pitchFamily="18" charset="0"/>
            </a:endParaRPr>
          </a:p>
        </p:txBody>
      </p:sp>
      <p:cxnSp>
        <p:nvCxnSpPr>
          <p:cNvPr id="6" name="Curved Connector 7"/>
          <p:cNvCxnSpPr/>
          <p:nvPr/>
        </p:nvCxnSpPr>
        <p:spPr bwMode="auto">
          <a:xfrm rot="5400000">
            <a:off x="7124700" y="4533900"/>
            <a:ext cx="457200" cy="381000"/>
          </a:xfrm>
          <a:prstGeom prst="curvedConnector3">
            <a:avLst>
              <a:gd name="adj1" fmla="val 50000"/>
            </a:avLst>
          </a:prstGeom>
          <a:solidFill>
            <a:schemeClr val="accent1"/>
          </a:solidFill>
          <a:ln w="12700" cap="flat" cmpd="sng" algn="ctr">
            <a:solidFill>
              <a:schemeClr val="accent1"/>
            </a:solidFill>
            <a:prstDash val="solid"/>
            <a:round/>
            <a:headEnd type="none" w="med" len="med"/>
            <a:tailEnd type="triangle" w="lg" len="med"/>
          </a:ln>
          <a:effectLst/>
        </p:spPr>
      </p:cxnSp>
      <p:cxnSp>
        <p:nvCxnSpPr>
          <p:cNvPr id="7" name="Curved Connector 8"/>
          <p:cNvCxnSpPr/>
          <p:nvPr/>
        </p:nvCxnSpPr>
        <p:spPr bwMode="auto">
          <a:xfrm rot="5400000" flipH="1" flipV="1">
            <a:off x="8191500" y="2095500"/>
            <a:ext cx="457200" cy="381000"/>
          </a:xfrm>
          <a:prstGeom prst="curvedConnector3">
            <a:avLst>
              <a:gd name="adj1" fmla="val 50000"/>
            </a:avLst>
          </a:prstGeom>
          <a:solidFill>
            <a:schemeClr val="accent1"/>
          </a:solidFill>
          <a:ln w="12700" cap="flat" cmpd="sng" algn="ctr">
            <a:solidFill>
              <a:schemeClr val="accent1"/>
            </a:solidFill>
            <a:prstDash val="solid"/>
            <a:round/>
            <a:headEnd type="none" w="med" len="med"/>
            <a:tailEnd type="triangle" w="lg" len="med"/>
          </a:ln>
          <a:effectLst/>
        </p:spPr>
      </p:cxnSp>
      <p:sp>
        <p:nvSpPr>
          <p:cNvPr id="8" name="Oval 12"/>
          <p:cNvSpPr/>
          <p:nvPr/>
        </p:nvSpPr>
        <p:spPr>
          <a:xfrm>
            <a:off x="7172474" y="2886242"/>
            <a:ext cx="406084" cy="3743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Oval 13"/>
          <p:cNvSpPr/>
          <p:nvPr/>
        </p:nvSpPr>
        <p:spPr>
          <a:xfrm>
            <a:off x="8193821" y="3260558"/>
            <a:ext cx="406084" cy="3743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Oval 14"/>
          <p:cNvSpPr/>
          <p:nvPr/>
        </p:nvSpPr>
        <p:spPr>
          <a:xfrm>
            <a:off x="7520053" y="3920957"/>
            <a:ext cx="406084" cy="37431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Oval 15"/>
          <p:cNvSpPr/>
          <p:nvPr/>
        </p:nvSpPr>
        <p:spPr>
          <a:xfrm>
            <a:off x="6588224" y="2057351"/>
            <a:ext cx="2327177" cy="2667049"/>
          </a:xfrm>
          <a:prstGeom prst="ellipse">
            <a:avLst/>
          </a:prstGeom>
          <a:noFill/>
          <a:ln w="19050">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cxnSp>
        <p:nvCxnSpPr>
          <p:cNvPr id="12" name="Straight Connector 16"/>
          <p:cNvCxnSpPr>
            <a:stCxn id="8" idx="6"/>
            <a:endCxn id="9" idx="1"/>
          </p:cNvCxnSpPr>
          <p:nvPr/>
        </p:nvCxnSpPr>
        <p:spPr>
          <a:xfrm>
            <a:off x="7578558" y="3073400"/>
            <a:ext cx="674733" cy="241975"/>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7"/>
          <p:cNvCxnSpPr>
            <a:stCxn id="10" idx="7"/>
            <a:endCxn id="9" idx="3"/>
          </p:cNvCxnSpPr>
          <p:nvPr/>
        </p:nvCxnSpPr>
        <p:spPr>
          <a:xfrm flipV="1">
            <a:off x="7866667" y="3580057"/>
            <a:ext cx="386624" cy="395717"/>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522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30238" y="444500"/>
            <a:ext cx="7883525" cy="850900"/>
          </a:xfrm>
          <a:noFill/>
          <a:ln/>
          <a:extLst>
            <a:ext uri="{909E8E84-426E-40DD-AFC4-6F175D3DCCD1}">
              <a14:hiddenFill xmlns:a14="http://schemas.microsoft.com/office/drawing/2010/main">
                <a:solidFill>
                  <a:srgbClr val="2FFF74"/>
                </a:solidFill>
              </a14:hiddenFill>
            </a:ext>
          </a:extLst>
        </p:spPr>
        <p:txBody>
          <a:bodyPr/>
          <a:lstStyle/>
          <a:p>
            <a:r>
              <a:rPr lang="en-US" altLang="en-US" dirty="0" smtClean="0"/>
              <a:t>So……..</a:t>
            </a:r>
            <a:endParaRPr lang="en-US" altLang="en-US" dirty="0"/>
          </a:p>
        </p:txBody>
      </p:sp>
      <p:sp>
        <p:nvSpPr>
          <p:cNvPr id="97284" name="Rectangle 4"/>
          <p:cNvSpPr>
            <a:spLocks noChangeArrowheads="1"/>
          </p:cNvSpPr>
          <p:nvPr/>
        </p:nvSpPr>
        <p:spPr bwMode="auto">
          <a:xfrm>
            <a:off x="395536" y="2075364"/>
            <a:ext cx="8568952" cy="2049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82600" indent="-482600">
              <a:defRPr sz="2400">
                <a:solidFill>
                  <a:schemeClr val="tx1"/>
                </a:solidFill>
                <a:latin typeface="Arial" charset="0"/>
                <a:ea typeface="ＭＳ Ｐゴシック" charset="-128"/>
              </a:defRPr>
            </a:lvl1pPr>
            <a:lvl2pPr marL="673100">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eaLnBrk="0" fontAlgn="base" hangingPunct="0">
              <a:spcBef>
                <a:spcPct val="0"/>
              </a:spcBef>
              <a:spcAft>
                <a:spcPct val="0"/>
              </a:spcAft>
              <a:defRPr sz="2400">
                <a:solidFill>
                  <a:schemeClr val="tx1"/>
                </a:solidFill>
                <a:latin typeface="Arial" charset="0"/>
                <a:ea typeface="ＭＳ Ｐゴシック" charset="-128"/>
              </a:defRPr>
            </a:lvl6pPr>
            <a:lvl7pPr eaLnBrk="0" fontAlgn="base" hangingPunct="0">
              <a:spcBef>
                <a:spcPct val="0"/>
              </a:spcBef>
              <a:spcAft>
                <a:spcPct val="0"/>
              </a:spcAft>
              <a:defRPr sz="2400">
                <a:solidFill>
                  <a:schemeClr val="tx1"/>
                </a:solidFill>
                <a:latin typeface="Arial" charset="0"/>
                <a:ea typeface="ＭＳ Ｐゴシック" charset="-128"/>
              </a:defRPr>
            </a:lvl7pPr>
            <a:lvl8pPr eaLnBrk="0" fontAlgn="base" hangingPunct="0">
              <a:spcBef>
                <a:spcPct val="0"/>
              </a:spcBef>
              <a:spcAft>
                <a:spcPct val="0"/>
              </a:spcAft>
              <a:defRPr sz="2400">
                <a:solidFill>
                  <a:schemeClr val="tx1"/>
                </a:solidFill>
                <a:latin typeface="Arial" charset="0"/>
                <a:ea typeface="ＭＳ Ｐゴシック" charset="-128"/>
              </a:defRPr>
            </a:lvl8pPr>
            <a:lvl9pPr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algn="just" rtl="0">
              <a:lnSpc>
                <a:spcPct val="90000"/>
              </a:lnSpc>
              <a:spcAft>
                <a:spcPct val="40000"/>
              </a:spcAft>
              <a:buClr>
                <a:srgbClr val="BF0922"/>
              </a:buClr>
              <a:buFont typeface="Wingdings" pitchFamily="2" charset="2"/>
              <a:buChar char="§"/>
            </a:pPr>
            <a:r>
              <a:rPr lang="en-US" altLang="en-US" dirty="0" smtClean="0">
                <a:latin typeface="Times New Roman" panose="02020603050405020304" pitchFamily="18" charset="0"/>
                <a:cs typeface="Times New Roman" panose="02020603050405020304" pitchFamily="18" charset="0"/>
              </a:rPr>
              <a:t>As a result of all </a:t>
            </a:r>
            <a:r>
              <a:rPr lang="en-US" altLang="en-US" dirty="0">
                <a:latin typeface="Times New Roman" panose="02020603050405020304" pitchFamily="18" charset="0"/>
                <a:cs typeface="Times New Roman" panose="02020603050405020304" pitchFamily="18" charset="0"/>
              </a:rPr>
              <a:t>that, </a:t>
            </a:r>
            <a:r>
              <a:rPr lang="en-US" altLang="en-US" dirty="0" smtClean="0">
                <a:latin typeface="Times New Roman" panose="02020603050405020304" pitchFamily="18" charset="0"/>
                <a:cs typeface="Times New Roman" panose="02020603050405020304" pitchFamily="18" charset="0"/>
              </a:rPr>
              <a:t>and to </a:t>
            </a:r>
            <a:r>
              <a:rPr lang="en-US" altLang="en-US" dirty="0">
                <a:latin typeface="Times New Roman" panose="02020603050405020304" pitchFamily="18" charset="0"/>
                <a:cs typeface="Times New Roman" panose="02020603050405020304" pitchFamily="18" charset="0"/>
              </a:rPr>
              <a:t>help decision </a:t>
            </a:r>
            <a:r>
              <a:rPr lang="en-US" altLang="en-US" dirty="0" smtClean="0">
                <a:latin typeface="Times New Roman" panose="02020603050405020304" pitchFamily="18" charset="0"/>
                <a:cs typeface="Times New Roman" panose="02020603050405020304" pitchFamily="18" charset="0"/>
              </a:rPr>
              <a:t>makers,</a:t>
            </a:r>
            <a:r>
              <a:rPr lang="en-US" altLang="en-US" dirty="0" smtClean="0">
                <a:latin typeface="Times New Roman" panose="02020603050405020304" pitchFamily="18" charset="0"/>
                <a:cs typeface="Times New Roman" panose="02020603050405020304" pitchFamily="18" charset="0"/>
              </a:rPr>
              <a:t> many attempts were taken to develop methods that can </a:t>
            </a:r>
            <a:r>
              <a:rPr lang="en-US" altLang="en-US" dirty="0">
                <a:latin typeface="Times New Roman" panose="02020603050405020304" pitchFamily="18" charset="0"/>
                <a:cs typeface="Times New Roman" panose="02020603050405020304" pitchFamily="18" charset="0"/>
              </a:rPr>
              <a:t>analysis such </a:t>
            </a:r>
            <a:r>
              <a:rPr lang="en-US" altLang="en-US" dirty="0" smtClean="0">
                <a:latin typeface="Times New Roman" panose="02020603050405020304" pitchFamily="18" charset="0"/>
                <a:cs typeface="Times New Roman" panose="02020603050405020304" pitchFamily="18" charset="0"/>
              </a:rPr>
              <a:t>systems.</a:t>
            </a:r>
          </a:p>
          <a:p>
            <a:pPr marL="342900" indent="-342900" algn="just" rtl="0">
              <a:lnSpc>
                <a:spcPct val="90000"/>
              </a:lnSpc>
              <a:spcAft>
                <a:spcPct val="40000"/>
              </a:spcAft>
              <a:buClr>
                <a:srgbClr val="BF0922"/>
              </a:buClr>
              <a:buFont typeface="Wingdings" pitchFamily="2" charset="2"/>
              <a:buChar char="§"/>
            </a:pPr>
            <a:endParaRPr lang="en-US" altLang="en-US" dirty="0" smtClean="0">
              <a:latin typeface="Times New Roman" panose="02020603050405020304" pitchFamily="18" charset="0"/>
              <a:cs typeface="Times New Roman" panose="02020603050405020304" pitchFamily="18" charset="0"/>
            </a:endParaRPr>
          </a:p>
          <a:p>
            <a:pPr marL="342900" indent="-342900" algn="just" rtl="0">
              <a:lnSpc>
                <a:spcPct val="90000"/>
              </a:lnSpc>
              <a:spcAft>
                <a:spcPct val="40000"/>
              </a:spcAft>
              <a:buClr>
                <a:srgbClr val="BF0922"/>
              </a:buClr>
              <a:buFont typeface="Wingdings" pitchFamily="2" charset="2"/>
              <a:buChar char="§"/>
            </a:pPr>
            <a:r>
              <a:rPr lang="en-US" altLang="en-US" dirty="0" smtClean="0">
                <a:latin typeface="Times New Roman" panose="02020603050405020304" pitchFamily="18" charset="0"/>
                <a:cs typeface="Times New Roman" panose="02020603050405020304" pitchFamily="18" charset="0"/>
              </a:rPr>
              <a:t>These methods are known as Decision Support Systems (DSS), simulation is considered as a decision support tool.</a:t>
            </a:r>
            <a:endParaRPr lang="en-US" alt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405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5260</TotalTime>
  <Words>592</Words>
  <Application>Microsoft Office PowerPoint</Application>
  <PresentationFormat>عرض على الشاشة (3:4)‏</PresentationFormat>
  <Paragraphs>57</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ألوان متوسطة</vt:lpstr>
      <vt:lpstr>عرض تقديمي في PowerPoint</vt:lpstr>
      <vt:lpstr>Another definition of Simulation </vt:lpstr>
      <vt:lpstr>Optimization</vt:lpstr>
      <vt:lpstr>We must be correct the first time !</vt:lpstr>
      <vt:lpstr>Systems</vt:lpstr>
      <vt:lpstr>Systems</vt:lpstr>
      <vt:lpstr>Systems</vt:lpstr>
      <vt:lpstr>General characteristics of systems</vt:lpstr>
      <vt:lpstr>So……..</vt:lpstr>
      <vt:lpstr>Simulation in a decision support role</vt:lpstr>
      <vt:lpstr>Simulation Benefits &amp; Users</vt:lpstr>
      <vt:lpstr>Types of simulation users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د. عبدالله الحربي</cp:lastModifiedBy>
  <cp:revision>320</cp:revision>
  <dcterms:created xsi:type="dcterms:W3CDTF">2013-09-17T19:13:54Z</dcterms:created>
  <dcterms:modified xsi:type="dcterms:W3CDTF">2016-10-16T21:31:06Z</dcterms:modified>
</cp:coreProperties>
</file>