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6" r:id="rId2"/>
    <p:sldId id="448" r:id="rId3"/>
    <p:sldId id="481" r:id="rId4"/>
    <p:sldId id="482" r:id="rId5"/>
    <p:sldId id="483" r:id="rId6"/>
    <p:sldId id="484" r:id="rId7"/>
    <p:sldId id="485" r:id="rId8"/>
    <p:sldId id="48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F9FD"/>
    <a:srgbClr val="CDF36D"/>
    <a:srgbClr val="B2ED1F"/>
    <a:srgbClr val="D3D735"/>
    <a:srgbClr val="FFC50D"/>
    <a:srgbClr val="F8CA78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6BBB0-D0F5-4C8A-90AF-2022C1B32E76}" type="datetimeFigureOut">
              <a:rPr lang="en-US" smtClean="0"/>
              <a:pPr/>
              <a:t>4/19/2016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BF9A5-3A65-4D1D-8139-1ACA9E381F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227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CB43C-611E-4E9E-A2DE-BAF14633E483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2F02A-2B40-4D5D-858B-B854990613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49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52F91-40E9-4F8A-8939-C8518E502EED}" type="datetimeFigureOut">
              <a:rPr lang="en-US" smtClean="0"/>
              <a:pPr/>
              <a:t>4/19/2016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933D-6744-41B5-B200-20866FBD10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52F91-40E9-4F8A-8939-C8518E502EED}" type="datetimeFigureOut">
              <a:rPr lang="en-US" smtClean="0"/>
              <a:pPr/>
              <a:t>4/19/2016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933D-6744-41B5-B200-20866FBD10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52F91-40E9-4F8A-8939-C8518E502EED}" type="datetimeFigureOut">
              <a:rPr lang="en-US" smtClean="0"/>
              <a:pPr/>
              <a:t>4/19/2016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933D-6744-41B5-B200-20866FBD10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52F91-40E9-4F8A-8939-C8518E502EED}" type="datetimeFigureOut">
              <a:rPr lang="en-US" smtClean="0"/>
              <a:pPr/>
              <a:t>4/19/2016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933D-6744-41B5-B200-20866FBD10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52F91-40E9-4F8A-8939-C8518E502EED}" type="datetimeFigureOut">
              <a:rPr lang="en-US" smtClean="0"/>
              <a:pPr/>
              <a:t>4/19/2016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933D-6744-41B5-B200-20866FBD10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52F91-40E9-4F8A-8939-C8518E502EED}" type="datetimeFigureOut">
              <a:rPr lang="en-US" smtClean="0"/>
              <a:pPr/>
              <a:t>4/19/2016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933D-6744-41B5-B200-20866FBD10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52F91-40E9-4F8A-8939-C8518E502EED}" type="datetimeFigureOut">
              <a:rPr lang="en-US" smtClean="0"/>
              <a:pPr/>
              <a:t>4/19/2016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933D-6744-41B5-B200-20866FBD10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52F91-40E9-4F8A-8939-C8518E502EED}" type="datetimeFigureOut">
              <a:rPr lang="en-US" smtClean="0"/>
              <a:pPr/>
              <a:t>4/19/2016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933D-6744-41B5-B200-20866FBD10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52F91-40E9-4F8A-8939-C8518E502EED}" type="datetimeFigureOut">
              <a:rPr lang="en-US" smtClean="0"/>
              <a:pPr/>
              <a:t>4/19/2016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933D-6744-41B5-B200-20866FBD10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52F91-40E9-4F8A-8939-C8518E502EED}" type="datetimeFigureOut">
              <a:rPr lang="en-US" smtClean="0"/>
              <a:pPr/>
              <a:t>4/19/2016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933D-6744-41B5-B200-20866FBD10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52F91-40E9-4F8A-8939-C8518E502EED}" type="datetimeFigureOut">
              <a:rPr lang="en-US" smtClean="0"/>
              <a:pPr/>
              <a:t>4/19/2016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933D-6744-41B5-B200-20866FBD10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52F91-40E9-4F8A-8939-C8518E502EED}" type="datetimeFigureOut">
              <a:rPr lang="en-US" smtClean="0"/>
              <a:pPr/>
              <a:t>4/19/2016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8933D-6744-41B5-B200-20866FBD10B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.topyaps.com/wp-content/uploads/2014/05/Mettapulayam-to-Ooty-Udhagamandal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556792"/>
            <a:ext cx="4486326" cy="408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571604" y="437763"/>
            <a:ext cx="5816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CIRCULAR CURVE</a:t>
            </a:r>
            <a:endParaRPr lang="en-GB" sz="4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2" name="Picture 4" descr="http://static.dnaindia.com/sites/default/files/styles/third/public/2016/01/13/414253-train-getty.jpg?itok=X5DRLde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6792"/>
            <a:ext cx="4512067" cy="408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1604" y="357166"/>
            <a:ext cx="5816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CIRCULAR CURVE</a:t>
            </a:r>
            <a:endParaRPr lang="en-GB" sz="4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 descr="F:\Highway_Engineering\ch07\CH07\F07_06.jpg"/>
          <p:cNvPicPr/>
          <p:nvPr/>
        </p:nvPicPr>
        <p:blipFill rotWithShape="1">
          <a:blip r:embed="rId2" cstate="print"/>
          <a:srcRect b="38319"/>
          <a:stretch/>
        </p:blipFill>
        <p:spPr bwMode="auto">
          <a:xfrm>
            <a:off x="1331640" y="1188163"/>
            <a:ext cx="6552728" cy="555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1604" y="357166"/>
            <a:ext cx="5816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CIRCULAR CURVE</a:t>
            </a:r>
            <a:endParaRPr lang="en-GB" sz="4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7" descr="F:\Highway_Engineering\ch07\CH07\F07_06.jpg"/>
          <p:cNvPicPr/>
          <p:nvPr/>
        </p:nvPicPr>
        <p:blipFill rotWithShape="1">
          <a:blip r:embed="rId2" cstate="print"/>
          <a:srcRect t="62418"/>
          <a:stretch/>
        </p:blipFill>
        <p:spPr bwMode="auto">
          <a:xfrm>
            <a:off x="611560" y="1340768"/>
            <a:ext cx="820891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168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087889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Δ =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32°,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 =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410 m,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the PI station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1+120 . 744,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compute the curve data and the station of the PT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using.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Compute the deflection angles at even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20-m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stations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214" y="849362"/>
            <a:ext cx="19442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1 :</a:t>
            </a:r>
            <a:endParaRPr lang="en-US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18797" y="29969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b="1" dirty="0">
                <a:solidFill>
                  <a:srgbClr val="002060"/>
                </a:solidFill>
              </a:rPr>
              <a:t> 𝑃𝐶 𝑆𝑡𝑎.= 𝑃𝐼 𝑆𝑡𝑎.– 𝑇 </a:t>
            </a:r>
            <a:r>
              <a:rPr lang="en-US" dirty="0"/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3878" y="2674582"/>
            <a:ext cx="19442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Solution :</a:t>
            </a:r>
            <a:endParaRPr lang="en-US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11960" y="29969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b="1" dirty="0">
                <a:solidFill>
                  <a:srgbClr val="002060"/>
                </a:solidFill>
              </a:rPr>
              <a:t> 𝑃𝑇 𝑆𝑡𝑎.= 𝑃𝐶 𝑆𝑡𝑎.+ 𝐿 </a:t>
            </a:r>
            <a:r>
              <a:rPr lang="en-US" dirty="0"/>
              <a:t>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018797" y="3501008"/>
                <a:ext cx="2041035" cy="8111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dirty="0" smtClean="0"/>
              </a:p>
              <a:p>
                <a:r>
                  <a:rPr lang="en-US" b="1" dirty="0">
                    <a:solidFill>
                      <a:srgbClr val="002060"/>
                    </a:solidFill>
                  </a:rPr>
                  <a:t> 𝑇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= 𝑅 </a:t>
                </a:r>
                <a:r>
                  <a:rPr lang="en-US" b="1" dirty="0">
                    <a:solidFill>
                      <a:srgbClr val="002060"/>
                    </a:solidFill>
                  </a:rPr>
                  <a:t>tan</a:t>
                </a:r>
                <a:r>
                  <a:rPr lang="el-GR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b="1" dirty="0">
                            <a:solidFill>
                              <a:srgbClr val="002060"/>
                            </a:solidFill>
                          </a:rPr>
                          <m:t>Δ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l-GR" dirty="0"/>
                  <a:t>	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797" y="3501008"/>
                <a:ext cx="2041035" cy="811119"/>
              </a:xfrm>
              <a:prstGeom prst="rect">
                <a:avLst/>
              </a:prstGeom>
              <a:blipFill rotWithShape="1">
                <a:blip r:embed="rId2"/>
                <a:stretch>
                  <a:fillRect b="-3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176464" y="3501008"/>
                <a:ext cx="4572000" cy="86023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endParaRPr lang="en-US" dirty="0" smtClean="0"/>
              </a:p>
              <a:p>
                <a:r>
                  <a:rPr lang="en-US" b="1" dirty="0">
                    <a:solidFill>
                      <a:srgbClr val="00206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𝐿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rgbClr val="002060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rgbClr val="002060"/>
                            </a:solidFill>
                          </a:rPr>
                          <m:t>𝜋</m:t>
                        </m:r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rgbClr val="002060"/>
                            </a:solidFill>
                          </a:rPr>
                          <m:t>𝑅</m:t>
                        </m:r>
                        <m:r>
                          <m:rPr>
                            <m:nor/>
                          </m:rPr>
                          <a:rPr lang="el-GR" sz="2000" b="1" dirty="0">
                            <a:solidFill>
                              <a:srgbClr val="002060"/>
                            </a:solidFill>
                          </a:rPr>
                          <m:t>Δ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𝟑𝟔𝟎</m:t>
                        </m:r>
                      </m:den>
                    </m:f>
                  </m:oMath>
                </a14:m>
                <a:r>
                  <a:rPr lang="el-GR" dirty="0"/>
                  <a:t>	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464" y="3501008"/>
                <a:ext cx="4572000" cy="860235"/>
              </a:xfrm>
              <a:prstGeom prst="rect">
                <a:avLst/>
              </a:prstGeom>
              <a:blipFill rotWithShape="1">
                <a:blip r:embed="rId3"/>
                <a:stretch>
                  <a:fillRect b="-2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71600" y="4077072"/>
                <a:ext cx="4572000" cy="80098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endParaRPr lang="en-US" dirty="0"/>
              </a:p>
              <a:p>
                <a:r>
                  <a:rPr lang="en-US" b="1" dirty="0">
                    <a:solidFill>
                      <a:srgbClr val="002060"/>
                    </a:solidFill>
                  </a:rPr>
                  <a:t> 𝑇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= 410 * tan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0" dirty="0" smtClean="0">
                            <a:solidFill>
                              <a:srgbClr val="002060"/>
                            </a:solidFill>
                          </a:rPr>
                          <m:t>32</m:t>
                        </m:r>
                      </m:num>
                      <m:den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b="1" dirty="0" smtClean="0">
                    <a:solidFill>
                      <a:srgbClr val="002060"/>
                    </a:solidFill>
                  </a:rPr>
                  <a:t>= 117.533 m</a:t>
                </a:r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077072"/>
                <a:ext cx="4572000" cy="800989"/>
              </a:xfrm>
              <a:prstGeom prst="rect">
                <a:avLst/>
              </a:prstGeom>
              <a:blipFill rotWithShape="1">
                <a:blip r:embed="rId4"/>
                <a:stretch>
                  <a:fillRect b="-5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941053" y="4653136"/>
                <a:ext cx="4572000" cy="81644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endParaRPr lang="en-US" dirty="0" smtClean="0"/>
              </a:p>
              <a:p>
                <a:r>
                  <a:rPr lang="en-US" b="1" dirty="0">
                    <a:solidFill>
                      <a:srgbClr val="002060"/>
                    </a:solidFill>
                  </a:rPr>
                  <a:t> 𝐿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002060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002060"/>
                            </a:solidFill>
                          </a:rPr>
                          <m:t>𝜋</m:t>
                        </m:r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00206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002060"/>
                            </a:solidFill>
                          </a:rPr>
                          <m:t>∗</m:t>
                        </m:r>
                        <m:r>
                          <m:rPr>
                            <m:nor/>
                          </m:rPr>
                          <a:rPr lang="en-US" b="1" i="0" dirty="0" smtClean="0">
                            <a:solidFill>
                              <a:srgbClr val="002060"/>
                            </a:solidFill>
                          </a:rPr>
                          <m:t>410</m:t>
                        </m:r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00206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002060"/>
                            </a:solidFill>
                          </a:rPr>
                          <m:t>∗ </m:t>
                        </m:r>
                        <m:r>
                          <m:rPr>
                            <m:nor/>
                          </m:rPr>
                          <a:rPr lang="en-US" b="1" i="0" dirty="0" smtClean="0">
                            <a:solidFill>
                              <a:srgbClr val="002060"/>
                            </a:solidFill>
                          </a:rPr>
                          <m:t>32</m:t>
                        </m:r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002060"/>
                            </a:solidFill>
                          </a:rPr>
                          <m:t> </m:t>
                        </m:r>
                      </m:num>
                      <m:den>
                        <m:r>
                          <a:rPr lang="en-US" b="1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𝟑𝟔𝟎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rgbClr val="002060"/>
                    </a:solidFill>
                  </a:rPr>
                  <a:t>= 228.987 m </a:t>
                </a:r>
                <a:r>
                  <a:rPr lang="el-GR" dirty="0"/>
                  <a:t>	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53" y="4653136"/>
                <a:ext cx="4572000" cy="816442"/>
              </a:xfrm>
              <a:prstGeom prst="rect">
                <a:avLst/>
              </a:prstGeom>
              <a:blipFill rotWithShape="1">
                <a:blip r:embed="rId5"/>
                <a:stretch>
                  <a:fillRect b="-4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773832" y="5230941"/>
            <a:ext cx="76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b="1" dirty="0">
                <a:solidFill>
                  <a:srgbClr val="002060"/>
                </a:solidFill>
              </a:rPr>
              <a:t>𝑃𝐶 𝑆𝑡𝑎.= 1120.744 – 117.566 = 1003.178 </a:t>
            </a:r>
            <a:r>
              <a:rPr lang="en-US" b="1" dirty="0" smtClean="0">
                <a:solidFill>
                  <a:srgbClr val="002060"/>
                </a:solidFill>
              </a:rPr>
              <a:t>𝑚  →→  </a:t>
            </a:r>
            <a:r>
              <a:rPr lang="en-US" b="1" dirty="0" smtClean="0">
                <a:solidFill>
                  <a:srgbClr val="FF0000"/>
                </a:solidFill>
              </a:rPr>
              <a:t>1+ 003.178 </a:t>
            </a:r>
            <a:r>
              <a:rPr lang="en-US" b="1" dirty="0" err="1" smtClean="0">
                <a:solidFill>
                  <a:srgbClr val="FF0000"/>
                </a:solidFill>
              </a:rPr>
              <a:t>Sta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7037" y="6011996"/>
            <a:ext cx="65112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𝑃𝑇 𝑆𝑡𝑎.= 1003.178 + 228.987 = 1232.165 </a:t>
            </a:r>
            <a:r>
              <a:rPr lang="en-US" b="1" dirty="0" smtClean="0">
                <a:solidFill>
                  <a:srgbClr val="002060"/>
                </a:solidFill>
              </a:rPr>
              <a:t>𝑚  →→  </a:t>
            </a:r>
            <a:r>
              <a:rPr lang="en-US" b="1" dirty="0" smtClean="0">
                <a:solidFill>
                  <a:srgbClr val="FF0000"/>
                </a:solidFill>
              </a:rPr>
              <a:t>1+ 232.165 </a:t>
            </a:r>
            <a:r>
              <a:rPr lang="en-US" b="1" dirty="0" err="1" smtClean="0">
                <a:solidFill>
                  <a:srgbClr val="FF0000"/>
                </a:solidFill>
              </a:rPr>
              <a:t>Sta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347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51520" y="44624"/>
                <a:ext cx="8640960" cy="2935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b="1" dirty="0">
                    <a:solidFill>
                      <a:srgbClr val="002060"/>
                    </a:solidFill>
                  </a:rPr>
                  <a:t>The deflection angle to the P.T.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b="1" dirty="0">
                            <a:solidFill>
                              <a:srgbClr val="FF0000"/>
                            </a:solidFill>
                          </a:rPr>
                          <m:t>Δ</m:t>
                        </m:r>
                      </m:num>
                      <m:den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 </a:t>
                </a:r>
                <a:endParaRPr lang="en-US" b="1" dirty="0" smtClean="0">
                  <a:solidFill>
                    <a:srgbClr val="FF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b="1" dirty="0" smtClean="0">
                    <a:solidFill>
                      <a:srgbClr val="002060"/>
                    </a:solidFill>
                  </a:rPr>
                  <a:t>The </a:t>
                </a:r>
                <a:r>
                  <a:rPr lang="en-US" b="1" dirty="0">
                    <a:solidFill>
                      <a:srgbClr val="002060"/>
                    </a:solidFill>
                  </a:rPr>
                  <a:t>deflection angle to intermediate stations is proportional to the distance from the P.C. 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b="1" dirty="0">
                    <a:solidFill>
                      <a:srgbClr val="002060"/>
                    </a:solidFill>
                  </a:rPr>
                  <a:t>The distance to station 1 + 020.000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is  </a:t>
                </a:r>
                <a:r>
                  <a:rPr lang="en-US" b="1" dirty="0">
                    <a:solidFill>
                      <a:srgbClr val="002060"/>
                    </a:solidFill>
                  </a:rPr>
                  <a:t>= (1020.000) – (1003.178) = 16.822 m. </a:t>
                </a:r>
                <a:endParaRPr lang="en-US" b="1" dirty="0" smtClean="0">
                  <a:solidFill>
                    <a:srgbClr val="00206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b="1" dirty="0" smtClean="0">
                    <a:solidFill>
                      <a:srgbClr val="002060"/>
                    </a:solidFill>
                  </a:rPr>
                  <a:t>𝐷𝑒𝑓𝑙𝑒𝑐𝑡𝑖𝑜𝑛 </a:t>
                </a:r>
                <a:r>
                  <a:rPr lang="en-US" b="1" dirty="0">
                    <a:solidFill>
                      <a:srgbClr val="002060"/>
                    </a:solidFill>
                  </a:rPr>
                  <a:t>𝑎𝑛𝑔𝑙𝑒 =</a:t>
                </a:r>
                <a:r>
                  <a:rPr lang="el-GR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b="1" dirty="0">
                            <a:solidFill>
                              <a:srgbClr val="002060"/>
                            </a:solidFill>
                          </a:rPr>
                          <m:t>Δ</m:t>
                        </m:r>
                      </m:num>
                      <m:den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l-GR" b="1" dirty="0">
                    <a:solidFill>
                      <a:srgbClr val="002060"/>
                    </a:solidFill>
                  </a:rPr>
                  <a:t>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b="1" dirty="0">
                            <a:solidFill>
                              <a:srgbClr val="002060"/>
                            </a:solidFill>
                          </a:rPr>
                          <m:t>16.822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b="1" dirty="0">
                            <a:solidFill>
                              <a:srgbClr val="002060"/>
                            </a:solidFill>
                          </a:rPr>
                          <m:t>228.987</m:t>
                        </m:r>
                      </m:den>
                    </m:f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l-GR" b="1" dirty="0" smtClean="0">
                    <a:solidFill>
                      <a:srgbClr val="002060"/>
                    </a:solidFill>
                  </a:rPr>
                  <a:t>=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1°10′31</a:t>
                </a:r>
                <a:r>
                  <a:rPr lang="el-GR" b="1" dirty="0">
                    <a:solidFill>
                      <a:srgbClr val="FF0000"/>
                    </a:solidFill>
                  </a:rPr>
                  <a:t>′′ 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4624"/>
                <a:ext cx="8640960" cy="2935932"/>
              </a:xfrm>
              <a:prstGeom prst="rect">
                <a:avLst/>
              </a:prstGeom>
              <a:blipFill rotWithShape="1">
                <a:blip r:embed="rId2"/>
                <a:stretch>
                  <a:fillRect l="-564" r="-7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395536" y="3259459"/>
            <a:ext cx="3816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Other deflection angles are computed </a:t>
            </a:r>
            <a:r>
              <a:rPr lang="en-US" b="1" dirty="0" smtClean="0">
                <a:solidFill>
                  <a:srgbClr val="002060"/>
                </a:solidFill>
              </a:rPr>
              <a:t>similarly in the Table : 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951219"/>
            <a:ext cx="3629000" cy="3506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8694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185" y="908720"/>
            <a:ext cx="843727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GB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horizontal curve is to be constructed as part of a railway section with a curve length of 2100 m and a central angle of 20</a:t>
            </a:r>
            <a:r>
              <a:rPr lang="en-GB" sz="2000" b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GB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If the PI station is 1+ 430</a:t>
            </a:r>
            <a:r>
              <a:rPr lang="en-GB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GB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Determine the curve radius, external distance, middle ordinate and chord length.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Compute PC and PT stations and the deflection angle (from the first tangent) for a point on the curve located at a distance of 100 m from PC (arc length).</a:t>
            </a:r>
          </a:p>
          <a:p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214" y="620688"/>
            <a:ext cx="19442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2 :</a:t>
            </a:r>
            <a:endParaRPr lang="en-US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232" y="4137110"/>
            <a:ext cx="19442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Solution :</a:t>
            </a:r>
            <a:endParaRPr lang="en-US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672408" y="4375637"/>
                <a:ext cx="4572000" cy="86023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endParaRPr lang="en-US" dirty="0" smtClean="0"/>
              </a:p>
              <a:p>
                <a:r>
                  <a:rPr lang="en-US" b="1" dirty="0">
                    <a:solidFill>
                      <a:srgbClr val="00206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𝐿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rgbClr val="002060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rgbClr val="002060"/>
                            </a:solidFill>
                          </a:rPr>
                          <m:t>𝜋</m:t>
                        </m:r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rgbClr val="002060"/>
                            </a:solidFill>
                          </a:rPr>
                          <m:t>𝑅</m:t>
                        </m:r>
                        <m:r>
                          <m:rPr>
                            <m:nor/>
                          </m:rPr>
                          <a:rPr lang="el-GR" sz="2000" b="1" dirty="0">
                            <a:solidFill>
                              <a:srgbClr val="002060"/>
                            </a:solidFill>
                          </a:rPr>
                          <m:t>Δ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𝟑𝟔𝟎</m:t>
                        </m:r>
                      </m:den>
                    </m:f>
                  </m:oMath>
                </a14:m>
                <a:r>
                  <a:rPr lang="el-GR" dirty="0"/>
                  <a:t>	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408" y="4375637"/>
                <a:ext cx="4572000" cy="860235"/>
              </a:xfrm>
              <a:prstGeom prst="rect">
                <a:avLst/>
              </a:prstGeom>
              <a:blipFill rotWithShape="1">
                <a:blip r:embed="rId2"/>
                <a:stretch>
                  <a:fillRect b="-2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384376" y="5079899"/>
                <a:ext cx="4572000" cy="81644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endParaRPr lang="en-US" dirty="0" smtClean="0"/>
              </a:p>
              <a:p>
                <a:r>
                  <a:rPr lang="en-US" b="1" dirty="0">
                    <a:solidFill>
                      <a:srgbClr val="00206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2100  </a:t>
                </a:r>
                <a:r>
                  <a:rPr lang="en-US" b="1" dirty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002060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002060"/>
                            </a:solidFill>
                          </a:rPr>
                          <m:t>𝜋</m:t>
                        </m:r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00206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002060"/>
                            </a:solidFill>
                          </a:rPr>
                          <m:t>∗</m:t>
                        </m:r>
                        <m:r>
                          <m:rPr>
                            <m:nor/>
                          </m:rPr>
                          <a:rPr lang="en-US" b="1" i="0" dirty="0" smtClean="0">
                            <a:solidFill>
                              <a:srgbClr val="002060"/>
                            </a:solidFill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002060"/>
                            </a:solidFill>
                          </a:rPr>
                          <m:t> ∗ </m:t>
                        </m:r>
                        <m:r>
                          <m:rPr>
                            <m:nor/>
                          </m:rPr>
                          <a:rPr lang="en-US" b="1" i="0" dirty="0" smtClean="0">
                            <a:solidFill>
                              <a:srgbClr val="002060"/>
                            </a:solidFill>
                          </a:rPr>
                          <m:t>20</m:t>
                        </m:r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002060"/>
                            </a:solidFill>
                          </a:rPr>
                          <m:t> </m:t>
                        </m:r>
                      </m:num>
                      <m:den>
                        <m:r>
                          <a:rPr lang="en-US" b="1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𝟑𝟔𝟎</m:t>
                        </m:r>
                      </m:den>
                    </m:f>
                    <m:r>
                      <a:rPr lang="en-US" b="1" i="0" smtClean="0">
                        <a:solidFill>
                          <a:srgbClr val="002060"/>
                        </a:solidFill>
                        <a:latin typeface="Cambria Math"/>
                      </a:rPr>
                      <m:t>  </m:t>
                    </m:r>
                  </m:oMath>
                </a14:m>
                <a:r>
                  <a:rPr lang="el-GR" dirty="0"/>
                  <a:t>	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376" y="5079899"/>
                <a:ext cx="4572000" cy="816442"/>
              </a:xfrm>
              <a:prstGeom prst="rect">
                <a:avLst/>
              </a:prstGeom>
              <a:blipFill rotWithShape="1">
                <a:blip r:embed="rId3"/>
                <a:stretch>
                  <a:fillRect b="-4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635896" y="5727970"/>
                <a:ext cx="4572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endParaRPr lang="en-US" dirty="0" smtClean="0"/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R = 6016.05 m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</m:oMath>
                </a14:m>
                <a:r>
                  <a:rPr lang="el-GR" dirty="0"/>
                  <a:t>	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5727970"/>
                <a:ext cx="4572000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06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7856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187624" y="1772816"/>
                <a:ext cx="4572000" cy="115679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endParaRPr lang="en-US" dirty="0" smtClean="0"/>
              </a:p>
              <a:p>
                <a:r>
                  <a:rPr lang="en-US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Middle ordinate :</a:t>
                </a:r>
                <a:endParaRPr lang="en-US" b="1" dirty="0" smtClean="0">
                  <a:solidFill>
                    <a:srgbClr val="002060"/>
                  </a:solidFill>
                </a:endParaRPr>
              </a:p>
              <a:p>
                <a:r>
                  <a:rPr lang="en-US" b="1" dirty="0" smtClean="0">
                    <a:solidFill>
                      <a:srgbClr val="002060"/>
                    </a:solidFill>
                  </a:rPr>
                  <a:t>M = R  ( 1- Cos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000" b="1" dirty="0">
                            <a:solidFill>
                              <a:srgbClr val="002060"/>
                            </a:solidFill>
                          </a:rPr>
                          <m:t>Δ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dirty="0" smtClean="0"/>
                  <a:t> )</a:t>
                </a:r>
                <a:r>
                  <a:rPr lang="el-GR" dirty="0"/>
                  <a:t>	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1772816"/>
                <a:ext cx="4572000" cy="1156792"/>
              </a:xfrm>
              <a:prstGeom prst="rect">
                <a:avLst/>
              </a:prstGeom>
              <a:blipFill rotWithShape="1">
                <a:blip r:embed="rId2"/>
                <a:stretch>
                  <a:fillRect l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146681" y="2492896"/>
                <a:ext cx="4572000" cy="86023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endParaRPr lang="en-US" dirty="0" smtClean="0"/>
              </a:p>
              <a:p>
                <a:r>
                  <a:rPr lang="en-US" b="1" dirty="0">
                    <a:solidFill>
                      <a:srgbClr val="00206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M = 6016.05  ( 1- Cos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i="0" dirty="0" smtClean="0">
                            <a:solidFill>
                              <a:srgbClr val="002060"/>
                            </a:solidFill>
                          </a:rPr>
                          <m:t>20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dirty="0" smtClean="0"/>
                  <a:t> ) </a:t>
                </a:r>
                <a:r>
                  <a:rPr lang="en-US" b="1" dirty="0">
                    <a:solidFill>
                      <a:srgbClr val="002060"/>
                    </a:solidFill>
                  </a:rPr>
                  <a:t>=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91.25 m</a:t>
                </a:r>
                <a:r>
                  <a:rPr lang="el-GR" dirty="0"/>
                  <a:t>	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681" y="2492896"/>
                <a:ext cx="4572000" cy="860235"/>
              </a:xfrm>
              <a:prstGeom prst="rect">
                <a:avLst/>
              </a:prstGeom>
              <a:blipFill rotWithShape="1">
                <a:blip r:embed="rId3"/>
                <a:stretch>
                  <a:fillRect b="-1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146681" y="628973"/>
                <a:ext cx="4572000" cy="83176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External distance :</a:t>
                </a:r>
                <a:endParaRPr lang="en-US" b="1" dirty="0" smtClean="0"/>
              </a:p>
              <a:p>
                <a:r>
                  <a:rPr lang="en-US" b="1" dirty="0">
                    <a:solidFill>
                      <a:srgbClr val="00206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E = R  (</a:t>
                </a:r>
                <a:r>
                  <a:rPr lang="en-US" b="1" dirty="0">
                    <a:solidFill>
                      <a:srgbClr val="002060"/>
                    </a:solidFill>
                  </a:rPr>
                  <a:t>Sec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b="1" dirty="0">
                            <a:solidFill>
                              <a:srgbClr val="002060"/>
                            </a:solidFill>
                          </a:rPr>
                          <m:t>Δ</m:t>
                        </m:r>
                      </m:num>
                      <m:den>
                        <m:r>
                          <a:rPr lang="en-US" b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rgbClr val="002060"/>
                    </a:solidFill>
                  </a:rPr>
                  <a:t> -1)</a:t>
                </a:r>
                <a:r>
                  <a:rPr lang="el-GR" dirty="0"/>
                  <a:t>	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681" y="628973"/>
                <a:ext cx="4572000" cy="831766"/>
              </a:xfrm>
              <a:prstGeom prst="rect">
                <a:avLst/>
              </a:prstGeom>
              <a:blipFill rotWithShape="1">
                <a:blip r:embed="rId4"/>
                <a:stretch>
                  <a:fillRect l="-1067" t="-43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115616" y="1052736"/>
                <a:ext cx="4572000" cy="80098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endParaRPr lang="en-US" dirty="0" smtClean="0"/>
              </a:p>
              <a:p>
                <a:r>
                  <a:rPr lang="en-US" b="1" dirty="0">
                    <a:solidFill>
                      <a:srgbClr val="00206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E = 6016.05  (</a:t>
                </a:r>
                <a:r>
                  <a:rPr lang="en-US" b="1" dirty="0">
                    <a:solidFill>
                      <a:srgbClr val="002060"/>
                    </a:solidFill>
                  </a:rPr>
                  <a:t>Sec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0" dirty="0" smtClean="0">
                            <a:solidFill>
                              <a:srgbClr val="002060"/>
                            </a:solidFill>
                          </a:rPr>
                          <m:t>20</m:t>
                        </m:r>
                      </m:num>
                      <m:den>
                        <m:r>
                          <a:rPr lang="en-US" b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rgbClr val="002060"/>
                    </a:solidFill>
                  </a:rPr>
                  <a:t> -1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) =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92.8 m</a:t>
                </a:r>
                <a:r>
                  <a:rPr lang="el-GR" dirty="0"/>
                  <a:t>	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052736"/>
                <a:ext cx="4572000" cy="800989"/>
              </a:xfrm>
              <a:prstGeom prst="rect">
                <a:avLst/>
              </a:prstGeom>
              <a:blipFill rotWithShape="1">
                <a:blip r:embed="rId5"/>
                <a:stretch>
                  <a:fillRect b="-5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187624" y="3280320"/>
                <a:ext cx="4572000" cy="160569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endParaRPr lang="en-US" dirty="0" smtClean="0"/>
              </a:p>
              <a:p>
                <a:r>
                  <a:rPr lang="en-US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hord </a:t>
                </a:r>
                <a:r>
                  <a:rPr lang="en-US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length </a:t>
                </a:r>
                <a:r>
                  <a:rPr lang="en-US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en-US" b="1" dirty="0" smtClean="0">
                  <a:solidFill>
                    <a:srgbClr val="002060"/>
                  </a:solidFill>
                </a:endParaRPr>
              </a:p>
              <a:p>
                <a:r>
                  <a:rPr lang="en-US" b="1" dirty="0" smtClean="0">
                    <a:solidFill>
                      <a:srgbClr val="002060"/>
                    </a:solidFill>
                  </a:rPr>
                  <a:t>C = R Sin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000" b="1" dirty="0">
                            <a:solidFill>
                              <a:srgbClr val="002060"/>
                            </a:solidFill>
                          </a:rPr>
                          <m:t>Δ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b="1" dirty="0">
                    <a:solidFill>
                      <a:srgbClr val="002060"/>
                    </a:solidFill>
                  </a:rPr>
                  <a:t>C =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6016.05  </a:t>
                </a:r>
                <a:r>
                  <a:rPr lang="en-US" b="1" dirty="0">
                    <a:solidFill>
                      <a:srgbClr val="002060"/>
                    </a:solidFill>
                  </a:rPr>
                  <a:t>Sin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i="0" dirty="0" smtClean="0">
                            <a:solidFill>
                              <a:srgbClr val="002060"/>
                            </a:solidFill>
                          </a:rPr>
                          <m:t>20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rgbClr val="002060"/>
                    </a:solidFill>
                  </a:rPr>
                  <a:t>=</a:t>
                </a:r>
                <a:r>
                  <a:rPr lang="en-US" dirty="0" smtClean="0"/>
                  <a:t> </a:t>
                </a:r>
                <a:r>
                  <a:rPr lang="en-US" b="1" dirty="0">
                    <a:solidFill>
                      <a:srgbClr val="FF0000"/>
                    </a:solidFill>
                  </a:rPr>
                  <a:t>2089.35 m </a:t>
                </a:r>
                <a:r>
                  <a:rPr lang="el-GR" dirty="0"/>
                  <a:t>	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280320"/>
                <a:ext cx="4572000" cy="1605696"/>
              </a:xfrm>
              <a:prstGeom prst="rect">
                <a:avLst/>
              </a:prstGeom>
              <a:blipFill rotWithShape="1">
                <a:blip r:embed="rId6"/>
                <a:stretch>
                  <a:fillRect l="-1200" b="-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4728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9285" y="8367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b="1" dirty="0">
                <a:solidFill>
                  <a:srgbClr val="002060"/>
                </a:solidFill>
              </a:rPr>
              <a:t> 𝑃𝐶 𝑆𝑡𝑎.= 𝑃𝐼 𝑆𝑡𝑎.– 𝑇 </a:t>
            </a:r>
            <a:r>
              <a:rPr lang="en-US" dirty="0"/>
              <a:t>	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32448" y="8367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b="1" dirty="0">
                <a:solidFill>
                  <a:srgbClr val="002060"/>
                </a:solidFill>
              </a:rPr>
              <a:t> 𝑃𝑇 𝑆𝑡𝑎.= 𝑃𝐶 𝑆𝑡𝑎.+ 𝐿 </a:t>
            </a:r>
            <a:r>
              <a:rPr lang="en-US" dirty="0"/>
              <a:t>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839285" y="1340768"/>
                <a:ext cx="2041035" cy="8111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dirty="0" smtClean="0"/>
              </a:p>
              <a:p>
                <a:r>
                  <a:rPr lang="en-US" b="1" dirty="0">
                    <a:solidFill>
                      <a:srgbClr val="002060"/>
                    </a:solidFill>
                  </a:rPr>
                  <a:t> 𝑇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= 𝑅 </a:t>
                </a:r>
                <a:r>
                  <a:rPr lang="en-US" b="1" dirty="0">
                    <a:solidFill>
                      <a:srgbClr val="002060"/>
                    </a:solidFill>
                  </a:rPr>
                  <a:t>tan</a:t>
                </a:r>
                <a:r>
                  <a:rPr lang="el-GR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b="1" dirty="0">
                            <a:solidFill>
                              <a:srgbClr val="002060"/>
                            </a:solidFill>
                          </a:rPr>
                          <m:t>Δ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l-GR" dirty="0"/>
                  <a:t>	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85" y="1340768"/>
                <a:ext cx="2041035" cy="811119"/>
              </a:xfrm>
              <a:prstGeom prst="rect">
                <a:avLst/>
              </a:prstGeom>
              <a:blipFill rotWithShape="1">
                <a:blip r:embed="rId2"/>
                <a:stretch>
                  <a:fillRect b="-3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792088" y="1916832"/>
                <a:ext cx="4572000" cy="80098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endParaRPr lang="en-US" dirty="0"/>
              </a:p>
              <a:p>
                <a:r>
                  <a:rPr lang="en-US" b="1" dirty="0">
                    <a:solidFill>
                      <a:srgbClr val="002060"/>
                    </a:solidFill>
                  </a:rPr>
                  <a:t> 𝑇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= 6016.05 * tan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0" dirty="0" smtClean="0">
                            <a:solidFill>
                              <a:srgbClr val="002060"/>
                            </a:solidFill>
                          </a:rPr>
                          <m:t>20</m:t>
                        </m:r>
                      </m:num>
                      <m:den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b="1" dirty="0" smtClean="0">
                    <a:solidFill>
                      <a:srgbClr val="002060"/>
                    </a:solidFill>
                  </a:rPr>
                  <a:t>=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1060.8 m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088" y="1916832"/>
                <a:ext cx="4572000" cy="800989"/>
              </a:xfrm>
              <a:prstGeom prst="rect">
                <a:avLst/>
              </a:prstGeom>
              <a:blipFill rotWithShape="1">
                <a:blip r:embed="rId3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888088" y="2827727"/>
            <a:ext cx="76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b="1" dirty="0">
                <a:solidFill>
                  <a:srgbClr val="002060"/>
                </a:solidFill>
              </a:rPr>
              <a:t>𝑃𝐶 𝑆𝑡𝑎.= </a:t>
            </a:r>
            <a:r>
              <a:rPr lang="en-US" b="1" dirty="0" smtClean="0">
                <a:solidFill>
                  <a:srgbClr val="002060"/>
                </a:solidFill>
              </a:rPr>
              <a:t>1430 </a:t>
            </a:r>
            <a:r>
              <a:rPr lang="en-US" b="1" dirty="0">
                <a:solidFill>
                  <a:srgbClr val="002060"/>
                </a:solidFill>
              </a:rPr>
              <a:t>– </a:t>
            </a:r>
            <a:r>
              <a:rPr lang="en-US" b="1" dirty="0" smtClean="0">
                <a:solidFill>
                  <a:srgbClr val="002060"/>
                </a:solidFill>
              </a:rPr>
              <a:t>1060.8 </a:t>
            </a:r>
            <a:r>
              <a:rPr lang="en-US" b="1" dirty="0">
                <a:solidFill>
                  <a:srgbClr val="002060"/>
                </a:solidFill>
              </a:rPr>
              <a:t>= </a:t>
            </a:r>
            <a:r>
              <a:rPr lang="en-US" b="1" dirty="0" smtClean="0">
                <a:solidFill>
                  <a:srgbClr val="002060"/>
                </a:solidFill>
              </a:rPr>
              <a:t>369.2 𝑚  →→  </a:t>
            </a:r>
            <a:r>
              <a:rPr lang="en-US" b="1" dirty="0" smtClean="0">
                <a:solidFill>
                  <a:srgbClr val="FF0000"/>
                </a:solidFill>
              </a:rPr>
              <a:t>0 + 369.2 </a:t>
            </a:r>
            <a:r>
              <a:rPr lang="en-US" b="1" dirty="0" err="1" smtClean="0">
                <a:solidFill>
                  <a:srgbClr val="FF0000"/>
                </a:solidFill>
              </a:rPr>
              <a:t>Sta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11293" y="3851756"/>
            <a:ext cx="65112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𝑃𝑇 𝑆𝑡𝑎.= </a:t>
            </a:r>
            <a:r>
              <a:rPr lang="en-US" b="1" dirty="0" smtClean="0">
                <a:solidFill>
                  <a:srgbClr val="002060"/>
                </a:solidFill>
              </a:rPr>
              <a:t>369.2 </a:t>
            </a:r>
            <a:r>
              <a:rPr lang="en-US" b="1" dirty="0">
                <a:solidFill>
                  <a:srgbClr val="002060"/>
                </a:solidFill>
              </a:rPr>
              <a:t>+ </a:t>
            </a:r>
            <a:r>
              <a:rPr lang="en-US" b="1" dirty="0" smtClean="0">
                <a:solidFill>
                  <a:srgbClr val="002060"/>
                </a:solidFill>
              </a:rPr>
              <a:t>2100 = 2469.2 𝑚  →→  </a:t>
            </a:r>
            <a:r>
              <a:rPr lang="en-US" b="1" dirty="0" smtClean="0">
                <a:solidFill>
                  <a:srgbClr val="FF0000"/>
                </a:solidFill>
              </a:rPr>
              <a:t>2 + 469.2  </a:t>
            </a:r>
            <a:r>
              <a:rPr lang="en-US" b="1" dirty="0" err="1" smtClean="0">
                <a:solidFill>
                  <a:srgbClr val="FF0000"/>
                </a:solidFill>
              </a:rPr>
              <a:t>Sta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899592" y="4396026"/>
                <a:ext cx="4076095" cy="10491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dirty="0" smtClean="0"/>
              </a:p>
              <a:p>
                <a:r>
                  <a:rPr lang="en-US" b="1" dirty="0" smtClean="0">
                    <a:solidFill>
                      <a:srgbClr val="002060"/>
                    </a:solidFill>
                  </a:rPr>
                  <a:t>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𝟓𝟕𝟐𝟗</m:t>
                        </m:r>
                        <m: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𝟓𝟕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𝑹</m:t>
                        </m:r>
                      </m:den>
                    </m:f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b="1" dirty="0">
                    <a:solidFill>
                      <a:srgbClr val="002060"/>
                    </a:solidFill>
                  </a:rPr>
                  <a:t>=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0.9523</a:t>
                </a:r>
                <a:r>
                  <a:rPr lang="en-GB" b="1" baseline="30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  </a:t>
                </a:r>
                <a:r>
                  <a:rPr lang="en-US" dirty="0"/>
                  <a:t> </a:t>
                </a:r>
                <a:r>
                  <a:rPr lang="en-US" b="1" dirty="0">
                    <a:solidFill>
                      <a:srgbClr val="002060"/>
                    </a:solidFill>
                  </a:rPr>
                  <a:t>=</a:t>
                </a:r>
                <a:r>
                  <a:rPr lang="en-US" dirty="0" smtClean="0"/>
                  <a:t>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0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°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57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′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8.28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′′ </a:t>
                </a:r>
                <a:endParaRPr lang="en-US" b="1" dirty="0">
                  <a:solidFill>
                    <a:srgbClr val="FF0000"/>
                  </a:solidFill>
                </a:endParaRPr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396026"/>
                <a:ext cx="4076095" cy="1049198"/>
              </a:xfrm>
              <a:prstGeom prst="rect">
                <a:avLst/>
              </a:prstGeom>
              <a:blipFill rotWithShape="1">
                <a:blip r:embed="rId4"/>
                <a:stretch>
                  <a:fillRect l="-13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911292" y="5445224"/>
                <a:ext cx="6036972" cy="8494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b="1" dirty="0" smtClean="0">
                    <a:solidFill>
                      <a:srgbClr val="002060"/>
                    </a:solidFill>
                  </a:rPr>
                  <a:t>Φ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l-GR" sz="20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𝜽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𝒍</m:t>
                        </m:r>
                        <m:r>
                          <a:rPr lang="en-US" sz="20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𝑫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𝟐𝟎𝟎</m:t>
                        </m:r>
                      </m:den>
                    </m:f>
                  </m:oMath>
                </a14:m>
                <a:r>
                  <a:rPr lang="en-US" sz="2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002060"/>
                            </a:solidFill>
                          </a:rPr>
                          <m:t>100 </m:t>
                        </m:r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002060"/>
                            </a:solidFill>
                          </a:rPr>
                          <m:t>∗ </m:t>
                        </m:r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002060"/>
                            </a:solidFill>
                          </a:rPr>
                          <m:t>0.9523  </m:t>
                        </m:r>
                      </m:num>
                      <m:den>
                        <m:r>
                          <a:rPr lang="en-US" b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𝟐𝟎𝟎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rgbClr val="002060"/>
                    </a:solidFill>
                  </a:rPr>
                  <a:t>= 0.47615 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Cambria Math"/>
                  </a:rPr>
                  <a:t>= 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0</a:t>
                </a:r>
                <a:r>
                  <a:rPr lang="el-GR" sz="2000" b="1" dirty="0" smtClean="0">
                    <a:solidFill>
                      <a:srgbClr val="FF0000"/>
                    </a:solidFill>
                  </a:rPr>
                  <a:t>°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28</a:t>
                </a:r>
                <a:r>
                  <a:rPr lang="el-GR" sz="2000" b="1" dirty="0" smtClean="0">
                    <a:solidFill>
                      <a:srgbClr val="FF0000"/>
                    </a:solidFill>
                  </a:rPr>
                  <a:t>′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34.14 </a:t>
                </a:r>
                <a:r>
                  <a:rPr lang="el-GR" sz="2000" b="1" dirty="0">
                    <a:solidFill>
                      <a:srgbClr val="FF0000"/>
                    </a:solidFill>
                  </a:rPr>
                  <a:t>′′ </a:t>
                </a:r>
                <a:endParaRPr lang="en-US" sz="2000" b="1" dirty="0">
                  <a:solidFill>
                    <a:srgbClr val="FF0000"/>
                  </a:solidFill>
                </a:endParaRPr>
              </a:p>
              <a:p>
                <a:r>
                  <a:rPr lang="en-US" sz="2000" dirty="0" smtClean="0">
                    <a:solidFill>
                      <a:srgbClr val="002060"/>
                    </a:solidFill>
                    <a:latin typeface="Cambria Math"/>
                  </a:rPr>
                  <a:t> </a:t>
                </a:r>
                <a:r>
                  <a:rPr lang="en-US" sz="2000" b="1" i="1" dirty="0" smtClean="0">
                    <a:solidFill>
                      <a:srgbClr val="002060"/>
                    </a:solidFill>
                    <a:latin typeface="Cambria Math"/>
                  </a:rPr>
                  <a:t> </a:t>
                </a:r>
                <a:endParaRPr lang="en-US" sz="2000" b="1" i="1" dirty="0">
                  <a:solidFill>
                    <a:srgbClr val="00206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292" y="5445224"/>
                <a:ext cx="6036972" cy="849400"/>
              </a:xfrm>
              <a:prstGeom prst="rect">
                <a:avLst/>
              </a:prstGeom>
              <a:blipFill rotWithShape="1">
                <a:blip r:embed="rId5"/>
                <a:stretch>
                  <a:fillRect l="-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1049868" y="5316056"/>
            <a:ext cx="23053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2118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5815</TotalTime>
  <Words>541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ksu</dc:creator>
  <cp:lastModifiedBy>Eng-Helmi</cp:lastModifiedBy>
  <cp:revision>455</cp:revision>
  <dcterms:created xsi:type="dcterms:W3CDTF">2013-01-26T10:38:29Z</dcterms:created>
  <dcterms:modified xsi:type="dcterms:W3CDTF">2016-04-19T14:19:25Z</dcterms:modified>
</cp:coreProperties>
</file>