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31"/>
  </p:notesMasterIdLst>
  <p:sldIdLst>
    <p:sldId id="256" r:id="rId2"/>
    <p:sldId id="258" r:id="rId3"/>
    <p:sldId id="259" r:id="rId4"/>
    <p:sldId id="262" r:id="rId5"/>
    <p:sldId id="301" r:id="rId6"/>
    <p:sldId id="263" r:id="rId7"/>
    <p:sldId id="266" r:id="rId8"/>
    <p:sldId id="267" r:id="rId9"/>
    <p:sldId id="299" r:id="rId10"/>
    <p:sldId id="270" r:id="rId11"/>
    <p:sldId id="268" r:id="rId12"/>
    <p:sldId id="271" r:id="rId13"/>
    <p:sldId id="272" r:id="rId14"/>
    <p:sldId id="298" r:id="rId15"/>
    <p:sldId id="277" r:id="rId16"/>
    <p:sldId id="279" r:id="rId17"/>
    <p:sldId id="278" r:id="rId18"/>
    <p:sldId id="280" r:id="rId19"/>
    <p:sldId id="282" r:id="rId20"/>
    <p:sldId id="283" r:id="rId21"/>
    <p:sldId id="287" r:id="rId22"/>
    <p:sldId id="290" r:id="rId23"/>
    <p:sldId id="291" r:id="rId24"/>
    <p:sldId id="300" r:id="rId25"/>
    <p:sldId id="292" r:id="rId26"/>
    <p:sldId id="293" r:id="rId27"/>
    <p:sldId id="294" r:id="rId28"/>
    <p:sldId id="295" r:id="rId29"/>
    <p:sldId id="302" r:id="rId30"/>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1773" autoAdjust="0"/>
    <p:restoredTop sz="94685" autoAdjust="0"/>
  </p:normalViewPr>
  <p:slideViewPr>
    <p:cSldViewPr>
      <p:cViewPr>
        <p:scale>
          <a:sx n="76" d="100"/>
          <a:sy n="76" d="100"/>
        </p:scale>
        <p:origin x="-208" y="-2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x-non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F78FBE-560E-451B-B641-C433DAAB78C3}" type="datetimeFigureOut">
              <a:rPr lang="x-none" smtClean="0"/>
              <a:pPr/>
              <a:t>2/2/14</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x-non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F67CB48-0ACA-406E-BD91-29EDB0E61B6B}" type="slidenum">
              <a:rPr lang="x-none" smtClean="0"/>
              <a:pPr/>
              <a:t>‹#›</a:t>
            </a:fld>
            <a:endParaRPr lang="x-none"/>
          </a:p>
        </p:txBody>
      </p:sp>
    </p:spTree>
    <p:extLst>
      <p:ext uri="{BB962C8B-B14F-4D97-AF65-F5344CB8AC3E}">
        <p14:creationId xmlns:p14="http://schemas.microsoft.com/office/powerpoint/2010/main" val="20996837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a:t>
            </a:fld>
            <a:endParaRPr 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12</a:t>
            </a:fld>
            <a:endParaRPr 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13</a:t>
            </a:fld>
            <a:endParaRPr 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14</a:t>
            </a:fld>
            <a:endParaRPr 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15</a:t>
            </a:fld>
            <a:endParaRPr 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16</a:t>
            </a:fld>
            <a:endParaRPr lang="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17</a:t>
            </a:fld>
            <a:endParaRPr lang="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18</a:t>
            </a:fld>
            <a:endParaRPr lang="x-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19</a:t>
            </a:fld>
            <a:endParaRPr lang="x-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20</a:t>
            </a:fld>
            <a:endParaRPr lang="x-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21</a:t>
            </a:fld>
            <a:endParaRPr 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a:t>
            </a:fld>
            <a:endParaRPr lang="x-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22</a:t>
            </a:fld>
            <a:endParaRPr lang="x-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23</a:t>
            </a:fld>
            <a:endParaRPr lang="x-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25</a:t>
            </a:fld>
            <a:endParaRPr lang="x-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26</a:t>
            </a:fld>
            <a:endParaRPr lang="x-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27</a:t>
            </a:fld>
            <a:endParaRPr lang="x-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28</a:t>
            </a:fld>
            <a:endParaRPr 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3</a:t>
            </a:fld>
            <a:endParaRPr 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4</a:t>
            </a:fld>
            <a:endParaRPr 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6</a:t>
            </a:fld>
            <a:endParaRPr 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7</a:t>
            </a:fld>
            <a:endParaRPr 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8</a:t>
            </a:fld>
            <a:endParaRPr 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10</a:t>
            </a:fld>
            <a:endParaRPr 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fld id="{2F67CB48-0ACA-406E-BD91-29EDB0E61B6B}" type="slidenum">
              <a:rPr lang="x-none" smtClean="0"/>
              <a:pPr/>
              <a:t>11</a:t>
            </a:fld>
            <a:endParaRPr 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5" name="Footer Placeholder 4"/>
          <p:cNvSpPr>
            <a:spLocks noGrp="1"/>
          </p:cNvSpPr>
          <p:nvPr>
            <p:ph type="ftr" sz="quarter" idx="11"/>
          </p:nvPr>
        </p:nvSpPr>
        <p:spPr/>
        <p:txBody>
          <a:bodyPr/>
          <a:lstStyle/>
          <a:p>
            <a:endParaRPr lang="x-none" dirty="0"/>
          </a:p>
        </p:txBody>
      </p:sp>
      <p:sp>
        <p:nvSpPr>
          <p:cNvPr id="6" name="Slide Number Placeholder 5"/>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8" name="Footer Placeholder 7"/>
          <p:cNvSpPr>
            <a:spLocks noGrp="1"/>
          </p:cNvSpPr>
          <p:nvPr>
            <p:ph type="ftr" sz="quarter" idx="11"/>
          </p:nvPr>
        </p:nvSpPr>
        <p:spPr>
          <a:xfrm>
            <a:off x="1120588" y="188259"/>
            <a:ext cx="2895600" cy="365125"/>
          </a:xfrm>
        </p:spPr>
        <p:txBody>
          <a:bodyPr/>
          <a:lstStyle/>
          <a:p>
            <a:endParaRPr lang="x-none" dirty="0"/>
          </a:p>
        </p:txBody>
      </p:sp>
      <p:sp>
        <p:nvSpPr>
          <p:cNvPr id="9" name="Slide Number Placeholder 8"/>
          <p:cNvSpPr>
            <a:spLocks noGrp="1"/>
          </p:cNvSpPr>
          <p:nvPr>
            <p:ph type="sldNum" sz="quarter" idx="12"/>
          </p:nvPr>
        </p:nvSpPr>
        <p:spPr/>
        <p:txBody>
          <a:bodyPr/>
          <a:lstStyle/>
          <a:p>
            <a:fld id="{61E133F1-CC45-4878-8BDD-33F7FB2DA8B9}" type="slidenum">
              <a:rPr lang="x-none" smtClean="0"/>
              <a:pPr/>
              <a:t>‹#›</a:t>
            </a:fld>
            <a:endParaRPr lang="x-none"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4" name="Footer Placeholder 3"/>
          <p:cNvSpPr>
            <a:spLocks noGrp="1"/>
          </p:cNvSpPr>
          <p:nvPr>
            <p:ph type="ftr" sz="quarter" idx="11"/>
          </p:nvPr>
        </p:nvSpPr>
        <p:spPr/>
        <p:txBody>
          <a:bodyPr/>
          <a:lstStyle/>
          <a:p>
            <a:endParaRPr lang="x-none" dirty="0"/>
          </a:p>
        </p:txBody>
      </p:sp>
      <p:sp>
        <p:nvSpPr>
          <p:cNvPr id="5" name="Slide Number Placeholder 4"/>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791A1-456F-46D0-A337-C8920A364658}" type="datetimeFigureOut">
              <a:rPr lang="x-none" smtClean="0"/>
              <a:pPr/>
              <a:t>2/2/14</a:t>
            </a:fld>
            <a:endParaRPr lang="x-none" dirty="0"/>
          </a:p>
        </p:txBody>
      </p:sp>
      <p:sp>
        <p:nvSpPr>
          <p:cNvPr id="3" name="Footer Placeholder 2"/>
          <p:cNvSpPr>
            <a:spLocks noGrp="1"/>
          </p:cNvSpPr>
          <p:nvPr>
            <p:ph type="ftr" sz="quarter" idx="11"/>
          </p:nvPr>
        </p:nvSpPr>
        <p:spPr/>
        <p:txBody>
          <a:bodyPr/>
          <a:lstStyle/>
          <a:p>
            <a:endParaRPr lang="x-none" dirty="0"/>
          </a:p>
        </p:txBody>
      </p:sp>
      <p:sp>
        <p:nvSpPr>
          <p:cNvPr id="4" name="Slide Number Placeholder 3"/>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2F791A1-456F-46D0-A337-C8920A364658}" type="datetimeFigureOut">
              <a:rPr lang="x-none" smtClean="0"/>
              <a:pPr/>
              <a:t>2/2/14</a:t>
            </a:fld>
            <a:endParaRPr lang="x-none" dirty="0"/>
          </a:p>
        </p:txBody>
      </p:sp>
      <p:sp>
        <p:nvSpPr>
          <p:cNvPr id="6" name="Footer Placeholder 5"/>
          <p:cNvSpPr>
            <a:spLocks noGrp="1"/>
          </p:cNvSpPr>
          <p:nvPr>
            <p:ph type="ftr" sz="quarter" idx="11"/>
          </p:nvPr>
        </p:nvSpPr>
        <p:spPr/>
        <p:txBody>
          <a:bodyPr/>
          <a:lstStyle/>
          <a:p>
            <a:endParaRPr lang="x-none" dirty="0"/>
          </a:p>
        </p:txBody>
      </p:sp>
      <p:sp>
        <p:nvSpPr>
          <p:cNvPr id="7" name="Slide Number Placeholder 6"/>
          <p:cNvSpPr>
            <a:spLocks noGrp="1"/>
          </p:cNvSpPr>
          <p:nvPr>
            <p:ph type="sldNum" sz="quarter" idx="12"/>
          </p:nvPr>
        </p:nvSpPr>
        <p:spPr/>
        <p:txBody>
          <a:bodyPr/>
          <a:lstStyle/>
          <a:p>
            <a:fld id="{61E133F1-CC45-4878-8BDD-33F7FB2DA8B9}" type="slidenum">
              <a:rPr lang="x-none" smtClean="0"/>
              <a:pPr/>
              <a:t>‹#›</a:t>
            </a:fld>
            <a:endParaRPr lang="x-none"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2F791A1-456F-46D0-A337-C8920A364658}" type="datetimeFigureOut">
              <a:rPr lang="x-none" smtClean="0"/>
              <a:pPr/>
              <a:t>2/2/14</a:t>
            </a:fld>
            <a:endParaRPr lang="x-none"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x-none"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61E133F1-CC45-4878-8BDD-33F7FB2DA8B9}" type="slidenum">
              <a:rPr lang="x-none" smtClean="0"/>
              <a:pPr/>
              <a:t>‹#›</a:t>
            </a:fld>
            <a:endParaRPr lang="x-none" dirty="0"/>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solidFill>
                  <a:srgbClr val="FF0000"/>
                </a:solidFill>
              </a:rPr>
              <a:t>CHS 485</a:t>
            </a:r>
            <a:endParaRPr lang="x-none" b="1" dirty="0">
              <a:solidFill>
                <a:srgbClr val="FF0000"/>
              </a:solidFill>
            </a:endParaRPr>
          </a:p>
        </p:txBody>
      </p:sp>
      <p:sp>
        <p:nvSpPr>
          <p:cNvPr id="3" name="Subtitle 2"/>
          <p:cNvSpPr>
            <a:spLocks noGrp="1"/>
          </p:cNvSpPr>
          <p:nvPr>
            <p:ph type="subTitle" idx="1"/>
          </p:nvPr>
        </p:nvSpPr>
        <p:spPr/>
        <p:txBody>
          <a:bodyPr>
            <a:normAutofit/>
          </a:bodyPr>
          <a:lstStyle/>
          <a:p>
            <a:r>
              <a:rPr lang="en-AU" sz="4400" b="1" dirty="0" smtClean="0"/>
              <a:t>School Health Education </a:t>
            </a:r>
          </a:p>
          <a:p>
            <a:pPr rtl="0"/>
            <a:r>
              <a:rPr lang="en-AU" dirty="0" smtClean="0"/>
              <a:t>1</a:t>
            </a:r>
            <a:r>
              <a:rPr lang="en-AU" baseline="30000" dirty="0" smtClean="0"/>
              <a:t>st</a:t>
            </a:r>
            <a:r>
              <a:rPr lang="en-AU" dirty="0" smtClean="0"/>
              <a:t>  Lecture</a:t>
            </a:r>
            <a:r>
              <a:rPr lang="en-US" dirty="0" smtClean="0"/>
              <a:t>  </a:t>
            </a:r>
          </a:p>
          <a:p>
            <a:pPr rtl="0"/>
            <a:r>
              <a:rPr lang="en-US" dirty="0" smtClean="0"/>
              <a:t>Ms. </a:t>
            </a:r>
            <a:r>
              <a:rPr lang="en-US" dirty="0" err="1" smtClean="0"/>
              <a:t>Samah</a:t>
            </a:r>
            <a:r>
              <a:rPr lang="en-US" dirty="0" smtClean="0"/>
              <a:t> </a:t>
            </a:r>
            <a:r>
              <a:rPr lang="en-US" dirty="0" err="1" smtClean="0"/>
              <a:t>Alageel</a:t>
            </a:r>
            <a:r>
              <a:rPr lang="en-US" dirty="0" smtClean="0"/>
              <a:t> </a:t>
            </a:r>
            <a:endParaRPr lang="x-none"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1447800"/>
          </a:xfrm>
        </p:spPr>
        <p:txBody>
          <a:bodyPr>
            <a:normAutofit fontScale="90000"/>
          </a:bodyPr>
          <a:lstStyle/>
          <a:p>
            <a:r>
              <a:rPr lang="en-US" b="1" dirty="0" smtClean="0"/>
              <a:t>Contrasting 10 traditional HE content areas with 6 CDC priority areas</a:t>
            </a:r>
            <a:endParaRPr lang="x-none" b="1" dirty="0"/>
          </a:p>
        </p:txBody>
      </p:sp>
      <p:sp>
        <p:nvSpPr>
          <p:cNvPr id="3" name="Text Placeholder 2"/>
          <p:cNvSpPr>
            <a:spLocks noGrp="1"/>
          </p:cNvSpPr>
          <p:nvPr>
            <p:ph type="body" idx="1"/>
          </p:nvPr>
        </p:nvSpPr>
        <p:spPr/>
        <p:txBody>
          <a:bodyPr>
            <a:normAutofit/>
          </a:bodyPr>
          <a:lstStyle/>
          <a:p>
            <a:pPr algn="ctr"/>
            <a:r>
              <a:rPr lang="x-none" dirty="0" smtClean="0"/>
              <a:t> </a:t>
            </a:r>
            <a:r>
              <a:rPr lang="en-US" sz="2200" dirty="0" smtClean="0">
                <a:solidFill>
                  <a:srgbClr val="FF0000"/>
                </a:solidFill>
              </a:rPr>
              <a:t> 10 traditional HE content areas</a:t>
            </a:r>
            <a:endParaRPr lang="x-none" sz="2200" dirty="0">
              <a:solidFill>
                <a:srgbClr val="FF0000"/>
              </a:solidFill>
            </a:endParaRPr>
          </a:p>
        </p:txBody>
      </p:sp>
      <p:sp>
        <p:nvSpPr>
          <p:cNvPr id="4" name="Content Placeholder 3"/>
          <p:cNvSpPr>
            <a:spLocks noGrp="1"/>
          </p:cNvSpPr>
          <p:nvPr>
            <p:ph sz="half" idx="2"/>
          </p:nvPr>
        </p:nvSpPr>
        <p:spPr>
          <a:xfrm>
            <a:off x="1120588" y="3065928"/>
            <a:ext cx="3832412" cy="3334871"/>
          </a:xfrm>
        </p:spPr>
        <p:txBody>
          <a:bodyPr>
            <a:normAutofit fontScale="25000" lnSpcReduction="20000"/>
          </a:bodyPr>
          <a:lstStyle/>
          <a:p>
            <a:pPr marL="457200" indent="-457200" algn="l" rtl="0">
              <a:lnSpc>
                <a:spcPct val="70000"/>
              </a:lnSpc>
              <a:buFont typeface="+mj-lt"/>
              <a:buAutoNum type="arabicPeriod"/>
            </a:pPr>
            <a:r>
              <a:rPr lang="en-US" sz="6400" dirty="0" smtClean="0"/>
              <a:t>Personal health.</a:t>
            </a:r>
          </a:p>
          <a:p>
            <a:pPr marL="457200" indent="-457200" algn="l" rtl="0">
              <a:lnSpc>
                <a:spcPct val="70000"/>
              </a:lnSpc>
              <a:buFont typeface="+mj-lt"/>
              <a:buAutoNum type="arabicPeriod"/>
            </a:pPr>
            <a:r>
              <a:rPr lang="en-US" sz="6400" dirty="0" smtClean="0"/>
              <a:t>Mental &amp; emotional health.</a:t>
            </a:r>
          </a:p>
          <a:p>
            <a:pPr marL="457200" indent="-457200" algn="l" rtl="0">
              <a:lnSpc>
                <a:spcPct val="70000"/>
              </a:lnSpc>
              <a:buFont typeface="+mj-lt"/>
              <a:buAutoNum type="arabicPeriod"/>
            </a:pPr>
            <a:r>
              <a:rPr lang="en-US" sz="6400" dirty="0" smtClean="0"/>
              <a:t>Prevention &amp; control of disease.</a:t>
            </a:r>
          </a:p>
          <a:p>
            <a:pPr marL="457200" indent="-457200" algn="l" rtl="0">
              <a:lnSpc>
                <a:spcPct val="70000"/>
              </a:lnSpc>
              <a:buFont typeface="+mj-lt"/>
              <a:buAutoNum type="arabicPeriod"/>
            </a:pPr>
            <a:r>
              <a:rPr lang="en-US" sz="6400" dirty="0" smtClean="0"/>
              <a:t> Nutrition. </a:t>
            </a:r>
          </a:p>
          <a:p>
            <a:pPr marL="457200" indent="-457200" algn="l" rtl="0">
              <a:lnSpc>
                <a:spcPct val="70000"/>
              </a:lnSpc>
              <a:buFont typeface="+mj-lt"/>
              <a:buAutoNum type="arabicPeriod"/>
            </a:pPr>
            <a:r>
              <a:rPr lang="en-US" sz="6400" dirty="0" smtClean="0"/>
              <a:t> Substance use &amp; abuse.</a:t>
            </a:r>
          </a:p>
          <a:p>
            <a:pPr marL="457200" indent="-457200" algn="l" rtl="0">
              <a:lnSpc>
                <a:spcPct val="70000"/>
              </a:lnSpc>
              <a:buFont typeface="+mj-lt"/>
              <a:buAutoNum type="arabicPeriod"/>
            </a:pPr>
            <a:r>
              <a:rPr lang="en-US" sz="6400" dirty="0" smtClean="0"/>
              <a:t>Accident prevention &amp; safety.</a:t>
            </a:r>
          </a:p>
          <a:p>
            <a:pPr marL="457200" indent="-457200" algn="l" rtl="0">
              <a:lnSpc>
                <a:spcPct val="70000"/>
              </a:lnSpc>
              <a:buFont typeface="+mj-lt"/>
              <a:buAutoNum type="arabicPeriod"/>
            </a:pPr>
            <a:r>
              <a:rPr lang="en-US" sz="6400" dirty="0" smtClean="0"/>
              <a:t>Community health.</a:t>
            </a:r>
          </a:p>
          <a:p>
            <a:pPr marL="457200" indent="-457200" algn="l" rtl="0">
              <a:lnSpc>
                <a:spcPct val="70000"/>
              </a:lnSpc>
              <a:buFont typeface="+mj-lt"/>
              <a:buAutoNum type="arabicPeriod"/>
            </a:pPr>
            <a:r>
              <a:rPr lang="en-US" sz="6400" dirty="0" smtClean="0"/>
              <a:t>Consumer health.</a:t>
            </a:r>
          </a:p>
          <a:p>
            <a:pPr marL="457200" indent="-457200" algn="l" rtl="0">
              <a:lnSpc>
                <a:spcPct val="70000"/>
              </a:lnSpc>
              <a:buFont typeface="+mj-lt"/>
              <a:buAutoNum type="arabicPeriod"/>
            </a:pPr>
            <a:r>
              <a:rPr lang="en-US" sz="6400" dirty="0" smtClean="0"/>
              <a:t>Environmental health.</a:t>
            </a:r>
          </a:p>
          <a:p>
            <a:pPr marL="457200" indent="-457200" algn="l" rtl="0">
              <a:lnSpc>
                <a:spcPct val="70000"/>
              </a:lnSpc>
              <a:buFont typeface="+mj-lt"/>
              <a:buAutoNum type="arabicPeriod"/>
            </a:pPr>
            <a:r>
              <a:rPr lang="en-US" sz="6400" dirty="0" smtClean="0"/>
              <a:t>Family life education.</a:t>
            </a:r>
          </a:p>
          <a:p>
            <a:pPr marL="457200" indent="-457200" algn="l" rtl="0">
              <a:lnSpc>
                <a:spcPct val="70000"/>
              </a:lnSpc>
              <a:buFont typeface="+mj-lt"/>
              <a:buAutoNum type="arabicPeriod"/>
            </a:pPr>
            <a:endParaRPr lang="en-US" sz="4000" dirty="0" smtClean="0"/>
          </a:p>
          <a:p>
            <a:pPr marL="457200" indent="-457200" algn="l" rtl="0">
              <a:buNone/>
            </a:pPr>
            <a:endParaRPr lang="en-US" sz="2000" dirty="0" smtClean="0"/>
          </a:p>
          <a:p>
            <a:pPr marL="457200" indent="-457200" algn="l" rtl="0">
              <a:buFont typeface="+mj-lt"/>
              <a:buAutoNum type="arabicPeriod"/>
            </a:pPr>
            <a:endParaRPr lang="en-US" sz="1800" dirty="0" smtClean="0"/>
          </a:p>
          <a:p>
            <a:pPr marL="457200" indent="-457200" algn="l" rtl="0">
              <a:buFont typeface="+mj-lt"/>
              <a:buAutoNum type="arabicPeriod"/>
            </a:pPr>
            <a:endParaRPr lang="en-US" sz="1800" dirty="0" smtClean="0"/>
          </a:p>
          <a:p>
            <a:pPr marL="457200" indent="-457200" algn="l" rtl="0">
              <a:buFont typeface="+mj-lt"/>
              <a:buAutoNum type="arabicPeriod"/>
            </a:pPr>
            <a:endParaRPr lang="en-US" sz="1800" dirty="0" smtClean="0"/>
          </a:p>
          <a:p>
            <a:pPr marL="457200" indent="-457200" algn="l" rtl="0">
              <a:buFont typeface="+mj-lt"/>
              <a:buAutoNum type="arabicPeriod"/>
            </a:pPr>
            <a:endParaRPr lang="x-none" dirty="0"/>
          </a:p>
        </p:txBody>
      </p:sp>
      <p:sp>
        <p:nvSpPr>
          <p:cNvPr id="5" name="Text Placeholder 4"/>
          <p:cNvSpPr>
            <a:spLocks noGrp="1"/>
          </p:cNvSpPr>
          <p:nvPr>
            <p:ph type="body" sz="quarter" idx="3"/>
          </p:nvPr>
        </p:nvSpPr>
        <p:spPr/>
        <p:txBody>
          <a:bodyPr>
            <a:normAutofit/>
          </a:bodyPr>
          <a:lstStyle/>
          <a:p>
            <a:pPr algn="ctr"/>
            <a:r>
              <a:rPr lang="en-US" sz="2200" dirty="0" smtClean="0">
                <a:solidFill>
                  <a:srgbClr val="FF0000"/>
                </a:solidFill>
              </a:rPr>
              <a:t>6 CDC priority areas </a:t>
            </a:r>
            <a:endParaRPr lang="x-none" sz="2200" dirty="0">
              <a:solidFill>
                <a:srgbClr val="FF0000"/>
              </a:solidFill>
            </a:endParaRPr>
          </a:p>
        </p:txBody>
      </p:sp>
      <p:sp>
        <p:nvSpPr>
          <p:cNvPr id="6" name="Content Placeholder 5"/>
          <p:cNvSpPr>
            <a:spLocks noGrp="1"/>
          </p:cNvSpPr>
          <p:nvPr>
            <p:ph sz="quarter" idx="4"/>
          </p:nvPr>
        </p:nvSpPr>
        <p:spPr/>
        <p:txBody>
          <a:bodyPr>
            <a:normAutofit fontScale="85000" lnSpcReduction="20000"/>
          </a:bodyPr>
          <a:lstStyle/>
          <a:p>
            <a:pPr marL="457200" indent="-457200" algn="l" rtl="0">
              <a:buFont typeface="+mj-lt"/>
              <a:buAutoNum type="arabicPeriod"/>
            </a:pPr>
            <a:r>
              <a:rPr lang="en-US" sz="2000" dirty="0" smtClean="0"/>
              <a:t>Tobacco use.</a:t>
            </a:r>
          </a:p>
          <a:p>
            <a:pPr marL="457200" indent="-457200" algn="l" rtl="0">
              <a:buFont typeface="+mj-lt"/>
              <a:buAutoNum type="arabicPeriod"/>
            </a:pPr>
            <a:r>
              <a:rPr lang="en-US" sz="2000" dirty="0" smtClean="0"/>
              <a:t>Poor eating health.</a:t>
            </a:r>
          </a:p>
          <a:p>
            <a:pPr marL="457200" indent="-457200" algn="l" rtl="0">
              <a:buFont typeface="+mj-lt"/>
              <a:buAutoNum type="arabicPeriod"/>
            </a:pPr>
            <a:r>
              <a:rPr lang="en-US" sz="2000" dirty="0" smtClean="0"/>
              <a:t>Alcohol &amp; other drug risks.</a:t>
            </a:r>
          </a:p>
          <a:p>
            <a:pPr marL="457200" indent="-457200" algn="l" rtl="0">
              <a:buFont typeface="+mj-lt"/>
              <a:buAutoNum type="arabicPeriod"/>
            </a:pPr>
            <a:r>
              <a:rPr lang="en-US" sz="2000" dirty="0" smtClean="0"/>
              <a:t>Behaviors that result in intentional and unintentional injuries.</a:t>
            </a:r>
          </a:p>
          <a:p>
            <a:pPr marL="457200" indent="-457200" algn="l" rtl="0">
              <a:buFont typeface="+mj-lt"/>
              <a:buAutoNum type="arabicPeriod"/>
            </a:pPr>
            <a:r>
              <a:rPr lang="en-US" sz="2000" dirty="0" smtClean="0"/>
              <a:t>Physical inactivity.</a:t>
            </a:r>
          </a:p>
          <a:p>
            <a:pPr marL="457200" indent="-457200" algn="l" rtl="0">
              <a:buFont typeface="+mj-lt"/>
              <a:buAutoNum type="arabicPeriod"/>
            </a:pPr>
            <a:r>
              <a:rPr lang="en-US" sz="2000" dirty="0" smtClean="0"/>
              <a:t>Sexual behaviors </a:t>
            </a:r>
            <a:endParaRPr lang="x-none" sz="20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085944"/>
          </a:xfrm>
        </p:spPr>
        <p:txBody>
          <a:bodyPr>
            <a:normAutofit fontScale="90000"/>
          </a:bodyPr>
          <a:lstStyle/>
          <a:p>
            <a:r>
              <a:rPr lang="en-US" b="1" dirty="0" smtClean="0">
                <a:solidFill>
                  <a:srgbClr val="FF0000"/>
                </a:solidFill>
              </a:rPr>
              <a:t>Primary </a:t>
            </a:r>
            <a:r>
              <a:rPr lang="en-AU" b="1" dirty="0" smtClean="0">
                <a:solidFill>
                  <a:srgbClr val="FF0000"/>
                </a:solidFill>
              </a:rPr>
              <a:t>Classroom Teacher</a:t>
            </a:r>
            <a:r>
              <a:rPr lang="en-US" b="1" dirty="0" smtClean="0">
                <a:solidFill>
                  <a:srgbClr val="FF0000"/>
                </a:solidFill>
              </a:rPr>
              <a:t>r </a:t>
            </a:r>
            <a:br>
              <a:rPr lang="en-US" b="1" dirty="0" smtClean="0">
                <a:solidFill>
                  <a:srgbClr val="FF0000"/>
                </a:solidFill>
              </a:rPr>
            </a:br>
            <a:r>
              <a:rPr lang="en-US" b="1" dirty="0" smtClean="0">
                <a:solidFill>
                  <a:srgbClr val="FF0000"/>
                </a:solidFill>
              </a:rPr>
              <a:t>responsibilities</a:t>
            </a:r>
            <a:endParaRPr lang="x-none" b="1" dirty="0">
              <a:solidFill>
                <a:srgbClr val="FF0000"/>
              </a:solidFill>
            </a:endParaRPr>
          </a:p>
        </p:txBody>
      </p:sp>
      <p:sp>
        <p:nvSpPr>
          <p:cNvPr id="3" name="Content Placeholder 2"/>
          <p:cNvSpPr>
            <a:spLocks noGrp="1"/>
          </p:cNvSpPr>
          <p:nvPr>
            <p:ph idx="1"/>
          </p:nvPr>
        </p:nvSpPr>
        <p:spPr/>
        <p:txBody>
          <a:bodyPr/>
          <a:lstStyle/>
          <a:p>
            <a:pPr marL="109728" indent="0" algn="l" rtl="0">
              <a:buNone/>
              <a:defRPr/>
            </a:pPr>
            <a:r>
              <a:rPr lang="en-AU" dirty="0" smtClean="0"/>
              <a:t>1- describe the discipline of health education within school setting.</a:t>
            </a:r>
          </a:p>
          <a:p>
            <a:pPr marL="109728" indent="0" algn="l" rtl="0">
              <a:buNone/>
              <a:defRPr/>
            </a:pPr>
            <a:r>
              <a:rPr lang="en-AU" dirty="0" smtClean="0"/>
              <a:t>2- Assess health instructional needs and interests of elementary students.</a:t>
            </a:r>
          </a:p>
          <a:p>
            <a:pPr marL="109728" indent="0" algn="l" rtl="0">
              <a:buNone/>
              <a:defRPr/>
            </a:pPr>
            <a:r>
              <a:rPr lang="en-AU" dirty="0" smtClean="0"/>
              <a:t>3-Plan effective instructions</a:t>
            </a:r>
          </a:p>
          <a:p>
            <a:pPr marL="109728" indent="0" algn="l" rtl="0">
              <a:buNone/>
              <a:defRPr/>
            </a:pPr>
            <a:r>
              <a:rPr lang="en-AU" dirty="0" smtClean="0"/>
              <a:t>4- Implement health instruction</a:t>
            </a:r>
          </a:p>
          <a:p>
            <a:pPr marL="109728" indent="0" algn="l" rtl="0">
              <a:buNone/>
              <a:defRPr/>
            </a:pPr>
            <a:r>
              <a:rPr lang="en-AU" dirty="0" smtClean="0"/>
              <a:t>5- Evaluate the effectiveness of health instruction of young students</a:t>
            </a:r>
          </a:p>
          <a:p>
            <a:pPr algn="l"/>
            <a:endParaRPr lang="x-none"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295400"/>
          </a:xfrm>
        </p:spPr>
        <p:txBody>
          <a:bodyPr>
            <a:normAutofit fontScale="90000"/>
          </a:bodyPr>
          <a:lstStyle/>
          <a:p>
            <a:r>
              <a:rPr lang="en-US" sz="3200" b="1" dirty="0" smtClean="0">
                <a:solidFill>
                  <a:srgbClr val="FF0000"/>
                </a:solidFill>
              </a:rPr>
              <a:t>Important elements that confirm a commitment to comprehensive school HE.</a:t>
            </a:r>
            <a:endParaRPr lang="x-none" sz="3200" b="1" dirty="0">
              <a:solidFill>
                <a:srgbClr val="FF0000"/>
              </a:solidFill>
            </a:endParaRPr>
          </a:p>
        </p:txBody>
      </p:sp>
      <p:sp>
        <p:nvSpPr>
          <p:cNvPr id="3" name="Content Placeholder 2"/>
          <p:cNvSpPr>
            <a:spLocks noGrp="1"/>
          </p:cNvSpPr>
          <p:nvPr>
            <p:ph idx="1"/>
          </p:nvPr>
        </p:nvSpPr>
        <p:spPr>
          <a:xfrm>
            <a:off x="304800" y="2057400"/>
            <a:ext cx="8534400" cy="4495800"/>
          </a:xfrm>
        </p:spPr>
        <p:txBody>
          <a:bodyPr>
            <a:noAutofit/>
          </a:bodyPr>
          <a:lstStyle/>
          <a:p>
            <a:pPr algn="l" rtl="0">
              <a:lnSpc>
                <a:spcPct val="70000"/>
              </a:lnSpc>
            </a:pPr>
            <a:r>
              <a:rPr lang="en-US" dirty="0" smtClean="0"/>
              <a:t>Has the school community developed a planed , sequential, developmentally appropriate curriculum?</a:t>
            </a:r>
          </a:p>
          <a:p>
            <a:pPr algn="l" rtl="0">
              <a:lnSpc>
                <a:spcPct val="70000"/>
              </a:lnSpc>
            </a:pPr>
            <a:r>
              <a:rPr lang="en-US" dirty="0" smtClean="0"/>
              <a:t>Dose the curriculum include learning activities that enable learners to actively practice skills to adoption of health promoting behaviors?</a:t>
            </a:r>
          </a:p>
          <a:p>
            <a:pPr algn="l" rtl="0">
              <a:lnSpc>
                <a:spcPct val="70000"/>
              </a:lnSpc>
            </a:pPr>
            <a:r>
              <a:rPr lang="en-US" dirty="0" smtClean="0"/>
              <a:t>Has the HEC been developed with attention to the national school health standards?</a:t>
            </a:r>
          </a:p>
          <a:p>
            <a:pPr algn="l" rtl="0">
              <a:lnSpc>
                <a:spcPct val="70000"/>
              </a:lnSpc>
            </a:pPr>
            <a:r>
              <a:rPr lang="en-US" dirty="0" smtClean="0"/>
              <a:t>Are parents actively involved in the health instructional program?</a:t>
            </a:r>
          </a:p>
          <a:p>
            <a:pPr algn="l" rtl="0">
              <a:lnSpc>
                <a:spcPct val="70000"/>
              </a:lnSpc>
            </a:pPr>
            <a:r>
              <a:rPr lang="en-US" dirty="0" smtClean="0"/>
              <a:t>Are certificated health educators employed to deliver the program of HE?</a:t>
            </a:r>
          </a:p>
          <a:p>
            <a:pPr algn="l" rtl="0">
              <a:lnSpc>
                <a:spcPct val="70000"/>
              </a:lnSpc>
            </a:pPr>
            <a:r>
              <a:rPr lang="en-US" dirty="0" smtClean="0"/>
              <a:t>Do community health agencies participate in HE?</a:t>
            </a:r>
          </a:p>
          <a:p>
            <a:pPr algn="l" rtl="0">
              <a:lnSpc>
                <a:spcPct val="70000"/>
              </a:lnSpc>
            </a:pPr>
            <a:r>
              <a:rPr lang="en-US" dirty="0" smtClean="0"/>
              <a:t>Is there a program of health related staff development?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rtl="0"/>
            <a:r>
              <a:rPr lang="en-US" b="1" dirty="0" smtClean="0">
                <a:solidFill>
                  <a:srgbClr val="FFC000"/>
                </a:solidFill>
                <a:latin typeface="Algerian" pitchFamily="82" charset="0"/>
              </a:rPr>
              <a:t>2. School health services</a:t>
            </a:r>
            <a:endParaRPr lang="x-none" b="1" dirty="0">
              <a:solidFill>
                <a:srgbClr val="FFC000"/>
              </a:solidFill>
              <a:latin typeface="Algerian" pitchFamily="82" charset="0"/>
            </a:endParaRPr>
          </a:p>
        </p:txBody>
      </p:sp>
      <p:sp>
        <p:nvSpPr>
          <p:cNvPr id="3" name="Content Placeholder 2"/>
          <p:cNvSpPr>
            <a:spLocks noGrp="1"/>
          </p:cNvSpPr>
          <p:nvPr>
            <p:ph idx="1"/>
          </p:nvPr>
        </p:nvSpPr>
        <p:spPr>
          <a:xfrm>
            <a:off x="381000" y="1752600"/>
            <a:ext cx="8343900" cy="4800600"/>
          </a:xfrm>
        </p:spPr>
        <p:txBody>
          <a:bodyPr>
            <a:normAutofit fontScale="85000" lnSpcReduction="20000"/>
          </a:bodyPr>
          <a:lstStyle/>
          <a:p>
            <a:pPr algn="l" rtl="0"/>
            <a:r>
              <a:rPr lang="en-AU" sz="2400" b="1" dirty="0" smtClean="0"/>
              <a:t>Include range of policies and programs designed  to assess the health status of children and measures to protect health of children.</a:t>
            </a:r>
            <a:endParaRPr lang="en-US" sz="2400" b="1" dirty="0" smtClean="0"/>
          </a:p>
          <a:p>
            <a:pPr algn="l" rtl="0"/>
            <a:r>
              <a:rPr lang="en-US" sz="2400" b="1" dirty="0" smtClean="0"/>
              <a:t>The school health educator assume primary responsibility for leadership in the component of the coordinated school health program. with the support of staff, community agency professionals ,and physicians.</a:t>
            </a:r>
          </a:p>
          <a:p>
            <a:pPr algn="l" rtl="0">
              <a:buNone/>
            </a:pPr>
            <a:r>
              <a:rPr lang="en-US" sz="2400" b="1" dirty="0" smtClean="0">
                <a:solidFill>
                  <a:srgbClr val="FF0000"/>
                </a:solidFill>
              </a:rPr>
              <a:t>    Role of the school health educator:</a:t>
            </a:r>
          </a:p>
          <a:p>
            <a:pPr marL="457200" indent="-457200" algn="l" rtl="0">
              <a:buFont typeface="+mj-lt"/>
              <a:buAutoNum type="arabicParenR"/>
            </a:pPr>
            <a:r>
              <a:rPr lang="en-US" sz="2400" b="1" dirty="0" smtClean="0"/>
              <a:t>Assess student health needs and problems.</a:t>
            </a:r>
          </a:p>
          <a:p>
            <a:pPr marL="457200" indent="-457200" algn="l" rtl="0">
              <a:buFont typeface="+mj-lt"/>
              <a:buAutoNum type="arabicParenR"/>
            </a:pPr>
            <a:r>
              <a:rPr lang="en-US" sz="2400" b="1" dirty="0" smtClean="0"/>
              <a:t>Plan school based activities that respond to identified needs.</a:t>
            </a:r>
          </a:p>
          <a:p>
            <a:pPr marL="457200" indent="-457200" algn="l" rtl="0">
              <a:buFont typeface="+mj-lt"/>
              <a:buAutoNum type="arabicParenR"/>
            </a:pPr>
            <a:r>
              <a:rPr lang="en-US" sz="2400" b="1" dirty="0" smtClean="0"/>
              <a:t>Assure rigorous implementation of care plans. </a:t>
            </a:r>
          </a:p>
          <a:p>
            <a:pPr marL="457200" indent="-457200" algn="l" rtl="0">
              <a:buFont typeface="+mj-lt"/>
              <a:buAutoNum type="arabicParenR"/>
            </a:pPr>
            <a:r>
              <a:rPr lang="en-US" sz="2400" b="1" dirty="0" smtClean="0"/>
              <a:t>Evaluate the impact of the intervention on the health status and achievement of the student.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143000"/>
            <a:ext cx="7772400" cy="2677656"/>
          </a:xfrm>
          <a:prstGeom prst="rect">
            <a:avLst/>
          </a:prstGeom>
        </p:spPr>
        <p:txBody>
          <a:bodyPr wrap="square">
            <a:spAutoFit/>
          </a:bodyPr>
          <a:lstStyle/>
          <a:p>
            <a:pPr algn="l" rtl="0"/>
            <a:endParaRPr lang="en-US" sz="2800" dirty="0" smtClean="0"/>
          </a:p>
          <a:p>
            <a:pPr algn="l" rtl="0">
              <a:buFont typeface="Wingdings" pitchFamily="2" charset="2"/>
              <a:buChar char="q"/>
            </a:pPr>
            <a:r>
              <a:rPr lang="en-US" sz="2800" dirty="0" smtClean="0"/>
              <a:t>School is the ideal location for basic </a:t>
            </a:r>
            <a:r>
              <a:rPr lang="en-US" sz="2800" dirty="0" smtClean="0">
                <a:solidFill>
                  <a:srgbClr val="FF0000"/>
                </a:solidFill>
              </a:rPr>
              <a:t>screening</a:t>
            </a:r>
            <a:r>
              <a:rPr lang="en-US" sz="2800" dirty="0" smtClean="0"/>
              <a:t> to identify deviations from normal growth and development  and problems that exert a negative influence on the learning process . </a:t>
            </a:r>
          </a:p>
          <a:p>
            <a:pPr algn="l" rtl="0"/>
            <a:r>
              <a:rPr lang="en-US" sz="2800" dirty="0" smtClean="0"/>
              <a:t>                                     Why???</a:t>
            </a:r>
            <a:endParaRPr lang="x-none" sz="28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r>
              <a:rPr lang="en-US" sz="3200" b="1" dirty="0" smtClean="0">
                <a:solidFill>
                  <a:srgbClr val="FF0000"/>
                </a:solidFill>
              </a:rPr>
              <a:t>Important elements in a quality program  of health services </a:t>
            </a:r>
            <a:endParaRPr lang="x-none" sz="3200" b="1" dirty="0">
              <a:solidFill>
                <a:srgbClr val="FF0000"/>
              </a:solidFill>
            </a:endParaRPr>
          </a:p>
        </p:txBody>
      </p:sp>
      <p:sp>
        <p:nvSpPr>
          <p:cNvPr id="3" name="Content Placeholder 2"/>
          <p:cNvSpPr>
            <a:spLocks noGrp="1"/>
          </p:cNvSpPr>
          <p:nvPr>
            <p:ph idx="1"/>
          </p:nvPr>
        </p:nvSpPr>
        <p:spPr>
          <a:xfrm>
            <a:off x="381000" y="1600200"/>
            <a:ext cx="8229600" cy="4953000"/>
          </a:xfrm>
        </p:spPr>
        <p:txBody>
          <a:bodyPr>
            <a:normAutofit fontScale="92500" lnSpcReduction="20000"/>
          </a:bodyPr>
          <a:lstStyle/>
          <a:p>
            <a:pPr algn="l" rtl="0"/>
            <a:r>
              <a:rPr lang="en-US" sz="2400" dirty="0" smtClean="0"/>
              <a:t>Has your school community developed plans</a:t>
            </a:r>
            <a:r>
              <a:rPr lang="en-US" dirty="0" smtClean="0"/>
              <a:t> </a:t>
            </a:r>
            <a:r>
              <a:rPr lang="en-US" sz="2400" dirty="0" smtClean="0"/>
              <a:t>and policies concerning :</a:t>
            </a:r>
          </a:p>
          <a:p>
            <a:pPr algn="l" rtl="0">
              <a:buFont typeface="Wingdings" pitchFamily="2" charset="2"/>
              <a:buChar char="ü"/>
            </a:pPr>
            <a:r>
              <a:rPr lang="en-US" sz="2400" dirty="0" smtClean="0"/>
              <a:t>Prevention and control of communicable diseases?</a:t>
            </a:r>
          </a:p>
          <a:p>
            <a:pPr algn="l" rtl="0">
              <a:buFont typeface="Wingdings" pitchFamily="2" charset="2"/>
              <a:buChar char="ü"/>
            </a:pPr>
            <a:r>
              <a:rPr lang="en-US" sz="2400" dirty="0" smtClean="0"/>
              <a:t>Provision of emergency care and first aids?</a:t>
            </a:r>
          </a:p>
          <a:p>
            <a:pPr algn="l" rtl="0">
              <a:buFont typeface="Wingdings" pitchFamily="2" charset="2"/>
              <a:buChar char="ü"/>
            </a:pPr>
            <a:r>
              <a:rPr lang="en-US" sz="2400" dirty="0" smtClean="0"/>
              <a:t>Health status appraisal of all students?</a:t>
            </a:r>
          </a:p>
          <a:p>
            <a:pPr algn="l" rtl="0">
              <a:buFont typeface="Wingdings" pitchFamily="2" charset="2"/>
              <a:buChar char="ü"/>
            </a:pPr>
            <a:r>
              <a:rPr lang="en-US" sz="2400" dirty="0" smtClean="0"/>
              <a:t>Response to the needs of students with special needs?</a:t>
            </a:r>
          </a:p>
          <a:p>
            <a:pPr algn="l" rtl="0">
              <a:buFont typeface="Wingdings" pitchFamily="2" charset="2"/>
              <a:buChar char="ü"/>
            </a:pPr>
            <a:r>
              <a:rPr lang="en-US" sz="2400" dirty="0" smtClean="0"/>
              <a:t>screening,referral,management,and record keeping for students with these areas: vision, immunizations……….</a:t>
            </a:r>
            <a:r>
              <a:rPr lang="en-US" sz="2400" dirty="0" err="1" smtClean="0"/>
              <a:t>etc</a:t>
            </a:r>
            <a:r>
              <a:rPr lang="en-US" sz="2400" dirty="0" smtClean="0"/>
              <a:t>?</a:t>
            </a:r>
          </a:p>
          <a:p>
            <a:pPr algn="l" rtl="0"/>
            <a:r>
              <a:rPr lang="en-US" sz="2400" dirty="0" smtClean="0"/>
              <a:t>Have staff development activities been implemented to promote sanitation and compliance with universal precaution recommendations?</a:t>
            </a:r>
          </a:p>
          <a:p>
            <a:pPr algn="l" rtl="0">
              <a:buNone/>
            </a:pPr>
            <a:endParaRPr lang="en-US" sz="2400" dirty="0" smtClean="0"/>
          </a:p>
          <a:p>
            <a:pPr algn="l" rtl="0">
              <a:buNone/>
            </a:pPr>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1"/>
            <a:ext cx="7848600" cy="4893647"/>
          </a:xfrm>
          <a:prstGeom prst="rect">
            <a:avLst/>
          </a:prstGeom>
        </p:spPr>
        <p:txBody>
          <a:bodyPr wrap="square">
            <a:spAutoFit/>
          </a:bodyPr>
          <a:lstStyle/>
          <a:p>
            <a:pPr algn="l" rtl="0">
              <a:buFont typeface="Arial" pitchFamily="34" charset="0"/>
              <a:buChar char="•"/>
            </a:pPr>
            <a:r>
              <a:rPr lang="en-US" sz="2400" dirty="0" smtClean="0"/>
              <a:t>Are plans implemented for safely dispensing of student medication?</a:t>
            </a:r>
          </a:p>
          <a:p>
            <a:pPr algn="l" rtl="0"/>
            <a:endParaRPr lang="en-US" sz="2400" dirty="0" smtClean="0"/>
          </a:p>
          <a:p>
            <a:pPr algn="l" rtl="0">
              <a:buFont typeface="Arial" pitchFamily="34" charset="0"/>
              <a:buChar char="•"/>
            </a:pPr>
            <a:r>
              <a:rPr lang="en-US" sz="2400" dirty="0" smtClean="0"/>
              <a:t> Have inter agency networks been established to assure quality and collaborative services for students?</a:t>
            </a:r>
          </a:p>
          <a:p>
            <a:pPr algn="l" rtl="0"/>
            <a:endParaRPr lang="en-US" sz="2400" dirty="0" smtClean="0"/>
          </a:p>
          <a:p>
            <a:pPr algn="l" rtl="0">
              <a:buFont typeface="Arial" pitchFamily="34" charset="0"/>
              <a:buChar char="•"/>
            </a:pPr>
            <a:r>
              <a:rPr lang="en-US" sz="2400" dirty="0" smtClean="0"/>
              <a:t> Do health service professionals participate in the academic program of HE?</a:t>
            </a:r>
          </a:p>
          <a:p>
            <a:pPr algn="l" rtl="0"/>
            <a:endParaRPr lang="en-US" sz="2400" dirty="0" smtClean="0"/>
          </a:p>
          <a:p>
            <a:pPr algn="l" rtl="0">
              <a:buFont typeface="Arial" pitchFamily="34" charset="0"/>
              <a:buChar char="•"/>
            </a:pPr>
            <a:r>
              <a:rPr lang="en-US" sz="2400" dirty="0" smtClean="0"/>
              <a:t> Are licensed staff member employed?</a:t>
            </a:r>
          </a:p>
          <a:p>
            <a:pPr algn="l" rtl="0"/>
            <a:endParaRPr lang="en-US" sz="2400" dirty="0" smtClean="0"/>
          </a:p>
          <a:p>
            <a:pPr algn="l" rtl="0">
              <a:buFont typeface="Arial" pitchFamily="34" charset="0"/>
              <a:buChar char="•"/>
            </a:pPr>
            <a:r>
              <a:rPr lang="en-US" sz="2400" dirty="0" smtClean="0"/>
              <a:t> Do employed professionals participate in a staff developing program </a:t>
            </a:r>
            <a:endParaRPr lang="x-none" sz="2400" dirty="0"/>
          </a:p>
        </p:txBody>
      </p:sp>
      <p:sp>
        <p:nvSpPr>
          <p:cNvPr id="3" name="Rectangle 2"/>
          <p:cNvSpPr/>
          <p:nvPr/>
        </p:nvSpPr>
        <p:spPr>
          <a:xfrm>
            <a:off x="762000" y="609600"/>
            <a:ext cx="7543800" cy="369332"/>
          </a:xfrm>
          <a:prstGeom prst="rect">
            <a:avLst/>
          </a:prstGeom>
        </p:spPr>
        <p:txBody>
          <a:bodyPr wrap="square">
            <a:spAutoFit/>
          </a:bodyPr>
          <a:lstStyle/>
          <a:p>
            <a:r>
              <a:rPr lang="en-US" b="1" dirty="0" smtClean="0">
                <a:solidFill>
                  <a:srgbClr val="FF0000"/>
                </a:solidFill>
              </a:rPr>
              <a:t>Important elements in a quality program  of health services </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800" dirty="0" smtClean="0">
                <a:solidFill>
                  <a:srgbClr val="FFC000"/>
                </a:solidFill>
                <a:latin typeface="Algerian" pitchFamily="82" charset="0"/>
              </a:rPr>
              <a:t>3.Healthy school environment</a:t>
            </a:r>
            <a:endParaRPr lang="x-none" sz="3800" dirty="0">
              <a:solidFill>
                <a:srgbClr val="FFC000"/>
              </a:solidFill>
              <a:latin typeface="Algerian" pitchFamily="82" charset="0"/>
            </a:endParaRPr>
          </a:p>
        </p:txBody>
      </p:sp>
      <p:sp>
        <p:nvSpPr>
          <p:cNvPr id="3" name="Content Placeholder 2"/>
          <p:cNvSpPr>
            <a:spLocks noGrp="1"/>
          </p:cNvSpPr>
          <p:nvPr>
            <p:ph idx="1"/>
          </p:nvPr>
        </p:nvSpPr>
        <p:spPr/>
        <p:txBody>
          <a:bodyPr>
            <a:normAutofit/>
          </a:bodyPr>
          <a:lstStyle/>
          <a:p>
            <a:pPr algn="l" rtl="0"/>
            <a:r>
              <a:rPr lang="en-US" sz="2400" dirty="0" smtClean="0"/>
              <a:t>Physical environment</a:t>
            </a:r>
            <a:r>
              <a:rPr lang="en-AU" sz="2400" dirty="0" smtClean="0"/>
              <a:t>l</a:t>
            </a:r>
          </a:p>
          <a:p>
            <a:pPr algn="l" rtl="0"/>
            <a:r>
              <a:rPr lang="en-AU" sz="2400" dirty="0" smtClean="0"/>
              <a:t>In, outside class, bus, pedestrian</a:t>
            </a:r>
          </a:p>
          <a:p>
            <a:pPr algn="l" rtl="0"/>
            <a:r>
              <a:rPr lang="en-AU" sz="2400" dirty="0" smtClean="0"/>
              <a:t>Policies on harmful objects</a:t>
            </a:r>
          </a:p>
          <a:p>
            <a:pPr algn="l" rtl="0"/>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219200"/>
          </a:xfrm>
        </p:spPr>
        <p:txBody>
          <a:bodyPr>
            <a:normAutofit fontScale="90000"/>
          </a:bodyPr>
          <a:lstStyle/>
          <a:p>
            <a:pPr rtl="0"/>
            <a:r>
              <a:rPr lang="en-US" b="1" dirty="0">
                <a:solidFill>
                  <a:srgbClr val="FF0000"/>
                </a:solidFill>
              </a:rPr>
              <a:t/>
            </a:r>
            <a:br>
              <a:rPr lang="en-US" b="1" dirty="0">
                <a:solidFill>
                  <a:srgbClr val="FF0000"/>
                </a:solidFill>
              </a:rPr>
            </a:br>
            <a:r>
              <a:rPr lang="en-US" b="1" dirty="0" smtClean="0">
                <a:solidFill>
                  <a:srgbClr val="FF0000"/>
                </a:solidFill>
              </a:rPr>
              <a:t>Important elements in healthy school environment:</a:t>
            </a:r>
            <a:br>
              <a:rPr lang="en-US" b="1" dirty="0" smtClean="0">
                <a:solidFill>
                  <a:srgbClr val="FF0000"/>
                </a:solidFill>
              </a:rPr>
            </a:br>
            <a:endParaRPr lang="x-none" dirty="0"/>
          </a:p>
        </p:txBody>
      </p:sp>
      <p:sp>
        <p:nvSpPr>
          <p:cNvPr id="3" name="Content Placeholder 2"/>
          <p:cNvSpPr>
            <a:spLocks noGrp="1"/>
          </p:cNvSpPr>
          <p:nvPr>
            <p:ph idx="1"/>
          </p:nvPr>
        </p:nvSpPr>
        <p:spPr>
          <a:xfrm>
            <a:off x="228600" y="1905000"/>
            <a:ext cx="8686800" cy="4953000"/>
          </a:xfrm>
        </p:spPr>
        <p:txBody>
          <a:bodyPr>
            <a:normAutofit fontScale="77500" lnSpcReduction="20000"/>
          </a:bodyPr>
          <a:lstStyle/>
          <a:p>
            <a:pPr algn="l" rtl="0">
              <a:lnSpc>
                <a:spcPct val="80000"/>
              </a:lnSpc>
            </a:pPr>
            <a:r>
              <a:rPr lang="en-US" sz="2800" dirty="0" smtClean="0"/>
              <a:t>Does your school district maintain compliance with standards for cleanliness, lighting, ventilation, management of environmental hazards,…etc?</a:t>
            </a:r>
          </a:p>
          <a:p>
            <a:pPr algn="l" rtl="0">
              <a:lnSpc>
                <a:spcPct val="80000"/>
              </a:lnSpc>
            </a:pPr>
            <a:r>
              <a:rPr lang="en-US" sz="2800" dirty="0" smtClean="0"/>
              <a:t>Does your district participate in periodic health and safety inspection and training for the certified staff?</a:t>
            </a:r>
          </a:p>
          <a:p>
            <a:pPr algn="l" rtl="0">
              <a:lnSpc>
                <a:spcPct val="80000"/>
              </a:lnSpc>
            </a:pPr>
            <a:r>
              <a:rPr lang="en-US" sz="2800" dirty="0" smtClean="0"/>
              <a:t>Are adopted policies consistently implemented to ensure safe , tobacco , alcohol, and other drug-free school campus?</a:t>
            </a:r>
          </a:p>
          <a:p>
            <a:pPr algn="l" rtl="0">
              <a:lnSpc>
                <a:spcPct val="80000"/>
              </a:lnSpc>
            </a:pPr>
            <a:r>
              <a:rPr lang="en-US" sz="2800" dirty="0" smtClean="0"/>
              <a:t>Is there a community/school health advisory council or committee?</a:t>
            </a:r>
          </a:p>
          <a:p>
            <a:pPr algn="l" rtl="0">
              <a:lnSpc>
                <a:spcPct val="80000"/>
              </a:lnSpc>
            </a:pPr>
            <a:r>
              <a:rPr lang="en-US" sz="2800" dirty="0" smtClean="0"/>
              <a:t>Dose the administration support the coordinated school H program?</a:t>
            </a:r>
          </a:p>
          <a:p>
            <a:pPr algn="l" rtl="0">
              <a:lnSpc>
                <a:spcPct val="80000"/>
              </a:lnSpc>
            </a:pPr>
            <a:r>
              <a:rPr lang="en-US" sz="2800" dirty="0" smtClean="0"/>
              <a:t>What formal provision are made to maintain supportive and caring emotional climate ?</a:t>
            </a:r>
          </a:p>
          <a:p>
            <a:pPr algn="l" rtl="0">
              <a:lnSpc>
                <a:spcPct val="80000"/>
              </a:lnSpc>
            </a:pPr>
            <a:r>
              <a:rPr lang="en-US" sz="2800" dirty="0" smtClean="0"/>
              <a:t>Are H promotion activities extended throughout the district and community?</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C000"/>
                </a:solidFill>
                <a:latin typeface="Algerian" pitchFamily="82" charset="0"/>
              </a:rPr>
              <a:t>4. School nutrition services</a:t>
            </a:r>
            <a:endParaRPr lang="x-none" dirty="0">
              <a:solidFill>
                <a:srgbClr val="FFC000"/>
              </a:solidFill>
              <a:latin typeface="Algerian" pitchFamily="82" charset="0"/>
            </a:endParaRPr>
          </a:p>
        </p:txBody>
      </p:sp>
      <p:sp>
        <p:nvSpPr>
          <p:cNvPr id="3" name="Content Placeholder 2"/>
          <p:cNvSpPr>
            <a:spLocks noGrp="1"/>
          </p:cNvSpPr>
          <p:nvPr>
            <p:ph idx="1"/>
          </p:nvPr>
        </p:nvSpPr>
        <p:spPr>
          <a:xfrm>
            <a:off x="1114424" y="2286000"/>
            <a:ext cx="7610476" cy="3670767"/>
          </a:xfrm>
        </p:spPr>
        <p:txBody>
          <a:bodyPr/>
          <a:lstStyle/>
          <a:p>
            <a:pPr algn="l">
              <a:buNone/>
            </a:pPr>
            <a:r>
              <a:rPr lang="en-AU" dirty="0" smtClean="0"/>
              <a:t>Focus on:</a:t>
            </a:r>
          </a:p>
          <a:p>
            <a:pPr algn="l">
              <a:buNone/>
            </a:pPr>
            <a:r>
              <a:rPr lang="en-AU" dirty="0" smtClean="0"/>
              <a:t>1- Serving quality, nutritional meals within budget .</a:t>
            </a:r>
          </a:p>
          <a:p>
            <a:pPr algn="l">
              <a:buNone/>
            </a:pPr>
            <a:r>
              <a:rPr lang="en-AU" dirty="0" smtClean="0"/>
              <a:t>2- Supporting nutrition education curriculum to</a:t>
            </a:r>
            <a:r>
              <a:rPr lang="x-none" dirty="0" smtClean="0"/>
              <a:t> </a:t>
            </a:r>
            <a:r>
              <a:rPr lang="en-AU" dirty="0" smtClean="0"/>
              <a:t>support nutritional intake of students .</a:t>
            </a:r>
            <a:r>
              <a:rPr lang="x-none" dirty="0" smtClean="0"/>
              <a:t> </a:t>
            </a:r>
            <a:endParaRPr lang="en-AU" dirty="0" smtClean="0"/>
          </a:p>
          <a:p>
            <a:pPr algn="l" rtl="0"/>
            <a:endParaRPr lang="x-none" dirty="0"/>
          </a:p>
        </p:txBody>
      </p:sp>
      <p:pic>
        <p:nvPicPr>
          <p:cNvPr id="4" name="Picture 3"/>
          <p:cNvPicPr>
            <a:picLocks noChangeAspect="1"/>
          </p:cNvPicPr>
          <p:nvPr/>
        </p:nvPicPr>
        <p:blipFill>
          <a:blip r:embed="rId3"/>
          <a:stretch>
            <a:fillRect/>
          </a:stretch>
        </p:blipFill>
        <p:spPr>
          <a:xfrm>
            <a:off x="1981200" y="4495800"/>
            <a:ext cx="5257800" cy="219536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smtClean="0">
                <a:solidFill>
                  <a:srgbClr val="FF0000"/>
                </a:solidFill>
              </a:rPr>
              <a:t>Introduction </a:t>
            </a:r>
            <a:endParaRPr lang="x-none" sz="4000" b="1" dirty="0">
              <a:solidFill>
                <a:srgbClr val="FF0000"/>
              </a:solidFill>
            </a:endParaRPr>
          </a:p>
        </p:txBody>
      </p:sp>
      <p:sp>
        <p:nvSpPr>
          <p:cNvPr id="3" name="Rectangle 2"/>
          <p:cNvSpPr/>
          <p:nvPr/>
        </p:nvSpPr>
        <p:spPr>
          <a:xfrm>
            <a:off x="838200" y="1752600"/>
            <a:ext cx="7543800" cy="4585870"/>
          </a:xfrm>
          <a:prstGeom prst="rect">
            <a:avLst/>
          </a:prstGeom>
        </p:spPr>
        <p:txBody>
          <a:bodyPr wrap="square">
            <a:spAutoFit/>
          </a:bodyPr>
          <a:lstStyle/>
          <a:p>
            <a:pPr algn="l" rtl="0"/>
            <a:endParaRPr lang="en-AU" sz="2800" dirty="0" smtClean="0"/>
          </a:p>
          <a:p>
            <a:pPr algn="l" rtl="0"/>
            <a:r>
              <a:rPr lang="en-AU" sz="2400" dirty="0" smtClean="0"/>
              <a:t>Why school??</a:t>
            </a:r>
          </a:p>
          <a:p>
            <a:pPr algn="l" rtl="0">
              <a:buFont typeface="Wingdings" pitchFamily="2" charset="2"/>
              <a:buChar char="Ø"/>
            </a:pPr>
            <a:r>
              <a:rPr lang="en-AU" sz="2400" dirty="0" smtClean="0"/>
              <a:t>Major causes of deaths :heredity, environmental hazards, inadequate access to quality medical care, risky health behaviours (smoking, eating habits, drug, alcohol, physical inactivity, sexual behaviours, behaviours that lead to injuries etc...</a:t>
            </a:r>
          </a:p>
          <a:p>
            <a:pPr algn="l" rtl="0">
              <a:buFont typeface="Wingdings" pitchFamily="2" charset="2"/>
              <a:buChar char="Ø"/>
            </a:pPr>
            <a:r>
              <a:rPr lang="en-AU" sz="2400" dirty="0" smtClean="0"/>
              <a:t>Large proportion</a:t>
            </a:r>
          </a:p>
          <a:p>
            <a:pPr algn="l" rtl="0">
              <a:buFont typeface="Wingdings" pitchFamily="2" charset="2"/>
              <a:buChar char="Ø"/>
            </a:pPr>
            <a:r>
              <a:rPr lang="en-AU" sz="2400" dirty="0" smtClean="0"/>
              <a:t>Learning at early age</a:t>
            </a:r>
          </a:p>
          <a:p>
            <a:pPr algn="l" rtl="0">
              <a:buFont typeface="Wingdings" pitchFamily="2" charset="2"/>
              <a:buChar char="Ø"/>
            </a:pPr>
            <a:r>
              <a:rPr lang="en-AU" sz="2400" dirty="0" smtClean="0"/>
              <a:t>Teachers influence</a:t>
            </a:r>
          </a:p>
          <a:p>
            <a:pPr algn="l" rtl="0">
              <a:buFont typeface="Wingdings" pitchFamily="2" charset="2"/>
              <a:buChar char="Ø"/>
            </a:pPr>
            <a:r>
              <a:rPr lang="en-AU" sz="2400" dirty="0" smtClean="0"/>
              <a:t>50% of premature morbidity and mortality are beyond the control of the individual.</a:t>
            </a:r>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Important elements in quality school nutrition services</a:t>
            </a:r>
            <a:endParaRPr lang="x-none" b="1" dirty="0">
              <a:solidFill>
                <a:srgbClr val="FF0000"/>
              </a:solidFill>
            </a:endParaRPr>
          </a:p>
        </p:txBody>
      </p:sp>
      <p:sp>
        <p:nvSpPr>
          <p:cNvPr id="3" name="Content Placeholder 2"/>
          <p:cNvSpPr>
            <a:spLocks noGrp="1"/>
          </p:cNvSpPr>
          <p:nvPr>
            <p:ph idx="1"/>
          </p:nvPr>
        </p:nvSpPr>
        <p:spPr/>
        <p:txBody>
          <a:bodyPr>
            <a:normAutofit lnSpcReduction="10000"/>
          </a:bodyPr>
          <a:lstStyle/>
          <a:p>
            <a:pPr algn="l" rtl="0"/>
            <a:r>
              <a:rPr lang="en-US" dirty="0" smtClean="0"/>
              <a:t>Dose the school provide breakfast &amp; lunch meals?</a:t>
            </a:r>
          </a:p>
          <a:p>
            <a:pPr algn="l" rtl="0"/>
            <a:r>
              <a:rPr lang="en-US" dirty="0" smtClean="0"/>
              <a:t>Are the provided meals in compliance with the dietary guidelines?</a:t>
            </a:r>
          </a:p>
          <a:p>
            <a:pPr algn="l" rtl="0"/>
            <a:r>
              <a:rPr lang="en-US" dirty="0" smtClean="0"/>
              <a:t>Are kitchen and cafeteria facilities used as nutrition education learning laboratories?</a:t>
            </a:r>
          </a:p>
          <a:p>
            <a:pPr algn="l" rtl="0"/>
            <a:r>
              <a:rPr lang="en-US" dirty="0" smtClean="0"/>
              <a:t>Are qualified personnel employed in the food service program? </a:t>
            </a:r>
          </a:p>
          <a:p>
            <a:pPr algn="l" rtl="0"/>
            <a:r>
              <a:rPr lang="en-US" dirty="0" smtClean="0"/>
              <a:t>Does the mandated school wellness policies include nutrition guidelines For food available on the school?</a:t>
            </a:r>
          </a:p>
          <a:p>
            <a:pPr algn="l" rtl="0"/>
            <a:endParaRPr lang="x-none"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83229"/>
            <a:ext cx="8153400" cy="3057247"/>
          </a:xfrm>
          <a:prstGeom prst="rect">
            <a:avLst/>
          </a:prstGeom>
        </p:spPr>
        <p:txBody>
          <a:bodyPr wrap="square">
            <a:spAutoFit/>
          </a:bodyPr>
          <a:lstStyle/>
          <a:p>
            <a:pPr marL="342900" indent="-342900" algn="l" rtl="0">
              <a:lnSpc>
                <a:spcPct val="80000"/>
              </a:lnSpc>
              <a:buClr>
                <a:schemeClr val="accent1"/>
              </a:buClr>
              <a:buFont typeface="Wingdings" charset="2"/>
              <a:buChar char=""/>
            </a:pPr>
            <a:r>
              <a:rPr lang="en-US" sz="2000" dirty="0" smtClean="0"/>
              <a:t> Are only nutritionally sound products sold throughout the school?</a:t>
            </a:r>
          </a:p>
          <a:p>
            <a:pPr marL="342900" indent="-342900" algn="l" rtl="0">
              <a:lnSpc>
                <a:spcPct val="80000"/>
              </a:lnSpc>
              <a:buClr>
                <a:schemeClr val="accent1"/>
              </a:buClr>
              <a:buSzPct val="100000"/>
              <a:buFont typeface="Wingdings" charset="2"/>
              <a:buChar char=""/>
            </a:pPr>
            <a:endParaRPr lang="en-US" sz="2000" dirty="0" smtClean="0"/>
          </a:p>
          <a:p>
            <a:pPr marL="342900" indent="-342900" algn="l" rtl="0">
              <a:lnSpc>
                <a:spcPct val="80000"/>
              </a:lnSpc>
              <a:buClr>
                <a:schemeClr val="accent1"/>
              </a:buClr>
              <a:buFont typeface="Wingdings" charset="2"/>
              <a:buChar char=""/>
            </a:pPr>
            <a:r>
              <a:rPr lang="en-US" sz="2000" dirty="0" smtClean="0"/>
              <a:t> Is nutrition information, menu planning  shared with faculty, staff, parents, food service staff and students?</a:t>
            </a:r>
          </a:p>
          <a:p>
            <a:pPr marL="342900" indent="-342900" algn="l" rtl="0">
              <a:lnSpc>
                <a:spcPct val="80000"/>
              </a:lnSpc>
              <a:buClr>
                <a:schemeClr val="accent1"/>
              </a:buClr>
              <a:buFont typeface="Wingdings" charset="2"/>
              <a:buChar char=""/>
            </a:pPr>
            <a:endParaRPr lang="en-US" sz="2000" dirty="0" smtClean="0"/>
          </a:p>
          <a:p>
            <a:pPr marL="342900" indent="-342900" algn="l" rtl="0">
              <a:lnSpc>
                <a:spcPct val="80000"/>
              </a:lnSpc>
              <a:buClr>
                <a:schemeClr val="accent1"/>
              </a:buClr>
              <a:buFont typeface="Wingdings" charset="2"/>
              <a:buChar char=""/>
            </a:pPr>
            <a:r>
              <a:rPr lang="en-US" sz="2000" dirty="0" smtClean="0"/>
              <a:t> Do food service personnel act as resource persons for nutrition education curriculum matters?</a:t>
            </a:r>
          </a:p>
          <a:p>
            <a:pPr marL="342900" indent="-342900" algn="justLow" rtl="0">
              <a:lnSpc>
                <a:spcPct val="80000"/>
              </a:lnSpc>
              <a:buClr>
                <a:schemeClr val="accent1"/>
              </a:buClr>
              <a:buFont typeface="Wingdings" charset="2"/>
              <a:buChar char=""/>
            </a:pPr>
            <a:endParaRPr lang="en-US" sz="2000" dirty="0" smtClean="0"/>
          </a:p>
          <a:p>
            <a:pPr marL="342900" indent="-342900" algn="l" rtl="0">
              <a:lnSpc>
                <a:spcPct val="80000"/>
              </a:lnSpc>
              <a:buClr>
                <a:schemeClr val="accent1"/>
              </a:buClr>
              <a:buFont typeface="Wingdings" charset="2"/>
              <a:buChar char=""/>
            </a:pPr>
            <a:r>
              <a:rPr lang="en-US" sz="2000" dirty="0" smtClean="0"/>
              <a:t>Has an advisory council been organized to support and inform the school nutrition program?</a:t>
            </a:r>
          </a:p>
          <a:p>
            <a:pPr algn="justLow" rtl="0">
              <a:lnSpc>
                <a:spcPct val="70000"/>
              </a:lnSpc>
              <a:buClr>
                <a:schemeClr val="accent1"/>
              </a:buClr>
            </a:pPr>
            <a:endParaRPr lang="en-US" sz="2000" dirty="0" smtClean="0"/>
          </a:p>
        </p:txBody>
      </p:sp>
      <p:sp>
        <p:nvSpPr>
          <p:cNvPr id="3" name="Rectangle 2"/>
          <p:cNvSpPr/>
          <p:nvPr/>
        </p:nvSpPr>
        <p:spPr>
          <a:xfrm>
            <a:off x="533400" y="609600"/>
            <a:ext cx="7391400" cy="369332"/>
          </a:xfrm>
          <a:prstGeom prst="rect">
            <a:avLst/>
          </a:prstGeom>
        </p:spPr>
        <p:txBody>
          <a:bodyPr wrap="square">
            <a:spAutoFit/>
          </a:bodyPr>
          <a:lstStyle/>
          <a:p>
            <a:pPr algn="ctr"/>
            <a:r>
              <a:rPr lang="en-US" b="1" dirty="0" smtClean="0">
                <a:solidFill>
                  <a:srgbClr val="FF0000"/>
                </a:solidFill>
              </a:rPr>
              <a:t>Important elements in quality school nutrition services</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l"/>
            <a:r>
              <a:rPr lang="en-US" sz="3600" dirty="0" smtClean="0">
                <a:solidFill>
                  <a:srgbClr val="FFC000"/>
                </a:solidFill>
                <a:latin typeface="Algerian" pitchFamily="82" charset="0"/>
              </a:rPr>
              <a:t>5) School counseling</a:t>
            </a:r>
            <a:br>
              <a:rPr lang="en-US" sz="3600" dirty="0" smtClean="0">
                <a:solidFill>
                  <a:srgbClr val="FFC000"/>
                </a:solidFill>
                <a:latin typeface="Algerian" pitchFamily="82" charset="0"/>
              </a:rPr>
            </a:br>
            <a:r>
              <a:rPr lang="en-US" sz="3600" dirty="0" smtClean="0">
                <a:solidFill>
                  <a:srgbClr val="FFC000"/>
                </a:solidFill>
                <a:latin typeface="Algerian" pitchFamily="82" charset="0"/>
              </a:rPr>
              <a:t>psychological &amp; social services</a:t>
            </a:r>
            <a:endParaRPr lang="x-none" sz="3600" dirty="0">
              <a:solidFill>
                <a:srgbClr val="FFC000"/>
              </a:solidFill>
              <a:latin typeface="Algerian" pitchFamily="82" charset="0"/>
            </a:endParaRPr>
          </a:p>
        </p:txBody>
      </p:sp>
      <p:sp>
        <p:nvSpPr>
          <p:cNvPr id="3" name="Content Placeholder 2"/>
          <p:cNvSpPr>
            <a:spLocks noGrp="1"/>
          </p:cNvSpPr>
          <p:nvPr>
            <p:ph idx="1"/>
          </p:nvPr>
        </p:nvSpPr>
        <p:spPr>
          <a:xfrm>
            <a:off x="685800" y="1828800"/>
            <a:ext cx="8039100" cy="4437529"/>
          </a:xfrm>
        </p:spPr>
        <p:txBody>
          <a:bodyPr>
            <a:normAutofit/>
          </a:bodyPr>
          <a:lstStyle/>
          <a:p>
            <a:pPr algn="l" rtl="0"/>
            <a:r>
              <a:rPr lang="en-AU" dirty="0" smtClean="0"/>
              <a:t>Counsellors, Psychologist, and social worker contribute in school health  promotion.</a:t>
            </a:r>
          </a:p>
          <a:p>
            <a:pPr algn="l" rtl="0"/>
            <a:r>
              <a:rPr lang="en-AU" dirty="0" smtClean="0">
                <a:solidFill>
                  <a:srgbClr val="FF0000"/>
                </a:solidFill>
              </a:rPr>
              <a:t>Issues may include</a:t>
            </a:r>
            <a:endParaRPr lang="en-AU" dirty="0" smtClean="0"/>
          </a:p>
          <a:p>
            <a:pPr algn="l" rtl="0">
              <a:buFont typeface="Wingdings" pitchFamily="2" charset="2"/>
              <a:buChar char="Ø"/>
            </a:pPr>
            <a:r>
              <a:rPr lang="en-AU" dirty="0" smtClean="0"/>
              <a:t>Emotional &amp; self esteem</a:t>
            </a:r>
          </a:p>
          <a:p>
            <a:pPr algn="l" rtl="0">
              <a:buFont typeface="Wingdings" pitchFamily="2" charset="2"/>
              <a:buChar char="Ø"/>
            </a:pPr>
            <a:r>
              <a:rPr lang="en-AU" dirty="0" smtClean="0"/>
              <a:t>Weight problems</a:t>
            </a:r>
          </a:p>
          <a:p>
            <a:pPr algn="l" rtl="0">
              <a:buFont typeface="Wingdings" pitchFamily="2" charset="2"/>
              <a:buChar char="Ø"/>
            </a:pPr>
            <a:r>
              <a:rPr lang="en-AU" dirty="0" smtClean="0"/>
              <a:t>Academic stress &amp;test anxiety</a:t>
            </a:r>
          </a:p>
          <a:p>
            <a:pPr algn="l" rtl="0">
              <a:buFont typeface="Wingdings" pitchFamily="2" charset="2"/>
              <a:buChar char="Ø"/>
            </a:pPr>
            <a:r>
              <a:rPr lang="en-AU" dirty="0" smtClean="0"/>
              <a:t>Relationship issues</a:t>
            </a:r>
          </a:p>
          <a:p>
            <a:pPr algn="l" rtl="0">
              <a:buFont typeface="Wingdings" pitchFamily="2" charset="2"/>
              <a:buChar char="Ø"/>
            </a:pPr>
            <a:endParaRPr lang="en-AU" dirty="0" smtClean="0"/>
          </a:p>
          <a:p>
            <a:pPr algn="l" rtl="0">
              <a:buFont typeface="Wingdings" pitchFamily="2" charset="2"/>
              <a:buChar char="Ø"/>
            </a:pPr>
            <a:endParaRPr lang="en-AU" dirty="0" smtClean="0"/>
          </a:p>
          <a:p>
            <a:pPr algn="l" rtl="0">
              <a:buNone/>
            </a:pP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r>
              <a:rPr lang="en-US" sz="3100" b="1" dirty="0" smtClean="0">
                <a:solidFill>
                  <a:srgbClr val="FF0000"/>
                </a:solidFill>
              </a:rPr>
              <a:t>Important Element In Quality Program Of School Counseling: Psychological And Social Services</a:t>
            </a:r>
            <a:r>
              <a:rPr lang="en-US" dirty="0" smtClean="0">
                <a:solidFill>
                  <a:srgbClr val="FF0000"/>
                </a:solidFill>
              </a:rPr>
              <a:t> </a:t>
            </a:r>
            <a:endParaRPr lang="x-none" dirty="0">
              <a:solidFill>
                <a:srgbClr val="FF0000"/>
              </a:solidFill>
            </a:endParaRPr>
          </a:p>
        </p:txBody>
      </p:sp>
      <p:sp>
        <p:nvSpPr>
          <p:cNvPr id="3" name="Content Placeholder 2"/>
          <p:cNvSpPr>
            <a:spLocks noGrp="1"/>
          </p:cNvSpPr>
          <p:nvPr>
            <p:ph idx="1"/>
          </p:nvPr>
        </p:nvSpPr>
        <p:spPr>
          <a:xfrm>
            <a:off x="152400" y="1905000"/>
            <a:ext cx="8686800" cy="4191000"/>
          </a:xfrm>
        </p:spPr>
        <p:txBody>
          <a:bodyPr>
            <a:noAutofit/>
          </a:bodyPr>
          <a:lstStyle/>
          <a:p>
            <a:pPr algn="l" rtl="0">
              <a:buFont typeface="Wingdings" pitchFamily="2" charset="2"/>
              <a:buChar char="Ø"/>
            </a:pPr>
            <a:r>
              <a:rPr lang="en-US" sz="2300" dirty="0" smtClean="0"/>
              <a:t>Are an appropriate number of licensed professionals employed to meet the counseling, psychological and social services need of all students?</a:t>
            </a:r>
          </a:p>
          <a:p>
            <a:pPr algn="l" rtl="0">
              <a:buFont typeface="Wingdings" pitchFamily="2" charset="2"/>
              <a:buChar char="Ø"/>
            </a:pPr>
            <a:r>
              <a:rPr lang="en-US" sz="2400" dirty="0" smtClean="0"/>
              <a:t>Is there a developmentally appropriate planned sequential guidance and counseling program?</a:t>
            </a:r>
          </a:p>
          <a:p>
            <a:pPr algn="l" rtl="0">
              <a:buFont typeface="Wingdings" pitchFamily="2" charset="2"/>
              <a:buChar char="Ø"/>
            </a:pPr>
            <a:r>
              <a:rPr lang="en-US" sz="2300" dirty="0" smtClean="0"/>
              <a:t>Is there a student assistance program?</a:t>
            </a:r>
          </a:p>
          <a:p>
            <a:pPr algn="l" rtl="0">
              <a:buFont typeface="Wingdings" pitchFamily="2" charset="2"/>
              <a:buChar char="Ø"/>
            </a:pPr>
            <a:r>
              <a:rPr lang="en-US" sz="2300" dirty="0" smtClean="0"/>
              <a:t>Have the school district and community collaborated in the development of an inter agency network of counseling, psychological, &amp; social service providers?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23856"/>
            <a:ext cx="8304213" cy="552544"/>
          </a:xfrm>
        </p:spPr>
        <p:txBody>
          <a:bodyPr>
            <a:normAutofit/>
          </a:bodyPr>
          <a:lstStyle/>
          <a:p>
            <a:r>
              <a:rPr lang="en-US" sz="2400" b="1" dirty="0">
                <a:solidFill>
                  <a:srgbClr val="FF0000"/>
                </a:solidFill>
              </a:rPr>
              <a:t>Psychological And Social Services </a:t>
            </a:r>
            <a:r>
              <a:rPr lang="en-US" sz="2400" b="1" dirty="0" smtClean="0">
                <a:solidFill>
                  <a:srgbClr val="FF0000"/>
                </a:solidFill>
              </a:rPr>
              <a:t>(Cont.)</a:t>
            </a:r>
            <a:endParaRPr lang="en-US" sz="2400" b="1" dirty="0"/>
          </a:p>
        </p:txBody>
      </p:sp>
      <p:sp>
        <p:nvSpPr>
          <p:cNvPr id="3" name="Content Placeholder 2"/>
          <p:cNvSpPr>
            <a:spLocks noGrp="1"/>
          </p:cNvSpPr>
          <p:nvPr>
            <p:ph idx="1"/>
          </p:nvPr>
        </p:nvSpPr>
        <p:spPr>
          <a:xfrm>
            <a:off x="381000" y="2209800"/>
            <a:ext cx="8343900" cy="4056529"/>
          </a:xfrm>
        </p:spPr>
        <p:txBody>
          <a:bodyPr>
            <a:normAutofit/>
          </a:bodyPr>
          <a:lstStyle/>
          <a:p>
            <a:pPr>
              <a:buFont typeface="Wingdings" pitchFamily="2" charset="2"/>
              <a:buChar char="Ø"/>
            </a:pPr>
            <a:r>
              <a:rPr lang="en-US" sz="2400" dirty="0"/>
              <a:t>Do student have access to school/community linked services that support academic </a:t>
            </a:r>
            <a:r>
              <a:rPr lang="en-US" sz="2400" dirty="0" smtClean="0"/>
              <a:t>outcomes </a:t>
            </a:r>
            <a:r>
              <a:rPr lang="en-US" sz="2400" dirty="0"/>
              <a:t>as Individual </a:t>
            </a:r>
            <a:r>
              <a:rPr lang="en-US" sz="2400" dirty="0" smtClean="0"/>
              <a:t>counseling, group counseling, Developmental program, </a:t>
            </a:r>
            <a:r>
              <a:rPr lang="en-US" sz="2400" dirty="0"/>
              <a:t>crisis </a:t>
            </a:r>
            <a:r>
              <a:rPr lang="en-US" sz="2400" dirty="0" smtClean="0"/>
              <a:t>counseling.</a:t>
            </a:r>
            <a:endParaRPr lang="en-US" sz="2400" dirty="0"/>
          </a:p>
          <a:p>
            <a:pPr>
              <a:buFont typeface="Wingdings" pitchFamily="2" charset="2"/>
              <a:buChar char="Ø"/>
            </a:pPr>
            <a:r>
              <a:rPr lang="en-US" sz="2400" dirty="0"/>
              <a:t>Do  professionals provide consultation &amp;staff development to update &amp;inform curricular matters?</a:t>
            </a:r>
          </a:p>
          <a:p>
            <a:pPr>
              <a:buFont typeface="Wingdings" pitchFamily="2" charset="2"/>
              <a:buChar char="Ø"/>
            </a:pPr>
            <a:r>
              <a:rPr lang="en-US" sz="2400" dirty="0"/>
              <a:t>Have interdisciplinary cooperation been established to identify  students at risk</a:t>
            </a:r>
            <a:r>
              <a:rPr lang="en-US" sz="2400" dirty="0" smtClean="0"/>
              <a:t>?</a:t>
            </a:r>
            <a:endParaRPr lang="en-US" sz="2400" dirty="0"/>
          </a:p>
        </p:txBody>
      </p:sp>
    </p:spTree>
    <p:extLst>
      <p:ext uri="{BB962C8B-B14F-4D97-AF65-F5344CB8AC3E}">
        <p14:creationId xmlns:p14="http://schemas.microsoft.com/office/powerpoint/2010/main" val="3525190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latin typeface="Algerian" pitchFamily="82" charset="0"/>
              </a:rPr>
              <a:t>6)Physical education</a:t>
            </a:r>
            <a:endParaRPr lang="x-none" dirty="0">
              <a:solidFill>
                <a:srgbClr val="FFC000"/>
              </a:solidFill>
              <a:latin typeface="Algerian" pitchFamily="82" charset="0"/>
            </a:endParaRPr>
          </a:p>
        </p:txBody>
      </p:sp>
      <p:sp>
        <p:nvSpPr>
          <p:cNvPr id="3" name="Content Placeholder 2"/>
          <p:cNvSpPr>
            <a:spLocks noGrp="1"/>
          </p:cNvSpPr>
          <p:nvPr>
            <p:ph idx="1"/>
          </p:nvPr>
        </p:nvSpPr>
        <p:spPr>
          <a:xfrm>
            <a:off x="533400" y="2209800"/>
            <a:ext cx="8191500" cy="4056529"/>
          </a:xfrm>
        </p:spPr>
        <p:txBody>
          <a:bodyPr>
            <a:normAutofit fontScale="92500" lnSpcReduction="20000"/>
          </a:bodyPr>
          <a:lstStyle/>
          <a:p>
            <a:pPr algn="l" rtl="0"/>
            <a:r>
              <a:rPr lang="en-US" dirty="0" smtClean="0"/>
              <a:t>Physical fitness of student is enhanced by a high quality physical education program</a:t>
            </a:r>
          </a:p>
          <a:p>
            <a:pPr algn="l" rtl="0"/>
            <a:r>
              <a:rPr lang="en-US" dirty="0" smtClean="0"/>
              <a:t>Target: </a:t>
            </a:r>
          </a:p>
          <a:p>
            <a:pPr algn="l" rtl="0">
              <a:buFont typeface="Wingdings" pitchFamily="2" charset="2"/>
              <a:buChar char="q"/>
            </a:pPr>
            <a:r>
              <a:rPr lang="en-US" dirty="0" smtClean="0"/>
              <a:t>cardiovascular health</a:t>
            </a:r>
          </a:p>
          <a:p>
            <a:pPr algn="l" rtl="0">
              <a:buFont typeface="Wingdings" pitchFamily="2" charset="2"/>
              <a:buChar char="q"/>
            </a:pPr>
            <a:r>
              <a:rPr lang="en-US" dirty="0" smtClean="0"/>
              <a:t>Muscular endurance</a:t>
            </a:r>
          </a:p>
          <a:p>
            <a:pPr algn="l" rtl="0">
              <a:buFont typeface="Wingdings" pitchFamily="2" charset="2"/>
              <a:buChar char="q"/>
            </a:pPr>
            <a:r>
              <a:rPr lang="en-US" dirty="0" smtClean="0"/>
              <a:t>Flexibility</a:t>
            </a:r>
          </a:p>
          <a:p>
            <a:pPr algn="l" rtl="0">
              <a:buFont typeface="Wingdings" pitchFamily="2" charset="2"/>
              <a:buChar char="q"/>
            </a:pPr>
            <a:r>
              <a:rPr lang="en-US" dirty="0" smtClean="0"/>
              <a:t>Strength</a:t>
            </a:r>
          </a:p>
          <a:p>
            <a:pPr algn="l" rtl="0">
              <a:buFont typeface="Wingdings" pitchFamily="2" charset="2"/>
              <a:buChar char="q"/>
            </a:pPr>
            <a:r>
              <a:rPr lang="en-US" dirty="0" smtClean="0"/>
              <a:t>Good posture……</a:t>
            </a:r>
          </a:p>
          <a:p>
            <a:pPr algn="l" rtl="0">
              <a:buNone/>
            </a:pPr>
            <a:r>
              <a:rPr lang="en-US" dirty="0" smtClean="0"/>
              <a:t> </a:t>
            </a:r>
            <a:endParaRPr lang="x-non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914400"/>
          </a:xfrm>
        </p:spPr>
        <p:txBody>
          <a:bodyPr>
            <a:normAutofit fontScale="90000"/>
          </a:bodyPr>
          <a:lstStyle/>
          <a:p>
            <a:r>
              <a:rPr lang="en-US" sz="3600" b="1" dirty="0" smtClean="0">
                <a:solidFill>
                  <a:srgbClr val="FFC000"/>
                </a:solidFill>
                <a:latin typeface="Algerian" pitchFamily="82" charset="0"/>
              </a:rPr>
              <a:t>7)Important elements for quality physical education program</a:t>
            </a:r>
            <a:endParaRPr lang="x-none" sz="3600" b="1" dirty="0">
              <a:solidFill>
                <a:srgbClr val="FFC000"/>
              </a:solidFill>
              <a:latin typeface="Algerian" pitchFamily="82" charset="0"/>
            </a:endParaRPr>
          </a:p>
        </p:txBody>
      </p:sp>
      <p:sp>
        <p:nvSpPr>
          <p:cNvPr id="3" name="Content Placeholder 2"/>
          <p:cNvSpPr>
            <a:spLocks noGrp="1"/>
          </p:cNvSpPr>
          <p:nvPr>
            <p:ph idx="1"/>
          </p:nvPr>
        </p:nvSpPr>
        <p:spPr>
          <a:xfrm>
            <a:off x="457200" y="1981200"/>
            <a:ext cx="8534400" cy="4572000"/>
          </a:xfrm>
        </p:spPr>
        <p:txBody>
          <a:bodyPr>
            <a:noAutofit/>
          </a:bodyPr>
          <a:lstStyle/>
          <a:p>
            <a:pPr algn="l" rtl="0">
              <a:lnSpc>
                <a:spcPct val="80000"/>
              </a:lnSpc>
            </a:pPr>
            <a:r>
              <a:rPr lang="en-US" dirty="0" smtClean="0"/>
              <a:t>Is there a planned sequential PE curriculum(pre K- 12)?</a:t>
            </a:r>
          </a:p>
          <a:p>
            <a:pPr algn="l" rtl="0">
              <a:lnSpc>
                <a:spcPct val="80000"/>
              </a:lnSpc>
            </a:pPr>
            <a:r>
              <a:rPr lang="en-US" dirty="0" smtClean="0"/>
              <a:t>Has the curriculum been developed with attention to the international PE standards?</a:t>
            </a:r>
          </a:p>
          <a:p>
            <a:pPr algn="l" rtl="0">
              <a:lnSpc>
                <a:spcPct val="80000"/>
              </a:lnSpc>
            </a:pPr>
            <a:r>
              <a:rPr lang="en-US" dirty="0" smtClean="0"/>
              <a:t>Do all student participate daily in organized PE program?</a:t>
            </a:r>
          </a:p>
          <a:p>
            <a:pPr algn="l" rtl="0">
              <a:lnSpc>
                <a:spcPct val="80000"/>
              </a:lnSpc>
            </a:pPr>
            <a:r>
              <a:rPr lang="en-US" dirty="0" smtClean="0"/>
              <a:t>Is there on going program of health related fitness assessment? </a:t>
            </a:r>
          </a:p>
          <a:p>
            <a:pPr algn="l" rtl="0">
              <a:lnSpc>
                <a:spcPct val="80000"/>
              </a:lnSpc>
            </a:pPr>
            <a:r>
              <a:rPr lang="en-US" dirty="0" smtClean="0"/>
              <a:t>Does PE curriculum focus on lifetime activities rather acquisition of team sport skills? </a:t>
            </a:r>
          </a:p>
          <a:p>
            <a:pPr algn="l" rtl="0">
              <a:lnSpc>
                <a:spcPct val="80000"/>
              </a:lnSpc>
            </a:pPr>
            <a:r>
              <a:rPr lang="en-US" dirty="0" smtClean="0"/>
              <a:t>Does PE staff collaborate with health personnel to record results of fitness assessments?</a:t>
            </a:r>
          </a:p>
          <a:p>
            <a:pPr algn="l" rtl="0">
              <a:lnSpc>
                <a:spcPct val="80000"/>
              </a:lnSpc>
            </a:pPr>
            <a:r>
              <a:rPr lang="en-US" dirty="0" smtClean="0"/>
              <a:t>Certified teachers of PE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162144"/>
          </a:xfrm>
        </p:spPr>
        <p:txBody>
          <a:bodyPr>
            <a:noAutofit/>
          </a:bodyPr>
          <a:lstStyle/>
          <a:p>
            <a:r>
              <a:rPr lang="en-US" sz="3600" dirty="0" smtClean="0">
                <a:solidFill>
                  <a:srgbClr val="FFC000"/>
                </a:solidFill>
                <a:latin typeface="Algerian" pitchFamily="82" charset="0"/>
              </a:rPr>
              <a:t>8)School site health promotion for faculty &amp; staff</a:t>
            </a:r>
            <a:endParaRPr lang="x-none" sz="3600" dirty="0">
              <a:solidFill>
                <a:srgbClr val="FFC000"/>
              </a:solidFill>
              <a:latin typeface="Algerian" pitchFamily="82" charset="0"/>
            </a:endParaRPr>
          </a:p>
        </p:txBody>
      </p:sp>
      <p:sp>
        <p:nvSpPr>
          <p:cNvPr id="3" name="Content Placeholder 2"/>
          <p:cNvSpPr>
            <a:spLocks noGrp="1"/>
          </p:cNvSpPr>
          <p:nvPr>
            <p:ph idx="1"/>
          </p:nvPr>
        </p:nvSpPr>
        <p:spPr/>
        <p:txBody>
          <a:bodyPr/>
          <a:lstStyle/>
          <a:p>
            <a:pPr marL="0" indent="0" algn="l" rtl="0">
              <a:buNone/>
            </a:pPr>
            <a:r>
              <a:rPr lang="en-US" dirty="0" smtClean="0"/>
              <a:t>Schools have well-maintained facilities&amp; professional resources to plan &amp;implement quality programs to promote the health of the faculty and staff.</a:t>
            </a:r>
          </a:p>
          <a:p>
            <a:pPr algn="l" rtl="0"/>
            <a:r>
              <a:rPr lang="en-US" dirty="0" smtClean="0"/>
              <a:t>Do health promotion programs include employee assistance activities, screening, referral and education? </a:t>
            </a:r>
          </a:p>
          <a:p>
            <a:pPr algn="l" rtl="0"/>
            <a:r>
              <a:rPr lang="en-US" dirty="0" smtClean="0"/>
              <a:t>Have policies and incentives been developed to promote faculty/ staff participation in health promotion activities? </a:t>
            </a:r>
            <a:endParaRPr lang="x-non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C000"/>
                </a:solidFill>
                <a:latin typeface="Algerian" pitchFamily="82" charset="0"/>
              </a:rPr>
              <a:t>9)Family and community collaboration with the school</a:t>
            </a:r>
            <a:endParaRPr lang="x-none" sz="3600" dirty="0">
              <a:solidFill>
                <a:srgbClr val="FFC000"/>
              </a:solidFill>
              <a:latin typeface="Algerian" pitchFamily="82" charset="0"/>
            </a:endParaRPr>
          </a:p>
        </p:txBody>
      </p:sp>
      <p:sp>
        <p:nvSpPr>
          <p:cNvPr id="3" name="Content Placeholder 2"/>
          <p:cNvSpPr>
            <a:spLocks noGrp="1"/>
          </p:cNvSpPr>
          <p:nvPr>
            <p:ph idx="1"/>
          </p:nvPr>
        </p:nvSpPr>
        <p:spPr>
          <a:xfrm>
            <a:off x="1114424" y="2595562"/>
            <a:ext cx="7610476" cy="3957638"/>
          </a:xfrm>
        </p:spPr>
        <p:txBody>
          <a:bodyPr>
            <a:normAutofit/>
          </a:bodyPr>
          <a:lstStyle/>
          <a:p>
            <a:pPr algn="l" rtl="0">
              <a:buNone/>
            </a:pPr>
            <a:r>
              <a:rPr lang="en-AU" dirty="0" smtClean="0"/>
              <a:t>An </a:t>
            </a:r>
            <a:r>
              <a:rPr lang="en-AU" dirty="0" smtClean="0"/>
              <a:t>integrated school, parent, and community approach for enhancing the health and well-being of students. </a:t>
            </a:r>
          </a:p>
          <a:p>
            <a:r>
              <a:rPr lang="en-US" dirty="0" smtClean="0"/>
              <a:t>H</a:t>
            </a:r>
            <a:r>
              <a:rPr lang="en-AU" dirty="0" err="1" smtClean="0"/>
              <a:t>ave</a:t>
            </a:r>
            <a:r>
              <a:rPr lang="en-AU" dirty="0" smtClean="0"/>
              <a:t> policies and protocols been established to encourage active parental involvement in school health activities? </a:t>
            </a:r>
          </a:p>
          <a:p>
            <a:r>
              <a:rPr lang="en-US" dirty="0" smtClean="0"/>
              <a:t>D</a:t>
            </a:r>
            <a:r>
              <a:rPr lang="en-AU" dirty="0" err="1" smtClean="0"/>
              <a:t>oes</a:t>
            </a:r>
            <a:r>
              <a:rPr lang="en-AU" dirty="0" smtClean="0"/>
              <a:t> an active school-community coalition or </a:t>
            </a:r>
            <a:r>
              <a:rPr lang="en-AU" dirty="0" err="1" smtClean="0"/>
              <a:t>committe</a:t>
            </a:r>
            <a:r>
              <a:rPr lang="en-US" dirty="0" smtClean="0"/>
              <a:t>e meet on a regular basis to address student health problems and curriculum matters, as well as to plan health promotion activities?   </a:t>
            </a:r>
            <a:r>
              <a:rPr lang="en-AU" dirty="0" smtClean="0"/>
              <a:t>    </a:t>
            </a:r>
          </a:p>
          <a:p>
            <a:pPr algn="l" rtl="0"/>
            <a:endParaRPr lang="x-non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0" indent="0">
              <a:buNone/>
            </a:pPr>
            <a:r>
              <a:rPr lang="en-US" dirty="0" smtClean="0"/>
              <a:t>To this end, school health is planned and implemented based on the collaborative efforts of the health educator, school administration, parents and the whole community in order to respond to the health needs of the students and all staff working in the educational system.  </a:t>
            </a:r>
            <a:endParaRPr lang="en-US" dirty="0"/>
          </a:p>
        </p:txBody>
      </p:sp>
    </p:spTree>
    <p:extLst>
      <p:ext uri="{BB962C8B-B14F-4D97-AF65-F5344CB8AC3E}">
        <p14:creationId xmlns:p14="http://schemas.microsoft.com/office/powerpoint/2010/main" val="413308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295400"/>
          </a:xfrm>
        </p:spPr>
        <p:txBody>
          <a:bodyPr>
            <a:noAutofit/>
          </a:bodyPr>
          <a:lstStyle/>
          <a:p>
            <a:r>
              <a:rPr lang="en-AU" sz="4000" b="1" dirty="0" smtClean="0">
                <a:solidFill>
                  <a:srgbClr val="FF0000"/>
                </a:solidFill>
              </a:rPr>
              <a:t>The Coordinated School Health Program</a:t>
            </a:r>
            <a:endParaRPr lang="x-none" sz="4000" b="1" dirty="0">
              <a:solidFill>
                <a:srgbClr val="FF0000"/>
              </a:solidFill>
            </a:endParaRPr>
          </a:p>
        </p:txBody>
      </p:sp>
      <p:sp>
        <p:nvSpPr>
          <p:cNvPr id="3" name="Rectangle 2"/>
          <p:cNvSpPr/>
          <p:nvPr/>
        </p:nvSpPr>
        <p:spPr>
          <a:xfrm>
            <a:off x="457200" y="1524000"/>
            <a:ext cx="8153400" cy="4893647"/>
          </a:xfrm>
          <a:prstGeom prst="rect">
            <a:avLst/>
          </a:prstGeom>
        </p:spPr>
        <p:txBody>
          <a:bodyPr wrap="square">
            <a:spAutoFit/>
          </a:bodyPr>
          <a:lstStyle/>
          <a:p>
            <a:pPr marL="109728" algn="l" rtl="0">
              <a:defRPr/>
            </a:pPr>
            <a:endParaRPr lang="en-AU" sz="2400" dirty="0" smtClean="0"/>
          </a:p>
          <a:p>
            <a:pPr marL="365760" indent="-256032" algn="l" rtl="0">
              <a:buFont typeface="Wingdings" pitchFamily="2" charset="2"/>
              <a:buChar char="Ø"/>
              <a:defRPr/>
            </a:pPr>
            <a:r>
              <a:rPr lang="en-AU" sz="2400" dirty="0" smtClean="0"/>
              <a:t>School </a:t>
            </a:r>
            <a:r>
              <a:rPr lang="en-AU" sz="2400" dirty="0"/>
              <a:t>based program should be concerned </a:t>
            </a:r>
            <a:r>
              <a:rPr lang="en-AU" sz="2400" dirty="0" smtClean="0"/>
              <a:t>with:</a:t>
            </a:r>
            <a:endParaRPr lang="en-AU" sz="2400" dirty="0"/>
          </a:p>
          <a:p>
            <a:pPr marL="365760" indent="-256032" algn="l">
              <a:defRPr/>
            </a:pPr>
            <a:r>
              <a:rPr lang="en-AU" sz="2400" b="1" dirty="0" smtClean="0">
                <a:solidFill>
                  <a:srgbClr val="FF0000"/>
                </a:solidFill>
              </a:rPr>
              <a:t>1.Medical care: </a:t>
            </a:r>
            <a:r>
              <a:rPr lang="en-AU" sz="2400" dirty="0" smtClean="0"/>
              <a:t>focus on the sick, involve activities designed to help keep them alive and </a:t>
            </a:r>
            <a:r>
              <a:rPr lang="en-US" sz="2400" dirty="0" smtClean="0"/>
              <a:t>make them well or minimize their disability.</a:t>
            </a:r>
            <a:endParaRPr lang="en-AU" sz="2400" dirty="0" smtClean="0"/>
          </a:p>
          <a:p>
            <a:pPr marL="365760" indent="-256032" algn="l">
              <a:defRPr/>
            </a:pPr>
            <a:r>
              <a:rPr lang="en-AU" sz="2400" b="1" dirty="0" smtClean="0">
                <a:solidFill>
                  <a:srgbClr val="FF0000"/>
                </a:solidFill>
              </a:rPr>
              <a:t>2.Disease </a:t>
            </a:r>
            <a:r>
              <a:rPr lang="en-AU" sz="2400" b="1" dirty="0">
                <a:solidFill>
                  <a:srgbClr val="FF0000"/>
                </a:solidFill>
              </a:rPr>
              <a:t>prevention: </a:t>
            </a:r>
            <a:r>
              <a:rPr lang="en-AU" sz="2400" dirty="0" smtClean="0"/>
              <a:t>begins with threat to health (disease or environmental hazard ) and seek to protect people from harmful consequences .</a:t>
            </a:r>
          </a:p>
          <a:p>
            <a:pPr marL="365760" indent="-256032" algn="l">
              <a:defRPr/>
            </a:pPr>
            <a:r>
              <a:rPr lang="en-US" sz="2400" b="1" dirty="0" smtClean="0">
                <a:solidFill>
                  <a:srgbClr val="FF0000"/>
                </a:solidFill>
              </a:rPr>
              <a:t>3.</a:t>
            </a:r>
            <a:r>
              <a:rPr lang="en-AU" sz="2400" b="1" dirty="0" smtClean="0">
                <a:solidFill>
                  <a:srgbClr val="FF0000"/>
                </a:solidFill>
              </a:rPr>
              <a:t>Health </a:t>
            </a:r>
            <a:r>
              <a:rPr lang="en-AU" sz="2400" b="1" dirty="0">
                <a:solidFill>
                  <a:srgbClr val="FF0000"/>
                </a:solidFill>
              </a:rPr>
              <a:t>promotion : </a:t>
            </a:r>
            <a:r>
              <a:rPr lang="en-AU" sz="2400" dirty="0"/>
              <a:t>begins with people who </a:t>
            </a:r>
            <a:r>
              <a:rPr lang="en-AU" sz="2400" dirty="0" smtClean="0"/>
              <a:t>are basically </a:t>
            </a:r>
            <a:r>
              <a:rPr lang="en-AU" sz="2400" dirty="0"/>
              <a:t>healthy. Seeks the development of community and individual measures </a:t>
            </a:r>
            <a:r>
              <a:rPr lang="en-AU" sz="2400" dirty="0" smtClean="0"/>
              <a:t>which can </a:t>
            </a:r>
            <a:r>
              <a:rPr lang="en-AU" sz="2400" dirty="0"/>
              <a:t>help people to develop healthy lifestyle </a:t>
            </a:r>
            <a:r>
              <a:rPr lang="en-AU" sz="2400" dirty="0" smtClean="0"/>
              <a:t>that </a:t>
            </a:r>
            <a:r>
              <a:rPr lang="en-AU" sz="2400" dirty="0" smtClean="0"/>
              <a:t>can maintain </a:t>
            </a:r>
            <a:r>
              <a:rPr lang="en-AU" sz="2400" dirty="0"/>
              <a:t>and enhance the </a:t>
            </a:r>
            <a:r>
              <a:rPr lang="en-AU" sz="2400" dirty="0" smtClean="0"/>
              <a:t>state of well being.</a:t>
            </a:r>
            <a:endParaRPr lang="en-AU" sz="2400"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162144"/>
          </a:xfrm>
        </p:spPr>
        <p:txBody>
          <a:bodyPr>
            <a:normAutofit fontScale="90000"/>
          </a:bodyPr>
          <a:lstStyle/>
          <a:p>
            <a:r>
              <a:rPr lang="en-AU" sz="4000" b="1" dirty="0" smtClean="0">
                <a:solidFill>
                  <a:srgbClr val="FF0000"/>
                </a:solidFill>
              </a:rPr>
              <a:t>Coordinated  School </a:t>
            </a:r>
            <a:r>
              <a:rPr lang="en-AU" sz="4000" b="1" dirty="0">
                <a:solidFill>
                  <a:srgbClr val="FF0000"/>
                </a:solidFill>
              </a:rPr>
              <a:t>H</a:t>
            </a:r>
            <a:r>
              <a:rPr lang="en-AU" sz="4000" b="1" dirty="0" smtClean="0">
                <a:solidFill>
                  <a:srgbClr val="FF0000"/>
                </a:solidFill>
              </a:rPr>
              <a:t>ealth Program</a:t>
            </a:r>
            <a:endParaRPr lang="x-none" sz="4000" b="1" dirty="0">
              <a:solidFill>
                <a:srgbClr val="FF0000"/>
              </a:solidFill>
            </a:endParaRPr>
          </a:p>
        </p:txBody>
      </p:sp>
      <p:sp>
        <p:nvSpPr>
          <p:cNvPr id="3" name="Content Placeholder 2"/>
          <p:cNvSpPr>
            <a:spLocks noGrp="1"/>
          </p:cNvSpPr>
          <p:nvPr>
            <p:ph idx="1"/>
          </p:nvPr>
        </p:nvSpPr>
        <p:spPr>
          <a:xfrm>
            <a:off x="457200" y="2595562"/>
            <a:ext cx="8534400" cy="3670767"/>
          </a:xfrm>
        </p:spPr>
        <p:txBody>
          <a:bodyPr>
            <a:normAutofit/>
          </a:bodyPr>
          <a:lstStyle/>
          <a:p>
            <a:pPr algn="l">
              <a:buNone/>
            </a:pPr>
            <a:r>
              <a:rPr lang="en-AU" sz="4000" b="1" dirty="0" smtClean="0">
                <a:solidFill>
                  <a:srgbClr val="FF0000"/>
                </a:solidFill>
              </a:rPr>
              <a:t>Role:</a:t>
            </a:r>
            <a:endParaRPr lang="x-none" sz="4000" b="1" dirty="0" smtClean="0">
              <a:solidFill>
                <a:srgbClr val="FF0000"/>
              </a:solidFill>
            </a:endParaRPr>
          </a:p>
          <a:p>
            <a:pPr algn="l">
              <a:buNone/>
            </a:pPr>
            <a:r>
              <a:rPr lang="en-AU" dirty="0" smtClean="0"/>
              <a:t>Developing, coordinating, and collaborating in the implementation of health promotion efforts. </a:t>
            </a:r>
          </a:p>
          <a:p>
            <a:pPr algn="l">
              <a:buNone/>
            </a:pPr>
            <a:r>
              <a:rPr lang="en-AU" sz="4000" b="1" dirty="0" smtClean="0">
                <a:solidFill>
                  <a:srgbClr val="FF0000"/>
                </a:solidFill>
              </a:rPr>
              <a:t>Aims:</a:t>
            </a:r>
            <a:endParaRPr lang="x-none" sz="4000" b="1" dirty="0" smtClean="0">
              <a:solidFill>
                <a:srgbClr val="FF0000"/>
              </a:solidFill>
            </a:endParaRPr>
          </a:p>
          <a:p>
            <a:pPr algn="l">
              <a:buNone/>
            </a:pPr>
            <a:r>
              <a:rPr lang="en-AU" dirty="0" smtClean="0"/>
              <a:t> Improve, protect, and promote the well being of students, families and personnel involved in the educational system.</a:t>
            </a:r>
          </a:p>
          <a:p>
            <a:pPr algn="l">
              <a:buNone/>
            </a:pPr>
            <a:endParaRPr lang="x-none" dirty="0"/>
          </a:p>
          <a:p>
            <a:pPr algn="l">
              <a:buNone/>
            </a:pPr>
            <a:endParaRPr lang="en-AU" dirty="0" smtClean="0"/>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minutes discussion</a:t>
            </a:r>
            <a:endParaRPr lang="en-US" dirty="0"/>
          </a:p>
        </p:txBody>
      </p:sp>
      <p:sp>
        <p:nvSpPr>
          <p:cNvPr id="3" name="Content Placeholder 2"/>
          <p:cNvSpPr>
            <a:spLocks noGrp="1"/>
          </p:cNvSpPr>
          <p:nvPr>
            <p:ph idx="1"/>
          </p:nvPr>
        </p:nvSpPr>
        <p:spPr/>
        <p:txBody>
          <a:bodyPr/>
          <a:lstStyle/>
          <a:p>
            <a:r>
              <a:rPr lang="en-US" dirty="0" smtClean="0"/>
              <a:t>In your opinion what are the most important elements of school health? </a:t>
            </a:r>
          </a:p>
          <a:p>
            <a:pPr marL="0" indent="0">
              <a:buNone/>
            </a:pPr>
            <a:r>
              <a:rPr lang="en-US" dirty="0" smtClean="0"/>
              <a:t>If you were planning to assess school health, what areas you are likely to look for?</a:t>
            </a:r>
            <a:endParaRPr lang="en-US" dirty="0"/>
          </a:p>
        </p:txBody>
      </p:sp>
    </p:spTree>
    <p:extLst>
      <p:ext uri="{BB962C8B-B14F-4D97-AF65-F5344CB8AC3E}">
        <p14:creationId xmlns:p14="http://schemas.microsoft.com/office/powerpoint/2010/main" val="702753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13813" cy="1047656"/>
          </a:xfrm>
        </p:spPr>
        <p:txBody>
          <a:bodyPr>
            <a:normAutofit fontScale="90000"/>
          </a:bodyPr>
          <a:lstStyle/>
          <a:p>
            <a:r>
              <a:rPr lang="en-US" b="1" dirty="0" smtClean="0">
                <a:solidFill>
                  <a:srgbClr val="FF0000"/>
                </a:solidFill>
              </a:rPr>
              <a:t>Coordinated school health program include</a:t>
            </a:r>
            <a:endParaRPr lang="x-none" b="1" dirty="0">
              <a:solidFill>
                <a:srgbClr val="FF0000"/>
              </a:solidFill>
            </a:endParaRPr>
          </a:p>
        </p:txBody>
      </p:sp>
      <p:sp>
        <p:nvSpPr>
          <p:cNvPr id="3" name="Content Placeholder 2"/>
          <p:cNvSpPr>
            <a:spLocks noGrp="1"/>
          </p:cNvSpPr>
          <p:nvPr>
            <p:ph idx="1"/>
          </p:nvPr>
        </p:nvSpPr>
        <p:spPr>
          <a:xfrm>
            <a:off x="838200" y="2209800"/>
            <a:ext cx="8001000" cy="4419600"/>
          </a:xfrm>
        </p:spPr>
        <p:txBody>
          <a:bodyPr>
            <a:normAutofit lnSpcReduction="10000"/>
          </a:bodyPr>
          <a:lstStyle/>
          <a:p>
            <a:pPr>
              <a:lnSpc>
                <a:spcPct val="70000"/>
              </a:lnSpc>
              <a:buFont typeface="Wingdings" charset="2"/>
              <a:buChar char="Ø"/>
            </a:pPr>
            <a:r>
              <a:rPr lang="en-AU" dirty="0" smtClean="0"/>
              <a:t>health education</a:t>
            </a:r>
          </a:p>
          <a:p>
            <a:pPr algn="l" rtl="0">
              <a:lnSpc>
                <a:spcPct val="70000"/>
              </a:lnSpc>
              <a:buFont typeface="Wingdings" pitchFamily="2" charset="2"/>
              <a:buChar char="Ø"/>
            </a:pPr>
            <a:r>
              <a:rPr lang="en-AU" dirty="0" smtClean="0"/>
              <a:t>health services</a:t>
            </a:r>
          </a:p>
          <a:p>
            <a:pPr algn="l" rtl="0">
              <a:lnSpc>
                <a:spcPct val="70000"/>
              </a:lnSpc>
              <a:buFont typeface="Wingdings" pitchFamily="2" charset="2"/>
              <a:buChar char="Ø"/>
            </a:pPr>
            <a:r>
              <a:rPr lang="en-AU" dirty="0" smtClean="0"/>
              <a:t>healthful school environment</a:t>
            </a:r>
          </a:p>
          <a:p>
            <a:pPr algn="l" rtl="0">
              <a:lnSpc>
                <a:spcPct val="70000"/>
              </a:lnSpc>
              <a:buNone/>
            </a:pPr>
            <a:r>
              <a:rPr lang="en-AU" b="1" dirty="0" smtClean="0">
                <a:solidFill>
                  <a:schemeClr val="accent1">
                    <a:lumMod val="50000"/>
                  </a:schemeClr>
                </a:solidFill>
              </a:rPr>
              <a:t>It should include but not limited:</a:t>
            </a:r>
          </a:p>
          <a:p>
            <a:pPr algn="l" rtl="0">
              <a:lnSpc>
                <a:spcPct val="70000"/>
              </a:lnSpc>
              <a:buFont typeface="Wingdings" pitchFamily="2" charset="2"/>
              <a:buChar char="Ø"/>
            </a:pPr>
            <a:r>
              <a:rPr lang="en-AU" dirty="0" smtClean="0"/>
              <a:t>physical education</a:t>
            </a:r>
          </a:p>
          <a:p>
            <a:pPr algn="l" rtl="0">
              <a:lnSpc>
                <a:spcPct val="70000"/>
              </a:lnSpc>
              <a:buFont typeface="Wingdings" pitchFamily="2" charset="2"/>
              <a:buChar char="Ø"/>
            </a:pPr>
            <a:r>
              <a:rPr lang="en-AU" dirty="0" smtClean="0"/>
              <a:t> food services</a:t>
            </a:r>
          </a:p>
          <a:p>
            <a:pPr algn="l" rtl="0">
              <a:lnSpc>
                <a:spcPct val="70000"/>
              </a:lnSpc>
              <a:buFont typeface="Wingdings" pitchFamily="2" charset="2"/>
              <a:buChar char="Ø"/>
            </a:pPr>
            <a:r>
              <a:rPr lang="en-AU" dirty="0" smtClean="0"/>
              <a:t> social work , Guidance and counselling</a:t>
            </a:r>
          </a:p>
          <a:p>
            <a:pPr algn="l" rtl="0">
              <a:lnSpc>
                <a:spcPct val="70000"/>
              </a:lnSpc>
              <a:buFont typeface="Wingdings" pitchFamily="2" charset="2"/>
              <a:buChar char="Ø"/>
            </a:pPr>
            <a:r>
              <a:rPr lang="en-AU" dirty="0" smtClean="0"/>
              <a:t> psychological services</a:t>
            </a:r>
          </a:p>
          <a:p>
            <a:pPr algn="l" rtl="0">
              <a:lnSpc>
                <a:spcPct val="70000"/>
              </a:lnSpc>
              <a:buFont typeface="Wingdings" pitchFamily="2" charset="2"/>
              <a:buChar char="Ø"/>
            </a:pPr>
            <a:r>
              <a:rPr lang="en-AU" dirty="0" smtClean="0"/>
              <a:t>Partnership with community </a:t>
            </a:r>
          </a:p>
          <a:p>
            <a:pPr algn="l" rtl="0">
              <a:lnSpc>
                <a:spcPct val="70000"/>
              </a:lnSpc>
              <a:buFont typeface="Wingdings" pitchFamily="2" charset="2"/>
              <a:buChar char="Ø"/>
            </a:pPr>
            <a:r>
              <a:rPr lang="en-AU" dirty="0" smtClean="0"/>
              <a:t> and employee health promotion</a:t>
            </a:r>
          </a:p>
          <a:p>
            <a:pPr algn="l" rtl="0">
              <a:buFont typeface="Wingdings" pitchFamily="2" charset="2"/>
              <a:buChar char="Ø"/>
            </a:pP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rgbClr val="FFC000"/>
                </a:solidFill>
                <a:latin typeface="Algerian" pitchFamily="82" charset="0"/>
              </a:rPr>
              <a:t>1. Comprehensive School health education </a:t>
            </a:r>
            <a:endParaRPr lang="x-none" b="1" dirty="0">
              <a:solidFill>
                <a:srgbClr val="FFC000"/>
              </a:solidFill>
              <a:latin typeface="Algerian" pitchFamily="82" charset="0"/>
            </a:endParaRPr>
          </a:p>
        </p:txBody>
      </p:sp>
      <p:sp>
        <p:nvSpPr>
          <p:cNvPr id="3" name="Content Placeholder 2"/>
          <p:cNvSpPr>
            <a:spLocks noGrp="1"/>
          </p:cNvSpPr>
          <p:nvPr>
            <p:ph idx="1"/>
          </p:nvPr>
        </p:nvSpPr>
        <p:spPr>
          <a:xfrm>
            <a:off x="1114424" y="2595562"/>
            <a:ext cx="7610476" cy="3957638"/>
          </a:xfrm>
        </p:spPr>
        <p:txBody>
          <a:bodyPr>
            <a:normAutofit/>
          </a:bodyPr>
          <a:lstStyle/>
          <a:p>
            <a:pPr algn="justLow" rtl="0"/>
            <a:r>
              <a:rPr lang="en-AU" dirty="0" smtClean="0"/>
              <a:t>Is the foundation of coordinated school health program.</a:t>
            </a:r>
          </a:p>
          <a:p>
            <a:pPr rtl="0"/>
            <a:r>
              <a:rPr lang="en-AU" dirty="0" smtClean="0"/>
              <a:t>It is organized to include planned, sequential, developmentally appropriate, and cross-curricular activities.</a:t>
            </a:r>
          </a:p>
          <a:p>
            <a:pPr rtl="0"/>
            <a:r>
              <a:rPr lang="en-AU" dirty="0" smtClean="0"/>
              <a:t>A program of quality health instruction is focused on enabling and empowering students to gather accurate Health information, evaluate attitudes that influence personal and community health and practice skills necessary to integrate health enhancing practices into daily living.</a:t>
            </a:r>
          </a:p>
          <a:p>
            <a:pPr algn="justLow" rtl="0"/>
            <a:endParaRPr lang="en-AU" dirty="0" smtClean="0"/>
          </a:p>
          <a:p>
            <a:pPr algn="l">
              <a:buNone/>
            </a:pPr>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686800" cy="4401205"/>
          </a:xfrm>
          <a:prstGeom prst="rect">
            <a:avLst/>
          </a:prstGeom>
        </p:spPr>
        <p:txBody>
          <a:bodyPr wrap="square">
            <a:spAutoFit/>
          </a:bodyPr>
          <a:lstStyle/>
          <a:p>
            <a:pPr marL="624078" indent="-514350" algn="l" rtl="0">
              <a:defRPr/>
            </a:pPr>
            <a:r>
              <a:rPr lang="en-AU" sz="2800" dirty="0" smtClean="0"/>
              <a:t>Quality health instructions must contain activities that bridges all </a:t>
            </a:r>
            <a:r>
              <a:rPr lang="en-AU" sz="2800" b="1" dirty="0" smtClean="0">
                <a:solidFill>
                  <a:srgbClr val="C00000"/>
                </a:solidFill>
              </a:rPr>
              <a:t>3 domains </a:t>
            </a:r>
            <a:r>
              <a:rPr lang="en-AU" sz="2800" dirty="0" smtClean="0"/>
              <a:t>of learning including:</a:t>
            </a:r>
          </a:p>
          <a:p>
            <a:pPr marL="624078" indent="-514350" algn="l" rtl="0">
              <a:defRPr/>
            </a:pPr>
            <a:endParaRPr lang="en-AU" sz="2800" dirty="0" smtClean="0"/>
          </a:p>
          <a:p>
            <a:pPr marL="624078" indent="-514350" algn="l" rtl="0">
              <a:buFont typeface="+mj-lt"/>
              <a:buAutoNum type="arabicParenR"/>
              <a:defRPr/>
            </a:pPr>
            <a:r>
              <a:rPr lang="en-AU" sz="2800" dirty="0" smtClean="0"/>
              <a:t>Cognitive</a:t>
            </a:r>
          </a:p>
          <a:p>
            <a:pPr marL="624078" indent="-514350" algn="l" rtl="0">
              <a:buFont typeface="+mj-lt"/>
              <a:buAutoNum type="arabicParenR"/>
              <a:defRPr/>
            </a:pPr>
            <a:r>
              <a:rPr lang="en-AU" sz="2800" dirty="0" smtClean="0"/>
              <a:t> affective</a:t>
            </a:r>
          </a:p>
          <a:p>
            <a:pPr marL="624078" indent="-514350" algn="l" rtl="0">
              <a:buFont typeface="+mj-lt"/>
              <a:buAutoNum type="arabicParenR"/>
              <a:defRPr/>
            </a:pPr>
            <a:r>
              <a:rPr lang="en-AU" sz="2800" dirty="0" smtClean="0"/>
              <a:t> psychomotor or skills</a:t>
            </a:r>
          </a:p>
          <a:p>
            <a:pPr marL="624078" indent="-514350" algn="l" rtl="0">
              <a:defRPr/>
            </a:pPr>
            <a:r>
              <a:rPr lang="en-AU" sz="2800" dirty="0" smtClean="0"/>
              <a:t> </a:t>
            </a:r>
          </a:p>
          <a:p>
            <a:pPr marL="624078" indent="-514350" algn="l" rtl="0">
              <a:defRPr/>
            </a:pPr>
            <a:r>
              <a:rPr lang="en-US" sz="2800" dirty="0" smtClean="0"/>
              <a:t>W</a:t>
            </a:r>
            <a:r>
              <a:rPr lang="en-AU" sz="2800" dirty="0" err="1" smtClean="0"/>
              <a:t>ith</a:t>
            </a:r>
            <a:r>
              <a:rPr lang="en-AU" sz="2800" dirty="0" smtClean="0"/>
              <a:t> the use of appropriate learning materials, equipment and books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77200" cy="3539431"/>
          </a:xfrm>
          <a:prstGeom prst="rect">
            <a:avLst/>
          </a:prstGeom>
        </p:spPr>
        <p:txBody>
          <a:bodyPr wrap="square">
            <a:spAutoFit/>
          </a:bodyPr>
          <a:lstStyle/>
          <a:p>
            <a:pPr marL="624078" indent="-514350" algn="l" rtl="0">
              <a:buFont typeface="Wingdings" pitchFamily="2" charset="2"/>
              <a:buChar char="Ø"/>
              <a:defRPr/>
            </a:pPr>
            <a:r>
              <a:rPr lang="en-AU" sz="2800" dirty="0"/>
              <a:t>Scholarly analysis has confirmed that more hours of formal </a:t>
            </a:r>
            <a:r>
              <a:rPr lang="en-AU" sz="2800" dirty="0" smtClean="0"/>
              <a:t>h</a:t>
            </a:r>
            <a:r>
              <a:rPr lang="en-US" sz="2800" dirty="0" smtClean="0"/>
              <a:t>e</a:t>
            </a:r>
            <a:r>
              <a:rPr lang="en-AU" sz="2800" dirty="0" err="1" smtClean="0"/>
              <a:t>alth</a:t>
            </a:r>
            <a:r>
              <a:rPr lang="en-AU" sz="2800" dirty="0" smtClean="0"/>
              <a:t> </a:t>
            </a:r>
            <a:r>
              <a:rPr lang="en-AU" sz="2800" dirty="0"/>
              <a:t>instruction are necessary to produce </a:t>
            </a:r>
            <a:r>
              <a:rPr lang="en-AU" sz="2800" dirty="0" smtClean="0"/>
              <a:t>change </a:t>
            </a:r>
            <a:r>
              <a:rPr lang="en-AU" sz="2800" dirty="0"/>
              <a:t>in the affective domain than in either the cognitive or psychomotor domains.</a:t>
            </a:r>
          </a:p>
          <a:p>
            <a:pPr marL="624078" indent="-514350" algn="l" rtl="0">
              <a:buFont typeface="Wingdings" pitchFamily="2" charset="2"/>
              <a:buChar char="Ø"/>
              <a:defRPr/>
            </a:pPr>
            <a:r>
              <a:rPr lang="en-AU" sz="2800" dirty="0"/>
              <a:t>40-50 h. Of formal health instruction are necessary to produce stable, improved outcomes across all three domains.</a:t>
            </a:r>
          </a:p>
        </p:txBody>
      </p:sp>
    </p:spTree>
    <p:extLst>
      <p:ext uri="{BB962C8B-B14F-4D97-AF65-F5344CB8AC3E}">
        <p14:creationId xmlns:p14="http://schemas.microsoft.com/office/powerpoint/2010/main" val="18304299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1634</TotalTime>
  <Words>1799</Words>
  <Application>Microsoft Macintosh PowerPoint</Application>
  <PresentationFormat>On-screen Show (4:3)</PresentationFormat>
  <Paragraphs>215</Paragraphs>
  <Slides>29</Slides>
  <Notes>25</Notes>
  <HiddenSlides>1</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Perception</vt:lpstr>
      <vt:lpstr>CHS 485</vt:lpstr>
      <vt:lpstr>Introduction </vt:lpstr>
      <vt:lpstr>The Coordinated School Health Program</vt:lpstr>
      <vt:lpstr>Coordinated  School Health Program</vt:lpstr>
      <vt:lpstr>Five minutes discussion</vt:lpstr>
      <vt:lpstr>Coordinated school health program include</vt:lpstr>
      <vt:lpstr>1. Comprehensive School health education </vt:lpstr>
      <vt:lpstr>PowerPoint Presentation</vt:lpstr>
      <vt:lpstr>PowerPoint Presentation</vt:lpstr>
      <vt:lpstr>Contrasting 10 traditional HE content areas with 6 CDC priority areas</vt:lpstr>
      <vt:lpstr>Primary Classroom Teacherr  responsibilities</vt:lpstr>
      <vt:lpstr>Important elements that confirm a commitment to comprehensive school HE.</vt:lpstr>
      <vt:lpstr>2. School health services</vt:lpstr>
      <vt:lpstr>PowerPoint Presentation</vt:lpstr>
      <vt:lpstr>Important elements in a quality program  of health services </vt:lpstr>
      <vt:lpstr>PowerPoint Presentation</vt:lpstr>
      <vt:lpstr>3.Healthy school environment</vt:lpstr>
      <vt:lpstr> Important elements in healthy school environment: </vt:lpstr>
      <vt:lpstr>4. School nutrition services</vt:lpstr>
      <vt:lpstr>Important elements in quality school nutrition services</vt:lpstr>
      <vt:lpstr>PowerPoint Presentation</vt:lpstr>
      <vt:lpstr>5) School counseling psychological &amp; social services</vt:lpstr>
      <vt:lpstr>Important Element In Quality Program Of School Counseling: Psychological And Social Services </vt:lpstr>
      <vt:lpstr>Psychological And Social Services (Cont.)</vt:lpstr>
      <vt:lpstr>6)Physical education</vt:lpstr>
      <vt:lpstr>7)Important elements for quality physical education program</vt:lpstr>
      <vt:lpstr>8)School site health promotion for faculty &amp; staff</vt:lpstr>
      <vt:lpstr>9)Family and community collaboration with the school</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CHS 485</dc:title>
  <dc:creator>es</dc:creator>
  <cp:lastModifiedBy>MacBook</cp:lastModifiedBy>
  <cp:revision>168</cp:revision>
  <dcterms:created xsi:type="dcterms:W3CDTF">2010-03-06T14:00:57Z</dcterms:created>
  <dcterms:modified xsi:type="dcterms:W3CDTF">2014-02-02T20:37:25Z</dcterms:modified>
</cp:coreProperties>
</file>