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88" r:id="rId4"/>
    <p:sldId id="289" r:id="rId5"/>
    <p:sldId id="290" r:id="rId6"/>
    <p:sldId id="291" r:id="rId7"/>
    <p:sldId id="257" r:id="rId8"/>
    <p:sldId id="259" r:id="rId9"/>
    <p:sldId id="260" r:id="rId10"/>
    <p:sldId id="261" r:id="rId11"/>
    <p:sldId id="285" r:id="rId12"/>
    <p:sldId id="262" r:id="rId13"/>
    <p:sldId id="263" r:id="rId14"/>
    <p:sldId id="264" r:id="rId15"/>
    <p:sldId id="265" r:id="rId16"/>
    <p:sldId id="286" r:id="rId17"/>
    <p:sldId id="266" r:id="rId18"/>
    <p:sldId id="267" r:id="rId19"/>
    <p:sldId id="268" r:id="rId20"/>
    <p:sldId id="292" r:id="rId21"/>
    <p:sldId id="273" r:id="rId22"/>
    <p:sldId id="272" r:id="rId23"/>
    <p:sldId id="282" r:id="rId24"/>
    <p:sldId id="281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096D"/>
    <a:srgbClr val="893BC3"/>
    <a:srgbClr val="C453F7"/>
    <a:srgbClr val="FF0066"/>
    <a:srgbClr val="CC0099"/>
    <a:srgbClr val="E8BAFC"/>
    <a:srgbClr val="AD2361"/>
    <a:srgbClr val="D27BF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780F8D-CBDB-4E8F-B271-062CD0ED3DDF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55A3E2E-207F-4551-A664-5302C4BA15F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670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F6261A-D6F2-4A03-AEDD-A1450B670A76}" type="slidenum">
              <a:rPr lang="en-US"/>
              <a:pPr/>
              <a:t>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91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3E2E-207F-4551-A664-5302C4BA15F4}" type="slidenum">
              <a:rPr lang="ar-SA" smtClean="0"/>
              <a:pPr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1724242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A3E2E-207F-4551-A664-5302C4BA15F4}" type="slidenum">
              <a:rPr lang="ar-SA" smtClean="0"/>
              <a:pPr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96860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AF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26/12/37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images.google.com.sa/imgres?imgurl=http://www.pelletlab.com/v5Files/pellet/177362/mitosis.jpg&amp;imgrefurl=http://www.pelletlab.com/general_science_prepared_slides&amp;usg=__VsIAN0G7JBnrm73HVc5nGYR6jR4=&amp;h=288&amp;w=352&amp;sz=22&amp;hl=ar&amp;start=20&amp;itbs=1&amp;tbnid=RNvZ6ljUvgt67M:&amp;tbnh=98&amp;tbnw=120&amp;prev=/images?q=histology+mitosis&amp;hl=ar&amp;safe=active&amp;sa=X&amp;gbv=2&amp;tbs=isch:1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Chromosome.sv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93222" y="5396827"/>
            <a:ext cx="3357554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CC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dirty="0">
                <a:solidFill>
                  <a:srgbClr val="893BC3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Prepared </a:t>
            </a:r>
            <a:r>
              <a:rPr lang="en-US" sz="2000" b="1" i="1" dirty="0" smtClean="0">
                <a:solidFill>
                  <a:srgbClr val="893BC3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by:</a:t>
            </a:r>
          </a:p>
          <a:p>
            <a:pPr algn="ctr">
              <a:spcBef>
                <a:spcPct val="50000"/>
              </a:spcBef>
            </a:pPr>
            <a:r>
              <a:rPr lang="en-US" sz="2000" b="1" i="1" dirty="0" smtClean="0">
                <a:solidFill>
                  <a:srgbClr val="C00000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Nouf</a:t>
            </a:r>
            <a:r>
              <a:rPr lang="en-US" sz="2000" b="1" i="1" dirty="0" smtClean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</a:t>
            </a:r>
            <a:r>
              <a:rPr lang="en-US" sz="2000" b="1" i="1" dirty="0" err="1" smtClean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khalid</a:t>
            </a:r>
            <a:r>
              <a:rPr lang="en-US" sz="2000" b="1" i="1" dirty="0" smtClean="0">
                <a:solidFill>
                  <a:srgbClr val="FF0066"/>
                </a:solidFill>
                <a:latin typeface="Georgia" pitchFamily="18" charset="0"/>
                <a:ea typeface="Calibri"/>
                <a:cs typeface="Calibri"/>
                <a:sym typeface="Calibri"/>
              </a:rPr>
              <a:t> AL-Sultan </a:t>
            </a:r>
            <a:endParaRPr lang="ar-SA" sz="20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980728"/>
            <a:ext cx="727280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C0099"/>
                </a:solidFill>
              </a:rPr>
              <a:t>Chromosomes &amp; Cell </a:t>
            </a:r>
            <a:r>
              <a:rPr lang="en-US" sz="4400" b="1" dirty="0">
                <a:solidFill>
                  <a:srgbClr val="CC0099"/>
                </a:solidFill>
              </a:rPr>
              <a:t>Division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027168"/>
            <a:ext cx="5593080" cy="278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5" descr="GetAttachm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مربع نص 2"/>
          <p:cNvSpPr txBox="1"/>
          <p:nvPr/>
        </p:nvSpPr>
        <p:spPr>
          <a:xfrm>
            <a:off x="611560" y="97673"/>
            <a:ext cx="33994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Interphase</a:t>
            </a:r>
            <a:endParaRPr lang="ar-S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928926" y="928670"/>
            <a:ext cx="6215074" cy="64325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 algn="l"/>
            <a:r>
              <a:rPr lang="en-US" sz="2800" dirty="0" smtClean="0"/>
              <a:t>* </a:t>
            </a:r>
            <a:r>
              <a:rPr lang="en-US" sz="2400" dirty="0"/>
              <a:t>When the cell is not undergoing </a:t>
            </a:r>
            <a:r>
              <a:rPr lang="en-US" sz="2400" b="1" dirty="0" smtClean="0"/>
              <a:t>Division</a:t>
            </a:r>
            <a:r>
              <a:rPr lang="en-US" sz="2400" dirty="0" smtClean="0"/>
              <a:t>, </a:t>
            </a:r>
            <a:r>
              <a:rPr lang="en-US" sz="2400" dirty="0"/>
              <a:t>it is in a phase called </a:t>
            </a:r>
            <a:r>
              <a:rPr lang="en-US" sz="2400" b="1" dirty="0"/>
              <a:t>interphase</a:t>
            </a:r>
            <a:r>
              <a:rPr lang="en-US" sz="2400" dirty="0"/>
              <a:t>. </a:t>
            </a:r>
          </a:p>
          <a:p>
            <a:pPr marL="514350" indent="-514350" algn="l"/>
            <a:r>
              <a:rPr lang="en-US" sz="2400" dirty="0" smtClean="0"/>
              <a:t>This stage occurs between two successive divisions. </a:t>
            </a:r>
          </a:p>
          <a:p>
            <a:pPr algn="l"/>
            <a:r>
              <a:rPr lang="en-US" sz="2400" dirty="0" smtClean="0"/>
              <a:t>* The chromosomes are </a:t>
            </a:r>
            <a:r>
              <a:rPr lang="en-US" sz="2400" b="1" dirty="0" smtClean="0">
                <a:solidFill>
                  <a:srgbClr val="0070C0"/>
                </a:solidFill>
              </a:rPr>
              <a:t>thin , delicate , long</a:t>
            </a:r>
            <a:r>
              <a:rPr lang="en-US" sz="2400" dirty="0" smtClean="0"/>
              <a:t> and can be  seen as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chromatin</a:t>
            </a:r>
            <a:r>
              <a:rPr lang="en-US" sz="2400" dirty="0" smtClean="0"/>
              <a:t>  granules inside the </a:t>
            </a:r>
            <a:r>
              <a:rPr lang="en-US" sz="2400" b="1" dirty="0" smtClean="0"/>
              <a:t>nucleus</a:t>
            </a:r>
            <a:r>
              <a:rPr lang="en-US" sz="2400" dirty="0" smtClean="0"/>
              <a:t>. </a:t>
            </a:r>
          </a:p>
          <a:p>
            <a:pPr algn="l">
              <a:buClr>
                <a:srgbClr val="FFFF00"/>
              </a:buClr>
              <a:tabLst>
                <a:tab pos="2743200" algn="l"/>
              </a:tabLst>
            </a:pPr>
            <a:r>
              <a:rPr lang="en-US" altLang="en-US" sz="2400" dirty="0" smtClean="0"/>
              <a:t>* During the preceding interphase the </a:t>
            </a:r>
            <a:r>
              <a:rPr lang="en-US" alt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alt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replicated </a:t>
            </a:r>
            <a:r>
              <a:rPr lang="en-US" alt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dirty="0" smtClean="0"/>
              <a:t>to  </a:t>
            </a:r>
            <a:r>
              <a:rPr lang="en-US" altLang="en-US" sz="2400" dirty="0" smtClean="0"/>
              <a:t>form </a:t>
            </a:r>
            <a:r>
              <a:rPr lang="en-US" altLang="en-US" sz="2400" b="1" dirty="0" smtClean="0">
                <a:solidFill>
                  <a:srgbClr val="0070C0"/>
                </a:solidFill>
              </a:rPr>
              <a:t>sister chromatids</a:t>
            </a:r>
            <a:r>
              <a:rPr lang="en-US" altLang="en-US" sz="2400" dirty="0" smtClean="0"/>
              <a:t>.</a:t>
            </a:r>
          </a:p>
          <a:p>
            <a:pPr algn="l">
              <a:buClr>
                <a:srgbClr val="FFFF00"/>
              </a:buClr>
              <a:tabLst>
                <a:tab pos="2743200" algn="l"/>
              </a:tabLst>
            </a:pPr>
            <a:r>
              <a:rPr lang="en-US" altLang="en-US" sz="2400" dirty="0" smtClean="0"/>
              <a:t> * These are genetically identical and joined at the </a:t>
            </a:r>
            <a:r>
              <a:rPr lang="en-US" alt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centromere.</a:t>
            </a:r>
          </a:p>
          <a:p>
            <a:pPr algn="l"/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*Chromosomes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are usually </a:t>
            </a:r>
            <a:r>
              <a:rPr lang="en-US" sz="2400" b="1" dirty="0">
                <a:solidFill>
                  <a:srgbClr val="AD236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visible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under a light microscope.</a:t>
            </a:r>
            <a:endParaRPr lang="en-US" sz="2400" dirty="0" smtClean="0"/>
          </a:p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 </a:t>
            </a:r>
          </a:p>
          <a:p>
            <a:endParaRPr lang="ar-S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25497" r="75005" b="5896"/>
          <a:stretch>
            <a:fillRect/>
          </a:stretch>
        </p:blipFill>
        <p:spPr bwMode="auto">
          <a:xfrm>
            <a:off x="71438" y="1556792"/>
            <a:ext cx="2786050" cy="4357694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2571736" y="4214818"/>
            <a:ext cx="21431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071538" y="642918"/>
            <a:ext cx="7786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dirty="0" smtClean="0"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 Division </a:t>
            </a:r>
          </a:p>
        </p:txBody>
      </p:sp>
      <p:pic>
        <p:nvPicPr>
          <p:cNvPr id="5122" name="Picture 2" descr="C:\Users\NOOF\Documents\Desktop\نوووف\Desktop\نوووف\Desktop\نوووف\Desktop\bjjjvj\nj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068" y="2132856"/>
            <a:ext cx="6876256" cy="3646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C453F7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071602" y="0"/>
            <a:ext cx="10215601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285728"/>
            <a:ext cx="592932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phases of Mitosis in </a:t>
            </a:r>
            <a:endParaRPr lang="en-US" sz="4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1_ Animal cells  </a:t>
            </a:r>
          </a:p>
          <a:p>
            <a:pPr algn="ctr">
              <a:defRPr/>
            </a:pPr>
            <a:endParaRPr lang="en-US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2_Plant cells</a:t>
            </a:r>
          </a:p>
        </p:txBody>
      </p:sp>
      <p:pic>
        <p:nvPicPr>
          <p:cNvPr id="1026" name="Picture 2" descr="C:\Users\NOOF\Documents\Desktop\نوووف\Desktop\نوووف\Desktop\نوووف\Desktop\58_1126200417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3770" y="1071546"/>
            <a:ext cx="4403439" cy="3857652"/>
          </a:xfrm>
          <a:prstGeom prst="roundRect">
            <a:avLst>
              <a:gd name="adj" fmla="val 3869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9" descr="C:\Users\NOOF\Documents\Desktop\نوووف\Desktop\نوووف\Desktop\نوووف\Desktop\kj\mitosis_animatio متحركn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94943"/>
            <a:ext cx="4000496" cy="3077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3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500034" y="214290"/>
            <a:ext cx="92869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stages of the Mitosis Division</a:t>
            </a: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3500431" y="1357298"/>
            <a:ext cx="464347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893B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Mitosis in the Animal</a:t>
            </a:r>
            <a:endParaRPr lang="ar-SA" sz="3600" b="1" u="sng" kern="10" dirty="0">
              <a:ln w="9525">
                <a:noFill/>
                <a:round/>
                <a:headEnd/>
                <a:tailEnd/>
              </a:ln>
              <a:solidFill>
                <a:srgbClr val="893B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5" descr="5FD958AD"/>
          <p:cNvPicPr>
            <a:picLocks noChangeAspect="1" noChangeArrowheads="1"/>
          </p:cNvPicPr>
          <p:nvPr/>
        </p:nvPicPr>
        <p:blipFill>
          <a:blip r:embed="rId4" cstate="print"/>
          <a:srcRect l="40742" t="20335" r="31627" b="57803"/>
          <a:stretch>
            <a:fillRect/>
          </a:stretch>
        </p:blipFill>
        <p:spPr bwMode="auto">
          <a:xfrm>
            <a:off x="214282" y="1142984"/>
            <a:ext cx="2643205" cy="2428892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00364" y="2143116"/>
            <a:ext cx="6143636" cy="3714776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1-Chromosomes become shorter 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denser.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2- The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nuclear envelope dissolves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3- The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nucleolus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disappears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4- The </a:t>
            </a:r>
            <a:r>
              <a:rPr lang="en-US" sz="2000" dirty="0" smtClean="0">
                <a:solidFill>
                  <a:srgbClr val="D1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centrioles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and </a:t>
            </a:r>
            <a:r>
              <a:rPr lang="en-US" sz="2000" dirty="0" smtClean="0">
                <a:solidFill>
                  <a:srgbClr val="D109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astral rays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start to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magrate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toward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opposite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poles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of the cell. </a:t>
            </a:r>
          </a:p>
          <a:p>
            <a:pPr algn="l">
              <a:lnSpc>
                <a:spcPct val="150000"/>
              </a:lnSpc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5- The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spindle fibers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begin to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form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</a:rPr>
              <a:t>.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536" y="3140968"/>
            <a:ext cx="2086992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2989" y="1136466"/>
            <a:ext cx="360362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1</a:t>
            </a:r>
          </a:p>
        </p:txBody>
      </p:sp>
      <p:pic>
        <p:nvPicPr>
          <p:cNvPr id="10" name="Picture 14" descr="C:\Users\NOOF\Documents\Desktop\نوووف\Desktop\نوووف\Desktop\نوووف\Desktop\prophas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20934"/>
            <a:ext cx="2705935" cy="288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071602" y="0"/>
            <a:ext cx="10215602" cy="6858000"/>
          </a:xfrm>
          <a:prstGeom prst="rect">
            <a:avLst/>
          </a:prstGeom>
          <a:noFill/>
        </p:spPr>
      </p:pic>
      <p:pic>
        <p:nvPicPr>
          <p:cNvPr id="4" name="Picture 11" descr="5FD958AD"/>
          <p:cNvPicPr>
            <a:picLocks noChangeAspect="1" noChangeArrowheads="1"/>
          </p:cNvPicPr>
          <p:nvPr/>
        </p:nvPicPr>
        <p:blipFill>
          <a:blip r:embed="rId3" cstate="print"/>
          <a:srcRect l="37685" t="43211" r="34950" b="37343"/>
          <a:stretch>
            <a:fillRect/>
          </a:stretch>
        </p:blipFill>
        <p:spPr bwMode="auto">
          <a:xfrm>
            <a:off x="179512" y="3929067"/>
            <a:ext cx="2963728" cy="2761661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6366" y="6148036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500034" y="571480"/>
            <a:ext cx="864396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 smtClean="0"/>
              <a:t>1-</a:t>
            </a:r>
            <a:r>
              <a:rPr lang="en-US" sz="2400" dirty="0" smtClean="0"/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spindle fibers  are </a:t>
            </a: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fully formed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2-The astral rays appear around the centioles .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3- The chromosomes are arranged in the </a:t>
            </a: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equatorial plane.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4- The </a:t>
            </a:r>
            <a:r>
              <a:rPr lang="en-US" sz="24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centromeres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appear attached to the spindle fibers . 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endParaRPr lang="ar-SA" sz="1600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79512" y="3929066"/>
            <a:ext cx="357158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2</a:t>
            </a:r>
          </a:p>
        </p:txBody>
      </p:sp>
      <p:pic>
        <p:nvPicPr>
          <p:cNvPr id="9" name="Picture 8" descr="C:\Users\NOOF\Documents\Desktop\نوووف\Desktop\نوووف\Desktop\نوووف\Desktop\meta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9" y="3929066"/>
            <a:ext cx="3643338" cy="2728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42844" y="285728"/>
            <a:ext cx="2786082" cy="2928958"/>
            <a:chOff x="249" y="391"/>
            <a:chExt cx="1950" cy="2177"/>
          </a:xfrm>
        </p:grpSpPr>
        <p:pic>
          <p:nvPicPr>
            <p:cNvPr id="4" name="Picture 4" descr="5FD958AD"/>
            <p:cNvPicPr>
              <a:picLocks noChangeAspect="1" noChangeArrowheads="1"/>
            </p:cNvPicPr>
            <p:nvPr/>
          </p:nvPicPr>
          <p:blipFill>
            <a:blip r:embed="rId3" cstate="print"/>
            <a:srcRect l="63785" t="43211" r="8359" b="37343"/>
            <a:stretch>
              <a:fillRect/>
            </a:stretch>
          </p:blipFill>
          <p:spPr bwMode="auto">
            <a:xfrm>
              <a:off x="249" y="391"/>
              <a:ext cx="1950" cy="2177"/>
            </a:xfrm>
            <a:prstGeom prst="rect">
              <a:avLst/>
            </a:prstGeom>
            <a:noFill/>
            <a:ln w="38100">
              <a:solidFill>
                <a:srgbClr val="9933FF"/>
              </a:solidFill>
              <a:miter lim="800000"/>
              <a:headEnd/>
              <a:tailEnd/>
            </a:ln>
          </p:spPr>
        </p:pic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748" y="2387"/>
              <a:ext cx="862" cy="18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ar-SA" dirty="0"/>
            </a:p>
          </p:txBody>
        </p:sp>
      </p:grp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720" y="2786058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285728"/>
            <a:ext cx="360363" cy="46166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3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071802" y="571480"/>
            <a:ext cx="642942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</a:t>
            </a:r>
            <a:r>
              <a:rPr lang="en-US" alt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centromeres split 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 2 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chromatids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each chromosome become 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separated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pulled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the corresponding cell pole .</a:t>
            </a:r>
          </a:p>
          <a:p>
            <a:pPr algn="l"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Now each 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</a:t>
            </a:r>
            <a:r>
              <a:rPr lang="en-US" sz="32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1" descr="C:\Users\NOOF\Documents\Desktop\نوووف\Desktop\نوووف\Desktop\نوووف\Desktop\ana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00438"/>
            <a:ext cx="3000364" cy="3043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" name="مربع نص 6"/>
          <p:cNvSpPr txBox="1"/>
          <p:nvPr/>
        </p:nvSpPr>
        <p:spPr>
          <a:xfrm>
            <a:off x="1142976" y="928670"/>
            <a:ext cx="5214025" cy="46166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 The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have </a:t>
            </a:r>
            <a:r>
              <a:rPr lang="en-US" sz="28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reached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opposite poles.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spindle  disperses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nucleolus reappears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A 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envelope forms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around each chromosome set , thus a nucleus is formed 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8" name="Picture 7" descr="5FD958AD"/>
          <p:cNvPicPr>
            <a:picLocks noChangeAspect="1" noChangeArrowheads="1"/>
          </p:cNvPicPr>
          <p:nvPr/>
        </p:nvPicPr>
        <p:blipFill>
          <a:blip r:embed="rId3" cstate="print"/>
          <a:srcRect l="35660" t="63455" r="37135" b="15942"/>
          <a:stretch>
            <a:fillRect/>
          </a:stretch>
        </p:blipFill>
        <p:spPr bwMode="auto">
          <a:xfrm>
            <a:off x="6000760" y="166028"/>
            <a:ext cx="2928958" cy="2905781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72264" y="3000372"/>
            <a:ext cx="2159000" cy="523220"/>
          </a:xfrm>
          <a:prstGeom prst="rect">
            <a:avLst/>
          </a:prstGeom>
          <a:solidFill>
            <a:srgbClr val="D27BF9"/>
          </a:solidFill>
          <a:ln w="9525">
            <a:solidFill>
              <a:srgbClr val="D27BF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Teloaphase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00760" y="111599"/>
            <a:ext cx="431800" cy="466725"/>
          </a:xfrm>
          <a:prstGeom prst="rect">
            <a:avLst/>
          </a:prstGeom>
          <a:solidFill>
            <a:srgbClr val="D27BF9"/>
          </a:solidFill>
          <a:ln w="9525">
            <a:solidFill>
              <a:srgbClr val="FBA3E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" pitchFamily="34" charset="0"/>
              </a:rPr>
              <a:t>4</a:t>
            </a:r>
          </a:p>
        </p:txBody>
      </p:sp>
      <p:pic>
        <p:nvPicPr>
          <p:cNvPr id="11" name="Picture 8" descr="C:\Users\NOOF\Documents\Desktop\نوووف\Desktop\نوووف\Desktop\نوووف\Desktop\telophas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500437"/>
            <a:ext cx="3143272" cy="3357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2214610" y="0"/>
            <a:ext cx="11358609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23574" y="214290"/>
            <a:ext cx="28284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  <a:endParaRPr lang="ar-S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-928726" y="928670"/>
            <a:ext cx="7072330" cy="54476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 smtClean="0"/>
              <a:t>Cytokinesis is the </a:t>
            </a:r>
            <a:r>
              <a:rPr lang="en-US" sz="2800" b="1" u="sng" dirty="0" smtClean="0"/>
              <a:t>division of the cytoplasm</a:t>
            </a:r>
            <a:r>
              <a:rPr lang="en-US" sz="2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/>
              <a:t>1- This process usually begins during </a:t>
            </a:r>
            <a:r>
              <a:rPr lang="en-US" sz="2800" b="1" dirty="0" smtClean="0"/>
              <a:t>telophase</a:t>
            </a:r>
            <a:r>
              <a:rPr lang="en-US" sz="2800" dirty="0" smtClean="0"/>
              <a:t> or </a:t>
            </a:r>
            <a:r>
              <a:rPr lang="en-US" sz="2800" b="1" dirty="0" smtClean="0"/>
              <a:t>anaphase</a:t>
            </a:r>
            <a:r>
              <a:rPr lang="en-US" sz="2800" dirty="0" smtClean="0"/>
              <a:t> .</a:t>
            </a:r>
          </a:p>
          <a:p>
            <a:pPr algn="l">
              <a:lnSpc>
                <a:spcPct val="150000"/>
              </a:lnSpc>
            </a:pPr>
            <a:r>
              <a:rPr lang="en-US" sz="2800" dirty="0" smtClean="0"/>
              <a:t>2- The cytoplasm gradually constricts at the </a:t>
            </a:r>
            <a:endParaRPr lang="ar-SA" sz="2800" dirty="0" smtClean="0"/>
          </a:p>
          <a:p>
            <a:pPr algn="l">
              <a:lnSpc>
                <a:spcPct val="150000"/>
              </a:lnSpc>
            </a:pPr>
            <a:r>
              <a:rPr lang="ar-SA" sz="2800" dirty="0" smtClean="0"/>
              <a:t>  </a:t>
            </a:r>
            <a:r>
              <a:rPr lang="en-US" sz="2800" b="1" dirty="0" smtClean="0">
                <a:solidFill>
                  <a:srgbClr val="7030A0"/>
                </a:solidFill>
              </a:rPr>
              <a:t>equatorial plane</a:t>
            </a:r>
            <a:r>
              <a:rPr lang="en-US" sz="2800" dirty="0" smtClean="0"/>
              <a:t>.</a:t>
            </a: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plant cells :-  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daughter cell secretes its own cell wall .</a:t>
            </a:r>
            <a:endParaRPr lang="en-US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This process is not part of mitosis</a:t>
            </a:r>
            <a:r>
              <a:rPr lang="en-US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صورة 7" descr="C:\Users\NOOF\Documents\Desktop\نوووف\Desktop\نوووف\Desktop\نوووف\Desktop\bjjjvj\plant-cell.jpg"/>
          <p:cNvPicPr/>
          <p:nvPr/>
        </p:nvPicPr>
        <p:blipFill>
          <a:blip r:embed="rId3" cstate="print"/>
          <a:srcRect l="68871" t="66630" r="5039" b="8042"/>
          <a:stretch>
            <a:fillRect/>
          </a:stretch>
        </p:blipFill>
        <p:spPr bwMode="auto">
          <a:xfrm>
            <a:off x="6215074" y="4143380"/>
            <a:ext cx="2722469" cy="234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NOOF\Documents\Desktop\نوووف\Desktop\نوووف\Desktop\نوووف\Desktop\cytokinesi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714356"/>
            <a:ext cx="257176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3" cstate="print"/>
          <a:srcRect l="2700" t="13083" r="3780" b="10176"/>
          <a:stretch>
            <a:fillRect/>
          </a:stretch>
        </p:blipFill>
        <p:spPr bwMode="auto">
          <a:xfrm>
            <a:off x="-785849" y="-142900"/>
            <a:ext cx="9929849" cy="7000900"/>
          </a:xfrm>
          <a:prstGeom prst="rect">
            <a:avLst/>
          </a:prstGeom>
          <a:noFill/>
        </p:spPr>
      </p:pic>
      <p:sp>
        <p:nvSpPr>
          <p:cNvPr id="3" name="WordArt 13"/>
          <p:cNvSpPr>
            <a:spLocks noChangeArrowheads="1" noChangeShapeType="1" noTextEdit="1"/>
          </p:cNvSpPr>
          <p:nvPr/>
        </p:nvSpPr>
        <p:spPr bwMode="auto">
          <a:xfrm>
            <a:off x="2143108" y="214290"/>
            <a:ext cx="4616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44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Mitosis in the Animal</a:t>
            </a:r>
            <a:endParaRPr lang="ar-SA" sz="44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pic>
        <p:nvPicPr>
          <p:cNvPr id="4" name="Picture 12" descr="Bio13Tuat01_04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1125538"/>
            <a:ext cx="4495800" cy="5257800"/>
          </a:xfrm>
          <a:prstGeom prst="rect">
            <a:avLst/>
          </a:prstGeom>
          <a:solidFill>
            <a:schemeClr val="bg1"/>
          </a:solidFill>
          <a:ln w="57150">
            <a:solidFill>
              <a:srgbClr val="3399FF"/>
            </a:solidFill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86248" y="3357562"/>
            <a:ext cx="1439862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6572264" y="3357562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86248" y="5929330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572264" y="5929330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42910" y="857232"/>
            <a:ext cx="2959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Ascares cells</a:t>
            </a:r>
          </a:p>
        </p:txBody>
      </p:sp>
      <p:pic>
        <p:nvPicPr>
          <p:cNvPr id="10" name="Picture 5" descr="mitosi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00174"/>
            <a:ext cx="3024188" cy="2411413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2" name="Picture 2" descr="C:\Users\NOOF\Documents\Desktop\نوووف\Desktop\نوووف\Desktop\نوووف\Desktop\mitosis_withtex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4000504"/>
            <a:ext cx="3214710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AFC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7793038" cy="8524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C0099"/>
                </a:solidFill>
                <a:latin typeface="Arial" charset="0"/>
              </a:rPr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3500462"/>
          </a:xfrm>
        </p:spPr>
        <p:txBody>
          <a:bodyPr>
            <a:noAutofit/>
          </a:bodyPr>
          <a:lstStyle/>
          <a:p>
            <a:pPr marL="0" indent="0" algn="l" rtl="0"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Chromosomes </a:t>
            </a:r>
            <a:r>
              <a:rPr lang="en-US" sz="2400" b="1" dirty="0" smtClean="0">
                <a:latin typeface="Arial" charset="0"/>
              </a:rPr>
              <a:t>are </a:t>
            </a:r>
            <a:r>
              <a:rPr lang="en-US" sz="2400" b="1" dirty="0">
                <a:latin typeface="Arial" charset="0"/>
              </a:rPr>
              <a:t>the structures that contain the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genetic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material.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  <a:p>
            <a:pPr marL="57150" indent="0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They are complexes of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DNA</a:t>
            </a:r>
            <a:r>
              <a:rPr lang="en-US" sz="2400" b="1" dirty="0">
                <a:latin typeface="Arial" charset="0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proteins</a:t>
            </a:r>
            <a:r>
              <a:rPr lang="en-US" sz="2400" b="1" dirty="0" smtClean="0">
                <a:latin typeface="Arial" charset="0"/>
              </a:rPr>
              <a:t>.</a:t>
            </a:r>
            <a:endParaRPr lang="en-US" sz="2400" b="1" dirty="0">
              <a:latin typeface="Arial" charset="0"/>
            </a:endParaRPr>
          </a:p>
          <a:p>
            <a:pPr marL="57150" indent="0" algn="l" rtl="0">
              <a:lnSpc>
                <a:spcPct val="200000"/>
              </a:lnSpc>
              <a:buFont typeface="Wingdings" pitchFamily="2" charset="2"/>
              <a:buChar char="q"/>
            </a:pPr>
            <a:r>
              <a:rPr lang="en-US" sz="2400" b="1" dirty="0" smtClean="0">
                <a:latin typeface="Arial" charset="0"/>
              </a:rPr>
              <a:t>In </a:t>
            </a:r>
            <a:r>
              <a:rPr lang="en-US" sz="2400" b="1" dirty="0">
                <a:solidFill>
                  <a:srgbClr val="893BC3"/>
                </a:solidFill>
                <a:latin typeface="Arial" charset="0"/>
              </a:rPr>
              <a:t>bacteria</a:t>
            </a:r>
            <a:r>
              <a:rPr lang="en-US" sz="2400" b="1" dirty="0">
                <a:latin typeface="Arial" charset="0"/>
              </a:rPr>
              <a:t>, it is typically a single circular </a:t>
            </a:r>
            <a:r>
              <a:rPr lang="en-US" sz="2400" b="1" dirty="0" smtClean="0">
                <a:latin typeface="Arial" charset="0"/>
              </a:rPr>
              <a:t>chromosome.</a:t>
            </a:r>
            <a:endParaRPr lang="en-US" sz="2400" b="1" dirty="0">
              <a:latin typeface="Arial" charset="0"/>
            </a:endParaRPr>
          </a:p>
          <a:p>
            <a:pPr marL="57150" indent="0" algn="l" rtl="0">
              <a:buFont typeface="Wingdings" pitchFamily="2" charset="2"/>
              <a:buChar char="q"/>
            </a:pPr>
            <a:r>
              <a:rPr lang="en-US" sz="2400" b="1" dirty="0">
                <a:latin typeface="Arial" charset="0"/>
              </a:rPr>
              <a:t>In eukaryotes, it refers to one complete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set of nuclear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>chromosomes</a:t>
            </a:r>
            <a:r>
              <a:rPr lang="en-US" sz="2400" b="1" dirty="0" smtClean="0">
                <a:latin typeface="Arial" charset="0"/>
              </a:rPr>
              <a:t>.</a:t>
            </a:r>
          </a:p>
          <a:p>
            <a:pPr marL="57150" indent="0" algn="l" rtl="0">
              <a:buNone/>
            </a:pPr>
            <a:endParaRPr lang="en-US" sz="2400" b="1" dirty="0" smtClean="0">
              <a:latin typeface="Arial" charset="0"/>
            </a:endParaRPr>
          </a:p>
          <a:p>
            <a:pPr marL="0" indent="0" algn="l" rtl="0">
              <a:buFont typeface="Wingdings" pitchFamily="2" charset="2"/>
              <a:buChar char="q"/>
            </a:pPr>
            <a:r>
              <a:rPr lang="en-US" sz="2400" b="1" dirty="0" smtClean="0">
                <a:latin typeface="Arial" charset="0"/>
              </a:rPr>
              <a:t>The main function of the genetic material is to </a:t>
            </a:r>
            <a:r>
              <a:rPr lang="en-US" sz="2400" b="1" dirty="0" smtClean="0">
                <a:solidFill>
                  <a:srgbClr val="893BC3"/>
                </a:solidFill>
                <a:latin typeface="Arial" charset="0"/>
              </a:rPr>
              <a:t>store information </a:t>
            </a:r>
            <a:r>
              <a:rPr lang="en-US" sz="2400" b="1" dirty="0" smtClean="0">
                <a:latin typeface="Arial" charset="0"/>
              </a:rPr>
              <a:t>required to produce an organism.</a:t>
            </a: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272" y="6017"/>
            <a:ext cx="1407566" cy="127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901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75" y="342900"/>
            <a:ext cx="89344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614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14480" y="214290"/>
            <a:ext cx="4857784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4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Mitosis in the Plant</a:t>
            </a:r>
            <a:endParaRPr lang="ar-SA" sz="4400" b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pic>
        <p:nvPicPr>
          <p:cNvPr id="4" name="Picture 5" descr="AlliumMitosisLabe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908050"/>
            <a:ext cx="4608513" cy="5761038"/>
          </a:xfrm>
          <a:prstGeom prst="rect">
            <a:avLst/>
          </a:prstGeom>
          <a:noFill/>
          <a:ln w="5715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7286625" y="4786313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7451725" y="3284538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358063" y="2286000"/>
            <a:ext cx="1439862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7380288" y="1341438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7358082" y="2786058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  <a:latin typeface="Arial" pitchFamily="34" charset="0"/>
              </a:rPr>
              <a:t>interphase</a:t>
            </a:r>
            <a:endParaRPr lang="en-US" b="1" dirty="0">
              <a:solidFill>
                <a:srgbClr val="CC00CC"/>
              </a:solidFill>
              <a:latin typeface="Arial" pitchFamily="34" charset="0"/>
            </a:endParaRPr>
          </a:p>
        </p:txBody>
      </p:sp>
      <p:pic>
        <p:nvPicPr>
          <p:cNvPr id="10" name="Picture 7" descr="mitosis-01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9138"/>
            <a:ext cx="4286250" cy="2343150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857356" y="1142984"/>
            <a:ext cx="1368425" cy="369332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Prophase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3419475" y="4221163"/>
            <a:ext cx="360363" cy="863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771775" y="3860800"/>
            <a:ext cx="360363" cy="8636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1547813" y="4005263"/>
            <a:ext cx="576262" cy="64770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1571603" y="1643050"/>
            <a:ext cx="455591" cy="71438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42844" y="1142984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CC00CC"/>
                </a:solidFill>
                <a:latin typeface="Arial" pitchFamily="34" charset="0"/>
              </a:rPr>
              <a:t>interphase</a:t>
            </a:r>
            <a:endParaRPr lang="en-US" b="1" dirty="0">
              <a:solidFill>
                <a:srgbClr val="CC00CC"/>
              </a:solidFill>
              <a:latin typeface="Arial" pitchFamily="34" charset="0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428596" y="1500174"/>
            <a:ext cx="455591" cy="71438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 dirty="0"/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908175" y="4437063"/>
            <a:ext cx="1439863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Telophase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843213" y="4868863"/>
            <a:ext cx="1439862" cy="376237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Anaphase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323850" y="4581525"/>
            <a:ext cx="1439863" cy="376238"/>
          </a:xfrm>
          <a:prstGeom prst="rect">
            <a:avLst/>
          </a:prstGeom>
          <a:solidFill>
            <a:srgbClr val="FFCCCC"/>
          </a:solidFill>
          <a:ln w="9525">
            <a:solidFill>
              <a:srgbClr val="CC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CC00CC"/>
                </a:solidFill>
                <a:latin typeface="Arial" pitchFamily="34" charset="0"/>
              </a:rPr>
              <a:t>Metaphase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NOOF\Documents\Desktop\نوووف\Desktop\نوووف\Desktop\نوووف\Desktop\bjjjvj\bm_05-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Users\NOOF\Documents\Desktop\نوووف\Desktop\نوووف\Desktop\نوووف\Desktop\صور تعبيرية\43q3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2" y="0"/>
            <a:ext cx="635793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5" name="Picture 8" descr="C:\Users\NOOF\Documents\Desktop\نوووف\Desktop\نوووف\Desktop\نوووف\Desktop\صور تعبيرية\question-mark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786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NOOF\Documents\Desktop\نوووف\Desktop\نوووف\Desktop\نوووف\Desktop\صور تعبيرية\get-3-2009-f92ptud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55576" y="304800"/>
            <a:ext cx="7772400" cy="1143000"/>
          </a:xfrm>
          <a:prstGeom prst="rect">
            <a:avLst/>
          </a:prstGeom>
        </p:spPr>
        <p:txBody>
          <a:bodyPr/>
          <a:lstStyle/>
          <a:p>
            <a:pPr algn="ctr" rtl="0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r>
              <a:rPr kumimoji="0" lang="ar-SA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chromosomes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00108"/>
            <a:ext cx="8748464" cy="4114800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Normal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human cells contain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23 pairs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of chromosomes.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This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includes  one pair of sex chromosome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XY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During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cell division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we can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identify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chromosomes.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Haploid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smtClean="0"/>
              <a:t>set of </a:t>
            </a:r>
            <a:r>
              <a:rPr lang="en-US" sz="2400" b="1" dirty="0" smtClean="0"/>
              <a:t>23</a:t>
            </a:r>
            <a:r>
              <a:rPr lang="en-US" sz="2400" dirty="0" smtClean="0"/>
              <a:t> chromosomes.</a:t>
            </a:r>
          </a:p>
          <a:p>
            <a:pPr algn="l" rtl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Diploid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en-US" sz="2400" dirty="0" smtClean="0"/>
              <a:t>normal number of </a:t>
            </a:r>
            <a:r>
              <a:rPr lang="en-US" sz="2400" b="1" dirty="0" smtClean="0"/>
              <a:t>46</a:t>
            </a:r>
            <a:r>
              <a:rPr lang="en-US" sz="2400" dirty="0" smtClean="0"/>
              <a:t> chromosomes.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b="1" dirty="0" smtClean="0"/>
              <a:t> Chromosomes</a:t>
            </a:r>
            <a:r>
              <a:rPr lang="en-GB" sz="2400" dirty="0" smtClean="0"/>
              <a:t>  </a:t>
            </a:r>
            <a:r>
              <a:rPr lang="en-GB" sz="2400" dirty="0" smtClean="0"/>
              <a:t>in eukaryotes</a:t>
            </a:r>
            <a:r>
              <a:rPr lang="fr-FR" sz="2400" dirty="0" smtClean="0"/>
              <a:t> </a:t>
            </a:r>
            <a:r>
              <a:rPr lang="en-GB" sz="2400" dirty="0" smtClean="0"/>
              <a:t>found in the nucleus </a:t>
            </a:r>
            <a:r>
              <a:rPr lang="en-GB" sz="2400" b="1" dirty="0" smtClean="0">
                <a:solidFill>
                  <a:srgbClr val="FF0000"/>
                </a:solidFill>
              </a:rPr>
              <a:t>condensed</a:t>
            </a:r>
            <a:r>
              <a:rPr lang="en-GB" sz="2400" dirty="0" smtClean="0"/>
              <a:t> and </a:t>
            </a:r>
            <a:r>
              <a:rPr lang="en-GB" sz="2400" b="1" dirty="0" smtClean="0"/>
              <a:t>visible</a:t>
            </a:r>
            <a:r>
              <a:rPr lang="en-GB" sz="2400" dirty="0" smtClean="0"/>
              <a:t> during </a:t>
            </a:r>
            <a:r>
              <a:rPr lang="en-GB" sz="2400" b="1" dirty="0" smtClean="0">
                <a:solidFill>
                  <a:srgbClr val="FF0000"/>
                </a:solidFill>
              </a:rPr>
              <a:t>cell division.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 smtClean="0"/>
              <a:t> At </a:t>
            </a:r>
            <a:r>
              <a:rPr lang="en-GB" sz="2400" dirty="0" smtClean="0"/>
              <a:t>the beginning of </a:t>
            </a:r>
            <a:r>
              <a:rPr lang="en-GB" sz="2400" b="1" dirty="0" smtClean="0"/>
              <a:t>mitosis</a:t>
            </a:r>
            <a:r>
              <a:rPr lang="en-GB" sz="2400" dirty="0" smtClean="0"/>
              <a:t> they can be seen to consist of </a:t>
            </a:r>
            <a:r>
              <a:rPr lang="en-GB" sz="2400" b="1" dirty="0" smtClean="0">
                <a:solidFill>
                  <a:srgbClr val="FF0000"/>
                </a:solidFill>
              </a:rPr>
              <a:t>two threads </a:t>
            </a:r>
            <a:r>
              <a:rPr lang="en-GB" sz="2400" dirty="0" smtClean="0"/>
              <a:t>(sister chromatids) joined by a </a:t>
            </a:r>
            <a:r>
              <a:rPr lang="en-GB" sz="2400" b="1" dirty="0" smtClean="0"/>
              <a:t>centromere</a:t>
            </a:r>
            <a:r>
              <a:rPr lang="en-GB" sz="2400" dirty="0" smtClean="0"/>
              <a:t>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400" dirty="0" smtClean="0"/>
              <a:t>The </a:t>
            </a:r>
            <a:r>
              <a:rPr lang="en-GB" sz="2400" b="1" dirty="0" smtClean="0"/>
              <a:t>sister chromatids </a:t>
            </a:r>
            <a:r>
              <a:rPr lang="en-GB" sz="2400" dirty="0" smtClean="0"/>
              <a:t>are </a:t>
            </a:r>
            <a:r>
              <a:rPr lang="en-GB" sz="2400" b="1" dirty="0" smtClean="0">
                <a:solidFill>
                  <a:srgbClr val="FF0000"/>
                </a:solidFill>
              </a:rPr>
              <a:t>identical</a:t>
            </a:r>
            <a:r>
              <a:rPr lang="en-GB" sz="2400" dirty="0" smtClean="0"/>
              <a:t> copies.</a:t>
            </a:r>
          </a:p>
          <a:p>
            <a:pPr algn="l">
              <a:lnSpc>
                <a:spcPct val="150000"/>
              </a:lnSpc>
            </a:pPr>
            <a:r>
              <a:rPr lang="en-GB" sz="2000" dirty="0" smtClean="0"/>
              <a:t>   </a:t>
            </a: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664288" y="1583655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67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216872" y="571480"/>
            <a:ext cx="3926895" cy="5753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Diagram of a duplicated and condensed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metaphase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eukaryotic chromosome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lang="en-US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1.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Chromatid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one of the two identical parts of the chromosome after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 phase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2. </a:t>
            </a:r>
            <a:r>
              <a:rPr kumimoji="0" lang="en-US" sz="2800" b="1" i="0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Centromere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 – the point where the two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chromatids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touch, and where the microtubules attach.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3. Short arm.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 Long arm.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http://upload.wikimedia.org/wikipedia/commons/thumb/0/0b/Chromosome.svg/250px-Chromosome.svg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000108"/>
            <a:ext cx="2057400" cy="407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51520" y="404664"/>
            <a:ext cx="2971800" cy="5651500"/>
            <a:chOff x="144" y="0"/>
            <a:chExt cx="2305" cy="413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0"/>
              <a:ext cx="2305" cy="4136"/>
            </a:xfrm>
            <a:prstGeom prst="rect">
              <a:avLst/>
            </a:prstGeom>
            <a:noFill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87" y="1889"/>
              <a:ext cx="76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Centromere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87" y="1690"/>
              <a:ext cx="136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 dirty="0" err="1">
                  <a:solidFill>
                    <a:srgbClr val="000000"/>
                  </a:solidFill>
                  <a:latin typeface="Arial" charset="0"/>
                </a:rPr>
                <a:t>Kinetochore</a:t>
              </a:r>
              <a:r>
                <a:rPr lang="en-US" sz="1700" b="1" dirty="0">
                  <a:solidFill>
                    <a:srgbClr val="000000"/>
                  </a:solidFill>
                  <a:latin typeface="Arial" charset="0"/>
                </a:rPr>
                <a:t> proteins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87" y="8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87" y="1414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87" y="2459"/>
              <a:ext cx="1294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87" y="3201"/>
              <a:ext cx="12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Origin of replication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661" y="3927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61" y="248"/>
              <a:ext cx="60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Telomere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50" y="3607"/>
              <a:ext cx="417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Genes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050" y="3736"/>
              <a:ext cx="1394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700" b="1">
                  <a:solidFill>
                    <a:srgbClr val="000000"/>
                  </a:solidFill>
                  <a:latin typeface="Arial" charset="0"/>
                </a:rPr>
                <a:t>Repetitive sequences</a:t>
              </a:r>
              <a:endParaRPr lang="en-US" sz="2400">
                <a:latin typeface="Arial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 flipH="1">
              <a:off x="475" y="1747"/>
              <a:ext cx="191" cy="18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H="1">
              <a:off x="441" y="195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533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66"/>
                </a:solidFill>
              </a:rPr>
              <a:t>CHROMOSOME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908"/>
            <a:ext cx="6429388" cy="558924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Chromosomes</a:t>
            </a:r>
            <a:r>
              <a:rPr lang="en-US" sz="2800" dirty="0" smtClean="0"/>
              <a:t> can </a:t>
            </a:r>
            <a:r>
              <a:rPr lang="en-US" sz="2800" b="1" dirty="0" smtClean="0"/>
              <a:t>vary considerably </a:t>
            </a:r>
            <a:r>
              <a:rPr lang="en-US" sz="2800" dirty="0" smtClean="0"/>
              <a:t>in </a:t>
            </a:r>
            <a:r>
              <a:rPr lang="en-US" sz="2800" b="1" dirty="0" smtClean="0"/>
              <a:t>size</a:t>
            </a:r>
            <a:r>
              <a:rPr lang="en-US" sz="2800" dirty="0" smtClean="0"/>
              <a:t> and </a:t>
            </a:r>
            <a:r>
              <a:rPr lang="en-US" sz="2800" b="1" dirty="0" smtClean="0"/>
              <a:t>shape</a:t>
            </a:r>
          </a:p>
          <a:p>
            <a:pPr marL="0" indent="0" algn="l">
              <a:buNone/>
            </a:pPr>
            <a:r>
              <a:rPr lang="en-US" sz="2400" b="1" dirty="0" smtClean="0"/>
              <a:t>-</a:t>
            </a:r>
            <a:r>
              <a:rPr lang="en-US" sz="2400" dirty="0" smtClean="0"/>
              <a:t>Various </a:t>
            </a:r>
            <a:r>
              <a:rPr lang="en-US" sz="2400" dirty="0" smtClean="0"/>
              <a:t>features used for identification</a:t>
            </a:r>
          </a:p>
          <a:p>
            <a:pPr marL="914400" lvl="2" indent="0" algn="l">
              <a:buNone/>
            </a:pPr>
            <a:r>
              <a:rPr lang="en-US" dirty="0" smtClean="0"/>
              <a:t>Size, </a:t>
            </a:r>
            <a:r>
              <a:rPr lang="en-US" b="1" dirty="0" smtClean="0"/>
              <a:t>Centromere</a:t>
            </a:r>
            <a:r>
              <a:rPr lang="en-US" dirty="0" smtClean="0"/>
              <a:t> </a:t>
            </a:r>
            <a:r>
              <a:rPr lang="en-US" b="1" dirty="0" smtClean="0"/>
              <a:t>location</a:t>
            </a:r>
            <a:r>
              <a:rPr lang="en-US" dirty="0" smtClean="0"/>
              <a:t>, Banding patterns.</a:t>
            </a:r>
          </a:p>
          <a:p>
            <a:pPr marL="0" indent="0" algn="l">
              <a:buNone/>
            </a:pPr>
            <a:r>
              <a:rPr lang="en-US" sz="2400" dirty="0" smtClean="0"/>
              <a:t>-</a:t>
            </a:r>
            <a:r>
              <a:rPr lang="en-US" sz="2400" dirty="0" err="1" smtClean="0"/>
              <a:t>Centromere</a:t>
            </a:r>
            <a:r>
              <a:rPr lang="en-US" sz="2400" dirty="0" smtClean="0"/>
              <a:t> </a:t>
            </a:r>
            <a:r>
              <a:rPr lang="en-US" sz="2400" dirty="0"/>
              <a:t>location </a:t>
            </a:r>
            <a:r>
              <a:rPr lang="en-US" sz="2400" b="1" dirty="0"/>
              <a:t>differs</a:t>
            </a:r>
            <a:r>
              <a:rPr lang="en-US" sz="2400" dirty="0"/>
              <a:t> between </a:t>
            </a:r>
            <a:r>
              <a:rPr lang="en-US" sz="2400" dirty="0" smtClean="0"/>
              <a:t>chromosomes.</a:t>
            </a:r>
            <a:endParaRPr lang="en-US" sz="2400" dirty="0"/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At the middle in a </a:t>
            </a:r>
            <a:r>
              <a:rPr lang="en-US" sz="2400" b="1" u="sng" dirty="0" err="1">
                <a:solidFill>
                  <a:srgbClr val="0070C0"/>
                </a:solidFill>
              </a:rPr>
              <a:t>metacentric</a:t>
            </a:r>
            <a:r>
              <a:rPr lang="en-US" sz="2400" dirty="0"/>
              <a:t> </a:t>
            </a:r>
            <a:r>
              <a:rPr lang="en-US" sz="2400" dirty="0" smtClean="0"/>
              <a:t>chromosome</a:t>
            </a:r>
            <a:r>
              <a:rPr lang="en-US" sz="2400" dirty="0" smtClean="0"/>
              <a:t>.</a:t>
            </a:r>
            <a:endParaRPr lang="en-US" sz="2400" dirty="0"/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Near the middle in a </a:t>
            </a:r>
            <a:r>
              <a:rPr lang="en-US" sz="2400" b="1" u="sng" dirty="0" err="1">
                <a:solidFill>
                  <a:srgbClr val="0070C0"/>
                </a:solidFill>
              </a:rPr>
              <a:t>submetacentric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chromosome.</a:t>
            </a:r>
            <a:endParaRPr lang="en-US" sz="2400" dirty="0"/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Near an end in an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u="sng" dirty="0">
                <a:solidFill>
                  <a:srgbClr val="0070C0"/>
                </a:solidFill>
              </a:rPr>
              <a:t>acrocentric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chromosome.</a:t>
            </a:r>
          </a:p>
          <a:p>
            <a:pPr marL="457200" lvl="1" indent="0" algn="l" rtl="0">
              <a:buFont typeface="Wingdings" pitchFamily="2" charset="2"/>
              <a:buChar char="q"/>
            </a:pPr>
            <a:r>
              <a:rPr lang="en-US" sz="2400" dirty="0"/>
              <a:t>At an end in a </a:t>
            </a:r>
            <a:r>
              <a:rPr lang="en-US" sz="2400" b="1" u="sng" dirty="0">
                <a:solidFill>
                  <a:srgbClr val="0070C0"/>
                </a:solidFill>
              </a:rPr>
              <a:t>telocentric</a:t>
            </a:r>
            <a:r>
              <a:rPr lang="en-US" sz="2400" dirty="0"/>
              <a:t> </a:t>
            </a:r>
            <a:r>
              <a:rPr lang="en-US" sz="2400" dirty="0" smtClean="0"/>
              <a:t>chromosome.</a:t>
            </a:r>
            <a:endParaRPr lang="en-US" sz="2400" dirty="0"/>
          </a:p>
          <a:p>
            <a:pPr marL="457200" lvl="1" indent="0" algn="l">
              <a:buNone/>
            </a:pPr>
            <a:endParaRPr lang="en-US" sz="2400" dirty="0"/>
          </a:p>
        </p:txBody>
      </p:sp>
      <p:pic>
        <p:nvPicPr>
          <p:cNvPr id="5" name="Picture 7" descr="I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940152" y="1844824"/>
            <a:ext cx="3031851" cy="41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445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Shapes of chromosomes </a:t>
            </a:r>
            <a:endParaRPr lang="en-US" sz="3200" b="1" dirty="0">
              <a:solidFill>
                <a:srgbClr val="CC0099"/>
              </a:solidFill>
            </a:endParaRPr>
          </a:p>
        </p:txBody>
      </p:sp>
      <p:pic>
        <p:nvPicPr>
          <p:cNvPr id="6" name="Picture 8" descr="Kromoszómák alakj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295400"/>
            <a:ext cx="3079413" cy="3124200"/>
          </a:xfrm>
          <a:prstGeom prst="rect">
            <a:avLst/>
          </a:prstGeom>
          <a:noFill/>
          <a:ln/>
        </p:spPr>
      </p:pic>
      <p:sp>
        <p:nvSpPr>
          <p:cNvPr id="7" name="Rectangle 6"/>
          <p:cNvSpPr/>
          <p:nvPr/>
        </p:nvSpPr>
        <p:spPr>
          <a:xfrm>
            <a:off x="609600" y="4419600"/>
            <a:ext cx="2968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20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1: sister chromatids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 2: centromere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	3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:S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hort </a:t>
            </a:r>
            <a:r>
              <a:rPr lang="hu-HU" b="1" dirty="0">
                <a:solidFill>
                  <a:srgbClr val="002060"/>
                </a:solidFill>
                <a:latin typeface="Times New Roman" pitchFamily="18" charset="0"/>
              </a:rPr>
              <a:t>ar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m.</a:t>
            </a:r>
          </a:p>
          <a:p>
            <a:pPr algn="l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4: long arm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l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5: satellite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</a:p>
          <a:p>
            <a:pPr algn="l"/>
            <a:r>
              <a:rPr lang="hu-HU" b="1" dirty="0" smtClean="0">
                <a:solidFill>
                  <a:srgbClr val="002060"/>
                </a:solidFill>
                <a:latin typeface="Times New Roman" pitchFamily="18" charset="0"/>
              </a:rPr>
              <a:t>6: secondary constriction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5900" y="638132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srgbClr val="7030A0"/>
                </a:solidFill>
                <a:latin typeface="Times New Roman" pitchFamily="18" charset="0"/>
              </a:rPr>
              <a:t>A: metacentric, B: submetacentric, C: acrocentric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9" name="Picture 2" descr="http://bio3400.nicerweb.com/Locked/media/ch02/02_03-centromer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r="24675"/>
          <a:stretch>
            <a:fillRect/>
          </a:stretch>
        </p:blipFill>
        <p:spPr bwMode="auto">
          <a:xfrm>
            <a:off x="3779912" y="1000108"/>
            <a:ext cx="5256584" cy="4661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87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643042" y="428604"/>
            <a:ext cx="6715172" cy="215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893BC3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Cell Division</a:t>
            </a:r>
            <a:endParaRPr lang="ar-SA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893BC3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4098" name="Picture 2" descr="C:\Users\NOOF\Documents\Desktop\نوووف\Desktop\نوووف\Desktop\نوووف\Desktop\145 حين 2\علوم\Schoolgirl-on-the-lesson-of-biology-coloring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4250"/>
            <a:ext cx="31623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C:\Users\NOOF\Documents\Desktop\نوووف\Desktop\نوووف\Desktop\نوووف\Desktop\kj\Megan nbمتحركة 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928934"/>
            <a:ext cx="2855121" cy="2215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-1143039" y="0"/>
            <a:ext cx="10287039" cy="68580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400" dirty="0" smtClean="0">
              <a:latin typeface="Arial" pitchFamily="34" charset="0"/>
            </a:endParaRPr>
          </a:p>
          <a:p>
            <a:pPr algn="l"/>
            <a:r>
              <a:rPr lang="en-US" sz="4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Cell division </a:t>
            </a:r>
            <a:r>
              <a:rPr lang="en-US" sz="2800" dirty="0" smtClean="0">
                <a:latin typeface="Arial" pitchFamily="34" charset="0"/>
              </a:rPr>
              <a:t>:-  Is a process by which the cellular  material is divided between 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</a:rPr>
              <a:t>2 new daughter cell   </a:t>
            </a:r>
          </a:p>
          <a:p>
            <a:pPr algn="l"/>
            <a:endParaRPr lang="en-US" sz="2400" dirty="0" smtClean="0">
              <a:latin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</a:endParaRPr>
          </a:p>
          <a:p>
            <a:pPr algn="l"/>
            <a:r>
              <a:rPr lang="en-US" sz="3200" dirty="0" smtClean="0">
                <a:solidFill>
                  <a:schemeClr val="hlink"/>
                </a:solidFill>
                <a:latin typeface="Arial" pitchFamily="34" charset="0"/>
              </a:rPr>
              <a:t>  There are two types of cell division: </a:t>
            </a:r>
          </a:p>
          <a:p>
            <a:pPr algn="l"/>
            <a:r>
              <a:rPr lang="en-US" sz="2400" dirty="0" smtClean="0">
                <a:latin typeface="Arial" pitchFamily="34" charset="0"/>
              </a:rPr>
              <a:t>1- 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</a:rPr>
              <a:t>Mitosis</a:t>
            </a:r>
            <a:r>
              <a:rPr lang="en-US" sz="3200" dirty="0" smtClean="0">
                <a:latin typeface="Arial" pitchFamily="34" charset="0"/>
              </a:rPr>
              <a:t> ( indirect division )  </a:t>
            </a:r>
          </a:p>
          <a:p>
            <a:pPr algn="l"/>
            <a:r>
              <a:rPr lang="en-US" sz="2400" dirty="0" smtClean="0">
                <a:latin typeface="Arial" pitchFamily="34" charset="0"/>
              </a:rPr>
              <a:t>       </a:t>
            </a:r>
          </a:p>
          <a:p>
            <a:pPr algn="l"/>
            <a:r>
              <a:rPr lang="en-US" sz="2400" dirty="0" smtClean="0">
                <a:latin typeface="Arial" pitchFamily="34" charset="0"/>
              </a:rPr>
              <a:t>         ANIMAL CELLS                    PLANT CELLS </a:t>
            </a:r>
          </a:p>
          <a:p>
            <a:pPr algn="l"/>
            <a:endParaRPr lang="en-US" sz="2400" dirty="0" smtClean="0">
              <a:latin typeface="Arial" pitchFamily="34" charset="0"/>
            </a:endParaRPr>
          </a:p>
          <a:p>
            <a:pPr algn="l"/>
            <a:r>
              <a:rPr lang="en-US" sz="3200" dirty="0" smtClean="0">
                <a:latin typeface="Arial" pitchFamily="34" charset="0"/>
              </a:rPr>
              <a:t>2- </a:t>
            </a:r>
            <a:r>
              <a:rPr lang="en-US" sz="3200" b="1" dirty="0" smtClean="0">
                <a:solidFill>
                  <a:srgbClr val="FF3399"/>
                </a:solidFill>
                <a:latin typeface="Arial" pitchFamily="34" charset="0"/>
              </a:rPr>
              <a:t>Meiosis</a:t>
            </a:r>
            <a:r>
              <a:rPr lang="en-US" sz="3200" dirty="0" smtClean="0">
                <a:latin typeface="Arial" pitchFamily="34" charset="0"/>
              </a:rPr>
              <a:t> ( reduction division ) </a:t>
            </a:r>
          </a:p>
          <a:p>
            <a:pPr algn="l"/>
            <a:endParaRPr lang="en-US" sz="2000" dirty="0" smtClean="0">
              <a:latin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</a:endParaRPr>
          </a:p>
          <a:p>
            <a:pPr algn="l"/>
            <a:endParaRPr lang="en-US" sz="1600" dirty="0" smtClean="0">
              <a:latin typeface="Arial" pitchFamily="34" charset="0"/>
            </a:endParaRPr>
          </a:p>
          <a:p>
            <a:pPr algn="l"/>
            <a:endParaRPr lang="en-US" dirty="0">
              <a:latin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5720" y="1785926"/>
            <a:ext cx="4392613" cy="557212"/>
          </a:xfrm>
          <a:prstGeom prst="rect">
            <a:avLst/>
          </a:prstGeom>
          <a:solidFill>
            <a:srgbClr val="FFCCFF"/>
          </a:solidFill>
          <a:ln w="38100">
            <a:solidFill>
              <a:srgbClr val="CC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dirty="0">
                <a:solidFill>
                  <a:srgbClr val="D60093"/>
                </a:solidFill>
                <a:latin typeface="Arial" pitchFamily="34" charset="0"/>
              </a:rPr>
              <a:t>Types of Cell Division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3143240" y="3714752"/>
            <a:ext cx="1368425" cy="792162"/>
          </a:xfrm>
          <a:prstGeom prst="leftRightArrowCallout">
            <a:avLst>
              <a:gd name="adj1" fmla="val 0"/>
              <a:gd name="adj2" fmla="val 25000"/>
              <a:gd name="adj3" fmla="val 21641"/>
              <a:gd name="adj4" fmla="val 1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357422" y="5286388"/>
            <a:ext cx="1500199" cy="1081087"/>
          </a:xfrm>
          <a:prstGeom prst="leftRightArrowCallout">
            <a:avLst>
              <a:gd name="adj1" fmla="val 0"/>
              <a:gd name="adj2" fmla="val 25000"/>
              <a:gd name="adj3" fmla="val 15857"/>
              <a:gd name="adj4" fmla="val 19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4320" y="5506815"/>
            <a:ext cx="2071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Meiosis1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57621" y="5532656"/>
            <a:ext cx="19431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</a:rPr>
              <a:t>Meiosis2</a:t>
            </a:r>
            <a:endParaRPr lang="en-US" sz="2000" b="1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NOOF\Documents\Desktop\نوووف\Desktop\نوووف\Desktop\نوووف\Desktop\145 حين 2\عهود العسكر\خلفيات للبوربوينت\خلفية 5.gif"/>
          <p:cNvPicPr/>
          <p:nvPr/>
        </p:nvPicPr>
        <p:blipFill>
          <a:blip r:embed="rId2" cstate="print"/>
          <a:srcRect l="2700" t="13083" r="3780" b="10176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WordArt 54"/>
          <p:cNvSpPr>
            <a:spLocks noChangeArrowheads="1" noChangeShapeType="1" noTextEdit="1"/>
          </p:cNvSpPr>
          <p:nvPr/>
        </p:nvSpPr>
        <p:spPr bwMode="auto">
          <a:xfrm>
            <a:off x="571472" y="214290"/>
            <a:ext cx="8286808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24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reesiaUPC"/>
                <a:cs typeface="FreesiaUPC"/>
              </a:rPr>
              <a:t>Comparison points between Mitosis and Meiosis</a:t>
            </a:r>
            <a:endParaRPr lang="ar-SA" sz="24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FreesiaUPC"/>
            </a:endParaRPr>
          </a:p>
        </p:txBody>
      </p:sp>
      <p:graphicFrame>
        <p:nvGraphicFramePr>
          <p:cNvPr id="4" name="Group 69"/>
          <p:cNvGraphicFramePr>
            <a:graphicFrameLocks/>
          </p:cNvGraphicFramePr>
          <p:nvPr/>
        </p:nvGraphicFramePr>
        <p:xfrm>
          <a:off x="285720" y="1428736"/>
          <a:ext cx="8643998" cy="5317179"/>
        </p:xfrm>
        <a:graphic>
          <a:graphicData uri="http://schemas.openxmlformats.org/drawingml/2006/table">
            <a:tbl>
              <a:tblPr rtl="1"/>
              <a:tblGrid>
                <a:gridCol w="2703947"/>
                <a:gridCol w="3098423"/>
                <a:gridCol w="2841628"/>
              </a:tblGrid>
              <a:tr h="91840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Meiosis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Mitosis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The comparison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points</a:t>
                      </a: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61019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Germ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(Diploid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Somatic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2n</a:t>
                      </a:r>
                      <a:r>
                        <a:rPr lang="en-US" sz="2800" b="1" dirty="0" smtClean="0">
                          <a:solidFill>
                            <a:srgbClr val="0070C0"/>
                          </a:solidFill>
                          <a:effectLst/>
                          <a:cs typeface="Times New Roman" pitchFamily="18" charset="0"/>
                        </a:rPr>
                        <a:t>)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ar-SA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occurring place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80187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Having a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haploid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number of chromosomes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(23)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Having the same number of the chromosomes of the mother cell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(46)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Chromosome's number in the results cells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52730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M1=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daughter cells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M2=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D23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daughter cells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daughter cells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Division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results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775</Words>
  <Application>Microsoft Office PowerPoint</Application>
  <PresentationFormat>عرض على الشاشة (3:4)‏</PresentationFormat>
  <Paragraphs>160</Paragraphs>
  <Slides>24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سمة Office</vt:lpstr>
      <vt:lpstr>الشريحة 1</vt:lpstr>
      <vt:lpstr>INTRODUCTION</vt:lpstr>
      <vt:lpstr>الشريحة 3</vt:lpstr>
      <vt:lpstr>الشريحة 4</vt:lpstr>
      <vt:lpstr>CHROMOSOME STRUCTURE</vt:lpstr>
      <vt:lpstr>Shapes of chromosomes 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NOOF</dc:creator>
  <cp:lastModifiedBy>win7</cp:lastModifiedBy>
  <cp:revision>142</cp:revision>
  <dcterms:created xsi:type="dcterms:W3CDTF">2010-05-20T19:49:12Z</dcterms:created>
  <dcterms:modified xsi:type="dcterms:W3CDTF">2016-09-30T15:02:14Z</dcterms:modified>
</cp:coreProperties>
</file>