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 id="2147483737" r:id="rId2"/>
  </p:sldMasterIdLst>
  <p:notesMasterIdLst>
    <p:notesMasterId r:id="rId44"/>
  </p:notesMasterIdLst>
  <p:sldIdLst>
    <p:sldId id="297" r:id="rId3"/>
    <p:sldId id="289" r:id="rId4"/>
    <p:sldId id="356" r:id="rId5"/>
    <p:sldId id="293" r:id="rId6"/>
    <p:sldId id="298" r:id="rId7"/>
    <p:sldId id="261" r:id="rId8"/>
    <p:sldId id="262" r:id="rId9"/>
    <p:sldId id="263" r:id="rId10"/>
    <p:sldId id="358" r:id="rId11"/>
    <p:sldId id="264" r:id="rId12"/>
    <p:sldId id="265" r:id="rId13"/>
    <p:sldId id="266" r:id="rId14"/>
    <p:sldId id="357" r:id="rId15"/>
    <p:sldId id="267" r:id="rId16"/>
    <p:sldId id="291" r:id="rId17"/>
    <p:sldId id="272" r:id="rId18"/>
    <p:sldId id="300" r:id="rId19"/>
    <p:sldId id="301" r:id="rId20"/>
    <p:sldId id="302" r:id="rId21"/>
    <p:sldId id="270" r:id="rId22"/>
    <p:sldId id="306" r:id="rId23"/>
    <p:sldId id="303" r:id="rId24"/>
    <p:sldId id="295" r:id="rId25"/>
    <p:sldId id="273" r:id="rId26"/>
    <p:sldId id="274" r:id="rId27"/>
    <p:sldId id="359" r:id="rId28"/>
    <p:sldId id="360" r:id="rId29"/>
    <p:sldId id="361" r:id="rId30"/>
    <p:sldId id="275" r:id="rId31"/>
    <p:sldId id="276" r:id="rId32"/>
    <p:sldId id="278" r:id="rId33"/>
    <p:sldId id="279" r:id="rId34"/>
    <p:sldId id="365" r:id="rId35"/>
    <p:sldId id="362" r:id="rId36"/>
    <p:sldId id="281" r:id="rId37"/>
    <p:sldId id="292" r:id="rId38"/>
    <p:sldId id="282" r:id="rId39"/>
    <p:sldId id="283" r:id="rId40"/>
    <p:sldId id="284" r:id="rId41"/>
    <p:sldId id="363" r:id="rId42"/>
    <p:sldId id="364"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نمط متوسط 4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0580" autoAdjust="0"/>
  </p:normalViewPr>
  <p:slideViewPr>
    <p:cSldViewPr snapToGrid="0" snapToObjects="1">
      <p:cViewPr varScale="1">
        <p:scale>
          <a:sx n="79" d="100"/>
          <a:sy n="79" d="100"/>
        </p:scale>
        <p:origin x="-1626" y="-78"/>
      </p:cViewPr>
      <p:guideLst>
        <p:guide orient="horz" pos="2160"/>
        <p:guide pos="2880"/>
      </p:guideLst>
    </p:cSldViewPr>
  </p:slideViewPr>
  <p:outlineViewPr>
    <p:cViewPr>
      <p:scale>
        <a:sx n="33" d="100"/>
        <a:sy n="33" d="100"/>
      </p:scale>
      <p:origin x="0" y="1642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013A5-E0E5-4653-99B4-D75FF536D82A}"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n-SG"/>
        </a:p>
      </dgm:t>
    </dgm:pt>
    <dgm:pt modelId="{1B91D572-A7E1-4392-A390-B46CAC8AE10D}">
      <dgm:prSet phldrT="[Text]"/>
      <dgm:spPr/>
      <dgm:t>
        <a:bodyPr/>
        <a:lstStyle/>
        <a:p>
          <a:r>
            <a:rPr lang="en-SG" dirty="0"/>
            <a:t>Country Risk</a:t>
          </a:r>
        </a:p>
      </dgm:t>
    </dgm:pt>
    <dgm:pt modelId="{D7CD44B5-61A2-46A9-868B-7704DBDB3FED}" type="parTrans" cxnId="{DAF8DF0C-C717-4EC7-BE4A-929021CADC01}">
      <dgm:prSet/>
      <dgm:spPr/>
      <dgm:t>
        <a:bodyPr/>
        <a:lstStyle/>
        <a:p>
          <a:endParaRPr lang="en-SG"/>
        </a:p>
      </dgm:t>
    </dgm:pt>
    <dgm:pt modelId="{B556ECFC-6A89-416A-B214-DD3223EDF6B7}" type="sibTrans" cxnId="{DAF8DF0C-C717-4EC7-BE4A-929021CADC01}">
      <dgm:prSet/>
      <dgm:spPr/>
      <dgm:t>
        <a:bodyPr/>
        <a:lstStyle/>
        <a:p>
          <a:endParaRPr lang="en-SG"/>
        </a:p>
      </dgm:t>
    </dgm:pt>
    <dgm:pt modelId="{1FDE8E3D-C4F8-40C4-9C8B-DDCE08E83E97}">
      <dgm:prSet phldrT="[Text]"/>
      <dgm:spPr/>
      <dgm:t>
        <a:bodyPr/>
        <a:lstStyle/>
        <a:p>
          <a:r>
            <a:rPr lang="en-SG" dirty="0"/>
            <a:t>Political Environment </a:t>
          </a:r>
        </a:p>
      </dgm:t>
    </dgm:pt>
    <dgm:pt modelId="{62831F41-6335-4D3D-AB3C-AEA68A1D0D34}" type="parTrans" cxnId="{08AFF140-BEF4-4D9D-AB88-B0D18D45F061}">
      <dgm:prSet/>
      <dgm:spPr/>
      <dgm:t>
        <a:bodyPr/>
        <a:lstStyle/>
        <a:p>
          <a:endParaRPr lang="en-SG"/>
        </a:p>
      </dgm:t>
    </dgm:pt>
    <dgm:pt modelId="{D47C665F-9D29-4A8B-A062-C27E41B8D5C7}" type="sibTrans" cxnId="{08AFF140-BEF4-4D9D-AB88-B0D18D45F061}">
      <dgm:prSet/>
      <dgm:spPr/>
      <dgm:t>
        <a:bodyPr/>
        <a:lstStyle/>
        <a:p>
          <a:endParaRPr lang="en-SG"/>
        </a:p>
      </dgm:t>
    </dgm:pt>
    <dgm:pt modelId="{174EB369-7956-46FD-9FD0-A0039E29FAB1}">
      <dgm:prSet phldrT="[Text]"/>
      <dgm:spPr/>
      <dgm:t>
        <a:bodyPr/>
        <a:lstStyle/>
        <a:p>
          <a:r>
            <a:rPr lang="en-SG" dirty="0"/>
            <a:t>Legal System</a:t>
          </a:r>
        </a:p>
      </dgm:t>
    </dgm:pt>
    <dgm:pt modelId="{8F017CB3-7E3F-40A1-B50E-7D1DAE1E70AD}" type="parTrans" cxnId="{036ACD0B-5652-4252-A675-B33678EC5230}">
      <dgm:prSet/>
      <dgm:spPr/>
      <dgm:t>
        <a:bodyPr/>
        <a:lstStyle/>
        <a:p>
          <a:endParaRPr lang="en-SG"/>
        </a:p>
      </dgm:t>
    </dgm:pt>
    <dgm:pt modelId="{4F5816CE-2D25-4E4E-9AC8-AC4D2C268F42}" type="sibTrans" cxnId="{036ACD0B-5652-4252-A675-B33678EC5230}">
      <dgm:prSet/>
      <dgm:spPr/>
      <dgm:t>
        <a:bodyPr/>
        <a:lstStyle/>
        <a:p>
          <a:endParaRPr lang="en-SG"/>
        </a:p>
      </dgm:t>
    </dgm:pt>
    <dgm:pt modelId="{26EB83B4-DC81-453D-8A9E-311166B4EED3}" type="pres">
      <dgm:prSet presAssocID="{4E9013A5-E0E5-4653-99B4-D75FF536D82A}" presName="diagram" presStyleCnt="0">
        <dgm:presLayoutVars>
          <dgm:chPref val="1"/>
          <dgm:dir/>
          <dgm:animOne val="branch"/>
          <dgm:animLvl val="lvl"/>
          <dgm:resizeHandles val="exact"/>
        </dgm:presLayoutVars>
      </dgm:prSet>
      <dgm:spPr/>
      <dgm:t>
        <a:bodyPr/>
        <a:lstStyle/>
        <a:p>
          <a:pPr rtl="1"/>
          <a:endParaRPr lang="ar-SA"/>
        </a:p>
      </dgm:t>
    </dgm:pt>
    <dgm:pt modelId="{5C05330D-F58C-4A4E-8459-943DC2B4F939}" type="pres">
      <dgm:prSet presAssocID="{1B91D572-A7E1-4392-A390-B46CAC8AE10D}" presName="root1" presStyleCnt="0"/>
      <dgm:spPr/>
    </dgm:pt>
    <dgm:pt modelId="{831BCFC7-21E8-454B-8300-5EC0EE30A280}" type="pres">
      <dgm:prSet presAssocID="{1B91D572-A7E1-4392-A390-B46CAC8AE10D}" presName="LevelOneTextNode" presStyleLbl="node0" presStyleIdx="0" presStyleCnt="1">
        <dgm:presLayoutVars>
          <dgm:chPref val="3"/>
        </dgm:presLayoutVars>
      </dgm:prSet>
      <dgm:spPr/>
      <dgm:t>
        <a:bodyPr/>
        <a:lstStyle/>
        <a:p>
          <a:pPr rtl="1"/>
          <a:endParaRPr lang="ar-SA"/>
        </a:p>
      </dgm:t>
    </dgm:pt>
    <dgm:pt modelId="{3427D178-D855-47EE-9793-7623D75A443F}" type="pres">
      <dgm:prSet presAssocID="{1B91D572-A7E1-4392-A390-B46CAC8AE10D}" presName="level2hierChild" presStyleCnt="0"/>
      <dgm:spPr/>
    </dgm:pt>
    <dgm:pt modelId="{81CD4584-4B2A-44BF-AFF7-8EB8311403A6}" type="pres">
      <dgm:prSet presAssocID="{62831F41-6335-4D3D-AB3C-AEA68A1D0D34}" presName="conn2-1" presStyleLbl="parChTrans1D2" presStyleIdx="0" presStyleCnt="2"/>
      <dgm:spPr/>
      <dgm:t>
        <a:bodyPr/>
        <a:lstStyle/>
        <a:p>
          <a:pPr rtl="1"/>
          <a:endParaRPr lang="ar-SA"/>
        </a:p>
      </dgm:t>
    </dgm:pt>
    <dgm:pt modelId="{73AA7B65-2FD4-4201-846D-CB7E0B54BEC1}" type="pres">
      <dgm:prSet presAssocID="{62831F41-6335-4D3D-AB3C-AEA68A1D0D34}" presName="connTx" presStyleLbl="parChTrans1D2" presStyleIdx="0" presStyleCnt="2"/>
      <dgm:spPr/>
      <dgm:t>
        <a:bodyPr/>
        <a:lstStyle/>
        <a:p>
          <a:pPr rtl="1"/>
          <a:endParaRPr lang="ar-SA"/>
        </a:p>
      </dgm:t>
    </dgm:pt>
    <dgm:pt modelId="{1259C4A6-5447-45D2-AD14-F0B1E1C5196A}" type="pres">
      <dgm:prSet presAssocID="{1FDE8E3D-C4F8-40C4-9C8B-DDCE08E83E97}" presName="root2" presStyleCnt="0"/>
      <dgm:spPr/>
    </dgm:pt>
    <dgm:pt modelId="{7AE38E1E-7448-49FB-8AEC-D9922E32D221}" type="pres">
      <dgm:prSet presAssocID="{1FDE8E3D-C4F8-40C4-9C8B-DDCE08E83E97}" presName="LevelTwoTextNode" presStyleLbl="node2" presStyleIdx="0" presStyleCnt="2">
        <dgm:presLayoutVars>
          <dgm:chPref val="3"/>
        </dgm:presLayoutVars>
      </dgm:prSet>
      <dgm:spPr/>
      <dgm:t>
        <a:bodyPr/>
        <a:lstStyle/>
        <a:p>
          <a:pPr rtl="1"/>
          <a:endParaRPr lang="ar-SA"/>
        </a:p>
      </dgm:t>
    </dgm:pt>
    <dgm:pt modelId="{C93680B8-5881-4FBE-B9C0-EF141629AB95}" type="pres">
      <dgm:prSet presAssocID="{1FDE8E3D-C4F8-40C4-9C8B-DDCE08E83E97}" presName="level3hierChild" presStyleCnt="0"/>
      <dgm:spPr/>
    </dgm:pt>
    <dgm:pt modelId="{B27F4279-1A1E-4AB6-9EDD-39D201C9E046}" type="pres">
      <dgm:prSet presAssocID="{8F017CB3-7E3F-40A1-B50E-7D1DAE1E70AD}" presName="conn2-1" presStyleLbl="parChTrans1D2" presStyleIdx="1" presStyleCnt="2"/>
      <dgm:spPr/>
      <dgm:t>
        <a:bodyPr/>
        <a:lstStyle/>
        <a:p>
          <a:pPr rtl="1"/>
          <a:endParaRPr lang="ar-SA"/>
        </a:p>
      </dgm:t>
    </dgm:pt>
    <dgm:pt modelId="{281F1549-3BA0-4962-84CD-E22AF7EFE49B}" type="pres">
      <dgm:prSet presAssocID="{8F017CB3-7E3F-40A1-B50E-7D1DAE1E70AD}" presName="connTx" presStyleLbl="parChTrans1D2" presStyleIdx="1" presStyleCnt="2"/>
      <dgm:spPr/>
      <dgm:t>
        <a:bodyPr/>
        <a:lstStyle/>
        <a:p>
          <a:pPr rtl="1"/>
          <a:endParaRPr lang="ar-SA"/>
        </a:p>
      </dgm:t>
    </dgm:pt>
    <dgm:pt modelId="{1A867E65-8AD6-425C-8A05-A628AF088959}" type="pres">
      <dgm:prSet presAssocID="{174EB369-7956-46FD-9FD0-A0039E29FAB1}" presName="root2" presStyleCnt="0"/>
      <dgm:spPr/>
    </dgm:pt>
    <dgm:pt modelId="{E23E7974-6F12-4068-B849-743E596EB8E4}" type="pres">
      <dgm:prSet presAssocID="{174EB369-7956-46FD-9FD0-A0039E29FAB1}" presName="LevelTwoTextNode" presStyleLbl="node2" presStyleIdx="1" presStyleCnt="2">
        <dgm:presLayoutVars>
          <dgm:chPref val="3"/>
        </dgm:presLayoutVars>
      </dgm:prSet>
      <dgm:spPr/>
      <dgm:t>
        <a:bodyPr/>
        <a:lstStyle/>
        <a:p>
          <a:pPr rtl="1"/>
          <a:endParaRPr lang="ar-SA"/>
        </a:p>
      </dgm:t>
    </dgm:pt>
    <dgm:pt modelId="{C1C85177-983B-4ABE-BEF9-32ADAB653680}" type="pres">
      <dgm:prSet presAssocID="{174EB369-7956-46FD-9FD0-A0039E29FAB1}" presName="level3hierChild" presStyleCnt="0"/>
      <dgm:spPr/>
    </dgm:pt>
  </dgm:ptLst>
  <dgm:cxnLst>
    <dgm:cxn modelId="{5920DA53-AC8E-4081-B999-52EFA7EC0E4F}" type="presOf" srcId="{8F017CB3-7E3F-40A1-B50E-7D1DAE1E70AD}" destId="{B27F4279-1A1E-4AB6-9EDD-39D201C9E046}" srcOrd="0" destOrd="0" presId="urn:microsoft.com/office/officeart/2005/8/layout/hierarchy2"/>
    <dgm:cxn modelId="{08AFF140-BEF4-4D9D-AB88-B0D18D45F061}" srcId="{1B91D572-A7E1-4392-A390-B46CAC8AE10D}" destId="{1FDE8E3D-C4F8-40C4-9C8B-DDCE08E83E97}" srcOrd="0" destOrd="0" parTransId="{62831F41-6335-4D3D-AB3C-AEA68A1D0D34}" sibTransId="{D47C665F-9D29-4A8B-A062-C27E41B8D5C7}"/>
    <dgm:cxn modelId="{036ACD0B-5652-4252-A675-B33678EC5230}" srcId="{1B91D572-A7E1-4392-A390-B46CAC8AE10D}" destId="{174EB369-7956-46FD-9FD0-A0039E29FAB1}" srcOrd="1" destOrd="0" parTransId="{8F017CB3-7E3F-40A1-B50E-7D1DAE1E70AD}" sibTransId="{4F5816CE-2D25-4E4E-9AC8-AC4D2C268F42}"/>
    <dgm:cxn modelId="{7BDCC4A6-4681-42E9-8E33-7221CB28D169}" type="presOf" srcId="{62831F41-6335-4D3D-AB3C-AEA68A1D0D34}" destId="{73AA7B65-2FD4-4201-846D-CB7E0B54BEC1}" srcOrd="1" destOrd="0" presId="urn:microsoft.com/office/officeart/2005/8/layout/hierarchy2"/>
    <dgm:cxn modelId="{0869570E-A72A-4C81-B49A-6EF70A67A051}" type="presOf" srcId="{62831F41-6335-4D3D-AB3C-AEA68A1D0D34}" destId="{81CD4584-4B2A-44BF-AFF7-8EB8311403A6}" srcOrd="0" destOrd="0" presId="urn:microsoft.com/office/officeart/2005/8/layout/hierarchy2"/>
    <dgm:cxn modelId="{DAF8DF0C-C717-4EC7-BE4A-929021CADC01}" srcId="{4E9013A5-E0E5-4653-99B4-D75FF536D82A}" destId="{1B91D572-A7E1-4392-A390-B46CAC8AE10D}" srcOrd="0" destOrd="0" parTransId="{D7CD44B5-61A2-46A9-868B-7704DBDB3FED}" sibTransId="{B556ECFC-6A89-416A-B214-DD3223EDF6B7}"/>
    <dgm:cxn modelId="{91F56660-36C1-4937-A037-0ACDC032FB8F}" type="presOf" srcId="{1FDE8E3D-C4F8-40C4-9C8B-DDCE08E83E97}" destId="{7AE38E1E-7448-49FB-8AEC-D9922E32D221}" srcOrd="0" destOrd="0" presId="urn:microsoft.com/office/officeart/2005/8/layout/hierarchy2"/>
    <dgm:cxn modelId="{05DE7AE6-34D2-4231-AA1F-68E8CF470B7C}" type="presOf" srcId="{8F017CB3-7E3F-40A1-B50E-7D1DAE1E70AD}" destId="{281F1549-3BA0-4962-84CD-E22AF7EFE49B}" srcOrd="1" destOrd="0" presId="urn:microsoft.com/office/officeart/2005/8/layout/hierarchy2"/>
    <dgm:cxn modelId="{6281CC81-F1B4-4E13-B020-24A7162B8E29}" type="presOf" srcId="{4E9013A5-E0E5-4653-99B4-D75FF536D82A}" destId="{26EB83B4-DC81-453D-8A9E-311166B4EED3}" srcOrd="0" destOrd="0" presId="urn:microsoft.com/office/officeart/2005/8/layout/hierarchy2"/>
    <dgm:cxn modelId="{03A04681-95AF-4B63-9725-756E4652ADD4}" type="presOf" srcId="{1B91D572-A7E1-4392-A390-B46CAC8AE10D}" destId="{831BCFC7-21E8-454B-8300-5EC0EE30A280}" srcOrd="0" destOrd="0" presId="urn:microsoft.com/office/officeart/2005/8/layout/hierarchy2"/>
    <dgm:cxn modelId="{A07AE2CB-7222-4F6D-BCA2-78BDBA16FFAB}" type="presOf" srcId="{174EB369-7956-46FD-9FD0-A0039E29FAB1}" destId="{E23E7974-6F12-4068-B849-743E596EB8E4}" srcOrd="0" destOrd="0" presId="urn:microsoft.com/office/officeart/2005/8/layout/hierarchy2"/>
    <dgm:cxn modelId="{17F921D2-81DC-4D3C-A8E7-E0A86790FD54}" type="presParOf" srcId="{26EB83B4-DC81-453D-8A9E-311166B4EED3}" destId="{5C05330D-F58C-4A4E-8459-943DC2B4F939}" srcOrd="0" destOrd="0" presId="urn:microsoft.com/office/officeart/2005/8/layout/hierarchy2"/>
    <dgm:cxn modelId="{6EE2FB0E-556E-42F1-A23B-0CB66DFB3D4A}" type="presParOf" srcId="{5C05330D-F58C-4A4E-8459-943DC2B4F939}" destId="{831BCFC7-21E8-454B-8300-5EC0EE30A280}" srcOrd="0" destOrd="0" presId="urn:microsoft.com/office/officeart/2005/8/layout/hierarchy2"/>
    <dgm:cxn modelId="{BEF87592-E509-41CA-AFD4-AA73F041E8E8}" type="presParOf" srcId="{5C05330D-F58C-4A4E-8459-943DC2B4F939}" destId="{3427D178-D855-47EE-9793-7623D75A443F}" srcOrd="1" destOrd="0" presId="urn:microsoft.com/office/officeart/2005/8/layout/hierarchy2"/>
    <dgm:cxn modelId="{ED1DABC8-9E5F-4954-99C6-1D90EEBC0E96}" type="presParOf" srcId="{3427D178-D855-47EE-9793-7623D75A443F}" destId="{81CD4584-4B2A-44BF-AFF7-8EB8311403A6}" srcOrd="0" destOrd="0" presId="urn:microsoft.com/office/officeart/2005/8/layout/hierarchy2"/>
    <dgm:cxn modelId="{D9CE3CA3-4C0D-4DB1-B670-D2F9B183E28B}" type="presParOf" srcId="{81CD4584-4B2A-44BF-AFF7-8EB8311403A6}" destId="{73AA7B65-2FD4-4201-846D-CB7E0B54BEC1}" srcOrd="0" destOrd="0" presId="urn:microsoft.com/office/officeart/2005/8/layout/hierarchy2"/>
    <dgm:cxn modelId="{5434B39C-402D-42EF-B4B6-232728655B0E}" type="presParOf" srcId="{3427D178-D855-47EE-9793-7623D75A443F}" destId="{1259C4A6-5447-45D2-AD14-F0B1E1C5196A}" srcOrd="1" destOrd="0" presId="urn:microsoft.com/office/officeart/2005/8/layout/hierarchy2"/>
    <dgm:cxn modelId="{84D5AC19-DB0F-46A4-B353-11770A5FD6D7}" type="presParOf" srcId="{1259C4A6-5447-45D2-AD14-F0B1E1C5196A}" destId="{7AE38E1E-7448-49FB-8AEC-D9922E32D221}" srcOrd="0" destOrd="0" presId="urn:microsoft.com/office/officeart/2005/8/layout/hierarchy2"/>
    <dgm:cxn modelId="{28627151-0452-4E78-A2A9-2D857FC05A60}" type="presParOf" srcId="{1259C4A6-5447-45D2-AD14-F0B1E1C5196A}" destId="{C93680B8-5881-4FBE-B9C0-EF141629AB95}" srcOrd="1" destOrd="0" presId="urn:microsoft.com/office/officeart/2005/8/layout/hierarchy2"/>
    <dgm:cxn modelId="{0953E65B-C146-480F-8DAE-B38F7ED9CCB4}" type="presParOf" srcId="{3427D178-D855-47EE-9793-7623D75A443F}" destId="{B27F4279-1A1E-4AB6-9EDD-39D201C9E046}" srcOrd="2" destOrd="0" presId="urn:microsoft.com/office/officeart/2005/8/layout/hierarchy2"/>
    <dgm:cxn modelId="{74790E23-D7B5-46CF-A835-B7D0A3E1386E}" type="presParOf" srcId="{B27F4279-1A1E-4AB6-9EDD-39D201C9E046}" destId="{281F1549-3BA0-4962-84CD-E22AF7EFE49B}" srcOrd="0" destOrd="0" presId="urn:microsoft.com/office/officeart/2005/8/layout/hierarchy2"/>
    <dgm:cxn modelId="{DD93B17B-2969-4010-9E72-B6415FD9CAE5}" type="presParOf" srcId="{3427D178-D855-47EE-9793-7623D75A443F}" destId="{1A867E65-8AD6-425C-8A05-A628AF088959}" srcOrd="3" destOrd="0" presId="urn:microsoft.com/office/officeart/2005/8/layout/hierarchy2"/>
    <dgm:cxn modelId="{ED564B1E-72A2-4705-B8C7-63AE700B0DAF}" type="presParOf" srcId="{1A867E65-8AD6-425C-8A05-A628AF088959}" destId="{E23E7974-6F12-4068-B849-743E596EB8E4}" srcOrd="0" destOrd="0" presId="urn:microsoft.com/office/officeart/2005/8/layout/hierarchy2"/>
    <dgm:cxn modelId="{E76F8E95-04FF-45D0-A4C5-5379367DF8B7}" type="presParOf" srcId="{1A867E65-8AD6-425C-8A05-A628AF088959}" destId="{C1C85177-983B-4ABE-BEF9-32ADAB65368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1F7D4-2648-4B9B-89FA-4386FAD0FFB1}" type="doc">
      <dgm:prSet loTypeId="urn:microsoft.com/office/officeart/2005/8/layout/venn1" loCatId="relationship" qsTypeId="urn:microsoft.com/office/officeart/2005/8/quickstyle/simple1" qsCatId="simple" csTypeId="urn:microsoft.com/office/officeart/2005/8/colors/colorful4" csCatId="colorful" phldr="1"/>
      <dgm:spPr/>
    </dgm:pt>
    <dgm:pt modelId="{E044AE8A-1080-4915-BEC8-34BA157E460B}">
      <dgm:prSet phldrT="[Text]"/>
      <dgm:spPr/>
      <dgm:t>
        <a:bodyPr/>
        <a:lstStyle/>
        <a:p>
          <a:r>
            <a:rPr lang="en-SG" b="0" dirty="0"/>
            <a:t>Islamic</a:t>
          </a:r>
        </a:p>
        <a:p>
          <a:r>
            <a:rPr lang="en-SG" b="0" dirty="0"/>
            <a:t>Law</a:t>
          </a:r>
        </a:p>
      </dgm:t>
    </dgm:pt>
    <dgm:pt modelId="{D0B4AE7D-59FB-46C0-95AC-1F221E7AFEDC}" type="parTrans" cxnId="{78BD6899-41B8-4AD6-BE52-D522E81F06A6}">
      <dgm:prSet/>
      <dgm:spPr/>
      <dgm:t>
        <a:bodyPr/>
        <a:lstStyle/>
        <a:p>
          <a:endParaRPr lang="en-SG" b="0"/>
        </a:p>
      </dgm:t>
    </dgm:pt>
    <dgm:pt modelId="{72D9FC8D-9A43-4643-A05E-D1D71DCB473B}" type="sibTrans" cxnId="{78BD6899-41B8-4AD6-BE52-D522E81F06A6}">
      <dgm:prSet/>
      <dgm:spPr/>
      <dgm:t>
        <a:bodyPr/>
        <a:lstStyle/>
        <a:p>
          <a:endParaRPr lang="en-SG" b="0"/>
        </a:p>
      </dgm:t>
    </dgm:pt>
    <dgm:pt modelId="{48015F64-8BA7-4B41-BF49-BA59F198CAC8}">
      <dgm:prSet phldrT="[Text]"/>
      <dgm:spPr/>
      <dgm:t>
        <a:bodyPr/>
        <a:lstStyle/>
        <a:p>
          <a:r>
            <a:rPr lang="en-US" b="0" dirty="0"/>
            <a:t>Civil </a:t>
          </a:r>
        </a:p>
        <a:p>
          <a:r>
            <a:rPr lang="en-US" b="0" dirty="0"/>
            <a:t>Law</a:t>
          </a:r>
          <a:endParaRPr lang="en-SG" b="0" dirty="0"/>
        </a:p>
      </dgm:t>
    </dgm:pt>
    <dgm:pt modelId="{EE1763C1-89BC-41A7-9CCF-1463C7D8CF05}" type="parTrans" cxnId="{C32AC07A-EDA2-4846-A845-5CEF2A256A52}">
      <dgm:prSet/>
      <dgm:spPr/>
      <dgm:t>
        <a:bodyPr/>
        <a:lstStyle/>
        <a:p>
          <a:endParaRPr lang="en-SG" b="0"/>
        </a:p>
      </dgm:t>
    </dgm:pt>
    <dgm:pt modelId="{46C5631A-C7D3-4BFF-8EA3-784D5157D225}" type="sibTrans" cxnId="{C32AC07A-EDA2-4846-A845-5CEF2A256A52}">
      <dgm:prSet/>
      <dgm:spPr/>
      <dgm:t>
        <a:bodyPr/>
        <a:lstStyle/>
        <a:p>
          <a:endParaRPr lang="en-SG" b="0"/>
        </a:p>
      </dgm:t>
    </dgm:pt>
    <dgm:pt modelId="{5E977B44-83E9-4635-AFD0-D00594518D40}">
      <dgm:prSet phldrT="[Text]"/>
      <dgm:spPr/>
      <dgm:t>
        <a:bodyPr/>
        <a:lstStyle/>
        <a:p>
          <a:pPr>
            <a:buFontTx/>
            <a:buChar char="•"/>
          </a:pPr>
          <a:r>
            <a:rPr lang="en-US" b="0" dirty="0"/>
            <a:t>mixed system</a:t>
          </a:r>
          <a:endParaRPr lang="en-SG" b="0" dirty="0"/>
        </a:p>
      </dgm:t>
    </dgm:pt>
    <dgm:pt modelId="{E02D9837-B876-4BB7-BB53-2020D7A1E190}" type="parTrans" cxnId="{C54B9617-DE10-4FE3-806D-591FECFE1DA7}">
      <dgm:prSet/>
      <dgm:spPr/>
      <dgm:t>
        <a:bodyPr/>
        <a:lstStyle/>
        <a:p>
          <a:endParaRPr lang="en-SG" b="0"/>
        </a:p>
      </dgm:t>
    </dgm:pt>
    <dgm:pt modelId="{9E107387-1862-416A-9690-076751ADEF57}" type="sibTrans" cxnId="{C54B9617-DE10-4FE3-806D-591FECFE1DA7}">
      <dgm:prSet/>
      <dgm:spPr/>
      <dgm:t>
        <a:bodyPr/>
        <a:lstStyle/>
        <a:p>
          <a:endParaRPr lang="en-SG" b="0"/>
        </a:p>
      </dgm:t>
    </dgm:pt>
    <dgm:pt modelId="{78F59BC7-7B68-4184-B574-3DF83BE17371}">
      <dgm:prSet/>
      <dgm:spPr/>
      <dgm:t>
        <a:bodyPr/>
        <a:lstStyle/>
        <a:p>
          <a:r>
            <a:rPr lang="en-SG" dirty="0"/>
            <a:t>Common Law</a:t>
          </a:r>
        </a:p>
      </dgm:t>
    </dgm:pt>
    <dgm:pt modelId="{3B1F9372-BC6B-46ED-9A5C-90D018169AC1}" type="parTrans" cxnId="{764594D9-3AC1-4EDC-880A-F8A93E421B01}">
      <dgm:prSet/>
      <dgm:spPr/>
      <dgm:t>
        <a:bodyPr/>
        <a:lstStyle/>
        <a:p>
          <a:endParaRPr lang="en-SG"/>
        </a:p>
      </dgm:t>
    </dgm:pt>
    <dgm:pt modelId="{1702DBC2-0D42-44B3-BA25-D34F3688A736}" type="sibTrans" cxnId="{764594D9-3AC1-4EDC-880A-F8A93E421B01}">
      <dgm:prSet/>
      <dgm:spPr/>
      <dgm:t>
        <a:bodyPr/>
        <a:lstStyle/>
        <a:p>
          <a:endParaRPr lang="en-SG"/>
        </a:p>
      </dgm:t>
    </dgm:pt>
    <dgm:pt modelId="{A955B323-AECD-43E6-9BD8-E2E5AF9EA8AD}" type="pres">
      <dgm:prSet presAssocID="{82C1F7D4-2648-4B9B-89FA-4386FAD0FFB1}" presName="compositeShape" presStyleCnt="0">
        <dgm:presLayoutVars>
          <dgm:chMax val="7"/>
          <dgm:dir/>
          <dgm:resizeHandles val="exact"/>
        </dgm:presLayoutVars>
      </dgm:prSet>
      <dgm:spPr/>
    </dgm:pt>
    <dgm:pt modelId="{033504FB-E69B-462D-AE72-04E843690232}" type="pres">
      <dgm:prSet presAssocID="{E044AE8A-1080-4915-BEC8-34BA157E460B}" presName="circ1" presStyleLbl="vennNode1" presStyleIdx="0" presStyleCnt="4"/>
      <dgm:spPr/>
      <dgm:t>
        <a:bodyPr/>
        <a:lstStyle/>
        <a:p>
          <a:pPr rtl="1"/>
          <a:endParaRPr lang="ar-SA"/>
        </a:p>
      </dgm:t>
    </dgm:pt>
    <dgm:pt modelId="{6DB3AB20-33E3-47AB-8849-665C1E8A43EB}" type="pres">
      <dgm:prSet presAssocID="{E044AE8A-1080-4915-BEC8-34BA157E460B}" presName="circ1Tx" presStyleLbl="revTx" presStyleIdx="0" presStyleCnt="0">
        <dgm:presLayoutVars>
          <dgm:chMax val="0"/>
          <dgm:chPref val="0"/>
          <dgm:bulletEnabled val="1"/>
        </dgm:presLayoutVars>
      </dgm:prSet>
      <dgm:spPr/>
      <dgm:t>
        <a:bodyPr/>
        <a:lstStyle/>
        <a:p>
          <a:pPr rtl="1"/>
          <a:endParaRPr lang="ar-SA"/>
        </a:p>
      </dgm:t>
    </dgm:pt>
    <dgm:pt modelId="{B8BEB431-86D1-4855-A1D8-7EF320876A58}" type="pres">
      <dgm:prSet presAssocID="{48015F64-8BA7-4B41-BF49-BA59F198CAC8}" presName="circ2" presStyleLbl="vennNode1" presStyleIdx="1" presStyleCnt="4"/>
      <dgm:spPr/>
      <dgm:t>
        <a:bodyPr/>
        <a:lstStyle/>
        <a:p>
          <a:pPr rtl="1"/>
          <a:endParaRPr lang="ar-SA"/>
        </a:p>
      </dgm:t>
    </dgm:pt>
    <dgm:pt modelId="{8CAA4E07-2D68-40CA-8F61-A322FA8566D6}" type="pres">
      <dgm:prSet presAssocID="{48015F64-8BA7-4B41-BF49-BA59F198CAC8}" presName="circ2Tx" presStyleLbl="revTx" presStyleIdx="0" presStyleCnt="0">
        <dgm:presLayoutVars>
          <dgm:chMax val="0"/>
          <dgm:chPref val="0"/>
          <dgm:bulletEnabled val="1"/>
        </dgm:presLayoutVars>
      </dgm:prSet>
      <dgm:spPr/>
      <dgm:t>
        <a:bodyPr/>
        <a:lstStyle/>
        <a:p>
          <a:pPr rtl="1"/>
          <a:endParaRPr lang="ar-SA"/>
        </a:p>
      </dgm:t>
    </dgm:pt>
    <dgm:pt modelId="{EA0EB660-2A6E-4423-AC31-03284A70CD1D}" type="pres">
      <dgm:prSet presAssocID="{5E977B44-83E9-4635-AFD0-D00594518D40}" presName="circ3" presStyleLbl="vennNode1" presStyleIdx="2" presStyleCnt="4"/>
      <dgm:spPr/>
      <dgm:t>
        <a:bodyPr/>
        <a:lstStyle/>
        <a:p>
          <a:pPr rtl="1"/>
          <a:endParaRPr lang="ar-SA"/>
        </a:p>
      </dgm:t>
    </dgm:pt>
    <dgm:pt modelId="{DA7075E3-443B-4297-A1EA-93914E0F23D5}" type="pres">
      <dgm:prSet presAssocID="{5E977B44-83E9-4635-AFD0-D00594518D40}" presName="circ3Tx" presStyleLbl="revTx" presStyleIdx="0" presStyleCnt="0">
        <dgm:presLayoutVars>
          <dgm:chMax val="0"/>
          <dgm:chPref val="0"/>
          <dgm:bulletEnabled val="1"/>
        </dgm:presLayoutVars>
      </dgm:prSet>
      <dgm:spPr/>
      <dgm:t>
        <a:bodyPr/>
        <a:lstStyle/>
        <a:p>
          <a:pPr rtl="1"/>
          <a:endParaRPr lang="ar-SA"/>
        </a:p>
      </dgm:t>
    </dgm:pt>
    <dgm:pt modelId="{94D70288-4F74-4CC7-B796-D2621FA7303B}" type="pres">
      <dgm:prSet presAssocID="{78F59BC7-7B68-4184-B574-3DF83BE17371}" presName="circ4" presStyleLbl="vennNode1" presStyleIdx="3" presStyleCnt="4"/>
      <dgm:spPr/>
      <dgm:t>
        <a:bodyPr/>
        <a:lstStyle/>
        <a:p>
          <a:pPr rtl="1"/>
          <a:endParaRPr lang="ar-SA"/>
        </a:p>
      </dgm:t>
    </dgm:pt>
    <dgm:pt modelId="{674087D0-72FA-4E47-99F0-C17BD5579422}" type="pres">
      <dgm:prSet presAssocID="{78F59BC7-7B68-4184-B574-3DF83BE17371}" presName="circ4Tx" presStyleLbl="revTx" presStyleIdx="0" presStyleCnt="0">
        <dgm:presLayoutVars>
          <dgm:chMax val="0"/>
          <dgm:chPref val="0"/>
          <dgm:bulletEnabled val="1"/>
        </dgm:presLayoutVars>
      </dgm:prSet>
      <dgm:spPr/>
      <dgm:t>
        <a:bodyPr/>
        <a:lstStyle/>
        <a:p>
          <a:pPr rtl="1"/>
          <a:endParaRPr lang="ar-SA"/>
        </a:p>
      </dgm:t>
    </dgm:pt>
  </dgm:ptLst>
  <dgm:cxnLst>
    <dgm:cxn modelId="{78BD6899-41B8-4AD6-BE52-D522E81F06A6}" srcId="{82C1F7D4-2648-4B9B-89FA-4386FAD0FFB1}" destId="{E044AE8A-1080-4915-BEC8-34BA157E460B}" srcOrd="0" destOrd="0" parTransId="{D0B4AE7D-59FB-46C0-95AC-1F221E7AFEDC}" sibTransId="{72D9FC8D-9A43-4643-A05E-D1D71DCB473B}"/>
    <dgm:cxn modelId="{32D0441B-1528-422A-AA47-47D72E81888E}" type="presOf" srcId="{78F59BC7-7B68-4184-B574-3DF83BE17371}" destId="{94D70288-4F74-4CC7-B796-D2621FA7303B}" srcOrd="0" destOrd="0" presId="urn:microsoft.com/office/officeart/2005/8/layout/venn1"/>
    <dgm:cxn modelId="{FD9F85AE-C711-4DCA-92E8-7146617334B0}" type="presOf" srcId="{78F59BC7-7B68-4184-B574-3DF83BE17371}" destId="{674087D0-72FA-4E47-99F0-C17BD5579422}" srcOrd="1" destOrd="0" presId="urn:microsoft.com/office/officeart/2005/8/layout/venn1"/>
    <dgm:cxn modelId="{C54B9617-DE10-4FE3-806D-591FECFE1DA7}" srcId="{82C1F7D4-2648-4B9B-89FA-4386FAD0FFB1}" destId="{5E977B44-83E9-4635-AFD0-D00594518D40}" srcOrd="2" destOrd="0" parTransId="{E02D9837-B876-4BB7-BB53-2020D7A1E190}" sibTransId="{9E107387-1862-416A-9690-076751ADEF57}"/>
    <dgm:cxn modelId="{764594D9-3AC1-4EDC-880A-F8A93E421B01}" srcId="{82C1F7D4-2648-4B9B-89FA-4386FAD0FFB1}" destId="{78F59BC7-7B68-4184-B574-3DF83BE17371}" srcOrd="3" destOrd="0" parTransId="{3B1F9372-BC6B-46ED-9A5C-90D018169AC1}" sibTransId="{1702DBC2-0D42-44B3-BA25-D34F3688A736}"/>
    <dgm:cxn modelId="{7B9DEE51-C596-404F-B58F-F796FB5BFEB9}" type="presOf" srcId="{48015F64-8BA7-4B41-BF49-BA59F198CAC8}" destId="{B8BEB431-86D1-4855-A1D8-7EF320876A58}" srcOrd="0" destOrd="0" presId="urn:microsoft.com/office/officeart/2005/8/layout/venn1"/>
    <dgm:cxn modelId="{2BFCC9ED-0BDF-41EA-8728-22D98CE514FD}" type="presOf" srcId="{82C1F7D4-2648-4B9B-89FA-4386FAD0FFB1}" destId="{A955B323-AECD-43E6-9BD8-E2E5AF9EA8AD}" srcOrd="0" destOrd="0" presId="urn:microsoft.com/office/officeart/2005/8/layout/venn1"/>
    <dgm:cxn modelId="{C32AC07A-EDA2-4846-A845-5CEF2A256A52}" srcId="{82C1F7D4-2648-4B9B-89FA-4386FAD0FFB1}" destId="{48015F64-8BA7-4B41-BF49-BA59F198CAC8}" srcOrd="1" destOrd="0" parTransId="{EE1763C1-89BC-41A7-9CCF-1463C7D8CF05}" sibTransId="{46C5631A-C7D3-4BFF-8EA3-784D5157D225}"/>
    <dgm:cxn modelId="{6038AAD0-4F13-4E8E-BBA9-A7C4EF9AB1C3}" type="presOf" srcId="{5E977B44-83E9-4635-AFD0-D00594518D40}" destId="{EA0EB660-2A6E-4423-AC31-03284A70CD1D}" srcOrd="0" destOrd="0" presId="urn:microsoft.com/office/officeart/2005/8/layout/venn1"/>
    <dgm:cxn modelId="{10B3E787-23B4-47CD-B196-40673B13C8DF}" type="presOf" srcId="{48015F64-8BA7-4B41-BF49-BA59F198CAC8}" destId="{8CAA4E07-2D68-40CA-8F61-A322FA8566D6}" srcOrd="1" destOrd="0" presId="urn:microsoft.com/office/officeart/2005/8/layout/venn1"/>
    <dgm:cxn modelId="{6DC73DD1-CACF-43F5-B381-63AB7CF6ECE9}" type="presOf" srcId="{5E977B44-83E9-4635-AFD0-D00594518D40}" destId="{DA7075E3-443B-4297-A1EA-93914E0F23D5}" srcOrd="1" destOrd="0" presId="urn:microsoft.com/office/officeart/2005/8/layout/venn1"/>
    <dgm:cxn modelId="{B0CC5D65-30F9-41FA-9075-BED8AED44345}" type="presOf" srcId="{E044AE8A-1080-4915-BEC8-34BA157E460B}" destId="{6DB3AB20-33E3-47AB-8849-665C1E8A43EB}" srcOrd="1" destOrd="0" presId="urn:microsoft.com/office/officeart/2005/8/layout/venn1"/>
    <dgm:cxn modelId="{89A9A1A1-C867-4FC1-81E3-AE043C313B0F}" type="presOf" srcId="{E044AE8A-1080-4915-BEC8-34BA157E460B}" destId="{033504FB-E69B-462D-AE72-04E843690232}" srcOrd="0" destOrd="0" presId="urn:microsoft.com/office/officeart/2005/8/layout/venn1"/>
    <dgm:cxn modelId="{054A4407-8EB6-46C9-83AD-3DB563122A32}" type="presParOf" srcId="{A955B323-AECD-43E6-9BD8-E2E5AF9EA8AD}" destId="{033504FB-E69B-462D-AE72-04E843690232}" srcOrd="0" destOrd="0" presId="urn:microsoft.com/office/officeart/2005/8/layout/venn1"/>
    <dgm:cxn modelId="{29EBEFA3-E34D-4ED5-BD18-131D1DB7EE88}" type="presParOf" srcId="{A955B323-AECD-43E6-9BD8-E2E5AF9EA8AD}" destId="{6DB3AB20-33E3-47AB-8849-665C1E8A43EB}" srcOrd="1" destOrd="0" presId="urn:microsoft.com/office/officeart/2005/8/layout/venn1"/>
    <dgm:cxn modelId="{CAD68A17-F07B-42AD-8C74-E4327E93479F}" type="presParOf" srcId="{A955B323-AECD-43E6-9BD8-E2E5AF9EA8AD}" destId="{B8BEB431-86D1-4855-A1D8-7EF320876A58}" srcOrd="2" destOrd="0" presId="urn:microsoft.com/office/officeart/2005/8/layout/venn1"/>
    <dgm:cxn modelId="{F8705D19-C1CB-46C7-A5A4-BC084D481F4F}" type="presParOf" srcId="{A955B323-AECD-43E6-9BD8-E2E5AF9EA8AD}" destId="{8CAA4E07-2D68-40CA-8F61-A322FA8566D6}" srcOrd="3" destOrd="0" presId="urn:microsoft.com/office/officeart/2005/8/layout/venn1"/>
    <dgm:cxn modelId="{2F694661-13D1-48C4-9617-D62DE3B99C64}" type="presParOf" srcId="{A955B323-AECD-43E6-9BD8-E2E5AF9EA8AD}" destId="{EA0EB660-2A6E-4423-AC31-03284A70CD1D}" srcOrd="4" destOrd="0" presId="urn:microsoft.com/office/officeart/2005/8/layout/venn1"/>
    <dgm:cxn modelId="{3B74E1BE-3D76-4DC5-B3B8-DA0C81C2BEFC}" type="presParOf" srcId="{A955B323-AECD-43E6-9BD8-E2E5AF9EA8AD}" destId="{DA7075E3-443B-4297-A1EA-93914E0F23D5}" srcOrd="5" destOrd="0" presId="urn:microsoft.com/office/officeart/2005/8/layout/venn1"/>
    <dgm:cxn modelId="{306A86DD-D960-40D7-89D8-31D39719E7A8}" type="presParOf" srcId="{A955B323-AECD-43E6-9BD8-E2E5AF9EA8AD}" destId="{94D70288-4F74-4CC7-B796-D2621FA7303B}" srcOrd="6" destOrd="0" presId="urn:microsoft.com/office/officeart/2005/8/layout/venn1"/>
    <dgm:cxn modelId="{AB4AE219-85D1-4E89-90EF-4C68DF85D4CD}" type="presParOf" srcId="{A955B323-AECD-43E6-9BD8-E2E5AF9EA8AD}" destId="{674087D0-72FA-4E47-99F0-C17BD5579422}"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1BCFC7-21E8-454B-8300-5EC0EE30A280}">
      <dsp:nvSpPr>
        <dsp:cNvPr id="0" name=""/>
        <dsp:cNvSpPr/>
      </dsp:nvSpPr>
      <dsp:spPr>
        <a:xfrm>
          <a:off x="4822" y="1807579"/>
          <a:ext cx="3234481" cy="16172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SG" sz="4600" kern="1200" dirty="0"/>
            <a:t>Country Risk</a:t>
          </a:r>
        </a:p>
      </dsp:txBody>
      <dsp:txXfrm>
        <a:off x="4822" y="1807579"/>
        <a:ext cx="3234481" cy="1617240"/>
      </dsp:txXfrm>
    </dsp:sp>
    <dsp:sp modelId="{81CD4584-4B2A-44BF-AFF7-8EB8311403A6}">
      <dsp:nvSpPr>
        <dsp:cNvPr id="0" name=""/>
        <dsp:cNvSpPr/>
      </dsp:nvSpPr>
      <dsp:spPr>
        <a:xfrm rot="19457599">
          <a:off x="3089544" y="2123425"/>
          <a:ext cx="1593310" cy="55634"/>
        </a:xfrm>
        <a:custGeom>
          <a:avLst/>
          <a:gdLst/>
          <a:ahLst/>
          <a:cxnLst/>
          <a:rect l="0" t="0" r="0" b="0"/>
          <a:pathLst>
            <a:path>
              <a:moveTo>
                <a:pt x="0" y="27817"/>
              </a:moveTo>
              <a:lnTo>
                <a:pt x="1593310" y="278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rot="19457599">
        <a:off x="3846367" y="2111410"/>
        <a:ext cx="79665" cy="79665"/>
      </dsp:txXfrm>
    </dsp:sp>
    <dsp:sp modelId="{7AE38E1E-7448-49FB-8AEC-D9922E32D221}">
      <dsp:nvSpPr>
        <dsp:cNvPr id="0" name=""/>
        <dsp:cNvSpPr/>
      </dsp:nvSpPr>
      <dsp:spPr>
        <a:xfrm>
          <a:off x="4533096" y="877666"/>
          <a:ext cx="3234481" cy="16172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SG" sz="4600" kern="1200" dirty="0"/>
            <a:t>Political Environment </a:t>
          </a:r>
        </a:p>
      </dsp:txBody>
      <dsp:txXfrm>
        <a:off x="4533096" y="877666"/>
        <a:ext cx="3234481" cy="1617240"/>
      </dsp:txXfrm>
    </dsp:sp>
    <dsp:sp modelId="{B27F4279-1A1E-4AB6-9EDD-39D201C9E046}">
      <dsp:nvSpPr>
        <dsp:cNvPr id="0" name=""/>
        <dsp:cNvSpPr/>
      </dsp:nvSpPr>
      <dsp:spPr>
        <a:xfrm rot="2142401">
          <a:off x="3089544" y="3053339"/>
          <a:ext cx="1593310" cy="55634"/>
        </a:xfrm>
        <a:custGeom>
          <a:avLst/>
          <a:gdLst/>
          <a:ahLst/>
          <a:cxnLst/>
          <a:rect l="0" t="0" r="0" b="0"/>
          <a:pathLst>
            <a:path>
              <a:moveTo>
                <a:pt x="0" y="27817"/>
              </a:moveTo>
              <a:lnTo>
                <a:pt x="1593310" y="278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rot="2142401">
        <a:off x="3846367" y="3041323"/>
        <a:ext cx="79665" cy="79665"/>
      </dsp:txXfrm>
    </dsp:sp>
    <dsp:sp modelId="{E23E7974-6F12-4068-B849-743E596EB8E4}">
      <dsp:nvSpPr>
        <dsp:cNvPr id="0" name=""/>
        <dsp:cNvSpPr/>
      </dsp:nvSpPr>
      <dsp:spPr>
        <a:xfrm>
          <a:off x="4533096" y="2737493"/>
          <a:ext cx="3234481" cy="16172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en-SG" sz="4600" kern="1200" dirty="0"/>
            <a:t>Legal System</a:t>
          </a:r>
        </a:p>
      </dsp:txBody>
      <dsp:txXfrm>
        <a:off x="4533096" y="2737493"/>
        <a:ext cx="3234481" cy="16172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3504FB-E69B-462D-AE72-04E843690232}">
      <dsp:nvSpPr>
        <dsp:cNvPr id="0" name=""/>
        <dsp:cNvSpPr/>
      </dsp:nvSpPr>
      <dsp:spPr>
        <a:xfrm>
          <a:off x="2938049" y="45259"/>
          <a:ext cx="2353500" cy="23535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SG" sz="1900" b="0" kern="1200" dirty="0"/>
            <a:t>Islamic</a:t>
          </a:r>
        </a:p>
        <a:p>
          <a:pPr lvl="0" algn="ctr" defTabSz="844550">
            <a:lnSpc>
              <a:spcPct val="90000"/>
            </a:lnSpc>
            <a:spcBef>
              <a:spcPct val="0"/>
            </a:spcBef>
            <a:spcAft>
              <a:spcPct val="35000"/>
            </a:spcAft>
          </a:pPr>
          <a:r>
            <a:rPr lang="en-SG" sz="1900" b="0" kern="1200" dirty="0"/>
            <a:t>Law</a:t>
          </a:r>
        </a:p>
      </dsp:txBody>
      <dsp:txXfrm>
        <a:off x="3209607" y="362077"/>
        <a:ext cx="1810385" cy="746783"/>
      </dsp:txXfrm>
    </dsp:sp>
    <dsp:sp modelId="{B8BEB431-86D1-4855-A1D8-7EF320876A58}">
      <dsp:nvSpPr>
        <dsp:cNvPr id="0" name=""/>
        <dsp:cNvSpPr/>
      </dsp:nvSpPr>
      <dsp:spPr>
        <a:xfrm>
          <a:off x="3979021" y="1086231"/>
          <a:ext cx="2353500" cy="2353500"/>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0" kern="1200" dirty="0"/>
            <a:t>Civil </a:t>
          </a:r>
        </a:p>
        <a:p>
          <a:pPr lvl="0" algn="ctr" defTabSz="844550">
            <a:lnSpc>
              <a:spcPct val="90000"/>
            </a:lnSpc>
            <a:spcBef>
              <a:spcPct val="0"/>
            </a:spcBef>
            <a:spcAft>
              <a:spcPct val="35000"/>
            </a:spcAft>
          </a:pPr>
          <a:r>
            <a:rPr lang="en-US" sz="1900" b="0" kern="1200" dirty="0"/>
            <a:t>Law</a:t>
          </a:r>
          <a:endParaRPr lang="en-SG" sz="1900" b="0" kern="1200" dirty="0"/>
        </a:p>
      </dsp:txBody>
      <dsp:txXfrm>
        <a:off x="5246290" y="1357788"/>
        <a:ext cx="905192" cy="1810385"/>
      </dsp:txXfrm>
    </dsp:sp>
    <dsp:sp modelId="{EA0EB660-2A6E-4423-AC31-03284A70CD1D}">
      <dsp:nvSpPr>
        <dsp:cNvPr id="0" name=""/>
        <dsp:cNvSpPr/>
      </dsp:nvSpPr>
      <dsp:spPr>
        <a:xfrm>
          <a:off x="2938049" y="2127202"/>
          <a:ext cx="2353500" cy="2353500"/>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buFontTx/>
            <a:buChar char="•"/>
          </a:pPr>
          <a:r>
            <a:rPr lang="en-US" sz="1900" b="0" kern="1200" dirty="0"/>
            <a:t>mixed system</a:t>
          </a:r>
          <a:endParaRPr lang="en-SG" sz="1900" b="0" kern="1200" dirty="0"/>
        </a:p>
      </dsp:txBody>
      <dsp:txXfrm>
        <a:off x="3209607" y="3417102"/>
        <a:ext cx="1810385" cy="746783"/>
      </dsp:txXfrm>
    </dsp:sp>
    <dsp:sp modelId="{94D70288-4F74-4CC7-B796-D2621FA7303B}">
      <dsp:nvSpPr>
        <dsp:cNvPr id="0" name=""/>
        <dsp:cNvSpPr/>
      </dsp:nvSpPr>
      <dsp:spPr>
        <a:xfrm>
          <a:off x="1897078" y="1086231"/>
          <a:ext cx="2353500" cy="2353500"/>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SG" sz="1900" kern="1200" dirty="0"/>
            <a:t>Common Law</a:t>
          </a:r>
        </a:p>
      </dsp:txBody>
      <dsp:txXfrm>
        <a:off x="2078116" y="1357788"/>
        <a:ext cx="905192"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6830215-5E73-4077-989E-733EB49EB7AD}" type="datetimeFigureOut">
              <a:rPr lang="en-US"/>
              <a:pPr>
                <a:defRPr/>
              </a:pPr>
              <a:t>9/29/2019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286B511-BE66-4E8F-B786-ED94FE5CE9CB}" type="slidenum">
              <a:rPr lang="en-US"/>
              <a:pPr>
                <a:defRPr/>
              </a:pPr>
              <a:t>‹#›</a:t>
            </a:fld>
            <a:endParaRPr lang="en-US"/>
          </a:p>
        </p:txBody>
      </p:sp>
    </p:spTree>
    <p:extLst>
      <p:ext uri="{BB962C8B-B14F-4D97-AF65-F5344CB8AC3E}">
        <p14:creationId xmlns:p14="http://schemas.microsoft.com/office/powerpoint/2010/main" xmlns="" val="27795012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E654AF-C95B-4F1E-842D-DBE522C17064}" type="slidenum">
              <a:rPr lang="en-US" smtClean="0"/>
              <a:pPr>
                <a:defRPr/>
              </a:pPr>
              <a:t>1</a:t>
            </a:fld>
            <a:endParaRPr lang="en-US" dirty="0"/>
          </a:p>
        </p:txBody>
      </p:sp>
    </p:spTree>
    <p:extLst>
      <p:ext uri="{BB962C8B-B14F-4D97-AF65-F5344CB8AC3E}">
        <p14:creationId xmlns:p14="http://schemas.microsoft.com/office/powerpoint/2010/main" xmlns="" val="2094324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 xmlns:a16="http://schemas.microsoft.com/office/drawing/2014/main" id="{E5498DF0-B452-4B5F-A321-DCE3709CBD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a:extLst>
              <a:ext uri="{FF2B5EF4-FFF2-40B4-BE49-F238E27FC236}">
                <a16:creationId xmlns="" xmlns:a16="http://schemas.microsoft.com/office/drawing/2014/main" id="{CBDE141E-F630-4A40-8889-08AD01C0717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Iraq is one of the riskiest countries in the wake of war and the emergence of a new political regime. Zimbabwe is risky because of ongoing bribery, fraud, and political turmoil. Canada, Ireland, and Singapore are among the most politically stable countries. For the complete list of countries ranked by risk, visit the Risk Briefing site at the Economist Intelligence Unit (viewswire.eiu.com). Country risk may affect all firms in a country equally or only a subset. Civil war in the former Yugoslavia in the 1990s tended to affect all firms. By contrast, the Russian government targeted only Yukos with politically motivated persecution, despite the presence of several competitors in Russia like ConocoPhillips and Royal Dutch Shell.3 India is often characterized by high country risk. Hindu nationalists who came to political power in 1996 openly opposed foreign investment and influence on Indian society and enacted laws that targeted foreign firms for harassment. The KFC restaurant chain was forced to step up security after threats by local political groups to destroy the firm’s fast-food outlets. About one hundred farmers ransacked a KFC restaurant in Bangalore. In an earlier incident, the same restaurant was forced to close after health officials said its chicken contained excessive levels of monosodium glutamate, a common flavor enhancer. </a:t>
            </a:r>
          </a:p>
          <a:p>
            <a:endParaRPr lang="en-US" altLang="en-US">
              <a:ea typeface="ＭＳ Ｐゴシック" panose="020B0600070205080204" pitchFamily="34" charset="-128"/>
            </a:endParaRPr>
          </a:p>
        </p:txBody>
      </p:sp>
      <p:sp>
        <p:nvSpPr>
          <p:cNvPr id="24580" name="Slide Number Placeholder 1">
            <a:extLst>
              <a:ext uri="{FF2B5EF4-FFF2-40B4-BE49-F238E27FC236}">
                <a16:creationId xmlns="" xmlns:a16="http://schemas.microsoft.com/office/drawing/2014/main" id="{B7DF0B96-AC46-494B-A833-7E5FF1269D8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03CC4D-C783-446A-A60A-AC404B5EC293}"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xmlns="" val="237768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9B1D5D-56B0-4785-8068-9F89AB1A56BB}" type="slidenum">
              <a:rPr lang="en-US">
                <a:cs typeface="Arial" charset="0"/>
              </a:rPr>
              <a:pPr fontAlgn="base">
                <a:spcBef>
                  <a:spcPct val="0"/>
                </a:spcBef>
                <a:spcAft>
                  <a:spcPct val="0"/>
                </a:spcAft>
              </a:pPr>
              <a:t>14</a:t>
            </a:fld>
            <a:endParaRPr lang="en-US">
              <a:cs typeface="Arial" charset="0"/>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rPr>
              <a:t>Roots of international law can be traced to the 17</a:t>
            </a:r>
            <a:r>
              <a:rPr lang="en-US" baseline="30000" dirty="0">
                <a:latin typeface="Times New Roman" pitchFamily="18" charset="0"/>
              </a:rPr>
              <a:t>th</a:t>
            </a:r>
            <a:r>
              <a:rPr lang="en-US" dirty="0">
                <a:latin typeface="Times New Roman" pitchFamily="18" charset="0"/>
              </a:rPr>
              <a:t> century Peace of </a:t>
            </a:r>
            <a:r>
              <a:rPr lang="en-US" dirty="0" err="1">
                <a:latin typeface="Times New Roman" pitchFamily="18" charset="0"/>
              </a:rPr>
              <a:t>Westfalia</a:t>
            </a:r>
            <a:r>
              <a:rPr lang="en-US" dirty="0">
                <a:latin typeface="Times New Roman" pitchFamily="18" charset="0"/>
              </a:rPr>
              <a:t>. Early laws were concerned with war and peace and political issues.  As trade increased, issues of commercial affairs grew in importance.</a:t>
            </a:r>
          </a:p>
          <a:p>
            <a:pPr>
              <a:spcBef>
                <a:spcPct val="0"/>
              </a:spcBef>
            </a:pPr>
            <a:endParaRPr lang="en-US" dirty="0">
              <a:latin typeface="Times New Roman" pitchFamily="18" charset="0"/>
            </a:endParaRPr>
          </a:p>
          <a:p>
            <a:pPr>
              <a:spcBef>
                <a:spcPct val="0"/>
              </a:spcBef>
            </a:pPr>
            <a:r>
              <a:rPr lang="en-US" dirty="0">
                <a:latin typeface="Times New Roman" pitchFamily="18" charset="0"/>
              </a:rPr>
              <a:t>If a nation refuses to accept a decision against it made by the World Court, it can appeal to the Security Council of the U.N.</a:t>
            </a:r>
          </a:p>
          <a:p>
            <a:pPr>
              <a:spcBef>
                <a:spcPct val="0"/>
              </a:spcBef>
            </a:pPr>
            <a:endParaRPr lang="en-US" dirty="0">
              <a:latin typeface="Times New Roman" pitchFamily="18" charset="0"/>
            </a:endParaRPr>
          </a:p>
          <a:p>
            <a:pPr hangingPunct="0"/>
            <a:r>
              <a:rPr lang="en-US" sz="1200" kern="1200" dirty="0">
                <a:solidFill>
                  <a:schemeClr val="tx1"/>
                </a:solidFill>
                <a:latin typeface="+mn-lt"/>
                <a:ea typeface="+mn-ea"/>
                <a:cs typeface="+mn-cs"/>
              </a:rPr>
              <a:t>The Court, whose function is to decide in accordance with international law such disputes as are submitted to it, shall apply:</a:t>
            </a:r>
          </a:p>
          <a:p>
            <a:pPr hangingPunct="0"/>
            <a:r>
              <a:rPr lang="en-US" sz="1200" b="1" kern="1200" dirty="0">
                <a:solidFill>
                  <a:schemeClr val="tx1"/>
                </a:solidFill>
                <a:latin typeface="+mn-lt"/>
                <a:ea typeface="+mn-ea"/>
                <a:cs typeface="+mn-cs"/>
              </a:rPr>
              <a:t>	a.	</a:t>
            </a:r>
            <a:r>
              <a:rPr lang="en-US" sz="1200" kern="1200" dirty="0">
                <a:solidFill>
                  <a:schemeClr val="tx1"/>
                </a:solidFill>
                <a:latin typeface="+mn-lt"/>
                <a:ea typeface="+mn-ea"/>
                <a:cs typeface="+mn-cs"/>
              </a:rPr>
              <a:t>international conventions, whether general or particular, establishing rules expressly recognized by the contesting states;</a:t>
            </a:r>
          </a:p>
          <a:p>
            <a:pPr hangingPunct="0"/>
            <a:r>
              <a:rPr lang="en-US" sz="1200" b="1" kern="1200" dirty="0">
                <a:solidFill>
                  <a:schemeClr val="tx1"/>
                </a:solidFill>
                <a:latin typeface="+mn-lt"/>
                <a:ea typeface="+mn-ea"/>
                <a:cs typeface="+mn-cs"/>
              </a:rPr>
              <a:t>	b.	</a:t>
            </a:r>
            <a:r>
              <a:rPr lang="en-US" sz="1200" kern="1200" dirty="0">
                <a:solidFill>
                  <a:schemeClr val="tx1"/>
                </a:solidFill>
                <a:latin typeface="+mn-lt"/>
                <a:ea typeface="+mn-ea"/>
                <a:cs typeface="+mn-cs"/>
              </a:rPr>
              <a:t>international custom, as evidence of a general practice accepted as law;</a:t>
            </a:r>
          </a:p>
          <a:p>
            <a:pPr hangingPunct="0"/>
            <a:r>
              <a:rPr lang="en-US" sz="1200" b="1" kern="1200" dirty="0">
                <a:solidFill>
                  <a:schemeClr val="tx1"/>
                </a:solidFill>
                <a:latin typeface="+mn-lt"/>
                <a:ea typeface="+mn-ea"/>
                <a:cs typeface="+mn-cs"/>
              </a:rPr>
              <a:t>	c.	</a:t>
            </a:r>
            <a:r>
              <a:rPr lang="en-US" sz="1200" kern="1200" dirty="0">
                <a:solidFill>
                  <a:schemeClr val="tx1"/>
                </a:solidFill>
                <a:latin typeface="+mn-lt"/>
                <a:ea typeface="+mn-ea"/>
                <a:cs typeface="+mn-cs"/>
              </a:rPr>
              <a:t>the general principles of law recognized by civilized nations;</a:t>
            </a:r>
          </a:p>
          <a:p>
            <a:r>
              <a:rPr lang="en-US" sz="1200" b="1" kern="1200" dirty="0">
                <a:solidFill>
                  <a:schemeClr val="tx1"/>
                </a:solidFill>
                <a:latin typeface="+mn-lt"/>
                <a:ea typeface="+mn-ea"/>
                <a:cs typeface="+mn-cs"/>
              </a:rPr>
              <a:t>	d.	</a:t>
            </a:r>
            <a:r>
              <a:rPr lang="en-US" sz="1200" kern="1200" dirty="0">
                <a:solidFill>
                  <a:schemeClr val="tx1"/>
                </a:solidFill>
                <a:latin typeface="+mn-lt"/>
                <a:ea typeface="+mn-ea"/>
                <a:cs typeface="+mn-cs"/>
              </a:rPr>
              <a:t>subject to the provisions of Article 59, judicial decisions and the teachings of the most highly qualified publicists of the various nations, as subsidiary means for the determination of rules of law</a:t>
            </a:r>
            <a:endParaRPr lang="en-US" dirty="0">
              <a:latin typeface="Times New Roman" pitchFamily="18" charset="0"/>
            </a:endParaRPr>
          </a:p>
        </p:txBody>
      </p:sp>
    </p:spTree>
    <p:extLst>
      <p:ext uri="{BB962C8B-B14F-4D97-AF65-F5344CB8AC3E}">
        <p14:creationId xmlns:p14="http://schemas.microsoft.com/office/powerpoint/2010/main" xmlns="" val="318879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15 judges</a:t>
            </a:r>
            <a:r>
              <a:rPr lang="en-US" baseline="0" dirty="0"/>
              <a:t> serve 9 year terms</a:t>
            </a:r>
            <a:endParaRPr lang="en-US" dirty="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24C040-FBC3-4DE6-9277-00FBFE4C02C1}"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xmlns="" val="156470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9AD831-3BFD-4DC0-AD3D-8CEA18EDC026}" type="slidenum">
              <a:rPr lang="en-US">
                <a:cs typeface="Arial" charset="0"/>
              </a:rPr>
              <a:pPr fontAlgn="base">
                <a:spcBef>
                  <a:spcPct val="0"/>
                </a:spcBef>
                <a:spcAft>
                  <a:spcPct val="0"/>
                </a:spcAft>
              </a:pPr>
              <a:t>16</a:t>
            </a:fld>
            <a:endParaRPr lang="en-US">
              <a:cs typeface="Arial" charset="0"/>
            </a:endParaRPr>
          </a:p>
        </p:txBody>
      </p:sp>
      <p:sp>
        <p:nvSpPr>
          <p:cNvPr id="532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32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rPr>
              <a:t>Revlon sued a British company, UOL, for breach of contract in a federal court in New York. UOL claimed the court lacked jurisdiction. Revlon cited the presence of UOL’s name on an office building in the city in which the company had 50% ownership. The judge ruled against the motion to dismiss.</a:t>
            </a:r>
          </a:p>
        </p:txBody>
      </p:sp>
    </p:spTree>
    <p:extLst>
      <p:ext uri="{BB962C8B-B14F-4D97-AF65-F5344CB8AC3E}">
        <p14:creationId xmlns:p14="http://schemas.microsoft.com/office/powerpoint/2010/main" xmlns="" val="180600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0C63BBCC-B001-4564-80D4-8A7066D67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a:extLst>
              <a:ext uri="{FF2B5EF4-FFF2-40B4-BE49-F238E27FC236}">
                <a16:creationId xmlns="" xmlns:a16="http://schemas.microsoft.com/office/drawing/2014/main" id="{4F155CBF-06EE-465B-A735-3CF7FC7B3C2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Also known as case law, common law is a legal system that originated in England and spread to Australia, Canada, the United States, and former members of the British Commonwealth. The basis of common law is tradition, previous cases, and legal precedents set by the nation’s courts through interpretation of statutes, legislation, and past rulings. The national legislature in common-law countries (such as Parliament in Britain and Congress in the United States) holds ultimate power to pass or amend laws. In the United States, because the constitution is difficult to amend, the Supreme Court and even lower courts have much flexibility to interpret the law. Because common law is more open to interpretation by courts, it is more flexible than other legal systems. Thus, judges in a common-law system have substantial power to interpret laws based on the unique circumstances of individual cases, including commercial disputes and other business situations. </a:t>
            </a:r>
          </a:p>
          <a:p>
            <a:endParaRPr lang="en-US" altLang="en-US">
              <a:ea typeface="ＭＳ Ｐゴシック" panose="020B0600070205080204" pitchFamily="34" charset="-128"/>
            </a:endParaRPr>
          </a:p>
        </p:txBody>
      </p:sp>
      <p:sp>
        <p:nvSpPr>
          <p:cNvPr id="53252" name="Slide Number Placeholder 1">
            <a:extLst>
              <a:ext uri="{FF2B5EF4-FFF2-40B4-BE49-F238E27FC236}">
                <a16:creationId xmlns="" xmlns:a16="http://schemas.microsoft.com/office/drawing/2014/main" id="{CAE1C5CC-ED1D-467F-A4ED-9E881551141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120535C-75BA-4B10-B75C-BBEF5AF37996}"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xmlns="" val="272469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 xmlns:a16="http://schemas.microsoft.com/office/drawing/2014/main" id="{CBC4ACD7-87F7-47B1-8813-BB87B2D31F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a:extLst>
              <a:ext uri="{FF2B5EF4-FFF2-40B4-BE49-F238E27FC236}">
                <a16:creationId xmlns="" xmlns:a16="http://schemas.microsoft.com/office/drawing/2014/main" id="{11F1ED20-7699-43A2-ABE1-3C2F0396800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Also known as code law, civil law is found in France, Germany, Italy, Japan, Turkey, and Latin America. Its origins go back to Roman law and the Napoleonic Code. based on an all-inclusive system of laws that have been “codified”; the laws are clearly written and accessible. It is divided into three separate codes: commercial, civil, and criminal. Civil law is considered complete as a result of catch-all provisions found within the law. Rules and principles form the starting point for legal reasoning and administering justice. The codified rules emerge as specific laws and codes of conduct produced by a legislative body or some other supreme authority. Both common law and civil law systems originated in western Europe and represent the common values of western Europeans. difference between the two systems is that common law is primarily judicial in origin and based on court decisions, whereas civil law is primarily legislative in origin and based on laws passed by national and local legislatures. Common law and civil law pose various differences for international business. These are highlighted in Exhibit 6.6. In reality, common-law systems generally contain elements of civil law and vice versa. The two systems complement each other, and countries that employ one also tend to employ some elements of the other.   </a:t>
            </a:r>
          </a:p>
          <a:p>
            <a:endParaRPr lang="en-US" altLang="en-US">
              <a:ea typeface="ＭＳ Ｐゴシック" panose="020B0600070205080204" pitchFamily="34" charset="-128"/>
            </a:endParaRPr>
          </a:p>
        </p:txBody>
      </p:sp>
      <p:sp>
        <p:nvSpPr>
          <p:cNvPr id="55300" name="Slide Number Placeholder 1">
            <a:extLst>
              <a:ext uri="{FF2B5EF4-FFF2-40B4-BE49-F238E27FC236}">
                <a16:creationId xmlns="" xmlns:a16="http://schemas.microsoft.com/office/drawing/2014/main" id="{12511F45-E12A-478E-A699-7D596D5F851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23B27A3-AFFD-4BB5-B2AB-7DD79FE1D95D}" type="slidenum">
              <a:rPr lang="en-US" altLang="en-US">
                <a:latin typeface="Calibri" panose="020F0502020204030204" pitchFamily="34" charset="0"/>
              </a:rPr>
              <a:pPr/>
              <a:t>19</a:t>
            </a:fld>
            <a:endParaRPr lang="en-US" altLang="en-US">
              <a:latin typeface="Calibri" panose="020F0502020204030204" pitchFamily="34" charset="0"/>
            </a:endParaRPr>
          </a:p>
        </p:txBody>
      </p:sp>
    </p:spTree>
    <p:extLst>
      <p:ext uri="{BB962C8B-B14F-4D97-AF65-F5344CB8AC3E}">
        <p14:creationId xmlns:p14="http://schemas.microsoft.com/office/powerpoint/2010/main" xmlns="" val="221747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2D410-B27A-4017-9A11-A44AFFE6E608}" type="slidenum">
              <a:rPr lang="en-US">
                <a:cs typeface="Arial" charset="0"/>
              </a:rPr>
              <a:pPr fontAlgn="base">
                <a:spcBef>
                  <a:spcPct val="0"/>
                </a:spcBef>
                <a:spcAft>
                  <a:spcPct val="0"/>
                </a:spcAft>
              </a:pPr>
              <a:t>20</a:t>
            </a:fld>
            <a:endParaRPr lang="en-US">
              <a:cs typeface="Arial" charset="0"/>
            </a:endParaRPr>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latin typeface="Times New Roman" pitchFamily="18" charset="0"/>
              </a:rPr>
              <a:t>Any Westerner doing business in Malaysia and in the Middle East should have, at minimum, a rudimentary understanding of Islamic law and its implications for commercial activities. Brewers, for example, must refrain from advertising beer on billboards or in local-language newspapers.</a:t>
            </a:r>
          </a:p>
          <a:p>
            <a:pPr>
              <a:spcBef>
                <a:spcPct val="0"/>
              </a:spcBef>
            </a:pPr>
            <a:endParaRPr lang="en-US">
              <a:latin typeface="Times New Roman" pitchFamily="18" charset="0"/>
            </a:endParaRPr>
          </a:p>
        </p:txBody>
      </p:sp>
    </p:spTree>
    <p:extLst>
      <p:ext uri="{BB962C8B-B14F-4D97-AF65-F5344CB8AC3E}">
        <p14:creationId xmlns:p14="http://schemas.microsoft.com/office/powerpoint/2010/main" xmlns="" val="2834855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 xmlns:a16="http://schemas.microsoft.com/office/drawing/2014/main" id="{E5C5016C-3D66-446A-8EE1-BDF531AEBD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a:extLst>
              <a:ext uri="{FF2B5EF4-FFF2-40B4-BE49-F238E27FC236}">
                <a16:creationId xmlns="" xmlns:a16="http://schemas.microsoft.com/office/drawing/2014/main" id="{D71A1E0E-8265-464F-9CF3-E5449271F2D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Mixed systems consist of two or more legal systems operating together. In most countries, legal systems evolve over time, adopting elements of one system or another that reflect their unique needs. The contrast between civil law and common law has become blurred as many countries combine them. For example, legal systems in South Africa and the Philippines mix elements of civil law and common law. Legal systems in Indonesia and most Middle East countries share elements of civil law and Islamic law. Historically, socialist law was a legal system found in the former Soviet Union, China, and a few states in Africa. It was based on civil law, with elements of socialist principles that emphasized state ownership of property. The rights of the state dominated those of the individual. When the Soviet Union collapsed and China began transitioning to capitalism, socialist law gave way to other legal systems, especially civil law. </a:t>
            </a:r>
          </a:p>
          <a:p>
            <a:endParaRPr lang="en-US" altLang="en-US">
              <a:ea typeface="ＭＳ Ｐゴシック" panose="020B0600070205080204" pitchFamily="34" charset="-128"/>
            </a:endParaRPr>
          </a:p>
        </p:txBody>
      </p:sp>
      <p:sp>
        <p:nvSpPr>
          <p:cNvPr id="59396" name="Slide Number Placeholder 1">
            <a:extLst>
              <a:ext uri="{FF2B5EF4-FFF2-40B4-BE49-F238E27FC236}">
                <a16:creationId xmlns="" xmlns:a16="http://schemas.microsoft.com/office/drawing/2014/main" id="{A24DBB0A-4E8F-47CB-9066-CFD278BFA43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A7B9A47-7E98-4897-AB83-4516F2322406}"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xmlns="" val="3510758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 xmlns:a16="http://schemas.microsoft.com/office/drawing/2014/main" id="{2CFAD7E9-2227-4072-AB17-AA0A8B1C75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a:extLst>
              <a:ext uri="{FF2B5EF4-FFF2-40B4-BE49-F238E27FC236}">
                <a16:creationId xmlns="" xmlns:a16="http://schemas.microsoft.com/office/drawing/2014/main" id="{6442D5A7-F129-4574-BE45-855DE0EF181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1444" name="Slide Number Placeholder 1">
            <a:extLst>
              <a:ext uri="{FF2B5EF4-FFF2-40B4-BE49-F238E27FC236}">
                <a16:creationId xmlns="" xmlns:a16="http://schemas.microsoft.com/office/drawing/2014/main" id="{88A5835C-A9DA-4F18-84EC-4E714C2F017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1A513E-8767-4118-A68D-E4D4B736FA2C}"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xmlns="" val="1805223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23</a:t>
            </a:fld>
            <a:endParaRPr lang="en-US"/>
          </a:p>
        </p:txBody>
      </p:sp>
    </p:spTree>
    <p:extLst>
      <p:ext uri="{BB962C8B-B14F-4D97-AF65-F5344CB8AC3E}">
        <p14:creationId xmlns:p14="http://schemas.microsoft.com/office/powerpoint/2010/main" xmlns="" val="28165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 xmlns:a16="http://schemas.microsoft.com/office/drawing/2014/main" id="{9AF49999-8087-4845-9BCE-A0020A37F3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a:extLst>
              <a:ext uri="{FF2B5EF4-FFF2-40B4-BE49-F238E27FC236}">
                <a16:creationId xmlns="" xmlns:a16="http://schemas.microsoft.com/office/drawing/2014/main" id="{E4BE3D46-6F6A-46D2-AB46-5CFA9581946D}"/>
              </a:ext>
            </a:extLst>
          </p:cNvPr>
          <p:cNvSpPr>
            <a:spLocks noGrp="1"/>
          </p:cNvSpPr>
          <p:nvPr>
            <p:ph type="body" idx="1"/>
          </p:nvPr>
        </p:nvSpPr>
        <p:spPr bwMode="auto">
          <a:xfrm>
            <a:off x="381000" y="4191000"/>
            <a:ext cx="61722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Governments seize corporate assets in two major ways: confiscation and expropriation. </a:t>
            </a:r>
            <a:r>
              <a:rPr lang="en-US" altLang="en-US" i="1" dirty="0">
                <a:ea typeface="ＭＳ Ｐゴシック" panose="020B0600070205080204" pitchFamily="34" charset="-128"/>
              </a:rPr>
              <a:t>Confiscation </a:t>
            </a:r>
            <a:r>
              <a:rPr lang="en-US" altLang="en-US" dirty="0">
                <a:ea typeface="ＭＳ Ｐゴシック" panose="020B0600070205080204" pitchFamily="34" charset="-128"/>
              </a:rPr>
              <a:t>is the seizure of corporate assets </a:t>
            </a:r>
            <a:r>
              <a:rPr lang="en-US" altLang="en-US" i="1" dirty="0">
                <a:ea typeface="ＭＳ Ｐゴシック" panose="020B0600070205080204" pitchFamily="34" charset="-128"/>
              </a:rPr>
              <a:t>without </a:t>
            </a:r>
            <a:r>
              <a:rPr lang="en-US" altLang="en-US" dirty="0">
                <a:ea typeface="ＭＳ Ｐゴシック" panose="020B0600070205080204" pitchFamily="34" charset="-128"/>
              </a:rPr>
              <a:t>compensation. </a:t>
            </a:r>
            <a:r>
              <a:rPr lang="en-US" altLang="en-US" i="1" dirty="0">
                <a:ea typeface="ＭＳ Ｐゴシック" panose="020B0600070205080204" pitchFamily="34" charset="-128"/>
              </a:rPr>
              <a:t>Expropriation </a:t>
            </a:r>
            <a:r>
              <a:rPr lang="en-US" altLang="en-US" dirty="0">
                <a:ea typeface="ＭＳ Ｐゴシック" panose="020B0600070205080204" pitchFamily="34" charset="-128"/>
              </a:rPr>
              <a:t>is seizure </a:t>
            </a:r>
            <a:r>
              <a:rPr lang="en-US" altLang="en-US" i="1" dirty="0">
                <a:ea typeface="ＭＳ Ｐゴシック" panose="020B0600070205080204" pitchFamily="34" charset="-128"/>
              </a:rPr>
              <a:t>with </a:t>
            </a:r>
            <a:r>
              <a:rPr lang="en-US" altLang="en-US" dirty="0">
                <a:ea typeface="ＭＳ Ｐゴシック" panose="020B0600070205080204" pitchFamily="34" charset="-128"/>
              </a:rPr>
              <a:t>compensation. The industry sectors most frequently targeted by such events are natural resources (for example, mining and petroleum), utilities, and manufacturing. In Venezuela, ExxonMobil and ConocoPhillips were forced to abandon multibillion- dollar investments in the local oil industry. Recently, Venezuela President Hugo Chavez ordered troops to seize two plants owned by Mexico’s </a:t>
            </a:r>
            <a:r>
              <a:rPr lang="en-US" altLang="en-US" dirty="0" err="1">
                <a:ea typeface="ＭＳ Ｐゴシック" panose="020B0600070205080204" pitchFamily="34" charset="-128"/>
              </a:rPr>
              <a:t>Cemex</a:t>
            </a:r>
            <a:r>
              <a:rPr lang="en-US" altLang="en-US" dirty="0">
                <a:ea typeface="ＭＳ Ｐゴシック" panose="020B0600070205080204" pitchFamily="34" charset="-128"/>
              </a:rPr>
              <a:t>, the country’s largest cement producer. In 2008, gradual yet persistent pressure from the Russian government led TNK-BP, a Russian subsidiary of British energy giant BP, to sell a major stake in its oil business to the national gas monopoly Gazprom. A third category of takeover, </a:t>
            </a:r>
            <a:r>
              <a:rPr lang="en-US" altLang="en-US" i="1" dirty="0">
                <a:ea typeface="ＭＳ Ｐゴシック" panose="020B0600070205080204" pitchFamily="34" charset="-128"/>
              </a:rPr>
              <a:t>nationalization</a:t>
            </a:r>
            <a:r>
              <a:rPr lang="en-US" altLang="en-US" dirty="0">
                <a:ea typeface="ＭＳ Ｐゴシック" panose="020B0600070205080204" pitchFamily="34" charset="-128"/>
              </a:rPr>
              <a:t>, describes government’s seizing not a firm but an entire industry, with or without compensation. In 2006, the government of Bolivia nationalized much of the oil and gas industry in that country.15 Nationalization occurs in advanced economies as well. Following the recent global financial crisis, the federal government of the Netherlands nationalized part of the financial-services company Fortis NV, and Britain nationalized the Royal Bank of Scotland. In the decades following World War II, confiscation and expropriation were the main country risk confronting firms with extensive international operations, particularly in developing economies. In the 1960s and 1960s, Egypt, Nigeria, Peru, and other countries with nationalist and leftist host governments undertook numerous nationalizations. A wave of confiscations occurred under revolutionary regimes in Cuba, Iran, and Nicaragua. Such events have become less common in recent years as governments in developing countries have adopted institutional reforms that aim to attract FDI from abroad and foster economic growth.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65540" name="Slide Number Placeholder 1">
            <a:extLst>
              <a:ext uri="{FF2B5EF4-FFF2-40B4-BE49-F238E27FC236}">
                <a16:creationId xmlns="" xmlns:a16="http://schemas.microsoft.com/office/drawing/2014/main" id="{16240720-FA29-482D-B35C-1D97450C8C0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4D7A4D-706D-4CD8-9C7F-BC555C7F8CC9}" type="slidenum">
              <a:rPr lang="en-US" altLang="en-US">
                <a:latin typeface="Calibri" panose="020F0502020204030204" pitchFamily="34" charset="0"/>
              </a:rPr>
              <a:pPr/>
              <a:t>3</a:t>
            </a:fld>
            <a:endParaRPr lang="en-US" altLang="en-US">
              <a:latin typeface="Calibri" panose="020F0502020204030204" pitchFamily="34" charset="0"/>
            </a:endParaRPr>
          </a:p>
        </p:txBody>
      </p:sp>
    </p:spTree>
    <p:extLst>
      <p:ext uri="{BB962C8B-B14F-4D97-AF65-F5344CB8AC3E}">
        <p14:creationId xmlns:p14="http://schemas.microsoft.com/office/powerpoint/2010/main" xmlns="" val="3838694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24</a:t>
            </a:fld>
            <a:endParaRPr lang="en-US"/>
          </a:p>
        </p:txBody>
      </p:sp>
    </p:spTree>
    <p:extLst>
      <p:ext uri="{BB962C8B-B14F-4D97-AF65-F5344CB8AC3E}">
        <p14:creationId xmlns:p14="http://schemas.microsoft.com/office/powerpoint/2010/main" xmlns="" val="2170354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Counterfeiting and piracy are particularly important in industries such as motion pictures, recorded music, computer software, and textbook publishing. Companies in these industries produce products that can be easily duplicated and distributed on a mass basis. The United States in particular has a vested interest in intellectual property protection around the globe because it is home to many companies in the industries just mentioned. However, the United States faces significant challenges in countries such as China. As one expert has noted:</a:t>
            </a:r>
            <a:r>
              <a:rPr lang="en-US" sz="1200" kern="1200" baseline="0" dirty="0">
                <a:solidFill>
                  <a:schemeClr val="tx1"/>
                </a:solidFill>
                <a:latin typeface="+mn-lt"/>
                <a:ea typeface="+mn-ea"/>
                <a:cs typeface="+mn-cs"/>
              </a:rPr>
              <a:t> </a:t>
            </a:r>
            <a:r>
              <a:rPr lang="en-IN" sz="1200" kern="1200" dirty="0">
                <a:solidFill>
                  <a:schemeClr val="tx1"/>
                </a:solidFill>
                <a:latin typeface="+mn-lt"/>
                <a:ea typeface="+mn-ea"/>
                <a:cs typeface="+mn-cs"/>
              </a:rPr>
              <a:t>Current attempts to establish intellectual property law, particularly on the Chinese mainland, have been deeply flawed in their failure to address the difficulties of reconciling legal values, institutions, and forms generated in the West with the legacy of China’s past and the constraints imposed by its present circumstances.</a:t>
            </a:r>
            <a:endParaRPr lang="en-US" dirty="0"/>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25</a:t>
            </a:fld>
            <a:endParaRPr lang="en-US"/>
          </a:p>
        </p:txBody>
      </p:sp>
    </p:spTree>
    <p:extLst>
      <p:ext uri="{BB962C8B-B14F-4D97-AF65-F5344CB8AC3E}">
        <p14:creationId xmlns:p14="http://schemas.microsoft.com/office/powerpoint/2010/main" xmlns="" val="266484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a:solidFill>
                  <a:schemeClr val="tx1"/>
                </a:solidFill>
                <a:latin typeface="+mn-lt"/>
                <a:ea typeface="+mn-ea"/>
                <a:cs typeface="+mn-cs"/>
              </a:rPr>
              <a:t>Kimberly-Clark Corporation markets Kleenex</a:t>
            </a:r>
            <a:r>
              <a:rPr lang="en-IN" sz="1200" kern="1200" baseline="30000" dirty="0">
                <a:solidFill>
                  <a:schemeClr val="tx1"/>
                </a:solidFill>
                <a:latin typeface="+mn-lt"/>
                <a:ea typeface="+mn-ea"/>
                <a:cs typeface="+mn-cs"/>
              </a:rPr>
              <a:t>®</a:t>
            </a:r>
            <a:r>
              <a:rPr lang="en-IN" sz="1200" kern="1200" dirty="0">
                <a:solidFill>
                  <a:schemeClr val="tx1"/>
                </a:solidFill>
                <a:latin typeface="+mn-lt"/>
                <a:ea typeface="+mn-ea"/>
                <a:cs typeface="+mn-cs"/>
              </a:rPr>
              <a:t> brand tissues and is the registered trademark owner. Trademarks and other forms of intellectual property are valuable assets; this ad, which appeared in </a:t>
            </a:r>
            <a:r>
              <a:rPr lang="en-IN" sz="1200" i="1" kern="1200" dirty="0">
                <a:solidFill>
                  <a:schemeClr val="tx1"/>
                </a:solidFill>
                <a:latin typeface="+mn-lt"/>
                <a:ea typeface="+mn-ea"/>
                <a:cs typeface="+mn-cs"/>
              </a:rPr>
              <a:t>Advertising Age</a:t>
            </a:r>
            <a:r>
              <a:rPr lang="en-IN" sz="1200" kern="1200" dirty="0">
                <a:solidFill>
                  <a:schemeClr val="tx1"/>
                </a:solidFill>
                <a:latin typeface="+mn-lt"/>
                <a:ea typeface="+mn-ea"/>
                <a:cs typeface="+mn-cs"/>
              </a:rPr>
              <a:t> magazine, serves notice that Kimberly-Clark is protecting its investment in the Kleenex</a:t>
            </a:r>
            <a:r>
              <a:rPr lang="en-IN" sz="1200" kern="1200" baseline="30000" dirty="0">
                <a:solidFill>
                  <a:schemeClr val="tx1"/>
                </a:solidFill>
                <a:latin typeface="+mn-lt"/>
                <a:ea typeface="+mn-ea"/>
                <a:cs typeface="+mn-cs"/>
              </a:rPr>
              <a:t>®</a:t>
            </a:r>
            <a:r>
              <a:rPr lang="en-IN" sz="1200" kern="1200" dirty="0">
                <a:solidFill>
                  <a:schemeClr val="tx1"/>
                </a:solidFill>
                <a:latin typeface="+mn-lt"/>
                <a:ea typeface="+mn-ea"/>
                <a:cs typeface="+mn-cs"/>
              </a:rPr>
              <a:t> brand name. Companies take this type of action to prevent brand names from becoming generic terms</a:t>
            </a:r>
            <a:r>
              <a:rPr lang="en-IN" sz="1200" kern="1200" dirty="0" smtClean="0">
                <a:solidFill>
                  <a:schemeClr val="tx1"/>
                </a:solidFill>
                <a:latin typeface="+mn-lt"/>
                <a:ea typeface="+mn-ea"/>
                <a:cs typeface="+mn-cs"/>
              </a:rPr>
              <a:t>.</a:t>
            </a:r>
            <a:endParaRPr lang="en-IN"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29</a:t>
            </a:fld>
            <a:endParaRPr lang="en-US"/>
          </a:p>
        </p:txBody>
      </p:sp>
    </p:spTree>
    <p:extLst>
      <p:ext uri="{BB962C8B-B14F-4D97-AF65-F5344CB8AC3E}">
        <p14:creationId xmlns:p14="http://schemas.microsoft.com/office/powerpoint/2010/main" xmlns="" val="63659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2D23E8-38A4-4B8E-8BFE-24A87B0EDF12}" type="slidenum">
              <a:rPr lang="en-US">
                <a:cs typeface="Arial" charset="0"/>
              </a:rPr>
              <a:pPr fontAlgn="base">
                <a:spcBef>
                  <a:spcPct val="0"/>
                </a:spcBef>
                <a:spcAft>
                  <a:spcPct val="0"/>
                </a:spcAft>
              </a:pPr>
              <a:t>30</a:t>
            </a:fld>
            <a:endParaRPr lang="en-US">
              <a:cs typeface="Arial" charset="0"/>
            </a:endParaRPr>
          </a:p>
        </p:txBody>
      </p:sp>
      <p:sp>
        <p:nvSpPr>
          <p:cNvPr id="583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rPr>
              <a:t>European patents are expensive because of the need to translate technical documents into all of the languages of the EU.</a:t>
            </a:r>
          </a:p>
          <a:p>
            <a:pPr>
              <a:spcBef>
                <a:spcPct val="0"/>
              </a:spcBef>
            </a:pPr>
            <a:endParaRPr lang="en-US" dirty="0">
              <a:latin typeface="Times New Roman" pitchFamily="18" charset="0"/>
            </a:endParaRPr>
          </a:p>
          <a:p>
            <a:pPr>
              <a:spcBef>
                <a:spcPct val="0"/>
              </a:spcBef>
            </a:pPr>
            <a:r>
              <a:rPr lang="en-US" sz="1200" kern="1200" dirty="0">
                <a:solidFill>
                  <a:schemeClr val="tx1"/>
                </a:solidFill>
                <a:latin typeface="+mn-lt"/>
                <a:ea typeface="+mn-ea"/>
                <a:cs typeface="+mn-cs"/>
              </a:rPr>
              <a:t>Companies sometimes find ways to exploit loopholes or other unique opportunities offered by patent and trademark laws in individual nations. Sometimes, individuals register trademarks in local country markets before the actual corporate entity files for trademark protection. For example, Starbucks filed for trademark protection in 1997 in Russia but did not open any cafés there. Sergei </a:t>
            </a:r>
            <a:r>
              <a:rPr lang="en-US" sz="1200" kern="1200" dirty="0" err="1">
                <a:solidFill>
                  <a:schemeClr val="tx1"/>
                </a:solidFill>
                <a:latin typeface="+mn-lt"/>
                <a:ea typeface="+mn-ea"/>
                <a:cs typeface="+mn-cs"/>
              </a:rPr>
              <a:t>Zuykov</a:t>
            </a:r>
            <a:r>
              <a:rPr lang="en-US" sz="1200" kern="1200" dirty="0">
                <a:solidFill>
                  <a:schemeClr val="tx1"/>
                </a:solidFill>
                <a:latin typeface="+mn-lt"/>
                <a:ea typeface="+mn-ea"/>
                <a:cs typeface="+mn-cs"/>
              </a:rPr>
              <a:t>, an attorney in Moscow, filed a petition in court in 2002 to cancel Starbucks’ claim to the brand name because it had not been used in commerce. Technically, </a:t>
            </a:r>
            <a:r>
              <a:rPr lang="en-US" sz="1200" kern="1200" dirty="0" err="1">
                <a:solidFill>
                  <a:schemeClr val="tx1"/>
                </a:solidFill>
                <a:latin typeface="+mn-lt"/>
                <a:ea typeface="+mn-ea"/>
                <a:cs typeface="+mn-cs"/>
              </a:rPr>
              <a:t>Zuykov</a:t>
            </a:r>
            <a:r>
              <a:rPr lang="en-US" sz="1200" kern="1200" dirty="0">
                <a:solidFill>
                  <a:schemeClr val="tx1"/>
                </a:solidFill>
                <a:latin typeface="+mn-lt"/>
                <a:ea typeface="+mn-ea"/>
                <a:cs typeface="+mn-cs"/>
              </a:rPr>
              <a:t> was merely taking advantage of provisions in Russia’s civil code; even though he has been denounced as a “trademark squatter,” he was not violating the law. </a:t>
            </a:r>
            <a:r>
              <a:rPr lang="en-US" sz="1200" kern="1200" dirty="0" err="1">
                <a:solidFill>
                  <a:schemeClr val="tx1"/>
                </a:solidFill>
                <a:latin typeface="+mn-lt"/>
                <a:ea typeface="+mn-ea"/>
                <a:cs typeface="+mn-cs"/>
              </a:rPr>
              <a:t>Zuykov</a:t>
            </a:r>
            <a:r>
              <a:rPr lang="en-US" sz="1200" kern="1200" dirty="0">
                <a:solidFill>
                  <a:schemeClr val="tx1"/>
                </a:solidFill>
                <a:latin typeface="+mn-lt"/>
                <a:ea typeface="+mn-ea"/>
                <a:cs typeface="+mn-cs"/>
              </a:rPr>
              <a:t> then offered to sell Seattle-based Starbucks its name back for $600,000.</a:t>
            </a:r>
            <a:endParaRPr lang="en-US" dirty="0">
              <a:latin typeface="Times New Roman" pitchFamily="18" charset="0"/>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xmlns="" val="385071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31</a:t>
            </a:fld>
            <a:endParaRPr lang="en-US"/>
          </a:p>
        </p:txBody>
      </p:sp>
    </p:spTree>
    <p:extLst>
      <p:ext uri="{BB962C8B-B14F-4D97-AF65-F5344CB8AC3E}">
        <p14:creationId xmlns:p14="http://schemas.microsoft.com/office/powerpoint/2010/main" xmlns="" val="3304806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7EF819-B8E2-4352-9C66-B8C82A33DC33}" type="slidenum">
              <a:rPr lang="en-US">
                <a:cs typeface="Arial" charset="0"/>
              </a:rPr>
              <a:pPr fontAlgn="base">
                <a:spcBef>
                  <a:spcPct val="0"/>
                </a:spcBef>
                <a:spcAft>
                  <a:spcPct val="0"/>
                </a:spcAft>
              </a:pPr>
              <a:t>32</a:t>
            </a:fld>
            <a:endParaRPr lang="en-US">
              <a:cs typeface="Arial" charset="0"/>
            </a:endParaRPr>
          </a:p>
        </p:txBody>
      </p:sp>
      <p:sp>
        <p:nvSpPr>
          <p:cNvPr id="614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10000"/>
          </a:bodyPr>
          <a:lstStyle/>
          <a:p>
            <a:pPr>
              <a:lnSpc>
                <a:spcPct val="90000"/>
              </a:lnSpc>
              <a:spcBef>
                <a:spcPct val="0"/>
              </a:spcBef>
            </a:pPr>
            <a:r>
              <a:rPr lang="en-US" dirty="0">
                <a:latin typeface="Times New Roman" pitchFamily="18" charset="0"/>
              </a:rPr>
              <a:t>International concern about intellectual property issues in the 19th Century resulted in two important agreements. The first is the International Convention for the Protection of Industrial Property. Also known as the Paris Union or Paris Convention, the convention dates to 1883 and is now honored by nearly 100 countries. This treaty facilitates multi-country patent registrations by ensuring that, once a company files in a signatory country, it will be afforded a “right of priority” in other countries for one year from the date of the original filing. A U.S. company wishing to obtain foreign patent rights must apply to the Paris Union within one year of filing in the United States or risk a permanent loss of patent rights abroad.</a:t>
            </a:r>
          </a:p>
          <a:p>
            <a:pPr>
              <a:lnSpc>
                <a:spcPct val="90000"/>
              </a:lnSpc>
              <a:spcBef>
                <a:spcPct val="0"/>
              </a:spcBef>
            </a:pPr>
            <a:endParaRPr lang="en-US" dirty="0">
              <a:latin typeface="Times New Roman" pitchFamily="18" charset="0"/>
            </a:endParaRPr>
          </a:p>
          <a:p>
            <a:pPr>
              <a:lnSpc>
                <a:spcPct val="90000"/>
              </a:lnSpc>
              <a:spcBef>
                <a:spcPct val="0"/>
              </a:spcBef>
            </a:pPr>
            <a:r>
              <a:rPr lang="en-US" dirty="0">
                <a:latin typeface="Times New Roman" pitchFamily="18" charset="0"/>
              </a:rPr>
              <a:t>The Patent Cooperation Treaty (PCT) has more than 100 signatories, including Australia, Brazil, France, Germany, Japan, North Korea, South Korea, the Netherlands, Switzerland, Russia and other former Soviet states, and the United States. The members constitute a union that provides certain technical services and cooperates in the filing, searching, and examination of patent applications in all member countries. The European Patent Office administers applications for the European Patent Convention, which is effective in the EU and Switzerland. An applicant can file a single patent application covering all of the convention states; the advantage is that the application will be subject to only one procedure of grant. Although national patent laws remain effective under this system, approved patents are effective in all member countries for a period of 20 years from the filing date.</a:t>
            </a:r>
          </a:p>
          <a:p>
            <a:pPr>
              <a:lnSpc>
                <a:spcPct val="90000"/>
              </a:lnSpc>
              <a:spcBef>
                <a:spcPct val="0"/>
              </a:spcBef>
            </a:pPr>
            <a:endParaRPr lang="en-US" dirty="0">
              <a:latin typeface="Times New Roman" pitchFamily="18" charset="0"/>
            </a:endParaRPr>
          </a:p>
          <a:p>
            <a:pPr hangingPunct="0"/>
            <a:r>
              <a:rPr lang="en-US" sz="1200" kern="1200" dirty="0">
                <a:solidFill>
                  <a:schemeClr val="tx1"/>
                </a:solidFill>
                <a:latin typeface="+mn-lt"/>
                <a:ea typeface="+mn-ea"/>
                <a:cs typeface="+mn-cs"/>
              </a:rPr>
              <a:t>In 1886, the International Union for the Protection of Literary and Artistic Property was formed. Also known as the Berne Convention, this was a landmark agreement on copyright protection. References to the convention pop up in some unexpected places. For example, as the credits roll at the end of </a:t>
            </a:r>
            <a:r>
              <a:rPr lang="en-US" sz="1200" i="1" kern="1200" dirty="0">
                <a:solidFill>
                  <a:schemeClr val="tx1"/>
                </a:solidFill>
                <a:latin typeface="+mn-lt"/>
                <a:ea typeface="+mn-ea"/>
                <a:cs typeface="+mn-cs"/>
              </a:rPr>
              <a:t>The Late Show with David Letterman</a:t>
            </a:r>
            <a:r>
              <a:rPr lang="en-US" sz="1200" kern="1200" dirty="0">
                <a:solidFill>
                  <a:schemeClr val="tx1"/>
                </a:solidFill>
                <a:latin typeface="+mn-lt"/>
                <a:ea typeface="+mn-ea"/>
                <a:cs typeface="+mn-cs"/>
              </a:rPr>
              <a:t>, the following message appears:</a:t>
            </a:r>
          </a:p>
          <a:p>
            <a:r>
              <a:rPr lang="en-US" sz="1200" kern="1200" dirty="0">
                <a:solidFill>
                  <a:schemeClr val="tx1"/>
                </a:solidFill>
                <a:latin typeface="+mn-lt"/>
                <a:ea typeface="+mn-ea"/>
                <a:cs typeface="+mn-cs"/>
              </a:rPr>
              <a:t>Worldwide Pants Incorporated is the author of this motion picture for purposes of the Berne Convention and all laws giving effect thereto. Unauthorized duplication, distribution, exhibition, or use may result in civil liabilities and/or criminal prosecution.</a:t>
            </a:r>
            <a:endParaRPr lang="en-US" dirty="0">
              <a:latin typeface="Times New Roman" pitchFamily="18" charset="0"/>
            </a:endParaRPr>
          </a:p>
        </p:txBody>
      </p:sp>
    </p:spTree>
    <p:extLst>
      <p:ext uri="{BB962C8B-B14F-4D97-AF65-F5344CB8AC3E}">
        <p14:creationId xmlns:p14="http://schemas.microsoft.com/office/powerpoint/2010/main" xmlns="" val="2179461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55E039-ADEE-4DDC-91C4-9135CA688509}" type="slidenum">
              <a:rPr lang="en-US">
                <a:cs typeface="Arial" charset="0"/>
              </a:rPr>
              <a:pPr fontAlgn="base">
                <a:spcBef>
                  <a:spcPct val="0"/>
                </a:spcBef>
                <a:spcAft>
                  <a:spcPct val="0"/>
                </a:spcAft>
              </a:pPr>
              <a:t>35</a:t>
            </a:fld>
            <a:endParaRPr lang="en-US">
              <a:cs typeface="Arial" charset="0"/>
            </a:endParaRPr>
          </a:p>
        </p:txBody>
      </p:sp>
      <p:sp>
        <p:nvSpPr>
          <p:cNvPr id="655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Although antitrust laws are on the books in many countries, they are often weak or loosely enforced.</a:t>
            </a:r>
          </a:p>
          <a:p>
            <a:pPr>
              <a:spcBef>
                <a:spcPct val="0"/>
              </a:spcBef>
            </a:pPr>
            <a:r>
              <a:rPr lang="en-US" dirty="0"/>
              <a:t>	 </a:t>
            </a:r>
          </a:p>
          <a:p>
            <a:pPr>
              <a:spcBef>
                <a:spcPct val="0"/>
              </a:spcBef>
            </a:pPr>
            <a:r>
              <a:rPr lang="en-US" dirty="0"/>
              <a:t>A recent rash of antitrust actions brought in the United States against foreign companies has raised concerns that the United States is violating international law as well as the sovereignty of other nations. The U.S. antitrust laws are a legacy of the nineteenth-century trust-busting era and are intended to maintain free competition by limiting the concentration of economic power.</a:t>
            </a:r>
          </a:p>
          <a:p>
            <a:pPr>
              <a:spcBef>
                <a:spcPct val="0"/>
              </a:spcBef>
            </a:pPr>
            <a:r>
              <a:rPr lang="en-US" dirty="0"/>
              <a:t> </a:t>
            </a:r>
          </a:p>
          <a:p>
            <a:pPr>
              <a:spcBef>
                <a:spcPct val="0"/>
              </a:spcBef>
            </a:pPr>
            <a:r>
              <a:rPr lang="en-US" dirty="0"/>
              <a:t>There have been calls for the EU to revamp its approach to antitrust issues and reduce its caseload. Any proposed changes will pit modernists against traditionalists. As one European attorney complained, “The commission is putting resources into regulating cases that don’t actually restrict competition, which means that the cases that do need to be looked at are not being resolved efficiently.”</a:t>
            </a:r>
          </a:p>
          <a:p>
            <a:pPr hangingPunct="0">
              <a:spcBef>
                <a:spcPct val="0"/>
              </a:spcBef>
            </a:pPr>
            <a:endParaRPr lang="en-US" dirty="0"/>
          </a:p>
          <a:p>
            <a:pPr>
              <a:spcBef>
                <a:spcPct val="0"/>
              </a:spcBef>
            </a:pPr>
            <a:r>
              <a:rPr lang="en-US" sz="1200" kern="1200" dirty="0">
                <a:solidFill>
                  <a:schemeClr val="tx1"/>
                </a:solidFill>
                <a:latin typeface="+mn-lt"/>
                <a:ea typeface="+mn-ea"/>
                <a:cs typeface="+mn-cs"/>
              </a:rPr>
              <a:t>For the past four decades, the competition authority of the European Commission has had the power to prohibit agreements and practices that prevent, restrict, and distort competition. The commission has jurisdiction over European-based companies as well as non-European-based ones that generate significant revenues in Europe. The commission can block a proposed merger or joint venture, approve it with only minor modifications, or demand substantial concessions before granting approval</a:t>
            </a:r>
            <a:endParaRPr lang="en-US" dirty="0">
              <a:latin typeface="Times New Roman" pitchFamily="18" charset="0"/>
            </a:endParaRPr>
          </a:p>
        </p:txBody>
      </p:sp>
    </p:spTree>
    <p:extLst>
      <p:ext uri="{BB962C8B-B14F-4D97-AF65-F5344CB8AC3E}">
        <p14:creationId xmlns:p14="http://schemas.microsoft.com/office/powerpoint/2010/main" xmlns="" val="1402084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36</a:t>
            </a:fld>
            <a:endParaRPr lang="en-US"/>
          </a:p>
        </p:txBody>
      </p:sp>
    </p:spTree>
    <p:extLst>
      <p:ext uri="{BB962C8B-B14F-4D97-AF65-F5344CB8AC3E}">
        <p14:creationId xmlns:p14="http://schemas.microsoft.com/office/powerpoint/2010/main" xmlns="" val="2218061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D85018-C596-439C-B9BA-EFCE5F30B0E2}" type="slidenum">
              <a:rPr lang="en-US">
                <a:cs typeface="Arial" charset="0"/>
              </a:rPr>
              <a:pPr fontAlgn="base">
                <a:spcBef>
                  <a:spcPct val="0"/>
                </a:spcBef>
                <a:spcAft>
                  <a:spcPct val="0"/>
                </a:spcAft>
              </a:pPr>
              <a:t>37</a:t>
            </a:fld>
            <a:endParaRPr lang="en-US">
              <a:cs typeface="Arial" charset="0"/>
            </a:endParaRPr>
          </a:p>
        </p:txBody>
      </p:sp>
      <p:sp>
        <p:nvSpPr>
          <p:cNvPr id="6861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The duration of the licensing agreement and the amount of royalties a company can receive are considered a matter of commercial negotiation between licensor and licensee, and there are no government restrictions on remittances of royalties abroad. Important considerations in licensing include what assets a firm may offer for license, how to price the assets, and whether to grant only the right to “make” the product or the rights to “use” and to “sell” the product as well. The right to sublicense is another important issue. As with distribution agreements, decisions must also be made regarding exclusive or nonexclusive arrangements and the size of the licensee’s territory.</a:t>
            </a: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r>
              <a:rPr lang="en-US" dirty="0">
                <a:latin typeface="Times New Roman" pitchFamily="18" charset="0"/>
              </a:rPr>
              <a:t>The licensor may limit the licensee to sell only in its home country in order to avoid direct competition.  The licensee may also be required to stop using the technology after the license has expired.</a:t>
            </a:r>
          </a:p>
          <a:p>
            <a:pPr>
              <a:spcBef>
                <a:spcPct val="0"/>
              </a:spcBef>
            </a:pPr>
            <a:endParaRPr lang="en-US" dirty="0">
              <a:latin typeface="Times New Roman" pitchFamily="18" charset="0"/>
            </a:endParaRPr>
          </a:p>
          <a:p>
            <a:pPr>
              <a:spcBef>
                <a:spcPct val="0"/>
              </a:spcBef>
            </a:pPr>
            <a:r>
              <a:rPr lang="en-US" dirty="0">
                <a:latin typeface="Times New Roman" pitchFamily="18" charset="0"/>
              </a:rPr>
              <a:t>The U.S. courts ruled that S.C. Johnson and Co. could not license an insecticide from the German company, Bayer AG. To do so would have allowed Johnson to monopolize the $450 million home market.</a:t>
            </a:r>
          </a:p>
        </p:txBody>
      </p:sp>
    </p:spTree>
    <p:extLst>
      <p:ext uri="{BB962C8B-B14F-4D97-AF65-F5344CB8AC3E}">
        <p14:creationId xmlns:p14="http://schemas.microsoft.com/office/powerpoint/2010/main" xmlns="" val="980314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C41193-EBAB-4856-8D63-3D29D2D5136A}" type="slidenum">
              <a:rPr lang="en-US">
                <a:cs typeface="Arial" charset="0"/>
              </a:rPr>
              <a:pPr fontAlgn="base">
                <a:spcBef>
                  <a:spcPct val="0"/>
                </a:spcBef>
                <a:spcAft>
                  <a:spcPct val="0"/>
                </a:spcAft>
              </a:pPr>
              <a:t>38</a:t>
            </a:fld>
            <a:endParaRPr lang="en-US">
              <a:cs typeface="Arial" charset="0"/>
            </a:endParaRPr>
          </a:p>
        </p:txBody>
      </p:sp>
      <p:sp>
        <p:nvSpPr>
          <p:cNvPr id="706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IN" sz="1200" kern="1200" dirty="0">
                <a:solidFill>
                  <a:schemeClr val="tx1"/>
                </a:solidFill>
                <a:latin typeface="+mn-lt"/>
                <a:ea typeface="+mn-ea"/>
                <a:cs typeface="+mn-cs"/>
              </a:rPr>
              <a:t>Trade secrets include manufacturing processes, formulas, designs, and customer lists. </a:t>
            </a: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r>
              <a:rPr lang="en-US" dirty="0">
                <a:latin typeface="Times New Roman" pitchFamily="18" charset="0"/>
              </a:rPr>
              <a:t>In the U.S. states have jurisdiction over trade secrets.  Several countries adopted trade secret law for the first time during the 1990s. Mexico (1991), China (1993).</a:t>
            </a:r>
          </a:p>
          <a:p>
            <a:pPr>
              <a:spcBef>
                <a:spcPct val="0"/>
              </a:spcBef>
            </a:pPr>
            <a:endParaRPr lang="en-US" dirty="0">
              <a:latin typeface="Times New Roman" pitchFamily="18" charset="0"/>
            </a:endParaRPr>
          </a:p>
          <a:p>
            <a:r>
              <a:rPr lang="en-US" sz="1200" kern="1200" dirty="0">
                <a:solidFill>
                  <a:schemeClr val="tx1"/>
                </a:solidFill>
                <a:latin typeface="+mn-lt"/>
                <a:ea typeface="+mn-ea"/>
                <a:cs typeface="+mn-cs"/>
              </a:rPr>
              <a:t>The TRIPs agreement requires signatory countries to protect against acquisition, disclosure, or use of trade secrets “in a manner contrary to honest commercial practices.” Despite these formal legal developments, in practice, enforcement is the key issue. Companies transferring trade secrets across borders should apprise themselves not only of the existence of legal protection but also of the risks associated with lax enforcement.</a:t>
            </a: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xmlns="" val="36743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a:solidFill>
                  <a:schemeClr val="tx1"/>
                </a:solidFill>
                <a:latin typeface="+mn-lt"/>
                <a:ea typeface="+mn-ea"/>
                <a:cs typeface="+mn-cs"/>
              </a:rPr>
              <a:t>A century ago, U.S. Supreme Court Chief Justice Melville Fuller said, “Every sovereign state is bound to respect the independence of every other sovereign state, and the courts in one country will not sit in judgment on the acts of government of another done within its territory.” </a:t>
            </a:r>
          </a:p>
          <a:p>
            <a:endParaRPr lang="en-IN" sz="1200" kern="1200" dirty="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Government actions taken in the name of sovereignty occur in the context of two important criteria: a country’s stage of development, and the political and economic systems in place in the country.</a:t>
            </a:r>
          </a:p>
          <a:p>
            <a:endParaRPr lang="en-US" dirty="0"/>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4</a:t>
            </a:fld>
            <a:endParaRPr lang="en-US"/>
          </a:p>
        </p:txBody>
      </p:sp>
    </p:spTree>
    <p:extLst>
      <p:ext uri="{BB962C8B-B14F-4D97-AF65-F5344CB8AC3E}">
        <p14:creationId xmlns:p14="http://schemas.microsoft.com/office/powerpoint/2010/main" xmlns="" val="1447187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6D4724-4554-48F9-AFB1-59F94EF7B1C0}" type="slidenum">
              <a:rPr lang="en-US">
                <a:cs typeface="Arial" charset="0"/>
              </a:rPr>
              <a:pPr fontAlgn="base">
                <a:spcBef>
                  <a:spcPct val="0"/>
                </a:spcBef>
                <a:spcAft>
                  <a:spcPct val="0"/>
                </a:spcAft>
              </a:pPr>
              <a:t>39</a:t>
            </a:fld>
            <a:endParaRPr lang="en-US">
              <a:cs typeface="Arial" charset="0"/>
            </a:endParaRPr>
          </a:p>
        </p:txBody>
      </p:sp>
      <p:sp>
        <p:nvSpPr>
          <p:cNvPr id="727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a:spcBef>
                <a:spcPct val="0"/>
              </a:spcBef>
            </a:pPr>
            <a:r>
              <a:rPr lang="en-IN" sz="1200" b="1" kern="1200" dirty="0" err="1">
                <a:solidFill>
                  <a:schemeClr val="tx1"/>
                </a:solidFill>
                <a:latin typeface="+mn-lt"/>
                <a:ea typeface="+mn-ea"/>
                <a:cs typeface="+mn-cs"/>
              </a:rPr>
              <a:t>Bribery</a:t>
            </a:r>
            <a:r>
              <a:rPr lang="en-IN" sz="1200" kern="1200" dirty="0" err="1">
                <a:solidFill>
                  <a:schemeClr val="tx1"/>
                </a:solidFill>
                <a:latin typeface="+mn-lt"/>
                <a:ea typeface="+mn-ea"/>
                <a:cs typeface="+mn-cs"/>
              </a:rPr>
              <a:t>is</a:t>
            </a:r>
            <a:r>
              <a:rPr lang="en-IN" sz="1200" kern="1200" dirty="0">
                <a:solidFill>
                  <a:schemeClr val="tx1"/>
                </a:solidFill>
                <a:latin typeface="+mn-lt"/>
                <a:ea typeface="+mn-ea"/>
                <a:cs typeface="+mn-cs"/>
              </a:rPr>
              <a:t> the corrupt business practice of demanding or offering some type of consideration—typically a cash payment—when negotiating a cross-border deal. </a:t>
            </a:r>
            <a:endParaRPr lang="en-US" b="1" dirty="0"/>
          </a:p>
          <a:p>
            <a:pPr>
              <a:spcBef>
                <a:spcPct val="0"/>
              </a:spcBef>
            </a:pPr>
            <a:endParaRPr lang="en-US" dirty="0"/>
          </a:p>
          <a:p>
            <a:pPr>
              <a:spcBef>
                <a:spcPct val="0"/>
              </a:spcBef>
            </a:pPr>
            <a:r>
              <a:rPr lang="en-US" dirty="0"/>
              <a:t>History does not record a burst of international outrage when Charles M. Schwab, head of Bethlehem steel at the beginning of the 20th century, presented a $200,000 diamond and pearl necklace to the mistress of Czar Alexander III’s nephew. In return for that consideration, Bethlehem Steel won the contract to supply the rails for the Trans-Siberian railroad. Things have changed.  However, companies doing business in Central and Eastern Europe, the Middle East, and other parts of the world find that corruption and bribery are widespread.  </a:t>
            </a:r>
          </a:p>
          <a:p>
            <a:pPr>
              <a:spcBef>
                <a:spcPct val="0"/>
              </a:spcBef>
            </a:pPr>
            <a:r>
              <a:rPr lang="en-US" dirty="0"/>
              <a:t> </a:t>
            </a:r>
          </a:p>
          <a:p>
            <a:pPr>
              <a:spcBef>
                <a:spcPct val="0"/>
              </a:spcBef>
            </a:pPr>
            <a:r>
              <a:rPr lang="en-US" dirty="0"/>
              <a:t>The </a:t>
            </a:r>
            <a:r>
              <a:rPr lang="en-US" b="1" dirty="0"/>
              <a:t>Foreign Corrupt Practices Act (FCPA) </a:t>
            </a:r>
            <a:r>
              <a:rPr lang="en-US" dirty="0"/>
              <a:t>is a legacy of the Watergate scandal during Richard Nixon’s presidency. In the course of his investigation, the Watergate special prosecutor discovered that more than 300 American companies had made undisclosed payments to foreign officials totaling hundreds of millions of dollars. The act was unanimously passed by Congress and signed into law by President Jimmy Carter on December 17, 1977.</a:t>
            </a:r>
          </a:p>
          <a:p>
            <a:pPr>
              <a:spcBef>
                <a:spcPct val="0"/>
              </a:spcBef>
            </a:pPr>
            <a:r>
              <a:rPr lang="en-US" dirty="0"/>
              <a:t>After U.S. companies complained that their activities abroad were severely curtailed, President Reagan signed the OTCA in 1988.</a:t>
            </a:r>
          </a:p>
          <a:p>
            <a:pPr>
              <a:spcBef>
                <a:spcPct val="0"/>
              </a:spcBef>
            </a:pPr>
            <a:r>
              <a:rPr lang="en-US" dirty="0"/>
              <a:t> </a:t>
            </a:r>
          </a:p>
          <a:p>
            <a:pPr>
              <a:spcBef>
                <a:spcPct val="0"/>
              </a:spcBef>
            </a:pPr>
            <a:r>
              <a:rPr lang="en-US" dirty="0"/>
              <a:t>Penalties for violating the law: 1-5 years in jail and fines in excess of $1 million. Critics say that the law puts American companies at a disadvantage. In 1994, bribes offered by non-U.S. companies were a factor in 100 business deals valued at $45 million of which 80% were awarded to non-U.S. firms. Bribery is legal and tax-deductible in some European countries.</a:t>
            </a:r>
          </a:p>
        </p:txBody>
      </p:sp>
    </p:spTree>
    <p:extLst>
      <p:ext uri="{BB962C8B-B14F-4D97-AF65-F5344CB8AC3E}">
        <p14:creationId xmlns:p14="http://schemas.microsoft.com/office/powerpoint/2010/main" xmlns="" val="178034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DDA3A9-1E39-4C24-AC3C-D349360C36E6}" type="slidenum">
              <a:rPr lang="en-US">
                <a:cs typeface="Arial" charset="0"/>
              </a:rPr>
              <a:pPr fontAlgn="base">
                <a:spcBef>
                  <a:spcPct val="0"/>
                </a:spcBef>
                <a:spcAft>
                  <a:spcPct val="0"/>
                </a:spcAft>
              </a:pPr>
              <a:t>6</a:t>
            </a:fld>
            <a:endParaRPr lang="en-US">
              <a:cs typeface="Arial" charset="0"/>
            </a:endParaRPr>
          </a:p>
        </p:txBody>
      </p:sp>
      <p:sp>
        <p:nvSpPr>
          <p:cNvPr id="307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latin typeface="Times New Roman" pitchFamily="18" charset="0"/>
              </a:rPr>
              <a:t>Executives often fail to understand political risk because they have not studied political science.  Businesspeople need to study the political environment through reading publications like </a:t>
            </a:r>
            <a:r>
              <a:rPr lang="en-US" i="1" dirty="0">
                <a:latin typeface="Times New Roman" pitchFamily="18" charset="0"/>
              </a:rPr>
              <a:t>The Economist, Financial Times </a:t>
            </a:r>
            <a:r>
              <a:rPr lang="en-US" dirty="0">
                <a:latin typeface="Times New Roman" pitchFamily="18" charset="0"/>
              </a:rPr>
              <a:t>or consulting web-based sources like the Business Environment Risk Intelligence (www.beri.com) or the PRS Group (www.prs.com).</a:t>
            </a:r>
          </a:p>
          <a:p>
            <a:pPr>
              <a:spcBef>
                <a:spcPct val="0"/>
              </a:spcBef>
            </a:pPr>
            <a:endParaRPr lang="en-US" dirty="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IN" sz="1200" kern="1200" dirty="0">
                <a:solidFill>
                  <a:schemeClr val="tx1"/>
                </a:solidFill>
                <a:latin typeface="+mn-lt"/>
                <a:ea typeface="+mn-ea"/>
                <a:cs typeface="+mn-cs"/>
              </a:rPr>
              <a:t>Companies can purchase insurance to offset potential risks arising from the political environment. In Japan, Germany, France, Britain, the United States, and other industrialized nations, various agencies offer investment insurance to corporations doing business abroad. The Overseas Private Investment Corporation provides various types of political risk insurance to U.S. companies; in Canada, the Export Development Corporation performs a similar function. </a:t>
            </a:r>
            <a:endParaRPr lang="en-US" sz="1200" kern="1200" dirty="0">
              <a:solidFill>
                <a:schemeClr val="tx1"/>
              </a:solidFill>
              <a:latin typeface="+mn-lt"/>
              <a:ea typeface="+mn-ea"/>
              <a:cs typeface="+mn-cs"/>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xmlns="" val="163153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D86E4B-154A-458A-9E9C-0194DD0A7853}" type="slidenum">
              <a:rPr lang="en-US">
                <a:cs typeface="Arial" charset="0"/>
              </a:rPr>
              <a:pPr fontAlgn="base">
                <a:spcBef>
                  <a:spcPct val="0"/>
                </a:spcBef>
                <a:spcAft>
                  <a:spcPct val="0"/>
                </a:spcAft>
              </a:pPr>
              <a:t>7</a:t>
            </a:fld>
            <a:endParaRPr lang="en-US">
              <a:cs typeface="Arial" charset="0"/>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a:spcBef>
                <a:spcPct val="0"/>
              </a:spcBef>
            </a:pPr>
            <a:endParaRPr lang="en-US" dirty="0">
              <a:latin typeface="Times New Roman" pitchFamily="18" charset="0"/>
            </a:endParaRPr>
          </a:p>
          <a:p>
            <a:pPr>
              <a:spcBef>
                <a:spcPct val="0"/>
              </a:spcBef>
            </a:pPr>
            <a:r>
              <a:rPr lang="en-US" dirty="0">
                <a:latin typeface="Times New Roman" pitchFamily="18" charset="0"/>
              </a:rPr>
              <a:t>Companies can buy insurance to protect against political risk. The U.S. government agency, the Overseas Private Investment Corp. (OPIC; www.opic.gov), offers insurance to companies doing business abroad. Japan, Germany, France, Canada, and Britain offer similar protection.</a:t>
            </a:r>
          </a:p>
          <a:p>
            <a:pPr>
              <a:spcBef>
                <a:spcPct val="0"/>
              </a:spcBef>
            </a:pPr>
            <a:endParaRPr lang="en-US" dirty="0">
              <a:latin typeface="Times New Roman" pitchFamily="18"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The political maneuverings of the Russian government create a high level of political risk. During his first two terms as Russia’s president, Vladimir Putin implemented reforms in an effort to pave the way for Russia’s membership in the WTO and to attract foreign investment. In 2008, when Dmitry Medvedev was elected president, Putin became prime minister. It was generally perceived that Putin was the more powerful member of this “ruling tandem.” The Russian government has a number of bills pending that, if adopted, will strengthen intellectual property and contract law. Meanwhile, the level of political risk remains high; compounding matters is the fact that Russia’s economy has been  severely impacted by the global economic crisis. As Paul </a:t>
            </a:r>
            <a:r>
              <a:rPr lang="en-US" sz="1200" kern="1200" dirty="0" err="1">
                <a:solidFill>
                  <a:schemeClr val="tx1"/>
                </a:solidFill>
                <a:latin typeface="+mn-lt"/>
                <a:ea typeface="+mn-ea"/>
                <a:cs typeface="+mn-cs"/>
              </a:rPr>
              <a:t>Melling</a:t>
            </a:r>
            <a:r>
              <a:rPr lang="en-US" sz="1200" kern="1200" dirty="0">
                <a:solidFill>
                  <a:schemeClr val="tx1"/>
                </a:solidFill>
                <a:latin typeface="+mn-lt"/>
                <a:ea typeface="+mn-ea"/>
                <a:cs typeface="+mn-cs"/>
              </a:rPr>
              <a:t>, a partner at the law firm of Baker &amp; McKenzie, explains, “Many multinationals are thinking long and hard about how big their company in Russia ought to be—the bigger the company, the bigger the risk.”</a:t>
            </a:r>
            <a:r>
              <a:rPr lang="en-US" dirty="0"/>
              <a:t> </a:t>
            </a:r>
            <a:r>
              <a:rPr lang="en-US" sz="1200" kern="1200" dirty="0">
                <a:solidFill>
                  <a:schemeClr val="tx1"/>
                </a:solidFill>
                <a:latin typeface="+mn-lt"/>
                <a:ea typeface="+mn-ea"/>
                <a:cs typeface="+mn-cs"/>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IN" sz="1200" kern="1200" dirty="0">
                <a:solidFill>
                  <a:schemeClr val="tx1"/>
                </a:solidFill>
                <a:latin typeface="+mn-lt"/>
                <a:ea typeface="+mn-ea"/>
                <a:cs typeface="+mn-cs"/>
              </a:rPr>
              <a:t>Companies can purchase insurance to offset potential risks arising from the political environment. In Japan, Germany, France, Britain, the United States, and other industrialized nations, various agencies offer investment insurance to corporations doing business abroad. The Overseas Private Investment Corporation provides various types of political risk insurance to U.S. companies; in Canada, the Export Development Corporation performs a similar function. </a:t>
            </a:r>
            <a:endParaRPr lang="en-US" sz="1200" kern="1200" dirty="0">
              <a:solidFill>
                <a:schemeClr val="tx1"/>
              </a:solidFill>
              <a:latin typeface="+mn-lt"/>
              <a:ea typeface="+mn-ea"/>
              <a:cs typeface="+mn-cs"/>
            </a:endParaRPr>
          </a:p>
          <a:p>
            <a:pPr>
              <a:spcBef>
                <a:spcPct val="0"/>
              </a:spcBef>
            </a:pPr>
            <a:r>
              <a:rPr lang="en-US" dirty="0">
                <a:latin typeface="Times New Roman" pitchFamily="18" charset="0"/>
              </a:rPr>
              <a:t> </a:t>
            </a:r>
          </a:p>
        </p:txBody>
      </p:sp>
    </p:spTree>
    <p:extLst>
      <p:ext uri="{BB962C8B-B14F-4D97-AF65-F5344CB8AC3E}">
        <p14:creationId xmlns:p14="http://schemas.microsoft.com/office/powerpoint/2010/main" xmlns="" val="394042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0DC234-FCEB-44EE-8C5C-5539EF187C52}" type="slidenum">
              <a:rPr lang="en-US">
                <a:cs typeface="Arial" charset="0"/>
              </a:rPr>
              <a:pPr fontAlgn="base">
                <a:spcBef>
                  <a:spcPct val="0"/>
                </a:spcBef>
                <a:spcAft>
                  <a:spcPct val="0"/>
                </a:spcAft>
              </a:pPr>
              <a:t>8</a:t>
            </a:fld>
            <a:endParaRPr lang="en-US">
              <a:cs typeface="Arial" charset="0"/>
            </a:endParaRPr>
          </a:p>
        </p:txBody>
      </p:sp>
      <p:sp>
        <p:nvSpPr>
          <p:cNvPr id="348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a:bodyPr>
          <a:lstStyle/>
          <a:p>
            <a:pPr>
              <a:spcBef>
                <a:spcPct val="0"/>
              </a:spcBef>
            </a:pPr>
            <a:r>
              <a:rPr lang="en-US" dirty="0"/>
              <a:t>Governments rely on tax revenues to generate funds necessary for social services, the military, and other expenditures. Unfortunately, government taxation policies on the sale of goods and services frequently motivate for companies and individuals to profit by </a:t>
            </a:r>
            <a:r>
              <a:rPr lang="en-US" i="1" dirty="0"/>
              <a:t>not </a:t>
            </a:r>
            <a:r>
              <a:rPr lang="en-US" dirty="0"/>
              <a:t>paying taxes. In China, for example, even though import duties have dropped since it joined the WTO, many imports are subject to double-digit duties plus a 17 percent value-added tax. As a result, significant quantities of oil, cigarettes, photographic film, personal computers, and other products are smuggled into China. It is estimated that 90% of cigarettes are smuggled into China. Companies can still profit. For Philip Morris, this means annual sales of $100 million to Hong Kong distributors! Cross-border shopping can be spurred on by high excise and VAT taxes.  It is estimated that British citizens who travel to France by car return home with 80 bottles of wine.</a:t>
            </a:r>
          </a:p>
          <a:p>
            <a:pPr>
              <a:spcBef>
                <a:spcPct val="0"/>
              </a:spcBef>
            </a:pPr>
            <a:r>
              <a:rPr lang="en-US" dirty="0"/>
              <a:t> </a:t>
            </a:r>
          </a:p>
          <a:p>
            <a:pPr>
              <a:spcBef>
                <a:spcPct val="0"/>
              </a:spcBef>
            </a:pPr>
            <a:r>
              <a:rPr lang="en-US" dirty="0"/>
              <a:t>Corporate taxation is another issue. The high level of political risk currently evident in Russia can be attributed in part to excessively high taxes on business operations. High taxes encourage many enterprises to engage in cash or barter transactions that are off the books and sheltered from the eyes of tax authorities. This, in turn, has created a liquidity squeeze that prevents companies from paying wages to employees. Unpaid, disgruntled employees can contribute to political instability. Putin’s government is pursuing a tough new tax policy in order to shrink Russia’s deficit and qualify for IMF loans.</a:t>
            </a:r>
          </a:p>
          <a:p>
            <a:pPr>
              <a:spcBef>
                <a:spcPct val="0"/>
              </a:spcBef>
            </a:pPr>
            <a:endParaRPr lang="en-US" dirty="0"/>
          </a:p>
          <a:p>
            <a:pPr>
              <a:spcBef>
                <a:spcPct val="0"/>
              </a:spcBef>
            </a:pPr>
            <a:r>
              <a:rPr lang="en-US" dirty="0"/>
              <a:t>“Earnings stripping” refers to the practice of foreign companies making loans to U.S. affiliates rather than using direct investment to finance U.S. activities. The U.S. subsidiary can deduct interest on these loans and reduce its tax burden. It is estimated that tax minimization costs the U.S. government billions a year.</a:t>
            </a:r>
            <a:endParaRPr lang="en-US" sz="1000" dirty="0">
              <a:latin typeface="Times New Roman" pitchFamily="18" charset="0"/>
            </a:endParaRPr>
          </a:p>
        </p:txBody>
      </p:sp>
    </p:spTree>
    <p:extLst>
      <p:ext uri="{BB962C8B-B14F-4D97-AF65-F5344CB8AC3E}">
        <p14:creationId xmlns:p14="http://schemas.microsoft.com/office/powerpoint/2010/main" xmlns="" val="12925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1959 Castro’s Cuban government nationalized U.S.</a:t>
            </a:r>
            <a:r>
              <a:rPr lang="en-US" baseline="0" dirty="0"/>
              <a:t> sugar companies’ properties and paid in Cuban government bonds.  Viewed as inadequate by the U.S. State Dept.  </a:t>
            </a:r>
          </a:p>
          <a:p>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More recently, late Venezuelan President Hugo </a:t>
            </a:r>
            <a:r>
              <a:rPr lang="en-US" sz="1200" kern="1200" dirty="0" err="1">
                <a:solidFill>
                  <a:schemeClr val="tx1"/>
                </a:solidFill>
                <a:latin typeface="+mn-lt"/>
                <a:ea typeface="+mn-ea"/>
                <a:cs typeface="+mn-cs"/>
              </a:rPr>
              <a:t>Chávez</a:t>
            </a:r>
            <a:r>
              <a:rPr lang="en-US" sz="1200" kern="1200" dirty="0">
                <a:solidFill>
                  <a:schemeClr val="tx1"/>
                </a:solidFill>
                <a:latin typeface="+mn-lt"/>
                <a:ea typeface="+mn-ea"/>
                <a:cs typeface="+mn-cs"/>
              </a:rPr>
              <a:t> nationalized </a:t>
            </a:r>
            <a:r>
              <a:rPr lang="en-US" sz="1200" kern="1200" dirty="0" err="1">
                <a:solidFill>
                  <a:schemeClr val="tx1"/>
                </a:solidFill>
                <a:latin typeface="+mn-lt"/>
                <a:ea typeface="+mn-ea"/>
                <a:cs typeface="+mn-cs"/>
              </a:rPr>
              <a:t>Electricidad</a:t>
            </a:r>
            <a:r>
              <a:rPr lang="en-US" sz="1200" kern="1200" dirty="0">
                <a:solidFill>
                  <a:schemeClr val="tx1"/>
                </a:solidFill>
                <a:latin typeface="+mn-lt"/>
                <a:ea typeface="+mn-ea"/>
                <a:cs typeface="+mn-cs"/>
              </a:rPr>
              <a:t> de Caracas, a utility company, and CANTV, a telecommunications provider. The Venezuelan government paid AES Corporation $739.3 million for </a:t>
            </a:r>
            <a:r>
              <a:rPr lang="en-US" sz="1200" kern="1200" dirty="0" err="1">
                <a:solidFill>
                  <a:schemeClr val="tx1"/>
                </a:solidFill>
                <a:latin typeface="+mn-lt"/>
                <a:ea typeface="+mn-ea"/>
                <a:cs typeface="+mn-cs"/>
              </a:rPr>
              <a:t>Electricidad</a:t>
            </a:r>
            <a:r>
              <a:rPr lang="en-US" sz="1200" kern="1200" dirty="0">
                <a:solidFill>
                  <a:schemeClr val="tx1"/>
                </a:solidFill>
                <a:latin typeface="+mn-lt"/>
                <a:ea typeface="+mn-ea"/>
                <a:cs typeface="+mn-cs"/>
              </a:rPr>
              <a:t> de Caracas; Verizon Communications received $572 million for its stake in CANTV.</a:t>
            </a:r>
          </a:p>
          <a:p>
            <a:endParaRPr lang="en-US" dirty="0"/>
          </a:p>
        </p:txBody>
      </p:sp>
      <p:sp>
        <p:nvSpPr>
          <p:cNvPr id="4" name="Slide Number Placeholder 3"/>
          <p:cNvSpPr>
            <a:spLocks noGrp="1"/>
          </p:cNvSpPr>
          <p:nvPr>
            <p:ph type="sldNum" sz="quarter" idx="10"/>
          </p:nvPr>
        </p:nvSpPr>
        <p:spPr/>
        <p:txBody>
          <a:bodyPr/>
          <a:lstStyle/>
          <a:p>
            <a:pPr>
              <a:defRPr/>
            </a:pPr>
            <a:fld id="{9286B511-BE66-4E8F-B786-ED94FE5CE9CB}" type="slidenum">
              <a:rPr lang="en-US" smtClean="0"/>
              <a:pPr>
                <a:defRPr/>
              </a:pPr>
              <a:t>10</a:t>
            </a:fld>
            <a:endParaRPr lang="en-US"/>
          </a:p>
        </p:txBody>
      </p:sp>
    </p:spTree>
    <p:extLst>
      <p:ext uri="{BB962C8B-B14F-4D97-AF65-F5344CB8AC3E}">
        <p14:creationId xmlns:p14="http://schemas.microsoft.com/office/powerpoint/2010/main" xmlns="" val="156983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157891-0BA5-40B2-966F-45C58C904D15}" type="slidenum">
              <a:rPr lang="en-US">
                <a:cs typeface="Arial" charset="0"/>
              </a:rPr>
              <a:pPr fontAlgn="base">
                <a:spcBef>
                  <a:spcPct val="0"/>
                </a:spcBef>
                <a:spcAft>
                  <a:spcPct val="0"/>
                </a:spcAft>
              </a:pPr>
              <a:t>11</a:t>
            </a:fld>
            <a:endParaRPr lang="en-US">
              <a:cs typeface="Arial" charset="0"/>
            </a:endParaRPr>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a:t>Castro’s Cuban government nationalized property of American sugar companies. The government offered Cuban bonds for compensation, which was all that was required under Cuban law.  Viewed as inadequate by the U.S. State Department</a:t>
            </a:r>
          </a:p>
          <a:p>
            <a:pPr>
              <a:spcBef>
                <a:spcPct val="0"/>
              </a:spcBef>
            </a:pPr>
            <a:r>
              <a:rPr lang="en-US"/>
              <a:t> </a:t>
            </a:r>
          </a:p>
          <a:p>
            <a:pPr>
              <a:spcBef>
                <a:spcPct val="0"/>
              </a:spcBef>
            </a:pPr>
            <a:r>
              <a:rPr lang="en-US"/>
              <a:t>Hugo Chavez of Venezuela seized the public electric company and paid AES Corp. $739.3 million; Verizon got $572 for its stake in CANTV.</a:t>
            </a:r>
          </a:p>
        </p:txBody>
      </p:sp>
    </p:spTree>
    <p:extLst>
      <p:ext uri="{BB962C8B-B14F-4D97-AF65-F5344CB8AC3E}">
        <p14:creationId xmlns:p14="http://schemas.microsoft.com/office/powerpoint/2010/main" xmlns="" val="1823347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FFF58A-D68E-4E62-80A8-D5510FAED2C3}" type="slidenum">
              <a:rPr lang="en-US">
                <a:cs typeface="Arial" charset="0"/>
              </a:rPr>
              <a:pPr fontAlgn="base">
                <a:spcBef>
                  <a:spcPct val="0"/>
                </a:spcBef>
                <a:spcAft>
                  <a:spcPct val="0"/>
                </a:spcAft>
              </a:pPr>
              <a:t>12</a:t>
            </a:fld>
            <a:endParaRPr lang="en-US">
              <a:cs typeface="Arial" charset="0"/>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dirty="0"/>
              <a:t>In the mid-1970s, Johnson &amp; Johnson and other foreign investors in India had to submit to a host of government regulations to retain majority equity positions in companies already established.  Many of these rules were copied by Malaysia, Indonesia, the Philippines, Nigeria, and Brazil. By the late 1980s, after a “lost decade” in Latin America characterized by debt crises and low GNP growth, lawmakers reversed many of these restrictive and discriminatory laws. The end of the Cold War contributed significantly to these changes.</a:t>
            </a:r>
          </a:p>
          <a:p>
            <a:pPr>
              <a:spcBef>
                <a:spcPct val="0"/>
              </a:spcBef>
            </a:pPr>
            <a:r>
              <a:rPr lang="en-US" dirty="0"/>
              <a:t> </a:t>
            </a:r>
          </a:p>
          <a:p>
            <a:pPr>
              <a:spcBef>
                <a:spcPct val="0"/>
              </a:spcBef>
            </a:pPr>
            <a:r>
              <a:rPr lang="en-US" dirty="0"/>
              <a:t>It is difficult to reclaim expropriated property. U.S. courts will not get involved if foreign governments are involved. Companies can seek recourse through the World Bank Investment Dispute Settlement Center.  It is possible to purchase expropriation insurance from private companies or a government agency such as OPIC.  </a:t>
            </a:r>
          </a:p>
        </p:txBody>
      </p:sp>
    </p:spTree>
    <p:extLst>
      <p:ext uri="{BB962C8B-B14F-4D97-AF65-F5344CB8AC3E}">
        <p14:creationId xmlns:p14="http://schemas.microsoft.com/office/powerpoint/2010/main" xmlns="" val="425277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a:solidFill>
                  <a:schemeClr val="tx2">
                    <a:lumMod val="75000"/>
                  </a:schemeClr>
                </a:solidFill>
                <a:latin typeface="HP Simplified" pitchFamily="34" charset="0"/>
                <a:cs typeface="BrowalliaUPC" pitchFamily="34" charset="-34"/>
              </a:rPr>
              <a:t>Global Marketing </a:t>
            </a:r>
            <a:r>
              <a:rPr lang="en-US" sz="6000" spc="-150" dirty="0">
                <a:latin typeface="HP Simplified" pitchFamily="34" charset="0"/>
                <a:cs typeface="BrowalliaUPC" pitchFamily="34" charset="-34"/>
              </a:rPr>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KEEGAN/MARK C. GREEN               </a:t>
            </a:r>
            <a:r>
              <a:rPr lang="en-US" sz="1400" spc="-150" dirty="0">
                <a:latin typeface="HP Simplified Light" pitchFamily="34" charset="0"/>
                <a:cs typeface="BrowalliaUPC" pitchFamily="34" charset="-34"/>
              </a:rPr>
              <a:t>NINTH EDITION</a:t>
            </a:r>
            <a:endParaRPr lang="en-US" dirty="0"/>
          </a:p>
        </p:txBody>
      </p:sp>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a:solidFill>
                  <a:schemeClr val="tx2">
                    <a:lumMod val="75000"/>
                  </a:schemeClr>
                </a:solidFill>
                <a:latin typeface="HP Simplified" pitchFamily="34" charset="0"/>
              </a:rPr>
              <a:t>Introduction to Global Marketing</a:t>
            </a:r>
          </a:p>
          <a:p>
            <a:r>
              <a:rPr lang="en-US" dirty="0">
                <a:solidFill>
                  <a:schemeClr val="tx2">
                    <a:lumMod val="75000"/>
                  </a:schemeClr>
                </a:solidFill>
                <a:latin typeface="HP Simplified" pitchFamily="34" charset="0"/>
              </a:rPr>
              <a:t>Chapter 1</a:t>
            </a:r>
          </a:p>
          <a:p>
            <a:endParaRPr lang="en-US" dirty="0"/>
          </a:p>
        </p:txBody>
      </p:sp>
      <p:sp>
        <p:nvSpPr>
          <p:cNvPr id="5" name="Rectangle 4"/>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8921-383D-457C-ADE4-956F16F1FDA2}" type="datetime1">
              <a:rPr lang="en-US" smtClean="0"/>
              <a:pPr/>
              <a:t>9/29/2019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3EBBB5-A6FA-4923-AC1D-05B09D4E2EDE}" type="datetime1">
              <a:rPr lang="en-US" smtClean="0"/>
              <a:pPr/>
              <a:t>9/29/2019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1BD559ED-B5A3-45BA-8F10-63C9D5E75C64}" type="datetime1">
              <a:rPr lang="en-US" smtClean="0"/>
              <a:pPr>
                <a:defRPr/>
              </a:pPr>
              <a:t>9/29/2019</a:t>
            </a:fld>
            <a:endParaRPr lang="en-US" dirty="0"/>
          </a:p>
        </p:txBody>
      </p:sp>
      <p:sp>
        <p:nvSpPr>
          <p:cNvPr id="4" name="Footer Placeholder 3"/>
          <p:cNvSpPr>
            <a:spLocks noGrp="1"/>
          </p:cNvSpPr>
          <p:nvPr>
            <p:ph type="ftr" sz="quarter" idx="11"/>
          </p:nvPr>
        </p:nvSpPr>
        <p:spPr/>
        <p:txBody>
          <a:bodyPr/>
          <a:lstStyle/>
          <a:p>
            <a:pPr>
              <a:defRPr/>
            </a:pPr>
            <a:r>
              <a:rPr lang="en-US" dirty="0"/>
              <a:t>Copyright © 2017 Pearson Education, Ltd.</a:t>
            </a:r>
          </a:p>
        </p:txBody>
      </p:sp>
      <p:sp>
        <p:nvSpPr>
          <p:cNvPr id="5" name="Slide Number Placeholder 4"/>
          <p:cNvSpPr>
            <a:spLocks noGrp="1"/>
          </p:cNvSpPr>
          <p:nvPr>
            <p:ph type="sldNum" sz="quarter" idx="12"/>
          </p:nvPr>
        </p:nvSpPr>
        <p:spPr/>
        <p:txBody>
          <a:bodyPr/>
          <a:lstStyle/>
          <a:p>
            <a:pPr>
              <a:defRPr/>
            </a:pPr>
            <a:fld id="{41012576-23D8-4433-B933-02B995FE7BA0}"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6A4CF3FE-5431-4C4D-A509-DBA9F018B57A}" type="datetime1">
              <a:rPr lang="en-US" smtClean="0"/>
              <a:pPr>
                <a:defRPr/>
              </a:pPr>
              <a:t>9/29/2019</a:t>
            </a:fld>
            <a:endParaRPr lang="en-US" dirty="0"/>
          </a:p>
        </p:txBody>
      </p:sp>
      <p:sp>
        <p:nvSpPr>
          <p:cNvPr id="5" name="Footer Placeholder 4"/>
          <p:cNvSpPr>
            <a:spLocks noGrp="1"/>
          </p:cNvSpPr>
          <p:nvPr>
            <p:ph type="ftr" sz="quarter" idx="11"/>
          </p:nvPr>
        </p:nvSpPr>
        <p:spPr/>
        <p:txBody>
          <a:bodyPr/>
          <a:lstStyle/>
          <a:p>
            <a:pPr>
              <a:defRPr/>
            </a:pPr>
            <a:r>
              <a:rPr lang="en-US" dirty="0"/>
              <a:t>Copyright © 2017 Pearson Education, Ltd.</a:t>
            </a:r>
          </a:p>
        </p:txBody>
      </p:sp>
      <p:sp>
        <p:nvSpPr>
          <p:cNvPr id="6" name="Slide Number Placeholder 5"/>
          <p:cNvSpPr>
            <a:spLocks noGrp="1"/>
          </p:cNvSpPr>
          <p:nvPr>
            <p:ph type="sldNum" sz="quarter" idx="12"/>
          </p:nvPr>
        </p:nvSpPr>
        <p:spPr/>
        <p:txBody>
          <a:bodyPr/>
          <a:lstStyle/>
          <a:p>
            <a:pPr>
              <a:defRPr/>
            </a:pPr>
            <a:fld id="{41012576-23D8-4433-B933-02B995FE7BA0}"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dirty="0"/>
              <a:t>5-</a:t>
            </a:r>
            <a:fld id="{BA1B1854-2A96-441B-8E94-8B895DE2852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257300" y="2743200"/>
            <a:ext cx="6972300" cy="2895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7CB1FF73-645C-4F82-ADC5-1F2D11789329}" type="datetime1">
              <a:rPr lang="en-US" smtClean="0"/>
              <a:pPr>
                <a:defRPr/>
              </a:pPr>
              <a:t>9/29/2019</a:t>
            </a:fld>
            <a:endParaRPr lang="en-US" dirty="0"/>
          </a:p>
        </p:txBody>
      </p:sp>
      <p:sp>
        <p:nvSpPr>
          <p:cNvPr id="5" name="Footer Placeholder 4"/>
          <p:cNvSpPr>
            <a:spLocks noGrp="1"/>
          </p:cNvSpPr>
          <p:nvPr>
            <p:ph type="ftr" sz="quarter" idx="11"/>
          </p:nvPr>
        </p:nvSpPr>
        <p:spPr>
          <a:xfrm>
            <a:off x="2908300" y="6356350"/>
            <a:ext cx="3111500" cy="365125"/>
          </a:xfrm>
          <a:prstGeom prst="rect">
            <a:avLst/>
          </a:prstGeom>
        </p:spPr>
        <p:txBody>
          <a:bodyPr/>
          <a:lstStyle>
            <a:lvl1pPr>
              <a:defRPr sz="1200">
                <a:solidFill>
                  <a:schemeClr val="bg1">
                    <a:lumMod val="65000"/>
                  </a:schemeClr>
                </a:solidFill>
                <a:latin typeface="Arial" panose="020B0604020202020204" pitchFamily="34" charset="0"/>
                <a:cs typeface="Arial" panose="020B0604020202020204" pitchFamily="34" charset="0"/>
              </a:defRPr>
            </a:lvl1pPr>
          </a:lstStyle>
          <a:p>
            <a:pPr>
              <a:defRPr/>
            </a:pPr>
            <a:r>
              <a:rPr lang="en-US" dirty="0"/>
              <a:t>Copyright © 2017 Pearson Education, Ltd.</a:t>
            </a:r>
          </a:p>
        </p:txBody>
      </p:sp>
      <p:sp>
        <p:nvSpPr>
          <p:cNvPr id="6" name="Slide Number Placeholder 5"/>
          <p:cNvSpPr>
            <a:spLocks noGrp="1"/>
          </p:cNvSpPr>
          <p:nvPr>
            <p:ph type="sldNum" sz="quarter" idx="12"/>
          </p:nvPr>
        </p:nvSpPr>
        <p:spPr/>
        <p:txBody>
          <a:bodyPr/>
          <a:lstStyle/>
          <a:p>
            <a:pPr>
              <a:defRPr/>
            </a:pPr>
            <a:r>
              <a:rPr lang="en-US" dirty="0"/>
              <a:t>5-</a:t>
            </a:r>
            <a:fld id="{41012576-23D8-4433-B933-02B995FE7BA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BFE33-2064-4ED4-96F0-81245824A018}" type="datetime1">
              <a:rPr lang="en-US" smtClean="0"/>
              <a:pPr/>
              <a:t>9/29/2019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dirty="0"/>
              <a:t>5-</a:t>
            </a:r>
            <a:fld id="{BA1B1854-2A96-441B-8E94-8B895DE2852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C56C5-5416-4952-A436-D3F7E3498CEC}" type="datetime1">
              <a:rPr lang="en-US" smtClean="0"/>
              <a:pPr/>
              <a:t>9/29/2019</a:t>
            </a:fld>
            <a:endParaRPr lang="en-US" dirty="0"/>
          </a:p>
        </p:txBody>
      </p:sp>
      <p:sp>
        <p:nvSpPr>
          <p:cNvPr id="5" name="Footer Placeholder 4"/>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1E13C-F80D-411B-8ABF-4934CC487451}" type="datetime1">
              <a:rPr lang="en-US" smtClean="0"/>
              <a:pPr/>
              <a:t>9/29/2019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r>
              <a:rPr lang="en-US" dirty="0"/>
              <a:t>5-</a:t>
            </a:r>
            <a:fld id="{BA1B1854-2A96-441B-8E94-8B895DE2852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F3872-339A-40CF-B2A0-2A95540D5070}" type="datetime1">
              <a:rPr lang="en-US" smtClean="0"/>
              <a:pPr/>
              <a:t>9/29/2019</a:t>
            </a:fld>
            <a:endParaRPr lang="en-US" dirty="0"/>
          </a:p>
        </p:txBody>
      </p:sp>
      <p:sp>
        <p:nvSpPr>
          <p:cNvPr id="8" name="Footer Placeholder 7"/>
          <p:cNvSpPr>
            <a:spLocks noGrp="1"/>
          </p:cNvSpPr>
          <p:nvPr>
            <p:ph type="ftr" sz="quarter" idx="11"/>
          </p:nvPr>
        </p:nvSpPr>
        <p:spPr/>
        <p:txBody>
          <a:bodyPr/>
          <a:lstStyle/>
          <a:p>
            <a:r>
              <a:rPr lang="en-US" dirty="0"/>
              <a:t>Copyright © 2017 Pearson Education, Ltd.</a:t>
            </a:r>
          </a:p>
        </p:txBody>
      </p:sp>
      <p:sp>
        <p:nvSpPr>
          <p:cNvPr id="9" name="Slide Number Placeholder 8"/>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24BE35-A73B-49E8-9E76-F28F327CDCA2}" type="datetime1">
              <a:rPr lang="en-US" smtClean="0"/>
              <a:pPr/>
              <a:t>9/29/2019</a:t>
            </a:fld>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8F232-0683-4486-8C19-EDEDDC98357F}" type="datetime1">
              <a:rPr lang="en-US" smtClean="0"/>
              <a:pPr/>
              <a:t>9/29/2019</a:t>
            </a:fld>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4" name="Slide Number Placeholder 3"/>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5BE19-8B3D-4CF1-8049-EF9E8408109E}" type="datetime1">
              <a:rPr lang="en-US" smtClean="0"/>
              <a:pPr/>
              <a:t>9/29/2019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080B09-B537-45A9-8600-817CA2CC5D6D}" type="datetime1">
              <a:rPr lang="en-US" smtClean="0"/>
              <a:pPr/>
              <a:t>9/29/2019</a:t>
            </a:fld>
            <a:endParaRPr lang="en-US" dirty="0"/>
          </a:p>
        </p:txBody>
      </p:sp>
      <p:sp>
        <p:nvSpPr>
          <p:cNvPr id="6" name="Footer Placeholder 5"/>
          <p:cNvSpPr>
            <a:spLocks noGrp="1"/>
          </p:cNvSpPr>
          <p:nvPr>
            <p:ph type="ftr" sz="quarter" idx="11"/>
          </p:nvPr>
        </p:nvSpPr>
        <p:spPr/>
        <p:txBody>
          <a:bodyPr/>
          <a:lstStyle/>
          <a:p>
            <a:r>
              <a:rPr lang="en-US" dirty="0"/>
              <a:t>Copyright © 2017 Pearson Education, Ltd.</a:t>
            </a:r>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73EE3-ADFD-495F-BA7B-B124C6E6B5B8}" type="datetime1">
              <a:rPr lang="en-US" smtClean="0"/>
              <a:pPr/>
              <a:t>9/29/2019</a:t>
            </a:fld>
            <a:endParaRPr lang="en-US"/>
          </a:p>
        </p:txBody>
      </p:sp>
      <p:sp>
        <p:nvSpPr>
          <p:cNvPr id="5" name="Footer Placeholder 4"/>
          <p:cNvSpPr>
            <a:spLocks noGrp="1"/>
          </p:cNvSpPr>
          <p:nvPr>
            <p:ph type="ftr" sz="quarter" idx="3"/>
          </p:nvPr>
        </p:nvSpPr>
        <p:spPr>
          <a:xfrm>
            <a:off x="2908300" y="6356350"/>
            <a:ext cx="31115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Copyright © 2017 Pearson Education, Ltd.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5-</a:t>
            </a:r>
            <a:fld id="{BA1B1854-2A96-441B-8E94-8B895DE28521}" type="slidenum">
              <a:rPr lang="en-US" smtClean="0"/>
              <a:pPr/>
              <a:t>‹#›</a:t>
            </a:fld>
            <a:endParaRPr lang="en-US" dirty="0"/>
          </a:p>
        </p:txBody>
      </p:sp>
      <p:sp>
        <p:nvSpPr>
          <p:cNvPr id="9" name="Rectangle 8"/>
          <p:cNvSpPr/>
          <p:nvPr userDrawn="1"/>
        </p:nvSpPr>
        <p:spPr>
          <a:xfrm>
            <a:off x="0" y="0"/>
            <a:ext cx="9144000" cy="685800"/>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6BBC57F-D001-4EAD-86D9-262626BCFBB7}" type="datetime1">
              <a:rPr lang="en-US" smtClean="0"/>
              <a:pPr>
                <a:defRPr/>
              </a:pPr>
              <a:t>9/29/2019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a:t>5-</a:t>
            </a:r>
            <a:fld id="{41012576-23D8-4433-B933-02B995FE7BA0}" type="slidenum">
              <a:rPr lang="en-US" smtClean="0"/>
              <a:pPr>
                <a:defRPr/>
              </a:pPr>
              <a:t>‹#›</a:t>
            </a:fld>
            <a:endParaRPr lang="en-US" dirty="0"/>
          </a:p>
        </p:txBody>
      </p:sp>
      <p:sp>
        <p:nvSpPr>
          <p:cNvPr id="9" name="Subtitle 2"/>
          <p:cNvSpPr txBox="1">
            <a:spLocks/>
          </p:cNvSpPr>
          <p:nvPr/>
        </p:nvSpPr>
        <p:spPr>
          <a:xfrm>
            <a:off x="1371600" y="3657600"/>
            <a:ext cx="6400800" cy="1752600"/>
          </a:xfrm>
          <a:prstGeom prst="rect">
            <a:avLst/>
          </a:prstGeom>
        </p:spPr>
        <p:txBody>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6700" spc="-150" dirty="0">
                <a:solidFill>
                  <a:schemeClr val="tx2">
                    <a:lumMod val="75000"/>
                  </a:schemeClr>
                </a:solidFill>
                <a:latin typeface="HP Simplified" pitchFamily="34" charset="0"/>
                <a:cs typeface="BrowalliaUPC" pitchFamily="34" charset="-34"/>
              </a:rPr>
              <a:t>Global Marketing </a:t>
            </a:r>
            <a:r>
              <a:rPr lang="en-US" sz="6000" spc="-150" dirty="0">
                <a:latin typeface="HP Simplified" pitchFamily="34" charset="0"/>
                <a:cs typeface="BrowalliaUPC" pitchFamily="34" charset="-34"/>
              </a:rPr>
              <a:t/>
            </a:r>
            <a:br>
              <a:rPr lang="en-US" sz="6000" spc="-150" dirty="0">
                <a:latin typeface="HP Simplified" pitchFamily="34" charset="0"/>
                <a:cs typeface="BrowalliaUPC" pitchFamily="34" charset="-34"/>
              </a:rPr>
            </a:br>
            <a:r>
              <a:rPr lang="en-US" sz="2400" spc="-150" dirty="0">
                <a:solidFill>
                  <a:srgbClr val="46A1EC"/>
                </a:solidFill>
                <a:latin typeface="HP Simplified" pitchFamily="34" charset="0"/>
                <a:cs typeface="BrowalliaUPC" pitchFamily="34" charset="-34"/>
              </a:rPr>
              <a:t>WARREN  J.  KEEGAN</a:t>
            </a:r>
            <a:r>
              <a:rPr lang="en-US" sz="2400" spc="-150" baseline="0" dirty="0">
                <a:solidFill>
                  <a:srgbClr val="46A1EC"/>
                </a:solidFill>
                <a:latin typeface="HP Simplified" pitchFamily="34" charset="0"/>
                <a:cs typeface="BrowalliaUPC" pitchFamily="34" charset="-34"/>
              </a:rPr>
              <a:t>     </a:t>
            </a:r>
            <a:r>
              <a:rPr lang="en-US" sz="2400" spc="-150" dirty="0">
                <a:solidFill>
                  <a:srgbClr val="46A1EC"/>
                </a:solidFill>
                <a:latin typeface="HP Simplified" pitchFamily="34" charset="0"/>
                <a:cs typeface="BrowalliaUPC" pitchFamily="34" charset="-34"/>
              </a:rPr>
              <a:t>MARK C. GREEN               </a:t>
            </a:r>
            <a:r>
              <a:rPr lang="en-US" sz="1400" spc="-150" dirty="0">
                <a:latin typeface="HP Simplified Light" pitchFamily="34" charset="0"/>
                <a:cs typeface="BrowalliaUPC" pitchFamily="34" charset="-34"/>
              </a:rPr>
              <a:t>Ninth Edition, Global Edition</a:t>
            </a:r>
            <a:endParaRPr lang="en-US" dirty="0"/>
          </a:p>
        </p:txBody>
      </p:sp>
      <p:sp>
        <p:nvSpPr>
          <p:cNvPr id="7" name="Rectangle 6"/>
          <p:cNvSpPr/>
          <p:nvPr userDrawn="1"/>
        </p:nvSpPr>
        <p:spPr>
          <a:xfrm>
            <a:off x="0" y="0"/>
            <a:ext cx="9144000" cy="3461272"/>
          </a:xfrm>
          <a:prstGeom prst="rect">
            <a:avLst/>
          </a:prstGeom>
          <a:solidFill>
            <a:srgbClr val="40E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68735434"/>
      </p:ext>
    </p:extLst>
  </p:cSld>
  <p:clrMap bg1="lt1" tx1="dk1" bg2="lt2" tx2="dk2" accent1="accent1" accent2="accent2" accent3="accent3" accent4="accent4" accent5="accent5" accent6="accent6" hlink="hlink" folHlink="folHlink"/>
  <p:sldLayoutIdLst>
    <p:sldLayoutId id="2147483738" r:id="rId1"/>
    <p:sldLayoutId id="2147483740"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3"/>
          <p:cNvSpPr txBox="1">
            <a:spLocks noChangeArrowheads="1"/>
          </p:cNvSpPr>
          <p:nvPr/>
        </p:nvSpPr>
        <p:spPr bwMode="auto">
          <a:xfrm>
            <a:off x="296149" y="0"/>
            <a:ext cx="8274051" cy="1384995"/>
          </a:xfrm>
          <a:prstGeom prst="rect">
            <a:avLst/>
          </a:prstGeom>
          <a:noFill/>
          <a:ln w="9525">
            <a:noFill/>
            <a:miter lim="800000"/>
            <a:headEnd/>
            <a:tailEnd/>
          </a:ln>
        </p:spPr>
        <p:txBody>
          <a:bodyPr wrap="square">
            <a:spAutoFit/>
          </a:bodyPr>
          <a:lstStyle/>
          <a:p>
            <a:pPr algn="ctr"/>
            <a:endParaRPr lang="en-US" sz="2800" b="1" dirty="0"/>
          </a:p>
          <a:p>
            <a:pPr algn="ctr"/>
            <a:r>
              <a:rPr lang="en-US" sz="2800" b="1" dirty="0"/>
              <a:t>Political, Legal, and Regulatory Environments</a:t>
            </a:r>
          </a:p>
          <a:p>
            <a:pPr algn="ctr"/>
            <a:r>
              <a:rPr lang="en-US" sz="2800" b="1" dirty="0">
                <a:solidFill>
                  <a:srgbClr val="00B0F0"/>
                </a:solidFill>
              </a:rPr>
              <a:t>Chapter 5</a:t>
            </a:r>
          </a:p>
        </p:txBody>
      </p:sp>
      <p:sp>
        <p:nvSpPr>
          <p:cNvPr id="2" name="Footer Placeholder 1"/>
          <p:cNvSpPr>
            <a:spLocks noGrp="1"/>
          </p:cNvSpPr>
          <p:nvPr>
            <p:ph type="ftr" sz="quarter" idx="11"/>
          </p:nvPr>
        </p:nvSpPr>
        <p:spPr/>
        <p:txBody>
          <a:bodyPr/>
          <a:lstStyle/>
          <a:p>
            <a:pPr>
              <a:defRPr/>
            </a:pPr>
            <a:r>
              <a:rPr lang="en-US" dirty="0"/>
              <a:t>Copyright © 2017 Pearson Education, Ltd.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609600"/>
            <a:ext cx="8686800" cy="1143000"/>
          </a:xfrm>
        </p:spPr>
        <p:txBody>
          <a:bodyPr/>
          <a:lstStyle/>
          <a:p>
            <a:pPr fontAlgn="auto">
              <a:spcAft>
                <a:spcPts val="0"/>
              </a:spcAft>
              <a:defRPr/>
            </a:pPr>
            <a:r>
              <a:rPr lang="en-US" dirty="0">
                <a:latin typeface="+mn-lt"/>
              </a:rPr>
              <a:t>Seizure of Assets</a:t>
            </a:r>
          </a:p>
        </p:txBody>
      </p:sp>
      <p:sp>
        <p:nvSpPr>
          <p:cNvPr id="35843" name="Rectangle 3"/>
          <p:cNvSpPr>
            <a:spLocks noGrp="1" noChangeArrowheads="1"/>
          </p:cNvSpPr>
          <p:nvPr>
            <p:ph idx="1"/>
          </p:nvPr>
        </p:nvSpPr>
        <p:spPr/>
        <p:txBody>
          <a:bodyPr/>
          <a:lstStyle/>
          <a:p>
            <a:pPr>
              <a:lnSpc>
                <a:spcPct val="90000"/>
              </a:lnSpc>
            </a:pPr>
            <a:r>
              <a:rPr lang="en-US" b="1" dirty="0"/>
              <a:t>Expropriation</a:t>
            </a:r>
            <a:r>
              <a:rPr lang="en-US" dirty="0"/>
              <a:t>–governmental action to dispossess a foreign company or investor</a:t>
            </a:r>
          </a:p>
          <a:p>
            <a:pPr lvl="1">
              <a:lnSpc>
                <a:spcPct val="90000"/>
              </a:lnSpc>
            </a:pPr>
            <a:r>
              <a:rPr lang="en-US" sz="3200" dirty="0"/>
              <a:t>Compensation should be provided in a “prompt, effective, and adequate manner</a:t>
            </a:r>
            <a:r>
              <a:rPr lang="en-US" sz="3200" dirty="0" smtClean="0"/>
              <a:t>”</a:t>
            </a:r>
          </a:p>
          <a:p>
            <a:pPr>
              <a:lnSpc>
                <a:spcPct val="90000"/>
              </a:lnSpc>
            </a:pPr>
            <a:r>
              <a:rPr lang="en-US" sz="3600" b="1" smtClean="0"/>
              <a:t>Confiscation </a:t>
            </a:r>
            <a:r>
              <a:rPr lang="en-US" sz="3600" dirty="0"/>
              <a:t>occurs when no compensation is </a:t>
            </a:r>
            <a:r>
              <a:rPr lang="en-US" sz="3600" dirty="0" smtClean="0"/>
              <a:t>provided</a:t>
            </a:r>
          </a:p>
          <a:p>
            <a:pPr lvl="1">
              <a:lnSpc>
                <a:spcPct val="90000"/>
              </a:lnSpc>
            </a:pPr>
            <a:r>
              <a:rPr lang="en-US" altLang="en-US" dirty="0">
                <a:ea typeface="ＭＳ Ｐゴシック" panose="020B0600070205080204" pitchFamily="34" charset="-128"/>
              </a:rPr>
              <a:t>ExxonMobil and ConocoPhillips</a:t>
            </a:r>
            <a:endParaRPr lang="en-US" dirty="0"/>
          </a:p>
          <a:p>
            <a:pPr>
              <a:lnSpc>
                <a:spcPct val="90000"/>
              </a:lnSpc>
            </a:pPr>
            <a:endParaRPr lang="en-US" sz="3600"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n-US">
                <a:latin typeface="+mn-lt"/>
              </a:rPr>
              <a:t>Seizure of Assets</a:t>
            </a:r>
          </a:p>
        </p:txBody>
      </p:sp>
      <p:sp>
        <p:nvSpPr>
          <p:cNvPr id="36867" name="Rectangle 3"/>
          <p:cNvSpPr>
            <a:spLocks noGrp="1" noChangeArrowheads="1"/>
          </p:cNvSpPr>
          <p:nvPr>
            <p:ph idx="1"/>
          </p:nvPr>
        </p:nvSpPr>
        <p:spPr/>
        <p:txBody>
          <a:bodyPr/>
          <a:lstStyle/>
          <a:p>
            <a:r>
              <a:rPr lang="en-US" b="1" dirty="0"/>
              <a:t>Nationalization</a:t>
            </a:r>
            <a:r>
              <a:rPr lang="en-US" dirty="0"/>
              <a:t>–a government takes control of some or all of the enterprises in an entire industry</a:t>
            </a:r>
          </a:p>
          <a:p>
            <a:pPr lvl="1"/>
            <a:r>
              <a:rPr lang="en-US" dirty="0"/>
              <a:t>Acceptable according to international law if:</a:t>
            </a:r>
          </a:p>
          <a:p>
            <a:pPr lvl="2"/>
            <a:r>
              <a:rPr lang="en-US" dirty="0"/>
              <a:t> satisfies public purpose </a:t>
            </a:r>
          </a:p>
          <a:p>
            <a:pPr lvl="2"/>
            <a:r>
              <a:rPr lang="en-US" dirty="0"/>
              <a:t> includes compensation</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12800" y="711200"/>
            <a:ext cx="7543800" cy="1143000"/>
          </a:xfrm>
        </p:spPr>
        <p:txBody>
          <a:bodyPr/>
          <a:lstStyle/>
          <a:p>
            <a:pPr fontAlgn="auto">
              <a:spcAft>
                <a:spcPts val="0"/>
              </a:spcAft>
              <a:defRPr/>
            </a:pPr>
            <a:r>
              <a:rPr lang="en-US" dirty="0">
                <a:latin typeface="+mn-lt"/>
              </a:rPr>
              <a:t>Seizure of Assets</a:t>
            </a:r>
          </a:p>
        </p:txBody>
      </p:sp>
      <p:sp>
        <p:nvSpPr>
          <p:cNvPr id="29699" name="Rectangle 3"/>
          <p:cNvSpPr>
            <a:spLocks noGrp="1" noChangeArrowheads="1"/>
          </p:cNvSpPr>
          <p:nvPr>
            <p:ph idx="1"/>
          </p:nvPr>
        </p:nvSpPr>
        <p:spPr>
          <a:xfrm>
            <a:off x="381000" y="1905000"/>
            <a:ext cx="8458200" cy="4114800"/>
          </a:xfrm>
        </p:spPr>
        <p:txBody>
          <a:bodyPr rtlCol="0">
            <a:normAutofit lnSpcReduction="10000"/>
          </a:bodyPr>
          <a:lstStyle/>
          <a:p>
            <a:pPr fontAlgn="auto">
              <a:lnSpc>
                <a:spcPct val="90000"/>
              </a:lnSpc>
              <a:spcAft>
                <a:spcPts val="0"/>
              </a:spcAft>
              <a:buFont typeface="Arial"/>
              <a:buChar char="•"/>
              <a:defRPr/>
            </a:pPr>
            <a:r>
              <a:rPr lang="en-US" sz="2800" b="1" dirty="0"/>
              <a:t>Creeping expropriation</a:t>
            </a:r>
            <a:r>
              <a:rPr lang="en-US" sz="2800" dirty="0"/>
              <a:t>–limits economic activities of foreign firms</a:t>
            </a:r>
          </a:p>
          <a:p>
            <a:pPr fontAlgn="auto">
              <a:lnSpc>
                <a:spcPct val="90000"/>
              </a:lnSpc>
              <a:spcAft>
                <a:spcPts val="0"/>
              </a:spcAft>
              <a:buFont typeface="Arial"/>
              <a:buChar char="•"/>
              <a:defRPr/>
            </a:pPr>
            <a:r>
              <a:rPr lang="en-US" sz="2800" dirty="0"/>
              <a:t>May include:</a:t>
            </a:r>
          </a:p>
          <a:p>
            <a:pPr lvl="1" fontAlgn="auto">
              <a:lnSpc>
                <a:spcPct val="90000"/>
              </a:lnSpc>
              <a:spcAft>
                <a:spcPts val="0"/>
              </a:spcAft>
              <a:buFont typeface="Arial"/>
              <a:buChar char="–"/>
              <a:defRPr/>
            </a:pPr>
            <a:r>
              <a:rPr lang="en-US" sz="2400" dirty="0"/>
              <a:t>Limits on repatriation of profits, dividends, or royalties</a:t>
            </a:r>
          </a:p>
          <a:p>
            <a:pPr lvl="1" fontAlgn="auto">
              <a:lnSpc>
                <a:spcPct val="90000"/>
              </a:lnSpc>
              <a:spcAft>
                <a:spcPts val="0"/>
              </a:spcAft>
              <a:buFont typeface="Arial"/>
              <a:buChar char="–"/>
              <a:defRPr/>
            </a:pPr>
            <a:r>
              <a:rPr lang="en-US" sz="2400" dirty="0"/>
              <a:t>Technical assistance fees</a:t>
            </a:r>
          </a:p>
          <a:p>
            <a:pPr lvl="1" fontAlgn="auto">
              <a:lnSpc>
                <a:spcPct val="90000"/>
              </a:lnSpc>
              <a:spcAft>
                <a:spcPts val="0"/>
              </a:spcAft>
              <a:buFont typeface="Arial"/>
              <a:buChar char="–"/>
              <a:defRPr/>
            </a:pPr>
            <a:r>
              <a:rPr lang="en-US" sz="2400" dirty="0"/>
              <a:t>Increased local content laws</a:t>
            </a:r>
          </a:p>
          <a:p>
            <a:pPr lvl="1" fontAlgn="auto">
              <a:lnSpc>
                <a:spcPct val="90000"/>
              </a:lnSpc>
              <a:spcAft>
                <a:spcPts val="0"/>
              </a:spcAft>
              <a:buFont typeface="Arial"/>
              <a:buChar char="–"/>
              <a:defRPr/>
            </a:pPr>
            <a:r>
              <a:rPr lang="en-US" sz="2400" dirty="0"/>
              <a:t>Quotas for hiring local nationals</a:t>
            </a:r>
          </a:p>
          <a:p>
            <a:pPr lvl="1" fontAlgn="auto">
              <a:lnSpc>
                <a:spcPct val="90000"/>
              </a:lnSpc>
              <a:spcAft>
                <a:spcPts val="0"/>
              </a:spcAft>
              <a:buFont typeface="Arial"/>
              <a:buChar char="–"/>
              <a:defRPr/>
            </a:pPr>
            <a:r>
              <a:rPr lang="en-US" sz="2400" dirty="0"/>
              <a:t>Price controls</a:t>
            </a:r>
          </a:p>
          <a:p>
            <a:pPr lvl="1" fontAlgn="auto">
              <a:lnSpc>
                <a:spcPct val="90000"/>
              </a:lnSpc>
              <a:spcAft>
                <a:spcPts val="0"/>
              </a:spcAft>
              <a:buFont typeface="Arial"/>
              <a:buChar char="–"/>
              <a:defRPr/>
            </a:pPr>
            <a:r>
              <a:rPr lang="en-US" sz="2400" dirty="0"/>
              <a:t>Discriminatory tariff and nontariff barriers</a:t>
            </a:r>
          </a:p>
          <a:p>
            <a:pPr lvl="1" fontAlgn="auto">
              <a:lnSpc>
                <a:spcPct val="90000"/>
              </a:lnSpc>
              <a:spcAft>
                <a:spcPts val="0"/>
              </a:spcAft>
              <a:buFont typeface="Arial"/>
              <a:buChar char="–"/>
              <a:defRPr/>
            </a:pPr>
            <a:r>
              <a:rPr lang="en-US" sz="2400" dirty="0"/>
              <a:t>Discriminatory laws on patents and trademarks</a:t>
            </a:r>
          </a:p>
          <a:p>
            <a:pPr fontAlgn="auto">
              <a:lnSpc>
                <a:spcPct val="90000"/>
              </a:lnSpc>
              <a:spcAft>
                <a:spcPts val="0"/>
              </a:spcAft>
              <a:buFont typeface="Arial"/>
              <a:buChar char="•"/>
              <a:defRPr/>
            </a:pPr>
            <a:endParaRPr lang="en-US" sz="2800"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483BF02E-5873-43E9-9429-843B0BE7BEFF}"/>
              </a:ext>
            </a:extLst>
          </p:cNvPr>
          <p:cNvSpPr>
            <a:spLocks noGrp="1"/>
          </p:cNvSpPr>
          <p:nvPr>
            <p:ph type="ctrTitle"/>
          </p:nvPr>
        </p:nvSpPr>
        <p:spPr>
          <a:xfrm>
            <a:off x="685800" y="76200"/>
            <a:ext cx="7772400" cy="838200"/>
          </a:xfrm>
        </p:spPr>
        <p:txBody>
          <a:bodyPr/>
          <a:lstStyle/>
          <a:p>
            <a:pPr eaLnBrk="1" hangingPunct="1"/>
            <a:r>
              <a:rPr lang="en-US" altLang="en-US" sz="3400" b="1" dirty="0">
                <a:latin typeface="Arial" panose="020B0604020202020204" pitchFamily="34" charset="0"/>
                <a:ea typeface="ＭＳ Ｐゴシック" panose="020B0600070205080204" pitchFamily="34" charset="-128"/>
                <a:cs typeface="Arial" panose="020B0604020202020204" pitchFamily="34" charset="0"/>
              </a:rPr>
              <a:t>Country Risk in Selected Countries</a:t>
            </a:r>
          </a:p>
        </p:txBody>
      </p:sp>
      <p:sp>
        <p:nvSpPr>
          <p:cNvPr id="6" name="Rectangle 5">
            <a:extLst>
              <a:ext uri="{FF2B5EF4-FFF2-40B4-BE49-F238E27FC236}">
                <a16:creationId xmlns="" xmlns:a16="http://schemas.microsoft.com/office/drawing/2014/main" id="{127BE825-47D1-447A-AA47-E98866143A36}"/>
              </a:ext>
            </a:extLst>
          </p:cNvPr>
          <p:cNvSpPr/>
          <p:nvPr/>
        </p:nvSpPr>
        <p:spPr>
          <a:xfrm>
            <a:off x="0" y="903288"/>
            <a:ext cx="9144000" cy="247650"/>
          </a:xfrm>
          <a:prstGeom prst="rect">
            <a:avLst/>
          </a:prstGeom>
          <a:solidFill>
            <a:srgbClr val="B2C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23556" name="Picture 1">
            <a:extLst>
              <a:ext uri="{FF2B5EF4-FFF2-40B4-BE49-F238E27FC236}">
                <a16:creationId xmlns="" xmlns:a16="http://schemas.microsoft.com/office/drawing/2014/main" id="{D0D2ABCC-8310-4308-BBAA-D5F55C12B2F5}"/>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143000"/>
            <a:ext cx="8305800" cy="506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Footer Placeholder 1">
            <a:extLst>
              <a:ext uri="{FF2B5EF4-FFF2-40B4-BE49-F238E27FC236}">
                <a16:creationId xmlns="" xmlns:a16="http://schemas.microsoft.com/office/drawing/2014/main" id="{AD5F06EC-FDDC-49F5-A6ED-A7935E26FC6C}"/>
              </a:ext>
            </a:extLst>
          </p:cNvPr>
          <p:cNvSpPr>
            <a:spLocks noGrp="1"/>
          </p:cNvSpPr>
          <p:nvPr>
            <p:ph type="ftr" sz="quarter" idx="11"/>
          </p:nvPr>
        </p:nvSpPr>
        <p:spPr bwMode="auto">
          <a:xfrm>
            <a:off x="3124200" y="6492875"/>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Copyright © 2017 Pearson Education, Ltd.  </a:t>
            </a:r>
          </a:p>
        </p:txBody>
      </p:sp>
      <p:sp>
        <p:nvSpPr>
          <p:cNvPr id="23558" name="Rectangle 2">
            <a:extLst>
              <a:ext uri="{FF2B5EF4-FFF2-40B4-BE49-F238E27FC236}">
                <a16:creationId xmlns="" xmlns:a16="http://schemas.microsoft.com/office/drawing/2014/main" id="{E8345AFC-03F1-48AA-B351-8AC06437FAAE}"/>
              </a:ext>
            </a:extLst>
          </p:cNvPr>
          <p:cNvSpPr>
            <a:spLocks noChangeArrowheads="1"/>
          </p:cNvSpPr>
          <p:nvPr/>
        </p:nvSpPr>
        <p:spPr bwMode="auto">
          <a:xfrm>
            <a:off x="304800" y="6091238"/>
            <a:ext cx="83058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i="1">
                <a:latin typeface="Arial" panose="020B0604020202020204" pitchFamily="34" charset="0"/>
              </a:rPr>
              <a:t>Source: </a:t>
            </a:r>
            <a:r>
              <a:rPr lang="en-US" altLang="en-US" sz="1200">
                <a:latin typeface="Arial" panose="020B0604020202020204" pitchFamily="34" charset="0"/>
              </a:rPr>
              <a:t>Based on </a:t>
            </a:r>
            <a:r>
              <a:rPr lang="en-US" altLang="en-US" sz="1200" i="1">
                <a:latin typeface="Arial" panose="020B0604020202020204" pitchFamily="34" charset="0"/>
              </a:rPr>
              <a:t>Economist Intelligence Unit </a:t>
            </a:r>
            <a:r>
              <a:rPr lang="en-US" altLang="en-US" sz="1200">
                <a:latin typeface="Arial" panose="020B0604020202020204" pitchFamily="34" charset="0"/>
              </a:rPr>
              <a:t>(2015), “Risk Briefing,” www.viewswire.eiu.com, and Euler Hermes Country Risk Ratings (2015), http://www.eulerhermes.com.</a:t>
            </a:r>
          </a:p>
        </p:txBody>
      </p:sp>
      <p:sp>
        <p:nvSpPr>
          <p:cNvPr id="23559" name="Slide Number Placeholder 3">
            <a:extLst>
              <a:ext uri="{FF2B5EF4-FFF2-40B4-BE49-F238E27FC236}">
                <a16:creationId xmlns="" xmlns:a16="http://schemas.microsoft.com/office/drawing/2014/main" id="{FD081ED3-C7C3-4AEE-A56F-BE79E867348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6-</a:t>
            </a:r>
            <a:fld id="{45BC96BC-3BE5-4C62-A2D5-67EB089A35A2}"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1300" y="609600"/>
            <a:ext cx="8445500" cy="1143000"/>
          </a:xfrm>
        </p:spPr>
        <p:txBody>
          <a:bodyPr/>
          <a:lstStyle/>
          <a:p>
            <a:pPr fontAlgn="auto">
              <a:spcAft>
                <a:spcPts val="0"/>
              </a:spcAft>
              <a:defRPr/>
            </a:pPr>
            <a:r>
              <a:rPr lang="en-US" dirty="0">
                <a:latin typeface="+mn-lt"/>
              </a:rPr>
              <a:t>International Law</a:t>
            </a:r>
          </a:p>
        </p:txBody>
      </p:sp>
      <p:sp>
        <p:nvSpPr>
          <p:cNvPr id="40963" name="Rectangle 3"/>
          <p:cNvSpPr>
            <a:spLocks noGrp="1" noChangeArrowheads="1"/>
          </p:cNvSpPr>
          <p:nvPr>
            <p:ph idx="1"/>
          </p:nvPr>
        </p:nvSpPr>
        <p:spPr/>
        <p:txBody>
          <a:bodyPr/>
          <a:lstStyle/>
          <a:p>
            <a:r>
              <a:rPr lang="en-US" dirty="0"/>
              <a:t>The rules and principles that nation-states consider binding among themselves</a:t>
            </a:r>
          </a:p>
          <a:p>
            <a:r>
              <a:rPr lang="en-US" dirty="0"/>
              <a:t>Pertains to property, trade, immigration and other areas </a:t>
            </a:r>
          </a:p>
          <a:p>
            <a:r>
              <a:rPr lang="en-US" dirty="0"/>
              <a:t>Disputes between nations are issues of public international law</a:t>
            </a:r>
          </a:p>
          <a:p>
            <a:pPr lvl="1"/>
            <a:r>
              <a:rPr lang="en-US" dirty="0"/>
              <a:t>World Court or International Court of Justice (ICJ); </a:t>
            </a:r>
          </a:p>
          <a:p>
            <a:pPr lvl="1"/>
            <a:r>
              <a:rPr lang="en-US" dirty="0"/>
              <a:t>Judicial arm of the United Nations</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International Court of Justice</a:t>
            </a:r>
          </a:p>
        </p:txBody>
      </p:sp>
      <p:sp>
        <p:nvSpPr>
          <p:cNvPr id="43011" name="Content Placeholder 3"/>
          <p:cNvSpPr>
            <a:spLocks noGrp="1"/>
          </p:cNvSpPr>
          <p:nvPr>
            <p:ph sz="half" idx="2"/>
          </p:nvPr>
        </p:nvSpPr>
        <p:spPr>
          <a:xfrm>
            <a:off x="4648200" y="1988836"/>
            <a:ext cx="4038600" cy="4525963"/>
          </a:xfrm>
        </p:spPr>
        <p:txBody>
          <a:bodyPr/>
          <a:lstStyle/>
          <a:p>
            <a:r>
              <a:rPr lang="en-US" dirty="0"/>
              <a:t>Judicial arm of the United Nations founded in 1947</a:t>
            </a:r>
          </a:p>
          <a:p>
            <a:r>
              <a:rPr lang="en-US" dirty="0"/>
              <a:t>Settles disputes between nations</a:t>
            </a:r>
          </a:p>
          <a:p>
            <a:r>
              <a:rPr lang="en-US" dirty="0"/>
              <a:t>Offers advice on legal issues submitted by various international agencies</a:t>
            </a:r>
          </a:p>
          <a:p>
            <a:pPr lvl="1">
              <a:buNone/>
            </a:pPr>
            <a:endParaRPr lang="en-US" dirty="0"/>
          </a:p>
        </p:txBody>
      </p:sp>
      <p:sp>
        <p:nvSpPr>
          <p:cNvPr id="43012" name="TextBox 5"/>
          <p:cNvSpPr txBox="1">
            <a:spLocks noChangeArrowheads="1"/>
          </p:cNvSpPr>
          <p:nvPr/>
        </p:nvSpPr>
        <p:spPr bwMode="auto">
          <a:xfrm>
            <a:off x="1079500" y="4644900"/>
            <a:ext cx="2921000" cy="369332"/>
          </a:xfrm>
          <a:prstGeom prst="rect">
            <a:avLst/>
          </a:prstGeom>
          <a:noFill/>
          <a:ln w="9525">
            <a:noFill/>
            <a:miter lim="800000"/>
            <a:headEnd/>
            <a:tailEnd/>
          </a:ln>
        </p:spPr>
        <p:txBody>
          <a:bodyPr wrap="square">
            <a:spAutoFit/>
          </a:bodyPr>
          <a:lstStyle/>
          <a:p>
            <a:r>
              <a:rPr lang="en-US" b="1" dirty="0">
                <a:latin typeface="Calibri" pitchFamily="34" charset="0"/>
              </a:rPr>
              <a:t>ICJ, The Hague, Netherlands</a:t>
            </a:r>
          </a:p>
        </p:txBody>
      </p:sp>
      <p:pic>
        <p:nvPicPr>
          <p:cNvPr id="6" name="Picture 5" descr="EX_05_004.tif"/>
          <p:cNvPicPr>
            <a:picLocks noChangeAspect="1"/>
          </p:cNvPicPr>
          <p:nvPr/>
        </p:nvPicPr>
        <p:blipFill>
          <a:blip r:embed="rId3"/>
          <a:stretch>
            <a:fillRect/>
          </a:stretch>
        </p:blipFill>
        <p:spPr>
          <a:xfrm>
            <a:off x="286084" y="1997171"/>
            <a:ext cx="4272386" cy="2536729"/>
          </a:xfrm>
          <a:prstGeom prst="rect">
            <a:avLst/>
          </a:prstGeom>
        </p:spPr>
      </p:pic>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5-</a:t>
            </a:r>
            <a:fld id="{BA1B1854-2A96-441B-8E94-8B895DE28521}"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fontAlgn="auto">
              <a:spcAft>
                <a:spcPts val="0"/>
              </a:spcAft>
              <a:defRPr/>
            </a:pPr>
            <a:r>
              <a:rPr lang="en-US" dirty="0">
                <a:latin typeface="+mn-lt"/>
              </a:rPr>
              <a:t>Jurisdiction</a:t>
            </a:r>
          </a:p>
        </p:txBody>
      </p:sp>
      <p:sp>
        <p:nvSpPr>
          <p:cNvPr id="52227" name="Rectangle 3"/>
          <p:cNvSpPr>
            <a:spLocks noGrp="1" noChangeArrowheads="1"/>
          </p:cNvSpPr>
          <p:nvPr>
            <p:ph idx="1"/>
          </p:nvPr>
        </p:nvSpPr>
        <p:spPr/>
        <p:txBody>
          <a:bodyPr/>
          <a:lstStyle/>
          <a:p>
            <a:pPr>
              <a:lnSpc>
                <a:spcPct val="90000"/>
              </a:lnSpc>
            </a:pPr>
            <a:r>
              <a:rPr lang="en-US" sz="2800" dirty="0"/>
              <a:t>Refers to a court’s authority to rule on particular types of issues arising outside of a nation’s borders or to exercise power over individuals or entities from different countries.</a:t>
            </a:r>
          </a:p>
          <a:p>
            <a:pPr>
              <a:lnSpc>
                <a:spcPct val="90000"/>
              </a:lnSpc>
            </a:pPr>
            <a:r>
              <a:rPr lang="en-US" sz="2800" dirty="0"/>
              <a:t>Employees of foreign companies should understand the extent to which they are subject to the jurisdiction of host-country courts.</a:t>
            </a:r>
          </a:p>
          <a:p>
            <a:pPr>
              <a:lnSpc>
                <a:spcPct val="90000"/>
              </a:lnSpc>
            </a:pPr>
            <a:r>
              <a:rPr lang="en-US" sz="2800" dirty="0"/>
              <a:t>Courts have jurisdiction if it can be demonstrated that the company is doing business in the state in which the court sits.</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7E7C90-F9BB-401E-AD22-9E9775BCBDB5}"/>
              </a:ext>
            </a:extLst>
          </p:cNvPr>
          <p:cNvSpPr>
            <a:spLocks noGrp="1"/>
          </p:cNvSpPr>
          <p:nvPr>
            <p:ph type="title"/>
          </p:nvPr>
        </p:nvSpPr>
        <p:spPr/>
        <p:txBody>
          <a:bodyPr/>
          <a:lstStyle/>
          <a:p>
            <a:r>
              <a:rPr lang="en-SG" dirty="0"/>
              <a:t>Types of Law</a:t>
            </a:r>
          </a:p>
        </p:txBody>
      </p:sp>
      <p:graphicFrame>
        <p:nvGraphicFramePr>
          <p:cNvPr id="6" name="Content Placeholder 5">
            <a:extLst>
              <a:ext uri="{FF2B5EF4-FFF2-40B4-BE49-F238E27FC236}">
                <a16:creationId xmlns="" xmlns:a16="http://schemas.microsoft.com/office/drawing/2014/main" id="{89ECD822-30A7-4BCC-9E79-320DD0888323}"/>
              </a:ext>
            </a:extLst>
          </p:cNvPr>
          <p:cNvGraphicFramePr>
            <a:graphicFrameLocks noGrp="1"/>
          </p:cNvGraphicFramePr>
          <p:nvPr>
            <p:ph idx="1"/>
            <p:extLst>
              <p:ext uri="{D42A27DB-BD31-4B8C-83A1-F6EECF244321}">
                <p14:modId xmlns:p14="http://schemas.microsoft.com/office/powerpoint/2010/main" xmlns="" val="29596181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 xmlns:a16="http://schemas.microsoft.com/office/drawing/2014/main" id="{6741E3F2-8DA1-4056-A0BC-E50EA483F9CA}"/>
              </a:ext>
            </a:extLst>
          </p:cNvPr>
          <p:cNvSpPr>
            <a:spLocks noGrp="1"/>
          </p:cNvSpPr>
          <p:nvPr>
            <p:ph type="ftr" sz="quarter" idx="11"/>
          </p:nvPr>
        </p:nvSpPr>
        <p:spPr/>
        <p:txBody>
          <a:bodyPr/>
          <a:lstStyle/>
          <a:p>
            <a:r>
              <a:rPr lang="en-US"/>
              <a:t>Copyright © 2017 Pearson Education, Ltd.</a:t>
            </a:r>
            <a:endParaRPr lang="en-US" dirty="0"/>
          </a:p>
        </p:txBody>
      </p:sp>
      <p:sp>
        <p:nvSpPr>
          <p:cNvPr id="5" name="Slide Number Placeholder 4">
            <a:extLst>
              <a:ext uri="{FF2B5EF4-FFF2-40B4-BE49-F238E27FC236}">
                <a16:creationId xmlns="" xmlns:a16="http://schemas.microsoft.com/office/drawing/2014/main" id="{C38150D8-C90D-4634-8B82-D61B8C2C4F5D}"/>
              </a:ext>
            </a:extLst>
          </p:cNvPr>
          <p:cNvSpPr>
            <a:spLocks noGrp="1"/>
          </p:cNvSpPr>
          <p:nvPr>
            <p:ph type="sldNum" sz="quarter" idx="12"/>
          </p:nvPr>
        </p:nvSpPr>
        <p:spPr/>
        <p:txBody>
          <a:bodyPr/>
          <a:lstStyle/>
          <a:p>
            <a:r>
              <a:rPr lang="en-US"/>
              <a:t>5-</a:t>
            </a:r>
            <a:fld id="{BA1B1854-2A96-441B-8E94-8B895DE28521}" type="slidenum">
              <a:rPr lang="en-US" smtClean="0"/>
              <a:pPr/>
              <a:t>17</a:t>
            </a:fld>
            <a:endParaRPr lang="en-US" dirty="0"/>
          </a:p>
        </p:txBody>
      </p:sp>
    </p:spTree>
    <p:extLst>
      <p:ext uri="{BB962C8B-B14F-4D97-AF65-F5344CB8AC3E}">
        <p14:creationId xmlns:p14="http://schemas.microsoft.com/office/powerpoint/2010/main" xmlns="" val="367124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 xmlns:a16="http://schemas.microsoft.com/office/drawing/2014/main" id="{A4EAE5CE-AF16-43BF-A136-FD845CE8CBF4}"/>
              </a:ext>
            </a:extLst>
          </p:cNvPr>
          <p:cNvSpPr>
            <a:spLocks noGrp="1"/>
          </p:cNvSpPr>
          <p:nvPr>
            <p:ph type="ctrTitle"/>
          </p:nvPr>
        </p:nvSpPr>
        <p:spPr>
          <a:xfrm>
            <a:off x="685800" y="76200"/>
            <a:ext cx="7772400" cy="838200"/>
          </a:xfrm>
        </p:spPr>
        <p:txBody>
          <a:bodyPr/>
          <a:lstStyle/>
          <a:p>
            <a:pPr eaLnBrk="1" hangingPunct="1"/>
            <a:r>
              <a:rPr lang="en-US" altLang="en-US" sz="3600" b="1">
                <a:latin typeface="Arial" panose="020B0604020202020204" pitchFamily="34" charset="0"/>
                <a:ea typeface="ＭＳ Ｐゴシック" panose="020B0600070205080204" pitchFamily="34" charset="-128"/>
                <a:cs typeface="Arial" panose="020B0604020202020204" pitchFamily="34" charset="0"/>
              </a:rPr>
              <a:t>1- Common Law</a:t>
            </a:r>
          </a:p>
        </p:txBody>
      </p:sp>
      <p:sp>
        <p:nvSpPr>
          <p:cNvPr id="52227" name="Subtitle 2">
            <a:extLst>
              <a:ext uri="{FF2B5EF4-FFF2-40B4-BE49-F238E27FC236}">
                <a16:creationId xmlns="" xmlns:a16="http://schemas.microsoft.com/office/drawing/2014/main" id="{DD0815DF-31AA-4311-AF2B-6B0AC40FEE4A}"/>
              </a:ext>
            </a:extLst>
          </p:cNvPr>
          <p:cNvSpPr>
            <a:spLocks noGrp="1"/>
          </p:cNvSpPr>
          <p:nvPr>
            <p:ph type="subTitle" idx="1"/>
          </p:nvPr>
        </p:nvSpPr>
        <p:spPr>
          <a:xfrm>
            <a:off x="152400" y="1295400"/>
            <a:ext cx="8839200" cy="5029200"/>
          </a:xfrm>
        </p:spPr>
        <p:txBody>
          <a:bodyPr/>
          <a:lstStyle/>
          <a:p>
            <a:pPr marL="231775" indent="-231775" algn="l" eaLnBrk="1" hangingPunct="1">
              <a:buFont typeface="Arial" panose="020B0604020202020204" pitchFamily="34" charset="0"/>
              <a:buChar char="•"/>
            </a:pPr>
            <a:r>
              <a:rPr lang="en-US" altLang="en-US" sz="2800">
                <a:solidFill>
                  <a:schemeClr val="tx1"/>
                </a:solidFill>
                <a:latin typeface="Arial" panose="020B0604020202020204" pitchFamily="34" charset="0"/>
                <a:ea typeface="ＭＳ Ｐゴシック" panose="020B0600070205080204" pitchFamily="34" charset="-128"/>
              </a:rPr>
              <a:t>A legal system that originated in England and spread to Australia, Canada, USA, and other former members of the British Commonwealth (also known as </a:t>
            </a:r>
            <a:r>
              <a:rPr lang="en-US" altLang="en-US" sz="2800" i="1">
                <a:solidFill>
                  <a:schemeClr val="tx1"/>
                </a:solidFill>
                <a:latin typeface="Arial" panose="020B0604020202020204" pitchFamily="34" charset="0"/>
                <a:ea typeface="ＭＳ Ｐゴシック" panose="020B0600070205080204" pitchFamily="34" charset="-128"/>
              </a:rPr>
              <a:t>case law</a:t>
            </a:r>
            <a:r>
              <a:rPr lang="en-US" altLang="en-US" sz="2800">
                <a:solidFill>
                  <a:schemeClr val="tx1"/>
                </a:solidFill>
                <a:latin typeface="Arial" panose="020B0604020202020204" pitchFamily="34" charset="0"/>
                <a:ea typeface="ＭＳ Ｐゴシック" panose="020B0600070205080204" pitchFamily="34" charset="-128"/>
              </a:rPr>
              <a:t>).</a:t>
            </a:r>
          </a:p>
          <a:p>
            <a:pPr marL="231775" indent="-231775" algn="l" eaLnBrk="1" hangingPunct="1">
              <a:buFont typeface="Arial" panose="020B0604020202020204" pitchFamily="34" charset="0"/>
              <a:buChar char="•"/>
            </a:pPr>
            <a:endParaRPr lang="en-US" altLang="en-US" sz="90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r>
              <a:rPr lang="en-US" altLang="en-US" sz="2800">
                <a:solidFill>
                  <a:schemeClr val="tx1"/>
                </a:solidFill>
                <a:latin typeface="Arial" panose="020B0604020202020204" pitchFamily="34" charset="0"/>
                <a:ea typeface="ＭＳ Ｐゴシック" panose="020B0600070205080204" pitchFamily="34" charset="-128"/>
              </a:rPr>
              <a:t>The basis of law is tradition, past practices, and legal precedents set by courts via interpretation of legislation, and past rulings. </a:t>
            </a:r>
          </a:p>
          <a:p>
            <a:pPr marL="231775" indent="-231775" algn="l" eaLnBrk="1" hangingPunct="1">
              <a:buFont typeface="Arial" panose="020B0604020202020204" pitchFamily="34" charset="0"/>
              <a:buChar char="•"/>
            </a:pPr>
            <a:endParaRPr lang="en-US" altLang="en-US" sz="120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r>
              <a:rPr lang="en-US" altLang="en-US" sz="2800">
                <a:solidFill>
                  <a:schemeClr val="tx1"/>
                </a:solidFill>
                <a:latin typeface="Arial" panose="020B0604020202020204" pitchFamily="34" charset="0"/>
                <a:ea typeface="ＭＳ Ｐゴシック" panose="020B0600070205080204" pitchFamily="34" charset="-128"/>
              </a:rPr>
              <a:t>Judges have much power to interpret laws based on the circumstances of individual cases. Thus, common law is relatively flexible. </a:t>
            </a:r>
          </a:p>
          <a:p>
            <a:pPr marL="231775" indent="-231775" algn="l" eaLnBrk="1" hangingPunct="1">
              <a:buFont typeface="Arial" panose="020B0604020202020204" pitchFamily="34" charset="0"/>
              <a:buChar char="•"/>
            </a:pPr>
            <a:endParaRPr lang="en-US" altLang="en-US" sz="2800">
              <a:solidFill>
                <a:schemeClr val="tx1"/>
              </a:solidFill>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 xmlns:a16="http://schemas.microsoft.com/office/drawing/2014/main" id="{15731D69-958C-4232-B35B-AD67A572E967}"/>
              </a:ext>
            </a:extLst>
          </p:cNvPr>
          <p:cNvSpPr txBox="1"/>
          <p:nvPr/>
        </p:nvSpPr>
        <p:spPr>
          <a:xfrm>
            <a:off x="1295400" y="6561138"/>
            <a:ext cx="7239000" cy="134937"/>
          </a:xfrm>
          <a:prstGeom prst="rect">
            <a:avLst/>
          </a:prstGeom>
          <a:solidFill>
            <a:srgbClr val="3A7DCE"/>
          </a:solidFill>
        </p:spPr>
        <p:txBody>
          <a:bodyPr>
            <a:spAutoFit/>
          </a:bodyPr>
          <a:lstStyle/>
          <a:p>
            <a:pPr eaLnBrk="1" fontAlgn="auto" hangingPunct="1">
              <a:spcBef>
                <a:spcPts val="0"/>
              </a:spcBef>
              <a:spcAft>
                <a:spcPts val="0"/>
              </a:spcAft>
              <a:defRPr/>
            </a:pPr>
            <a:endParaRPr lang="en-US" dirty="0">
              <a:latin typeface="+mn-lt"/>
              <a:ea typeface="+mn-ea"/>
            </a:endParaRPr>
          </a:p>
        </p:txBody>
      </p:sp>
      <p:sp>
        <p:nvSpPr>
          <p:cNvPr id="52230" name="Footer Placeholder 1">
            <a:extLst>
              <a:ext uri="{FF2B5EF4-FFF2-40B4-BE49-F238E27FC236}">
                <a16:creationId xmlns="" xmlns:a16="http://schemas.microsoft.com/office/drawing/2014/main" id="{433C19ED-E29C-48C3-889B-1DD2FEB395FB}"/>
              </a:ext>
            </a:extLst>
          </p:cNvPr>
          <p:cNvSpPr>
            <a:spLocks noGrp="1"/>
          </p:cNvSpPr>
          <p:nvPr>
            <p:ph type="ftr" sz="quarter" idx="11"/>
          </p:nvPr>
        </p:nvSpPr>
        <p:spPr bwMode="auto">
          <a:xfrm>
            <a:off x="3124200" y="6248400"/>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Copyright © 2017 Pearson Education, Ltd.  </a:t>
            </a:r>
          </a:p>
        </p:txBody>
      </p:sp>
      <p:sp>
        <p:nvSpPr>
          <p:cNvPr id="52231" name="Slide Number Placeholder 2">
            <a:extLst>
              <a:ext uri="{FF2B5EF4-FFF2-40B4-BE49-F238E27FC236}">
                <a16:creationId xmlns="" xmlns:a16="http://schemas.microsoft.com/office/drawing/2014/main" id="{02B531CA-8F89-424B-8756-B2127584AA51}"/>
              </a:ext>
            </a:extLst>
          </p:cNvPr>
          <p:cNvSpPr>
            <a:spLocks noGrp="1"/>
          </p:cNvSpPr>
          <p:nvPr>
            <p:ph type="sldNum" sz="quarter" idx="12"/>
          </p:nvPr>
        </p:nvSpPr>
        <p:spPr bwMode="auto">
          <a:xfrm>
            <a:off x="67818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6-</a:t>
            </a:r>
            <a:fld id="{34B03C0F-CFCA-4290-8C6E-0C1928BD2D99}"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 xmlns:a16="http://schemas.microsoft.com/office/drawing/2014/main" id="{474677EE-2E97-4EA9-9083-4FD1ABF4D2A0}"/>
              </a:ext>
            </a:extLst>
          </p:cNvPr>
          <p:cNvSpPr>
            <a:spLocks noGrp="1"/>
          </p:cNvSpPr>
          <p:nvPr>
            <p:ph type="ctrTitle"/>
          </p:nvPr>
        </p:nvSpPr>
        <p:spPr>
          <a:xfrm>
            <a:off x="685800" y="76200"/>
            <a:ext cx="7772400" cy="838200"/>
          </a:xfrm>
        </p:spPr>
        <p:txBody>
          <a:bodyPr/>
          <a:lstStyle/>
          <a:p>
            <a:pPr eaLnBrk="1" hangingPunct="1"/>
            <a:r>
              <a:rPr lang="en-US" altLang="en-US" sz="3600" b="1">
                <a:latin typeface="Arial" panose="020B0604020202020204" pitchFamily="34" charset="0"/>
                <a:ea typeface="ＭＳ Ｐゴシック" panose="020B0600070205080204" pitchFamily="34" charset="-128"/>
                <a:cs typeface="Arial" panose="020B0604020202020204" pitchFamily="34" charset="0"/>
              </a:rPr>
              <a:t>2- Civil Law</a:t>
            </a:r>
          </a:p>
        </p:txBody>
      </p:sp>
      <p:sp>
        <p:nvSpPr>
          <p:cNvPr id="54275" name="Subtitle 2">
            <a:extLst>
              <a:ext uri="{FF2B5EF4-FFF2-40B4-BE49-F238E27FC236}">
                <a16:creationId xmlns="" xmlns:a16="http://schemas.microsoft.com/office/drawing/2014/main" id="{925B926E-7C07-439C-9CFB-2B5882B521C3}"/>
              </a:ext>
            </a:extLst>
          </p:cNvPr>
          <p:cNvSpPr>
            <a:spLocks noGrp="1"/>
          </p:cNvSpPr>
          <p:nvPr>
            <p:ph type="subTitle" idx="1"/>
          </p:nvPr>
        </p:nvSpPr>
        <p:spPr>
          <a:xfrm>
            <a:off x="152400" y="1219200"/>
            <a:ext cx="8839200" cy="5029200"/>
          </a:xfrm>
        </p:spPr>
        <p:txBody>
          <a:bodyPr>
            <a:normAutofit fontScale="92500" lnSpcReduction="10000"/>
          </a:bodyPr>
          <a:lstStyle/>
          <a:p>
            <a:pPr marL="231775" indent="-231775" algn="l" eaLnBrk="1" hangingPunct="1">
              <a:buFont typeface="Arial" panose="020B0604020202020204" pitchFamily="34" charset="0"/>
              <a:buChar char="•"/>
            </a:pPr>
            <a:r>
              <a:rPr lang="en-US" altLang="en-US" sz="2800" dirty="0">
                <a:solidFill>
                  <a:schemeClr val="tx1"/>
                </a:solidFill>
                <a:latin typeface="Arial" panose="020B0604020202020204" pitchFamily="34" charset="0"/>
                <a:ea typeface="ＭＳ Ｐゴシック" panose="020B0600070205080204" pitchFamily="34" charset="-128"/>
              </a:rPr>
              <a:t>Found in France, Germany, Italy, Japan, Turkey, and much of Latin America.</a:t>
            </a:r>
          </a:p>
          <a:p>
            <a:pPr marL="231775" indent="-231775" algn="l" eaLnBrk="1" hangingPunct="1">
              <a:buFont typeface="Arial" panose="020B0604020202020204" pitchFamily="34" charset="0"/>
              <a:buChar char="•"/>
            </a:pPr>
            <a:endParaRPr lang="en-US" altLang="en-US" sz="600" dirty="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r>
              <a:rPr lang="en-US" altLang="en-US" sz="2800" dirty="0">
                <a:solidFill>
                  <a:schemeClr val="tx1"/>
                </a:solidFill>
                <a:latin typeface="Arial" panose="020B0604020202020204" pitchFamily="34" charset="0"/>
                <a:ea typeface="ＭＳ Ｐゴシック" panose="020B0600070205080204" pitchFamily="34" charset="-128"/>
              </a:rPr>
              <a:t>Based on an all-inclusive system of laws that have been “codified”</a:t>
            </a:r>
            <a:r>
              <a:rPr lang="en-US" altLang="ja-JP" sz="2800" dirty="0">
                <a:solidFill>
                  <a:schemeClr val="tx1"/>
                </a:solidFill>
                <a:latin typeface="Arial" panose="020B0604020202020204" pitchFamily="34" charset="0"/>
                <a:ea typeface="ＭＳ Ｐゴシック" panose="020B0600070205080204" pitchFamily="34" charset="-128"/>
              </a:rPr>
              <a:t> – clearly written by legislative bodies. </a:t>
            </a:r>
          </a:p>
          <a:p>
            <a:pPr marL="231775" indent="-231775" algn="l" eaLnBrk="1" hangingPunct="1">
              <a:buFont typeface="Arial" panose="020B0604020202020204" pitchFamily="34" charset="0"/>
              <a:buChar char="•"/>
            </a:pPr>
            <a:endParaRPr lang="en-US" altLang="en-US" sz="600" dirty="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r>
              <a:rPr lang="en-US" altLang="en-US" sz="2800" dirty="0">
                <a:solidFill>
                  <a:schemeClr val="tx1"/>
                </a:solidFill>
                <a:latin typeface="Arial" panose="020B0604020202020204" pitchFamily="34" charset="0"/>
                <a:ea typeface="ＭＳ Ｐゴシック" panose="020B0600070205080204" pitchFamily="34" charset="-128"/>
              </a:rPr>
              <a:t>Laws are more “cast in stone” and not strongly subject to interpretation by courts.</a:t>
            </a:r>
          </a:p>
          <a:p>
            <a:pPr marL="231775" indent="-231775" algn="l" eaLnBrk="1" hangingPunct="1">
              <a:buFont typeface="Arial" panose="020B0604020202020204" pitchFamily="34" charset="0"/>
              <a:buChar char="•"/>
            </a:pPr>
            <a:endParaRPr lang="en-US" altLang="en-US" sz="600" dirty="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r>
              <a:rPr lang="en-US" altLang="en-US" sz="2800" b="1" dirty="0">
                <a:solidFill>
                  <a:schemeClr val="tx1"/>
                </a:solidFill>
                <a:latin typeface="Arial" panose="020B0604020202020204" pitchFamily="34" charset="0"/>
                <a:ea typeface="ＭＳ Ｐゴシック" panose="020B0600070205080204" pitchFamily="34" charset="-128"/>
              </a:rPr>
              <a:t>A key difference is that common law is mainly </a:t>
            </a:r>
            <a:r>
              <a:rPr lang="en-US" altLang="en-US" sz="2800" b="1" i="1" dirty="0">
                <a:solidFill>
                  <a:schemeClr val="tx1"/>
                </a:solidFill>
                <a:latin typeface="Arial" panose="020B0604020202020204" pitchFamily="34" charset="0"/>
                <a:ea typeface="ＭＳ Ｐゴシック" panose="020B0600070205080204" pitchFamily="34" charset="-128"/>
              </a:rPr>
              <a:t>judicial </a:t>
            </a:r>
            <a:r>
              <a:rPr lang="en-US" altLang="en-US" sz="2800" b="1" dirty="0">
                <a:solidFill>
                  <a:schemeClr val="tx1"/>
                </a:solidFill>
                <a:latin typeface="Arial" panose="020B0604020202020204" pitchFamily="34" charset="0"/>
                <a:ea typeface="ＭＳ Ｐゴシック" panose="020B0600070205080204" pitchFamily="34" charset="-128"/>
              </a:rPr>
              <a:t>in origin and based on court decisions, whereas civil law is mainly </a:t>
            </a:r>
            <a:r>
              <a:rPr lang="en-US" altLang="en-US" sz="2800" b="1" i="1" dirty="0">
                <a:solidFill>
                  <a:schemeClr val="tx1"/>
                </a:solidFill>
                <a:latin typeface="Arial" panose="020B0604020202020204" pitchFamily="34" charset="0"/>
                <a:ea typeface="ＭＳ Ｐゴシック" panose="020B0600070205080204" pitchFamily="34" charset="-128"/>
              </a:rPr>
              <a:t>legislative </a:t>
            </a:r>
            <a:r>
              <a:rPr lang="en-US" altLang="en-US" sz="2800" b="1" dirty="0">
                <a:solidFill>
                  <a:schemeClr val="tx1"/>
                </a:solidFill>
                <a:latin typeface="Arial" panose="020B0604020202020204" pitchFamily="34" charset="0"/>
                <a:ea typeface="ＭＳ Ｐゴシック" panose="020B0600070205080204" pitchFamily="34" charset="-128"/>
              </a:rPr>
              <a:t>and based on laws passed by national and state legislatures. </a:t>
            </a:r>
          </a:p>
          <a:p>
            <a:pPr marL="231775" indent="-231775" algn="l" eaLnBrk="1" hangingPunct="1"/>
            <a:r>
              <a:rPr lang="en-US" altLang="en-US" sz="2800" dirty="0">
                <a:solidFill>
                  <a:schemeClr val="tx1"/>
                </a:solidFill>
                <a:latin typeface="Arial" panose="020B0604020202020204" pitchFamily="34" charset="0"/>
                <a:ea typeface="ＭＳ Ｐゴシック" panose="020B0600070205080204" pitchFamily="34" charset="-128"/>
              </a:rPr>
              <a:t/>
            </a:r>
            <a:br>
              <a:rPr lang="en-US" altLang="en-US" sz="2800" dirty="0">
                <a:solidFill>
                  <a:schemeClr val="tx1"/>
                </a:solidFill>
                <a:latin typeface="Arial" panose="020B0604020202020204" pitchFamily="34" charset="0"/>
                <a:ea typeface="ＭＳ Ｐゴシック" panose="020B0600070205080204" pitchFamily="34" charset="-128"/>
              </a:rPr>
            </a:br>
            <a:endParaRPr lang="en-US" altLang="en-US" sz="2800" dirty="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endParaRPr lang="en-US" altLang="en-US" sz="2800" dirty="0">
              <a:solidFill>
                <a:schemeClr val="tx1"/>
              </a:solidFill>
              <a:latin typeface="Arial" panose="020B0604020202020204" pitchFamily="34" charset="0"/>
              <a:ea typeface="ＭＳ Ｐゴシック" panose="020B0600070205080204" pitchFamily="34" charset="-128"/>
            </a:endParaRPr>
          </a:p>
        </p:txBody>
      </p:sp>
      <p:sp>
        <p:nvSpPr>
          <p:cNvPr id="11" name="TextBox 10">
            <a:extLst>
              <a:ext uri="{FF2B5EF4-FFF2-40B4-BE49-F238E27FC236}">
                <a16:creationId xmlns="" xmlns:a16="http://schemas.microsoft.com/office/drawing/2014/main" id="{4E8AFDB4-5BF1-4B51-A2D5-A6F8B4566053}"/>
              </a:ext>
            </a:extLst>
          </p:cNvPr>
          <p:cNvSpPr txBox="1"/>
          <p:nvPr/>
        </p:nvSpPr>
        <p:spPr>
          <a:xfrm>
            <a:off x="1295400" y="6561138"/>
            <a:ext cx="7239000" cy="134937"/>
          </a:xfrm>
          <a:prstGeom prst="rect">
            <a:avLst/>
          </a:prstGeom>
          <a:solidFill>
            <a:srgbClr val="3A7DCE"/>
          </a:solidFill>
        </p:spPr>
        <p:txBody>
          <a:bodyPr>
            <a:spAutoFit/>
          </a:bodyPr>
          <a:lstStyle/>
          <a:p>
            <a:pPr eaLnBrk="1" fontAlgn="auto" hangingPunct="1">
              <a:spcBef>
                <a:spcPts val="0"/>
              </a:spcBef>
              <a:spcAft>
                <a:spcPts val="0"/>
              </a:spcAft>
              <a:defRPr/>
            </a:pPr>
            <a:endParaRPr lang="en-US" dirty="0">
              <a:latin typeface="+mn-lt"/>
              <a:ea typeface="+mn-ea"/>
            </a:endParaRPr>
          </a:p>
        </p:txBody>
      </p:sp>
      <p:sp>
        <p:nvSpPr>
          <p:cNvPr id="54278" name="Footer Placeholder 1">
            <a:extLst>
              <a:ext uri="{FF2B5EF4-FFF2-40B4-BE49-F238E27FC236}">
                <a16:creationId xmlns="" xmlns:a16="http://schemas.microsoft.com/office/drawing/2014/main" id="{27C51BD6-AFF2-425F-95BF-648294DA2E45}"/>
              </a:ext>
            </a:extLst>
          </p:cNvPr>
          <p:cNvSpPr>
            <a:spLocks noGrp="1"/>
          </p:cNvSpPr>
          <p:nvPr>
            <p:ph type="ftr" sz="quarter" idx="11"/>
          </p:nvPr>
        </p:nvSpPr>
        <p:spPr bwMode="auto">
          <a:xfrm>
            <a:off x="3124200" y="6248400"/>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Copyright © 2017 Pearson Education, Ltd.  </a:t>
            </a:r>
          </a:p>
        </p:txBody>
      </p:sp>
      <p:sp>
        <p:nvSpPr>
          <p:cNvPr id="54279" name="Slide Number Placeholder 2">
            <a:extLst>
              <a:ext uri="{FF2B5EF4-FFF2-40B4-BE49-F238E27FC236}">
                <a16:creationId xmlns="" xmlns:a16="http://schemas.microsoft.com/office/drawing/2014/main" id="{54994FFF-5820-4436-B9F0-79D00A742365}"/>
              </a:ext>
            </a:extLst>
          </p:cNvPr>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6-</a:t>
            </a:r>
            <a:fld id="{08831263-C7BE-479E-9FF9-1AAE378E72C1}"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Learning Objectives</a:t>
            </a:r>
          </a:p>
        </p:txBody>
      </p:sp>
      <p:sp>
        <p:nvSpPr>
          <p:cNvPr id="28674" name="Content Placeholder 3"/>
          <p:cNvSpPr>
            <a:spLocks noGrp="1"/>
          </p:cNvSpPr>
          <p:nvPr>
            <p:ph sz="half" idx="1"/>
          </p:nvPr>
        </p:nvSpPr>
        <p:spPr>
          <a:xfrm>
            <a:off x="457200" y="1600200"/>
            <a:ext cx="8229600" cy="4525963"/>
          </a:xfrm>
        </p:spPr>
        <p:txBody>
          <a:bodyPr>
            <a:normAutofit fontScale="92500"/>
          </a:bodyPr>
          <a:lstStyle/>
          <a:p>
            <a:pPr marL="514350" indent="-514350">
              <a:buFont typeface="+mj-lt"/>
              <a:buAutoNum type="arabicPeriod"/>
            </a:pPr>
            <a:r>
              <a:rPr lang="en-US" dirty="0"/>
              <a:t>Understand the elements of a country’s political environment that can impact global marketing activities.</a:t>
            </a:r>
          </a:p>
          <a:p>
            <a:pPr marL="514350" indent="-514350">
              <a:buFont typeface="+mj-lt"/>
              <a:buAutoNum type="arabicPeriod"/>
            </a:pPr>
            <a:r>
              <a:rPr lang="en-US" dirty="0"/>
              <a:t>Define international law and describe the main types of legal systems found in different parts of the world.</a:t>
            </a:r>
          </a:p>
          <a:p>
            <a:pPr marL="514350" indent="-514350">
              <a:buFont typeface="+mj-lt"/>
              <a:buAutoNum type="arabicPeriod"/>
            </a:pPr>
            <a:r>
              <a:rPr lang="en-US" dirty="0"/>
              <a:t>Understand the most important  business issues that can lead to legal problems for global marketers.</a:t>
            </a:r>
          </a:p>
          <a:p>
            <a:pPr marL="514350" indent="-514350">
              <a:buFont typeface="+mj-lt"/>
              <a:buAutoNum type="arabicPeriod"/>
            </a:pPr>
            <a:r>
              <a:rPr lang="en-US" dirty="0"/>
              <a:t>Describe the available alternatives for conflict resolution and dispute settlement when doing business outside the home country.</a:t>
            </a:r>
          </a:p>
          <a:p>
            <a:pPr marL="514350" indent="-514350">
              <a:buFont typeface="+mj-lt"/>
              <a:buAutoNum type="arabicPeriod"/>
            </a:pPr>
            <a:endParaRPr lang="en-US" dirty="0"/>
          </a:p>
          <a:p>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5" name="Slide Number Placeholder 4"/>
          <p:cNvSpPr>
            <a:spLocks noGrp="1"/>
          </p:cNvSpPr>
          <p:nvPr>
            <p:ph type="sldNum" sz="quarter" idx="12"/>
          </p:nvPr>
        </p:nvSpPr>
        <p:spPr/>
        <p:txBody>
          <a:bodyPr/>
          <a:lstStyle/>
          <a:p>
            <a:r>
              <a:rPr lang="en-US"/>
              <a:t>5-</a:t>
            </a:r>
            <a:fld id="{BA1B1854-2A96-441B-8E94-8B895DE2852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158445"/>
            <a:ext cx="7467600" cy="400007"/>
          </a:xfrm>
        </p:spPr>
        <p:txBody>
          <a:bodyPr>
            <a:normAutofit fontScale="90000"/>
          </a:bodyPr>
          <a:lstStyle/>
          <a:p>
            <a:pPr fontAlgn="auto">
              <a:spcAft>
                <a:spcPts val="0"/>
              </a:spcAft>
              <a:defRPr/>
            </a:pPr>
            <a:r>
              <a:rPr lang="en-US" dirty="0">
                <a:latin typeface="+mn-lt"/>
              </a:rPr>
              <a:t> 3. Islamic Law</a:t>
            </a:r>
          </a:p>
        </p:txBody>
      </p:sp>
      <p:sp>
        <p:nvSpPr>
          <p:cNvPr id="49155" name="Rectangle 3"/>
          <p:cNvSpPr>
            <a:spLocks noGrp="1" noChangeArrowheads="1"/>
          </p:cNvSpPr>
          <p:nvPr>
            <p:ph idx="1"/>
          </p:nvPr>
        </p:nvSpPr>
        <p:spPr>
          <a:xfrm>
            <a:off x="685800" y="2133600"/>
            <a:ext cx="7772400" cy="4724400"/>
          </a:xfrm>
        </p:spPr>
        <p:txBody>
          <a:bodyPr/>
          <a:lstStyle/>
          <a:p>
            <a:pPr>
              <a:lnSpc>
                <a:spcPct val="90000"/>
              </a:lnSpc>
            </a:pPr>
            <a:r>
              <a:rPr lang="en-US" sz="2800" dirty="0"/>
              <a:t>Legal system in many Middle Eastern countries</a:t>
            </a:r>
          </a:p>
          <a:p>
            <a:pPr>
              <a:lnSpc>
                <a:spcPct val="90000"/>
              </a:lnSpc>
            </a:pPr>
            <a:r>
              <a:rPr lang="en-US" sz="2800" i="1" dirty="0" err="1"/>
              <a:t>Sharia</a:t>
            </a:r>
            <a:r>
              <a:rPr lang="en-US" sz="2800" dirty="0"/>
              <a:t>–a comprehensive code governing Muslim conduct in all areas of life, including  business</a:t>
            </a:r>
          </a:p>
          <a:p>
            <a:pPr lvl="1">
              <a:lnSpc>
                <a:spcPct val="90000"/>
              </a:lnSpc>
            </a:pPr>
            <a:r>
              <a:rPr lang="en-US" dirty="0"/>
              <a:t>Koran–Holy Book; like code law </a:t>
            </a:r>
          </a:p>
          <a:p>
            <a:pPr lvl="1">
              <a:lnSpc>
                <a:spcPct val="90000"/>
              </a:lnSpc>
            </a:pPr>
            <a:r>
              <a:rPr lang="en-US" dirty="0" err="1"/>
              <a:t>Hadith</a:t>
            </a:r>
            <a:r>
              <a:rPr lang="en-US" dirty="0"/>
              <a:t>–like common law</a:t>
            </a:r>
          </a:p>
          <a:p>
            <a:pPr lvl="2">
              <a:lnSpc>
                <a:spcPct val="90000"/>
              </a:lnSpc>
            </a:pPr>
            <a:r>
              <a:rPr lang="en-US" sz="2800" dirty="0"/>
              <a:t>Based on life, sayings, and practices of Muhammad</a:t>
            </a:r>
          </a:p>
          <a:p>
            <a:pPr lvl="2">
              <a:lnSpc>
                <a:spcPct val="90000"/>
              </a:lnSpc>
            </a:pPr>
            <a:r>
              <a:rPr lang="en-US" sz="2800" dirty="0"/>
              <a:t>Identifies forbidden practices “</a:t>
            </a:r>
            <a:r>
              <a:rPr lang="en-US" sz="2800" dirty="0" err="1"/>
              <a:t>haram</a:t>
            </a:r>
            <a:r>
              <a:rPr lang="en-US" sz="2800" dirty="0"/>
              <a:t>”</a:t>
            </a:r>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 xmlns:a16="http://schemas.microsoft.com/office/drawing/2014/main" id="{DB213296-8226-4470-A4D4-045F546BE82C}"/>
              </a:ext>
            </a:extLst>
          </p:cNvPr>
          <p:cNvSpPr>
            <a:spLocks noGrp="1"/>
          </p:cNvSpPr>
          <p:nvPr>
            <p:ph type="ctrTitle"/>
          </p:nvPr>
        </p:nvSpPr>
        <p:spPr>
          <a:xfrm>
            <a:off x="685800" y="76200"/>
            <a:ext cx="7772400" cy="838200"/>
          </a:xfrm>
        </p:spPr>
        <p:txBody>
          <a:bodyPr/>
          <a:lstStyle/>
          <a:p>
            <a:pPr eaLnBrk="1" hangingPunct="1"/>
            <a:r>
              <a:rPr lang="en-US" altLang="en-US" sz="3600" b="1">
                <a:latin typeface="Arial" panose="020B0604020202020204" pitchFamily="34" charset="0"/>
                <a:ea typeface="ＭＳ Ｐゴシック" panose="020B0600070205080204" pitchFamily="34" charset="-128"/>
                <a:cs typeface="Arial" panose="020B0604020202020204" pitchFamily="34" charset="0"/>
              </a:rPr>
              <a:t>4- Mixed Systems</a:t>
            </a:r>
          </a:p>
        </p:txBody>
      </p:sp>
      <p:sp>
        <p:nvSpPr>
          <p:cNvPr id="58371" name="Subtitle 2">
            <a:extLst>
              <a:ext uri="{FF2B5EF4-FFF2-40B4-BE49-F238E27FC236}">
                <a16:creationId xmlns="" xmlns:a16="http://schemas.microsoft.com/office/drawing/2014/main" id="{8569B6E8-458F-484C-B77C-C33CBCA175B3}"/>
              </a:ext>
            </a:extLst>
          </p:cNvPr>
          <p:cNvSpPr>
            <a:spLocks noGrp="1"/>
          </p:cNvSpPr>
          <p:nvPr>
            <p:ph type="subTitle" idx="1"/>
          </p:nvPr>
        </p:nvSpPr>
        <p:spPr>
          <a:xfrm>
            <a:off x="228600" y="990600"/>
            <a:ext cx="8610600" cy="5029200"/>
          </a:xfrm>
        </p:spPr>
        <p:txBody>
          <a:bodyPr/>
          <a:lstStyle/>
          <a:p>
            <a:pPr marL="231775" indent="-231775" algn="l" eaLnBrk="1" hangingPunct="1">
              <a:buFont typeface="Arial" panose="020B0604020202020204" pitchFamily="34" charset="0"/>
              <a:buChar char="•"/>
            </a:pPr>
            <a:r>
              <a:rPr lang="en-US" altLang="en-US" sz="2800" dirty="0">
                <a:solidFill>
                  <a:schemeClr val="tx1"/>
                </a:solidFill>
                <a:latin typeface="Arial" panose="020B0604020202020204" pitchFamily="34" charset="0"/>
                <a:ea typeface="ＭＳ Ｐゴシック" panose="020B0600070205080204" pitchFamily="34" charset="-128"/>
              </a:rPr>
              <a:t>Two or more legal systems operating together.</a:t>
            </a:r>
          </a:p>
          <a:p>
            <a:pPr marL="231775" indent="-231775" algn="l" eaLnBrk="1" hangingPunct="1">
              <a:buFont typeface="Arial" panose="020B0604020202020204" pitchFamily="34" charset="0"/>
              <a:buChar char="•"/>
            </a:pPr>
            <a:endParaRPr lang="en-US" altLang="en-US" sz="600" dirty="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r>
              <a:rPr lang="en-US" altLang="en-US" sz="2800" dirty="0">
                <a:solidFill>
                  <a:schemeClr val="tx1"/>
                </a:solidFill>
                <a:latin typeface="Arial" panose="020B0604020202020204" pitchFamily="34" charset="0"/>
                <a:ea typeface="ＭＳ Ｐゴシック" panose="020B0600070205080204" pitchFamily="34" charset="-128"/>
              </a:rPr>
              <a:t>The contrast between civil and common law has become unclear as countries combine both systems.</a:t>
            </a:r>
          </a:p>
          <a:p>
            <a:pPr marL="231775" indent="-231775" algn="l" eaLnBrk="1" hangingPunct="1">
              <a:buFont typeface="Arial" panose="020B0604020202020204" pitchFamily="34" charset="0"/>
              <a:buChar char="•"/>
            </a:pPr>
            <a:endParaRPr lang="en-US" altLang="en-US" sz="600" dirty="0">
              <a:solidFill>
                <a:schemeClr val="tx1"/>
              </a:solidFill>
              <a:latin typeface="Arial" panose="020B0604020202020204" pitchFamily="34" charset="0"/>
              <a:ea typeface="ＭＳ Ｐゴシック" panose="020B0600070205080204" pitchFamily="34" charset="-128"/>
            </a:endParaRPr>
          </a:p>
          <a:p>
            <a:pPr marL="231775" indent="-231775" algn="l" eaLnBrk="1" hangingPunct="1">
              <a:buFont typeface="Arial" panose="020B0604020202020204" pitchFamily="34" charset="0"/>
              <a:buChar char="•"/>
            </a:pPr>
            <a:endParaRPr lang="en-US" altLang="en-US" sz="600" dirty="0">
              <a:solidFill>
                <a:schemeClr val="tx1"/>
              </a:solidFill>
              <a:latin typeface="Arial" panose="020B0604020202020204" pitchFamily="34" charset="0"/>
              <a:ea typeface="ＭＳ Ｐゴシック" panose="020B0600070205080204" pitchFamily="34" charset="-128"/>
            </a:endParaRPr>
          </a:p>
        </p:txBody>
      </p:sp>
      <p:sp>
        <p:nvSpPr>
          <p:cNvPr id="9" name="TextBox 8">
            <a:extLst>
              <a:ext uri="{FF2B5EF4-FFF2-40B4-BE49-F238E27FC236}">
                <a16:creationId xmlns="" xmlns:a16="http://schemas.microsoft.com/office/drawing/2014/main" id="{B6ACAACF-9D04-4338-BA9E-40DFC0A846EE}"/>
              </a:ext>
            </a:extLst>
          </p:cNvPr>
          <p:cNvSpPr txBox="1"/>
          <p:nvPr/>
        </p:nvSpPr>
        <p:spPr>
          <a:xfrm>
            <a:off x="381000" y="5029200"/>
            <a:ext cx="8382000" cy="1200150"/>
          </a:xfrm>
          <a:prstGeom prst="rect">
            <a:avLst/>
          </a:prstGeom>
          <a:solidFill>
            <a:schemeClr val="bg2">
              <a:lumMod val="75000"/>
            </a:schemeClr>
          </a:solid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u="sng" dirty="0"/>
              <a:t>Example</a:t>
            </a:r>
            <a:r>
              <a:rPr lang="en-US" altLang="en-US" dirty="0"/>
              <a:t/>
            </a:r>
            <a:br>
              <a:rPr lang="en-US" altLang="en-US" dirty="0"/>
            </a:br>
            <a:r>
              <a:rPr lang="en-US" altLang="en-US" dirty="0"/>
              <a:t>Legal systems in Lebanon, Morocco, and Tunisia share elements of civil law and Islamic law.</a:t>
            </a:r>
          </a:p>
        </p:txBody>
      </p:sp>
      <p:sp>
        <p:nvSpPr>
          <p:cNvPr id="13" name="TextBox 12">
            <a:extLst>
              <a:ext uri="{FF2B5EF4-FFF2-40B4-BE49-F238E27FC236}">
                <a16:creationId xmlns="" xmlns:a16="http://schemas.microsoft.com/office/drawing/2014/main" id="{E5438EB2-8DA1-4183-A105-8384956A0414}"/>
              </a:ext>
            </a:extLst>
          </p:cNvPr>
          <p:cNvSpPr txBox="1"/>
          <p:nvPr/>
        </p:nvSpPr>
        <p:spPr>
          <a:xfrm>
            <a:off x="1295400" y="6561138"/>
            <a:ext cx="7239000" cy="134937"/>
          </a:xfrm>
          <a:prstGeom prst="rect">
            <a:avLst/>
          </a:prstGeom>
          <a:solidFill>
            <a:srgbClr val="3A7DCE"/>
          </a:solidFill>
        </p:spPr>
        <p:txBody>
          <a:bodyPr>
            <a:spAutoFit/>
          </a:bodyPr>
          <a:lstStyle/>
          <a:p>
            <a:pPr eaLnBrk="1" fontAlgn="auto" hangingPunct="1">
              <a:spcBef>
                <a:spcPts val="0"/>
              </a:spcBef>
              <a:spcAft>
                <a:spcPts val="0"/>
              </a:spcAft>
              <a:defRPr/>
            </a:pPr>
            <a:endParaRPr lang="en-US" dirty="0">
              <a:latin typeface="+mn-lt"/>
              <a:ea typeface="+mn-ea"/>
            </a:endParaRPr>
          </a:p>
        </p:txBody>
      </p:sp>
      <p:sp>
        <p:nvSpPr>
          <p:cNvPr id="58375" name="Footer Placeholder 1">
            <a:extLst>
              <a:ext uri="{FF2B5EF4-FFF2-40B4-BE49-F238E27FC236}">
                <a16:creationId xmlns="" xmlns:a16="http://schemas.microsoft.com/office/drawing/2014/main" id="{E9DED3EF-45A3-4324-A159-2AC0C4CACB65}"/>
              </a:ext>
            </a:extLst>
          </p:cNvPr>
          <p:cNvSpPr>
            <a:spLocks noGrp="1"/>
          </p:cNvSpPr>
          <p:nvPr>
            <p:ph type="ftr" sz="quarter" idx="11"/>
          </p:nvPr>
        </p:nvSpPr>
        <p:spPr bwMode="auto">
          <a:xfrm>
            <a:off x="3124200" y="6248400"/>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Copyright © 2017 Pearson Education, Ltd.  </a:t>
            </a:r>
          </a:p>
        </p:txBody>
      </p:sp>
      <p:sp>
        <p:nvSpPr>
          <p:cNvPr id="58376" name="Slide Number Placeholder 2">
            <a:extLst>
              <a:ext uri="{FF2B5EF4-FFF2-40B4-BE49-F238E27FC236}">
                <a16:creationId xmlns="" xmlns:a16="http://schemas.microsoft.com/office/drawing/2014/main" id="{5E7C8951-915A-42AB-A2B0-1D831D529ED1}"/>
              </a:ext>
            </a:extLst>
          </p:cNvPr>
          <p:cNvSpPr>
            <a:spLocks noGrp="1"/>
          </p:cNvSpPr>
          <p:nvPr>
            <p:ph type="sldNum" sz="quarter" idx="12"/>
          </p:nvPr>
        </p:nvSpPr>
        <p:spPr bwMode="auto">
          <a:xfrm>
            <a:off x="67818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6-</a:t>
            </a:r>
            <a:fld id="{E07729BC-423C-4167-9A36-9BD63E9D3B5B}"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 xmlns:a16="http://schemas.microsoft.com/office/drawing/2014/main" id="{2BB0F4E9-ECCA-4641-ABF4-E048C59C3826}"/>
              </a:ext>
            </a:extLst>
          </p:cNvPr>
          <p:cNvSpPr>
            <a:spLocks noGrp="1"/>
          </p:cNvSpPr>
          <p:nvPr>
            <p:ph type="ctrTitle"/>
          </p:nvPr>
        </p:nvSpPr>
        <p:spPr>
          <a:xfrm>
            <a:off x="533400" y="41275"/>
            <a:ext cx="8229600" cy="838200"/>
          </a:xfrm>
        </p:spPr>
        <p:txBody>
          <a:bodyPr/>
          <a:lstStyle/>
          <a:p>
            <a:pPr eaLnBrk="1" hangingPunct="1"/>
            <a:r>
              <a:rPr lang="en-US" altLang="en-US" sz="2800" b="1">
                <a:latin typeface="Arial" panose="020B0604020202020204" pitchFamily="34" charset="0"/>
                <a:ea typeface="ＭＳ Ｐゴシック" panose="020B0600070205080204" pitchFamily="34" charset="-128"/>
                <a:cs typeface="Arial" panose="020B0604020202020204" pitchFamily="34" charset="0"/>
              </a:rPr>
              <a:t>Dominant Legal Systems in Selected Countries</a:t>
            </a:r>
          </a:p>
        </p:txBody>
      </p:sp>
      <p:sp>
        <p:nvSpPr>
          <p:cNvPr id="8" name="Rectangle 7">
            <a:extLst>
              <a:ext uri="{FF2B5EF4-FFF2-40B4-BE49-F238E27FC236}">
                <a16:creationId xmlns="" xmlns:a16="http://schemas.microsoft.com/office/drawing/2014/main" id="{876EDE08-20F1-4559-A33E-7DCABE6B5BF9}"/>
              </a:ext>
            </a:extLst>
          </p:cNvPr>
          <p:cNvSpPr/>
          <p:nvPr/>
        </p:nvSpPr>
        <p:spPr>
          <a:xfrm>
            <a:off x="0" y="903288"/>
            <a:ext cx="9144000" cy="247650"/>
          </a:xfrm>
          <a:prstGeom prst="rect">
            <a:avLst/>
          </a:prstGeom>
          <a:solidFill>
            <a:srgbClr val="B2C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a:extLst>
              <a:ext uri="{FF2B5EF4-FFF2-40B4-BE49-F238E27FC236}">
                <a16:creationId xmlns="" xmlns:a16="http://schemas.microsoft.com/office/drawing/2014/main" id="{11062A57-AB34-483C-8330-FF4628F7CFD3}"/>
              </a:ext>
            </a:extLst>
          </p:cNvPr>
          <p:cNvSpPr txBox="1"/>
          <p:nvPr/>
        </p:nvSpPr>
        <p:spPr>
          <a:xfrm>
            <a:off x="1295400" y="6561138"/>
            <a:ext cx="7239000" cy="134937"/>
          </a:xfrm>
          <a:prstGeom prst="rect">
            <a:avLst/>
          </a:prstGeom>
          <a:solidFill>
            <a:srgbClr val="3A7DCE"/>
          </a:solidFill>
        </p:spPr>
        <p:txBody>
          <a:bodyPr>
            <a:spAutoFit/>
          </a:bodyPr>
          <a:lstStyle/>
          <a:p>
            <a:pPr eaLnBrk="1" fontAlgn="auto" hangingPunct="1">
              <a:spcBef>
                <a:spcPts val="0"/>
              </a:spcBef>
              <a:spcAft>
                <a:spcPts val="0"/>
              </a:spcAft>
              <a:defRPr/>
            </a:pPr>
            <a:endParaRPr lang="en-US" dirty="0">
              <a:latin typeface="+mn-lt"/>
              <a:ea typeface="+mn-ea"/>
            </a:endParaRPr>
          </a:p>
        </p:txBody>
      </p:sp>
      <p:sp>
        <p:nvSpPr>
          <p:cNvPr id="60421" name="Footer Placeholder 1">
            <a:extLst>
              <a:ext uri="{FF2B5EF4-FFF2-40B4-BE49-F238E27FC236}">
                <a16:creationId xmlns="" xmlns:a16="http://schemas.microsoft.com/office/drawing/2014/main" id="{4FEF9A37-D6D4-47FF-8389-EC90EC887530}"/>
              </a:ext>
            </a:extLst>
          </p:cNvPr>
          <p:cNvSpPr>
            <a:spLocks noGrp="1"/>
          </p:cNvSpPr>
          <p:nvPr>
            <p:ph type="ftr" sz="quarter" idx="11"/>
          </p:nvPr>
        </p:nvSpPr>
        <p:spPr bwMode="auto">
          <a:xfrm>
            <a:off x="3124200" y="6248400"/>
            <a:ext cx="2895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Copyright © 2017 Pearson Education, Ltd.  </a:t>
            </a:r>
          </a:p>
        </p:txBody>
      </p:sp>
      <p:pic>
        <p:nvPicPr>
          <p:cNvPr id="60422" name="Picture 8">
            <a:extLst>
              <a:ext uri="{FF2B5EF4-FFF2-40B4-BE49-F238E27FC236}">
                <a16:creationId xmlns="" xmlns:a16="http://schemas.microsoft.com/office/drawing/2014/main" id="{D8305FF8-2014-4CCA-845A-FAE3DA70613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95400"/>
            <a:ext cx="9047163" cy="380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3" name="Rectangle 2">
            <a:extLst>
              <a:ext uri="{FF2B5EF4-FFF2-40B4-BE49-F238E27FC236}">
                <a16:creationId xmlns="" xmlns:a16="http://schemas.microsoft.com/office/drawing/2014/main" id="{6F00C9B7-6A60-4692-B352-26B54565F68F}"/>
              </a:ext>
            </a:extLst>
          </p:cNvPr>
          <p:cNvSpPr>
            <a:spLocks noChangeArrowheads="1"/>
          </p:cNvSpPr>
          <p:nvPr/>
        </p:nvSpPr>
        <p:spPr bwMode="auto">
          <a:xfrm>
            <a:off x="152400" y="5105400"/>
            <a:ext cx="7315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i="1">
                <a:latin typeface="Arial" panose="020B0604020202020204" pitchFamily="34" charset="0"/>
              </a:rPr>
              <a:t>Source: </a:t>
            </a:r>
            <a:r>
              <a:rPr lang="en-US" altLang="en-US" sz="1200">
                <a:latin typeface="Arial" panose="020B0604020202020204" pitchFamily="34" charset="0"/>
              </a:rPr>
              <a:t>Based on World Legal Systems at www.juriglobe.ca.</a:t>
            </a:r>
          </a:p>
        </p:txBody>
      </p:sp>
      <p:sp>
        <p:nvSpPr>
          <p:cNvPr id="60424" name="Slide Number Placeholder 3">
            <a:extLst>
              <a:ext uri="{FF2B5EF4-FFF2-40B4-BE49-F238E27FC236}">
                <a16:creationId xmlns="" xmlns:a16="http://schemas.microsoft.com/office/drawing/2014/main" id="{C0083C7A-0A87-4234-BCEF-7EB76D92D498}"/>
              </a:ext>
            </a:extLst>
          </p:cNvPr>
          <p:cNvSpPr>
            <a:spLocks noGrp="1"/>
          </p:cNvSpPr>
          <p:nvPr>
            <p:ph type="sldNum" sz="quarter" idx="12"/>
          </p:nvPr>
        </p:nvSpPr>
        <p:spPr bwMode="auto">
          <a:xfrm>
            <a:off x="6858000" y="6356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6- </a:t>
            </a:r>
            <a:fld id="{05FEA516-F488-45DE-A43B-7BD01FBF5B67}"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Sidestepping Legal Issues</a:t>
            </a:r>
          </a:p>
        </p:txBody>
      </p:sp>
      <p:sp>
        <p:nvSpPr>
          <p:cNvPr id="4" name="Content Placeholder 3"/>
          <p:cNvSpPr>
            <a:spLocks noGrp="1"/>
          </p:cNvSpPr>
          <p:nvPr>
            <p:ph sz="half" idx="2"/>
          </p:nvPr>
        </p:nvSpPr>
        <p:spPr>
          <a:xfrm>
            <a:off x="939800" y="2019300"/>
            <a:ext cx="7747000" cy="4525963"/>
          </a:xfrm>
        </p:spPr>
        <p:txBody>
          <a:bodyPr/>
          <a:lstStyle/>
          <a:p>
            <a:r>
              <a:rPr lang="en-US" dirty="0"/>
              <a:t>Get expert legal help</a:t>
            </a:r>
          </a:p>
          <a:p>
            <a:r>
              <a:rPr lang="en-US" dirty="0"/>
              <a:t>Prevent conflicts</a:t>
            </a:r>
          </a:p>
          <a:p>
            <a:pPr lvl="1"/>
            <a:r>
              <a:rPr lang="en-US" dirty="0"/>
              <a:t>Establish jurisdiction</a:t>
            </a:r>
          </a:p>
          <a:p>
            <a:pPr lvl="1"/>
            <a:r>
              <a:rPr lang="en-US" dirty="0"/>
              <a:t>Protect intellectual property</a:t>
            </a:r>
          </a:p>
          <a:p>
            <a:pPr lvl="1"/>
            <a:r>
              <a:rPr lang="en-US" dirty="0"/>
              <a:t>Protect licenses and trade secrets</a:t>
            </a:r>
          </a:p>
          <a:p>
            <a:pPr lvl="1"/>
            <a:r>
              <a:rPr lang="en-US" dirty="0"/>
              <a:t>Avoid bribery</a:t>
            </a:r>
          </a:p>
          <a:p>
            <a:pPr lvl="1"/>
            <a:r>
              <a:rPr lang="en-US" dirty="0"/>
              <a:t>Advertising &amp; promotion</a:t>
            </a:r>
          </a:p>
          <a:p>
            <a:endParaRPr lang="en-US" dirty="0"/>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5-</a:t>
            </a:r>
            <a:fld id="{BA1B1854-2A96-441B-8E94-8B895DE28521}"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fontAlgn="auto">
              <a:spcAft>
                <a:spcPts val="0"/>
              </a:spcAft>
              <a:defRPr/>
            </a:pPr>
            <a:r>
              <a:rPr lang="en-US" dirty="0">
                <a:latin typeface="+mn-lt"/>
              </a:rPr>
              <a:t>Intellectual Property</a:t>
            </a:r>
          </a:p>
        </p:txBody>
      </p:sp>
      <p:sp>
        <p:nvSpPr>
          <p:cNvPr id="54275" name="Rectangle 3"/>
          <p:cNvSpPr>
            <a:spLocks noGrp="1" noChangeArrowheads="1"/>
          </p:cNvSpPr>
          <p:nvPr>
            <p:ph idx="1"/>
          </p:nvPr>
        </p:nvSpPr>
        <p:spPr/>
        <p:txBody>
          <a:bodyPr/>
          <a:lstStyle/>
          <a:p>
            <a:r>
              <a:rPr lang="en-US" sz="2800" dirty="0"/>
              <a:t>Intellectual property must be registered in each country where business is conducted.</a:t>
            </a:r>
          </a:p>
          <a:p>
            <a:pPr lvl="1"/>
            <a:r>
              <a:rPr lang="en-US" sz="2400" dirty="0"/>
              <a:t>Patent–gives an inventor exclusive right to make, use, and sell an invention for a specified period of time</a:t>
            </a:r>
          </a:p>
          <a:p>
            <a:pPr lvl="1"/>
            <a:r>
              <a:rPr lang="en-US" sz="2400" dirty="0"/>
              <a:t>Trademark–distinctive mark, motto, device, or emblem used to distinguish it from competing products</a:t>
            </a:r>
          </a:p>
          <a:p>
            <a:pPr lvl="1"/>
            <a:r>
              <a:rPr lang="en-US" sz="2400" dirty="0"/>
              <a:t>Copyright–establishes ownership of a written, recorded, performed, or filmed creative work</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39800" y="609600"/>
            <a:ext cx="7747000" cy="1143000"/>
          </a:xfrm>
        </p:spPr>
        <p:txBody>
          <a:bodyPr>
            <a:normAutofit fontScale="90000"/>
          </a:bodyPr>
          <a:lstStyle/>
          <a:p>
            <a:pPr fontAlgn="auto">
              <a:spcAft>
                <a:spcPts val="0"/>
              </a:spcAft>
              <a:defRPr/>
            </a:pPr>
            <a:r>
              <a:rPr lang="en-US" sz="4000" dirty="0">
                <a:latin typeface="+mn-lt"/>
              </a:rPr>
              <a:t>Infringement of Intellectual Property</a:t>
            </a:r>
          </a:p>
        </p:txBody>
      </p:sp>
      <p:sp>
        <p:nvSpPr>
          <p:cNvPr id="55299" name="Rectangle 3"/>
          <p:cNvSpPr>
            <a:spLocks noGrp="1" noChangeArrowheads="1"/>
          </p:cNvSpPr>
          <p:nvPr>
            <p:ph idx="1"/>
          </p:nvPr>
        </p:nvSpPr>
        <p:spPr/>
        <p:txBody>
          <a:bodyPr/>
          <a:lstStyle/>
          <a:p>
            <a:r>
              <a:rPr lang="en-US" dirty="0"/>
              <a:t>Counterfeiting–unauthorized copying and production of a product</a:t>
            </a:r>
          </a:p>
          <a:p>
            <a:r>
              <a:rPr lang="en-US" dirty="0"/>
              <a:t>Associative Counterfeit/Imitation–product name differs slightly from a well-known brand </a:t>
            </a:r>
          </a:p>
          <a:p>
            <a:r>
              <a:rPr lang="en-US" dirty="0"/>
              <a:t>Piracy–unauthorized publication or reproduction of copyrighted work</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762000"/>
          </a:xfrm>
        </p:spPr>
        <p:txBody>
          <a:bodyPr/>
          <a:lstStyle/>
          <a:p>
            <a:r>
              <a:rPr lang="en-US" dirty="0" smtClean="0"/>
              <a:t>P</a:t>
            </a:r>
            <a:r>
              <a:rPr lang="en-US" dirty="0" smtClean="0"/>
              <a:t>iracy</a:t>
            </a:r>
            <a:endParaRPr lang="ar-SA" dirty="0"/>
          </a:p>
        </p:txBody>
      </p:sp>
      <p:sp>
        <p:nvSpPr>
          <p:cNvPr id="4" name="عنصر نائب للتذييل 3"/>
          <p:cNvSpPr>
            <a:spLocks noGrp="1"/>
          </p:cNvSpPr>
          <p:nvPr>
            <p:ph type="ftr" sz="quarter" idx="11"/>
          </p:nvPr>
        </p:nvSpPr>
        <p:spPr/>
        <p:txBody>
          <a:bodyPr/>
          <a:lstStyle/>
          <a:p>
            <a:r>
              <a:rPr lang="en-US" smtClean="0"/>
              <a:t>Copyright © 2017 Pearson Education, Ltd.</a:t>
            </a:r>
            <a:endParaRPr lang="en-US" dirty="0"/>
          </a:p>
        </p:txBody>
      </p:sp>
      <p:sp>
        <p:nvSpPr>
          <p:cNvPr id="5" name="عنصر نائب لرقم الشريحة 4"/>
          <p:cNvSpPr>
            <a:spLocks noGrp="1"/>
          </p:cNvSpPr>
          <p:nvPr>
            <p:ph type="sldNum" sz="quarter" idx="12"/>
          </p:nvPr>
        </p:nvSpPr>
        <p:spPr/>
        <p:txBody>
          <a:bodyPr/>
          <a:lstStyle/>
          <a:p>
            <a:r>
              <a:rPr lang="en-US" smtClean="0"/>
              <a:t>5-</a:t>
            </a:r>
            <a:fld id="{BA1B1854-2A96-441B-8E94-8B895DE28521}" type="slidenum">
              <a:rPr lang="en-US" smtClean="0"/>
              <a:pPr/>
              <a:t>26</a:t>
            </a:fld>
            <a:endParaRPr lang="en-US" dirty="0"/>
          </a:p>
        </p:txBody>
      </p:sp>
      <p:pic>
        <p:nvPicPr>
          <p:cNvPr id="9" name="صورة 8" descr="أسماء-العلامات-التجارية.jpg"/>
          <p:cNvPicPr>
            <a:picLocks noChangeAspect="1"/>
          </p:cNvPicPr>
          <p:nvPr/>
        </p:nvPicPr>
        <p:blipFill>
          <a:blip r:embed="rId2"/>
          <a:stretch>
            <a:fillRect/>
          </a:stretch>
        </p:blipFill>
        <p:spPr>
          <a:xfrm>
            <a:off x="1215390" y="1752600"/>
            <a:ext cx="6191250" cy="4000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smtClean="0"/>
              <a:t>Copyright © 2017 Pearson Education, Ltd.</a:t>
            </a:r>
            <a:endParaRPr lang="en-US" dirty="0"/>
          </a:p>
        </p:txBody>
      </p:sp>
      <p:sp>
        <p:nvSpPr>
          <p:cNvPr id="5" name="عنصر نائب لرقم الشريحة 4"/>
          <p:cNvSpPr>
            <a:spLocks noGrp="1"/>
          </p:cNvSpPr>
          <p:nvPr>
            <p:ph type="sldNum" sz="quarter" idx="12"/>
          </p:nvPr>
        </p:nvSpPr>
        <p:spPr/>
        <p:txBody>
          <a:bodyPr/>
          <a:lstStyle/>
          <a:p>
            <a:r>
              <a:rPr lang="en-US" smtClean="0"/>
              <a:t>5-</a:t>
            </a:r>
            <a:fld id="{BA1B1854-2A96-441B-8E94-8B895DE28521}" type="slidenum">
              <a:rPr lang="en-US" smtClean="0"/>
              <a:pPr/>
              <a:t>27</a:t>
            </a:fld>
            <a:endParaRPr lang="en-US" dirty="0"/>
          </a:p>
        </p:txBody>
      </p:sp>
      <p:pic>
        <p:nvPicPr>
          <p:cNvPr id="6" name="Picture 2" descr="C:\Users\Dr. ahmed\Pictures\Bq1j-GKCYAAT7gw.jpg"/>
          <p:cNvPicPr>
            <a:picLocks noChangeAspect="1" noChangeArrowheads="1"/>
          </p:cNvPicPr>
          <p:nvPr/>
        </p:nvPicPr>
        <p:blipFill>
          <a:blip r:embed="rId2"/>
          <a:srcRect t="2436" b="8108"/>
          <a:stretch>
            <a:fillRect/>
          </a:stretch>
        </p:blipFill>
        <p:spPr bwMode="auto">
          <a:xfrm>
            <a:off x="5196841" y="1402081"/>
            <a:ext cx="3300716" cy="4798114"/>
          </a:xfrm>
          <a:prstGeom prst="rect">
            <a:avLst/>
          </a:prstGeom>
          <a:noFill/>
        </p:spPr>
      </p:pic>
      <p:pic>
        <p:nvPicPr>
          <p:cNvPr id="7" name="صورة 6" descr="3060283861447246981.jpg"/>
          <p:cNvPicPr>
            <a:picLocks noChangeAspect="1"/>
          </p:cNvPicPr>
          <p:nvPr/>
        </p:nvPicPr>
        <p:blipFill>
          <a:blip r:embed="rId3"/>
          <a:stretch>
            <a:fillRect/>
          </a:stretch>
        </p:blipFill>
        <p:spPr>
          <a:xfrm>
            <a:off x="457200" y="1402080"/>
            <a:ext cx="4156793" cy="2027078"/>
          </a:xfrm>
          <a:prstGeom prst="rect">
            <a:avLst/>
          </a:prstGeom>
        </p:spPr>
      </p:pic>
      <p:pic>
        <p:nvPicPr>
          <p:cNvPr id="8" name="صورة 7" descr="images.jpg"/>
          <p:cNvPicPr>
            <a:picLocks noChangeAspect="1"/>
          </p:cNvPicPr>
          <p:nvPr/>
        </p:nvPicPr>
        <p:blipFill>
          <a:blip r:embed="rId4"/>
          <a:stretch>
            <a:fillRect/>
          </a:stretch>
        </p:blipFill>
        <p:spPr>
          <a:xfrm>
            <a:off x="441325" y="3779677"/>
            <a:ext cx="4172668" cy="242051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smtClean="0"/>
              <a:t>Copyright © 2017 Pearson Education, Ltd.</a:t>
            </a:r>
            <a:endParaRPr lang="en-US" dirty="0"/>
          </a:p>
        </p:txBody>
      </p:sp>
      <p:sp>
        <p:nvSpPr>
          <p:cNvPr id="5" name="عنصر نائب لرقم الشريحة 4"/>
          <p:cNvSpPr>
            <a:spLocks noGrp="1"/>
          </p:cNvSpPr>
          <p:nvPr>
            <p:ph type="sldNum" sz="quarter" idx="12"/>
          </p:nvPr>
        </p:nvSpPr>
        <p:spPr/>
        <p:txBody>
          <a:bodyPr/>
          <a:lstStyle/>
          <a:p>
            <a:r>
              <a:rPr lang="en-US" smtClean="0"/>
              <a:t>5-</a:t>
            </a:r>
            <a:fld id="{BA1B1854-2A96-441B-8E94-8B895DE28521}" type="slidenum">
              <a:rPr lang="en-US" smtClean="0"/>
              <a:pPr/>
              <a:t>28</a:t>
            </a:fld>
            <a:endParaRPr lang="en-US" dirty="0"/>
          </a:p>
        </p:txBody>
      </p:sp>
      <p:pic>
        <p:nvPicPr>
          <p:cNvPr id="6" name="صورة 5" descr="10-منتجات-صينية-تحمل-أشهر-العلامات-التجارية-المقلدة.jpg"/>
          <p:cNvPicPr>
            <a:picLocks noChangeAspect="1"/>
          </p:cNvPicPr>
          <p:nvPr/>
        </p:nvPicPr>
        <p:blipFill>
          <a:blip r:embed="rId2"/>
          <a:stretch>
            <a:fillRect/>
          </a:stretch>
        </p:blipFill>
        <p:spPr>
          <a:xfrm>
            <a:off x="457200" y="1752601"/>
            <a:ext cx="3004339" cy="2407920"/>
          </a:xfrm>
          <a:prstGeom prst="rect">
            <a:avLst/>
          </a:prstGeom>
        </p:spPr>
      </p:pic>
      <p:pic>
        <p:nvPicPr>
          <p:cNvPr id="7" name="صورة 6" descr="بوريو.jpg"/>
          <p:cNvPicPr>
            <a:picLocks noChangeAspect="1"/>
          </p:cNvPicPr>
          <p:nvPr/>
        </p:nvPicPr>
        <p:blipFill>
          <a:blip r:embed="rId3"/>
          <a:stretch>
            <a:fillRect/>
          </a:stretch>
        </p:blipFill>
        <p:spPr>
          <a:xfrm>
            <a:off x="3360688" y="4403725"/>
            <a:ext cx="2914650" cy="1571625"/>
          </a:xfrm>
          <a:prstGeom prst="rect">
            <a:avLst/>
          </a:prstGeom>
        </p:spPr>
      </p:pic>
      <p:pic>
        <p:nvPicPr>
          <p:cNvPr id="8" name="صورة 7" descr="24-منتجات-صينية-تحمل-أشهر-العلامات-التجارية-المقلدة.jpg.jpg"/>
          <p:cNvPicPr>
            <a:picLocks noChangeAspect="1"/>
          </p:cNvPicPr>
          <p:nvPr/>
        </p:nvPicPr>
        <p:blipFill>
          <a:blip r:embed="rId4"/>
          <a:stretch>
            <a:fillRect/>
          </a:stretch>
        </p:blipFill>
        <p:spPr>
          <a:xfrm>
            <a:off x="6077218" y="1752600"/>
            <a:ext cx="2621012" cy="2407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09600" y="1090614"/>
            <a:ext cx="3505200" cy="1143000"/>
          </a:xfrm>
          <a:ln>
            <a:noFill/>
          </a:ln>
        </p:spPr>
        <p:txBody>
          <a:bodyPr>
            <a:normAutofit fontScale="90000"/>
          </a:bodyPr>
          <a:lstStyle/>
          <a:p>
            <a:pPr algn="ctr" fontAlgn="auto">
              <a:spcAft>
                <a:spcPts val="0"/>
              </a:spcAft>
              <a:defRPr/>
            </a:pPr>
            <a:r>
              <a:rPr lang="en-US" b="1" dirty="0">
                <a:latin typeface="+mn-lt"/>
              </a:rPr>
              <a:t>Intellectual Property</a:t>
            </a:r>
          </a:p>
        </p:txBody>
      </p:sp>
      <p:sp>
        <p:nvSpPr>
          <p:cNvPr id="56324" name="Text Box 4"/>
          <p:cNvSpPr txBox="1">
            <a:spLocks noChangeArrowheads="1"/>
          </p:cNvSpPr>
          <p:nvPr/>
        </p:nvSpPr>
        <p:spPr bwMode="auto">
          <a:xfrm>
            <a:off x="5334000" y="2743200"/>
            <a:ext cx="3200400" cy="519113"/>
          </a:xfrm>
          <a:prstGeom prst="rect">
            <a:avLst/>
          </a:prstGeom>
          <a:noFill/>
          <a:ln w="9525">
            <a:noFill/>
            <a:miter lim="800000"/>
            <a:headEnd/>
            <a:tailEnd/>
          </a:ln>
        </p:spPr>
        <p:txBody>
          <a:bodyPr>
            <a:spAutoFit/>
          </a:bodyPr>
          <a:lstStyle/>
          <a:p>
            <a:pPr eaLnBrk="0" hangingPunct="0">
              <a:spcBef>
                <a:spcPct val="50000"/>
              </a:spcBef>
            </a:pPr>
            <a:endParaRPr lang="en-US" sz="2800">
              <a:latin typeface="Tahoma" pitchFamily="34" charset="0"/>
            </a:endParaRP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dirty="0"/>
              <a:t>5-</a:t>
            </a:r>
            <a:fld id="{BA1B1854-2A96-441B-8E94-8B895DE28521}" type="slidenum">
              <a:rPr lang="en-US" smtClean="0"/>
              <a:pPr/>
              <a:t>29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65700" y="738201"/>
            <a:ext cx="3400659" cy="56181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749300" y="2570698"/>
            <a:ext cx="3365500" cy="3785652"/>
          </a:xfrm>
          <a:prstGeom prst="rect">
            <a:avLst/>
          </a:prstGeom>
          <a:noFill/>
        </p:spPr>
        <p:txBody>
          <a:bodyPr wrap="square" rtlCol="0">
            <a:spAutoFit/>
          </a:bodyPr>
          <a:lstStyle/>
          <a:p>
            <a:r>
              <a:rPr lang="en-US" sz="2000" dirty="0">
                <a:latin typeface="+mn-lt"/>
              </a:rPr>
              <a:t>“You may not realize it, but by using the name </a:t>
            </a:r>
            <a:r>
              <a:rPr lang="en-US" sz="2000" b="1" dirty="0">
                <a:latin typeface="+mn-lt"/>
              </a:rPr>
              <a:t>Kleenex </a:t>
            </a:r>
            <a:r>
              <a:rPr lang="en-US" sz="2000" dirty="0"/>
              <a:t>®</a:t>
            </a:r>
            <a:r>
              <a:rPr lang="en-US" sz="2000" b="1" dirty="0">
                <a:latin typeface="+mn-lt"/>
              </a:rPr>
              <a:t> </a:t>
            </a:r>
            <a:r>
              <a:rPr lang="en-US" sz="2000" dirty="0">
                <a:latin typeface="+mn-lt"/>
              </a:rPr>
              <a:t>as a </a:t>
            </a:r>
            <a:r>
              <a:rPr lang="en-US" sz="2000" b="1" dirty="0">
                <a:latin typeface="+mn-lt"/>
              </a:rPr>
              <a:t>generic</a:t>
            </a:r>
            <a:r>
              <a:rPr lang="en-US" sz="2000" dirty="0">
                <a:latin typeface="+mn-lt"/>
              </a:rPr>
              <a:t> term for tissue, you risk erasing our coveted brand name that we’ve worked so hard for all these years. </a:t>
            </a:r>
            <a:r>
              <a:rPr lang="en-US" sz="2000" b="1" dirty="0">
                <a:latin typeface="+mn-lt"/>
              </a:rPr>
              <a:t>Kleenex </a:t>
            </a:r>
            <a:r>
              <a:rPr lang="en-US" sz="2000" dirty="0"/>
              <a:t>® </a:t>
            </a:r>
            <a:r>
              <a:rPr lang="en-US" sz="2000" dirty="0">
                <a:latin typeface="+mn-lt"/>
              </a:rPr>
              <a:t>is a registered trademark and should always be followed by the </a:t>
            </a:r>
            <a:r>
              <a:rPr lang="en-US" sz="2000" dirty="0"/>
              <a:t>® </a:t>
            </a:r>
            <a:r>
              <a:rPr lang="en-US" sz="2000" dirty="0">
                <a:latin typeface="+mn-lt"/>
              </a:rPr>
              <a:t>and the words ‘Brand Tissue’.  Just Pretend it’s in permanent marker.”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 xmlns:a16="http://schemas.microsoft.com/office/drawing/2014/main" id="{BC428F90-134F-44F5-A9A5-B448B8B8329D}"/>
              </a:ext>
            </a:extLst>
          </p:cNvPr>
          <p:cNvSpPr>
            <a:spLocks noGrp="1"/>
          </p:cNvSpPr>
          <p:nvPr>
            <p:ph type="ctrTitle"/>
          </p:nvPr>
        </p:nvSpPr>
        <p:spPr>
          <a:xfrm>
            <a:off x="381000" y="111125"/>
            <a:ext cx="8458200" cy="838200"/>
          </a:xfrm>
        </p:spPr>
        <p:txBody>
          <a:bodyPr/>
          <a:lstStyle/>
          <a:p>
            <a:pPr eaLnBrk="1" hangingPunct="1"/>
            <a:r>
              <a:rPr lang="en-US" altLang="en-US" sz="3600" b="1">
                <a:ea typeface="ＭＳ Ｐゴシック" panose="020B0600070205080204" pitchFamily="34" charset="-128"/>
              </a:rPr>
              <a:t>Types of Country Risk</a:t>
            </a:r>
            <a:endParaRPr lang="en-US" altLang="en-US" sz="4000" b="1">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Rectangle 6">
            <a:extLst>
              <a:ext uri="{FF2B5EF4-FFF2-40B4-BE49-F238E27FC236}">
                <a16:creationId xmlns="" xmlns:a16="http://schemas.microsoft.com/office/drawing/2014/main" id="{76493EFE-3A66-4A08-A6DF-56F644E50FF4}"/>
              </a:ext>
            </a:extLst>
          </p:cNvPr>
          <p:cNvSpPr/>
          <p:nvPr/>
        </p:nvSpPr>
        <p:spPr>
          <a:xfrm>
            <a:off x="0" y="1047750"/>
            <a:ext cx="9144000" cy="247650"/>
          </a:xfrm>
          <a:prstGeom prst="rect">
            <a:avLst/>
          </a:prstGeom>
          <a:solidFill>
            <a:srgbClr val="B2CB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4516" name="Footer Placeholder 1">
            <a:extLst>
              <a:ext uri="{FF2B5EF4-FFF2-40B4-BE49-F238E27FC236}">
                <a16:creationId xmlns="" xmlns:a16="http://schemas.microsoft.com/office/drawing/2014/main" id="{C9AFDCEF-2473-45B6-AF14-4CE02245E128}"/>
              </a:ext>
            </a:extLst>
          </p:cNvPr>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Copyright © 2017 Pearson Education, Ltd.  </a:t>
            </a:r>
          </a:p>
        </p:txBody>
      </p:sp>
      <p:sp>
        <p:nvSpPr>
          <p:cNvPr id="64517" name="Slide Number Placeholder 2">
            <a:extLst>
              <a:ext uri="{FF2B5EF4-FFF2-40B4-BE49-F238E27FC236}">
                <a16:creationId xmlns="" xmlns:a16="http://schemas.microsoft.com/office/drawing/2014/main" id="{B49BE56A-8038-4C36-98AC-BC41F3C74563}"/>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6-</a:t>
            </a:r>
            <a:fld id="{240DBB4F-BFFE-4899-82FD-D968DA1E36DC}"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graphicFrame>
        <p:nvGraphicFramePr>
          <p:cNvPr id="4" name="Diagram 3">
            <a:extLst>
              <a:ext uri="{FF2B5EF4-FFF2-40B4-BE49-F238E27FC236}">
                <a16:creationId xmlns="" xmlns:a16="http://schemas.microsoft.com/office/drawing/2014/main" id="{4FB51A26-A1B3-486A-A657-2AA0618BE4CC}"/>
              </a:ext>
            </a:extLst>
          </p:cNvPr>
          <p:cNvGraphicFramePr/>
          <p:nvPr>
            <p:extLst>
              <p:ext uri="{D42A27DB-BD31-4B8C-83A1-F6EECF244321}">
                <p14:modId xmlns:p14="http://schemas.microsoft.com/office/powerpoint/2010/main" xmlns="" val="2956017711"/>
              </p:ext>
            </p:extLst>
          </p:nvPr>
        </p:nvGraphicFramePr>
        <p:xfrm>
          <a:off x="533400" y="1397000"/>
          <a:ext cx="77724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pPr fontAlgn="auto">
              <a:spcAft>
                <a:spcPts val="0"/>
              </a:spcAft>
              <a:defRPr/>
            </a:pPr>
            <a:r>
              <a:rPr lang="en-US">
                <a:latin typeface="+mn-lt"/>
              </a:rPr>
              <a:t>Protecting Intellectual Property</a:t>
            </a:r>
          </a:p>
        </p:txBody>
      </p:sp>
      <p:sp>
        <p:nvSpPr>
          <p:cNvPr id="57347" name="Rectangle 3"/>
          <p:cNvSpPr>
            <a:spLocks noGrp="1" noChangeArrowheads="1"/>
          </p:cNvSpPr>
          <p:nvPr>
            <p:ph idx="1"/>
          </p:nvPr>
        </p:nvSpPr>
        <p:spPr/>
        <p:txBody>
          <a:bodyPr/>
          <a:lstStyle/>
          <a:p>
            <a:r>
              <a:rPr lang="en-US" dirty="0"/>
              <a:t>In the U.S., registration is with the </a:t>
            </a:r>
            <a:r>
              <a:rPr lang="en-US" b="1" dirty="0"/>
              <a:t>Federal Patent Office</a:t>
            </a:r>
          </a:p>
          <a:p>
            <a:r>
              <a:rPr lang="en-US" dirty="0"/>
              <a:t>In Europe, applicants use </a:t>
            </a:r>
            <a:r>
              <a:rPr lang="en-US" b="1" dirty="0"/>
              <a:t>the European Patent Office </a:t>
            </a:r>
            <a:r>
              <a:rPr lang="en-US" dirty="0"/>
              <a:t>or register country-by-country</a:t>
            </a:r>
          </a:p>
          <a:p>
            <a:r>
              <a:rPr lang="en-US" dirty="0"/>
              <a:t>Soon the </a:t>
            </a:r>
            <a:r>
              <a:rPr lang="en-US" b="1" dirty="0"/>
              <a:t>Community Patent Convention </a:t>
            </a:r>
            <a:r>
              <a:rPr lang="en-US" dirty="0"/>
              <a:t>will cover 27 countries</a:t>
            </a:r>
          </a:p>
          <a:p>
            <a:r>
              <a:rPr lang="en-US" b="1" dirty="0"/>
              <a:t>Madrid Protocol </a:t>
            </a:r>
            <a:r>
              <a:rPr lang="en-US" dirty="0"/>
              <a:t>trademark owners are protected in 74 countries with 1 application</a:t>
            </a:r>
            <a:endParaRPr lang="en-US" b="1"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fontAlgn="auto">
              <a:spcAft>
                <a:spcPts val="0"/>
              </a:spcAft>
              <a:defRPr/>
            </a:pPr>
            <a:r>
              <a:rPr lang="en-US" dirty="0">
                <a:latin typeface="+mn-lt"/>
              </a:rPr>
              <a:t>Protecting Intellectual Property</a:t>
            </a:r>
          </a:p>
        </p:txBody>
      </p:sp>
      <p:sp>
        <p:nvSpPr>
          <p:cNvPr id="59395" name="Rectangle 3"/>
          <p:cNvSpPr>
            <a:spLocks noGrp="1" noChangeArrowheads="1"/>
          </p:cNvSpPr>
          <p:nvPr>
            <p:ph idx="1"/>
          </p:nvPr>
        </p:nvSpPr>
        <p:spPr/>
        <p:txBody>
          <a:bodyPr>
            <a:normAutofit/>
          </a:bodyPr>
          <a:lstStyle/>
          <a:p>
            <a:r>
              <a:rPr lang="en-US" dirty="0"/>
              <a:t>World Intellectual Property Organization</a:t>
            </a:r>
          </a:p>
          <a:p>
            <a:pPr lvl="1"/>
            <a:r>
              <a:rPr lang="en-US" dirty="0"/>
              <a:t>Governed by the Madrid Agreement and the Madrid Protocol</a:t>
            </a:r>
          </a:p>
          <a:p>
            <a:pPr lvl="1"/>
            <a:r>
              <a:rPr lang="en-US" dirty="0"/>
              <a:t>A specialized unit of the UN; based in          Geneva, Switzerland</a:t>
            </a:r>
          </a:p>
          <a:p>
            <a:pPr lvl="1"/>
            <a:r>
              <a:rPr lang="en-US" dirty="0" err="1"/>
              <a:t>Misson</a:t>
            </a:r>
            <a:r>
              <a:rPr lang="en-US" dirty="0"/>
              <a:t>:  Promote and protect intellectual property worldwide</a:t>
            </a:r>
          </a:p>
          <a:p>
            <a:pPr lvl="1"/>
            <a:r>
              <a:rPr lang="en-US" dirty="0"/>
              <a:t>Has easy-to-understand booklets that  can be printed directly from its website </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fontAlgn="auto">
              <a:spcAft>
                <a:spcPts val="0"/>
              </a:spcAft>
              <a:defRPr/>
            </a:pPr>
            <a:r>
              <a:rPr lang="en-US" dirty="0">
                <a:latin typeface="+mn-lt"/>
              </a:rPr>
              <a:t>Protecting Intellectual Property</a:t>
            </a:r>
          </a:p>
        </p:txBody>
      </p:sp>
      <p:sp>
        <p:nvSpPr>
          <p:cNvPr id="60419" name="Rectangle 3"/>
          <p:cNvSpPr>
            <a:spLocks noGrp="1" noChangeArrowheads="1"/>
          </p:cNvSpPr>
          <p:nvPr>
            <p:ph idx="1"/>
          </p:nvPr>
        </p:nvSpPr>
        <p:spPr/>
        <p:txBody>
          <a:bodyPr>
            <a:normAutofit/>
          </a:bodyPr>
          <a:lstStyle/>
          <a:p>
            <a:pPr>
              <a:lnSpc>
                <a:spcPct val="90000"/>
              </a:lnSpc>
            </a:pPr>
            <a:r>
              <a:rPr lang="en-US" sz="2800" dirty="0"/>
              <a:t>International Convention for the Protection of Industrial Property</a:t>
            </a:r>
          </a:p>
          <a:p>
            <a:pPr lvl="1">
              <a:lnSpc>
                <a:spcPct val="90000"/>
              </a:lnSpc>
            </a:pPr>
            <a:r>
              <a:rPr lang="en-US" sz="2400" dirty="0"/>
              <a:t>Also known as the Paris Convention</a:t>
            </a:r>
          </a:p>
          <a:p>
            <a:pPr lvl="1">
              <a:lnSpc>
                <a:spcPct val="90000"/>
              </a:lnSpc>
            </a:pPr>
            <a:r>
              <a:rPr lang="en-US" sz="2400" dirty="0"/>
              <a:t>Honored by almost 100 countries</a:t>
            </a:r>
          </a:p>
          <a:p>
            <a:pPr lvl="1">
              <a:lnSpc>
                <a:spcPct val="90000"/>
              </a:lnSpc>
            </a:pPr>
            <a:r>
              <a:rPr lang="en-US" sz="2400" dirty="0"/>
              <a:t>Facilitates multi-country patent registration, ensures that once a company files, it has a “right of priority” in other countries for one year from that date</a:t>
            </a:r>
            <a:endParaRPr lang="en-US" sz="2600" dirty="0"/>
          </a:p>
          <a:p>
            <a:pPr>
              <a:lnSpc>
                <a:spcPct val="90000"/>
              </a:lnSpc>
            </a:pPr>
            <a:r>
              <a:rPr lang="en-US" sz="2800" dirty="0"/>
              <a:t>Patent Cooperation Treaty</a:t>
            </a:r>
          </a:p>
          <a:p>
            <a:pPr lvl="1">
              <a:lnSpc>
                <a:spcPct val="90000"/>
              </a:lnSpc>
            </a:pPr>
            <a:r>
              <a:rPr lang="en-US" sz="2400" dirty="0"/>
              <a:t>Over 100 countries cooperate with patent applications</a:t>
            </a:r>
          </a:p>
          <a:p>
            <a:pPr>
              <a:lnSpc>
                <a:spcPct val="90000"/>
              </a:lnSpc>
            </a:pPr>
            <a:r>
              <a:rPr lang="en-US" sz="2800" dirty="0"/>
              <a:t>European Patent Convention </a:t>
            </a:r>
          </a:p>
          <a:p>
            <a:pPr lvl="1">
              <a:lnSpc>
                <a:spcPct val="90000"/>
              </a:lnSpc>
            </a:pPr>
            <a:r>
              <a:rPr lang="en-US" sz="2400" dirty="0"/>
              <a:t>the EU and Switzerland</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609600"/>
            <a:ext cx="8229600" cy="713874"/>
          </a:xfrm>
        </p:spPr>
        <p:txBody>
          <a:bodyPr>
            <a:noAutofit/>
          </a:bodyPr>
          <a:lstStyle/>
          <a:p>
            <a:r>
              <a:rPr lang="en-GB" sz="3600" dirty="0" smtClean="0"/>
              <a:t> </a:t>
            </a:r>
            <a:r>
              <a:rPr lang="en-GB" sz="3600" dirty="0" smtClean="0"/>
              <a:t>The </a:t>
            </a:r>
            <a:r>
              <a:rPr lang="en-GB" sz="3600" dirty="0" smtClean="0"/>
              <a:t>5 requirements for obtaining a patent</a:t>
            </a:r>
            <a:br>
              <a:rPr lang="en-GB" sz="3600" dirty="0" smtClean="0"/>
            </a:br>
            <a:endParaRPr lang="ar-SA" sz="3600" dirty="0"/>
          </a:p>
        </p:txBody>
      </p:sp>
      <p:sp>
        <p:nvSpPr>
          <p:cNvPr id="4" name="عنصر نائب للتذييل 3"/>
          <p:cNvSpPr>
            <a:spLocks noGrp="1"/>
          </p:cNvSpPr>
          <p:nvPr>
            <p:ph type="ftr" sz="quarter" idx="11"/>
          </p:nvPr>
        </p:nvSpPr>
        <p:spPr/>
        <p:txBody>
          <a:bodyPr/>
          <a:lstStyle/>
          <a:p>
            <a:r>
              <a:rPr lang="en-US" smtClean="0"/>
              <a:t>Copyright © 2017 Pearson Education, Ltd.</a:t>
            </a:r>
            <a:endParaRPr lang="en-US" dirty="0"/>
          </a:p>
        </p:txBody>
      </p:sp>
      <p:sp>
        <p:nvSpPr>
          <p:cNvPr id="5" name="عنصر نائب لرقم الشريحة 4"/>
          <p:cNvSpPr>
            <a:spLocks noGrp="1"/>
          </p:cNvSpPr>
          <p:nvPr>
            <p:ph type="sldNum" sz="quarter" idx="12"/>
          </p:nvPr>
        </p:nvSpPr>
        <p:spPr/>
        <p:txBody>
          <a:bodyPr/>
          <a:lstStyle/>
          <a:p>
            <a:r>
              <a:rPr lang="en-US" smtClean="0"/>
              <a:t>5-</a:t>
            </a:r>
            <a:fld id="{BA1B1854-2A96-441B-8E94-8B895DE28521}" type="slidenum">
              <a:rPr lang="en-US" smtClean="0"/>
              <a:pPr/>
              <a:t>33</a:t>
            </a:fld>
            <a:endParaRPr lang="en-US" dirty="0"/>
          </a:p>
        </p:txBody>
      </p:sp>
      <p:graphicFrame>
        <p:nvGraphicFramePr>
          <p:cNvPr id="6" name="جدول 5"/>
          <p:cNvGraphicFramePr>
            <a:graphicFrameLocks noGrp="1"/>
          </p:cNvGraphicFramePr>
          <p:nvPr/>
        </p:nvGraphicFramePr>
        <p:xfrm>
          <a:off x="324853" y="1479884"/>
          <a:ext cx="8530389" cy="4348844"/>
        </p:xfrm>
        <a:graphic>
          <a:graphicData uri="http://schemas.openxmlformats.org/drawingml/2006/table">
            <a:tbl>
              <a:tblPr firstRow="1" firstCol="1">
                <a:tableStyleId>{0505E3EF-67EA-436B-97B2-0124C06EBD24}</a:tableStyleId>
              </a:tblPr>
              <a:tblGrid>
                <a:gridCol w="2062332"/>
                <a:gridCol w="6468057"/>
              </a:tblGrid>
              <a:tr h="76319">
                <a:tc>
                  <a:txBody>
                    <a:bodyPr/>
                    <a:lstStyle/>
                    <a:p>
                      <a:pPr algn="l"/>
                      <a:r>
                        <a:rPr lang="en-GB" sz="1600" dirty="0">
                          <a:effectLst/>
                        </a:rPr>
                        <a:t>Requirement</a:t>
                      </a:r>
                      <a:endParaRPr lang="en-GB" sz="1600" b="1" dirty="0">
                        <a:solidFill>
                          <a:srgbClr val="FFFFFF"/>
                        </a:solidFill>
                        <a:effectLst/>
                      </a:endParaRPr>
                    </a:p>
                  </a:txBody>
                  <a:tcPr marL="19080" marR="19080" marT="9540" marB="9540" anchor="ctr">
                    <a:solidFill>
                      <a:schemeClr val="accent3">
                        <a:lumMod val="60000"/>
                        <a:lumOff val="40000"/>
                      </a:schemeClr>
                    </a:solidFill>
                  </a:tcPr>
                </a:tc>
                <a:tc>
                  <a:txBody>
                    <a:bodyPr/>
                    <a:lstStyle/>
                    <a:p>
                      <a:pPr algn="l"/>
                      <a:r>
                        <a:rPr lang="en-GB" sz="1600" dirty="0">
                          <a:effectLst/>
                        </a:rPr>
                        <a:t>What it means</a:t>
                      </a:r>
                      <a:endParaRPr lang="en-GB" sz="1600" b="1" dirty="0">
                        <a:solidFill>
                          <a:srgbClr val="FFFFFF"/>
                        </a:solidFill>
                        <a:effectLst/>
                      </a:endParaRPr>
                    </a:p>
                  </a:txBody>
                  <a:tcPr marL="19080" marR="19080" marT="9540" marB="9540" anchor="ctr">
                    <a:solidFill>
                      <a:schemeClr val="accent3">
                        <a:lumMod val="60000"/>
                        <a:lumOff val="40000"/>
                      </a:schemeClr>
                    </a:solidFill>
                  </a:tcPr>
                </a:tc>
              </a:tr>
              <a:tr h="1163868">
                <a:tc>
                  <a:txBody>
                    <a:bodyPr/>
                    <a:lstStyle/>
                    <a:p>
                      <a:pPr fontAlgn="t"/>
                      <a:r>
                        <a:rPr lang="en-GB" sz="1600"/>
                        <a:t>1. The innovation is patentable subject matter</a:t>
                      </a:r>
                    </a:p>
                  </a:txBody>
                  <a:tcPr marL="19080" marR="19080" marT="9540" marB="9540"/>
                </a:tc>
                <a:tc>
                  <a:txBody>
                    <a:bodyPr/>
                    <a:lstStyle/>
                    <a:p>
                      <a:pPr algn="l" fontAlgn="t">
                        <a:buFont typeface="Arial"/>
                        <a:buChar char="•"/>
                      </a:pPr>
                      <a:r>
                        <a:rPr lang="en-GB" sz="1600" dirty="0" err="1">
                          <a:solidFill>
                            <a:schemeClr val="tx1"/>
                          </a:solidFill>
                        </a:rPr>
                        <a:t>PatentableNew</a:t>
                      </a:r>
                      <a:r>
                        <a:rPr lang="en-GB" sz="1600" dirty="0">
                          <a:solidFill>
                            <a:schemeClr val="tx1"/>
                          </a:solidFill>
                        </a:rPr>
                        <a:t> products such as toys, appliances, tools, medical devices, pharmaceutical drugs</a:t>
                      </a:r>
                    </a:p>
                    <a:p>
                      <a:pPr algn="l" fontAlgn="t">
                        <a:buFont typeface="Arial"/>
                        <a:buChar char="•"/>
                      </a:pPr>
                      <a:r>
                        <a:rPr lang="en-GB" sz="1600" dirty="0">
                          <a:solidFill>
                            <a:schemeClr val="tx1"/>
                          </a:solidFill>
                        </a:rPr>
                        <a:t>New process, such as a manufacturing process or an industrial method </a:t>
                      </a:r>
                      <a:r>
                        <a:rPr lang="en-GB" sz="1600" dirty="0" smtClean="0">
                          <a:solidFill>
                            <a:schemeClr val="tx1"/>
                          </a:solidFill>
                        </a:rPr>
                        <a:t>Not </a:t>
                      </a:r>
                      <a:r>
                        <a:rPr lang="en-GB" sz="1600" dirty="0">
                          <a:solidFill>
                            <a:schemeClr val="tx1"/>
                          </a:solidFill>
                        </a:rPr>
                        <a:t>patentable</a:t>
                      </a:r>
                    </a:p>
                    <a:p>
                      <a:pPr algn="l" fontAlgn="t">
                        <a:buFont typeface="Arial"/>
                        <a:buChar char="•"/>
                      </a:pPr>
                      <a:r>
                        <a:rPr lang="en-GB" sz="1600" dirty="0" smtClean="0">
                          <a:solidFill>
                            <a:schemeClr val="tx1"/>
                          </a:solidFill>
                        </a:rPr>
                        <a:t>Plans </a:t>
                      </a:r>
                      <a:r>
                        <a:rPr lang="en-GB" sz="1600" dirty="0">
                          <a:solidFill>
                            <a:schemeClr val="tx1"/>
                          </a:solidFill>
                        </a:rPr>
                        <a:t>or schemes</a:t>
                      </a:r>
                    </a:p>
                    <a:p>
                      <a:pPr algn="l" fontAlgn="t">
                        <a:buFont typeface="Arial"/>
                        <a:buChar char="•"/>
                      </a:pPr>
                      <a:r>
                        <a:rPr lang="en-GB" sz="1600" dirty="0">
                          <a:solidFill>
                            <a:schemeClr val="tx1"/>
                          </a:solidFill>
                        </a:rPr>
                        <a:t>Principles or theories</a:t>
                      </a:r>
                    </a:p>
                  </a:txBody>
                  <a:tcPr marL="19080" marR="19080" marT="9540" marB="9540"/>
                </a:tc>
              </a:tr>
              <a:tr h="821697">
                <a:tc>
                  <a:txBody>
                    <a:bodyPr/>
                    <a:lstStyle/>
                    <a:p>
                      <a:pPr fontAlgn="t"/>
                      <a:r>
                        <a:rPr lang="en-GB" sz="1600" dirty="0"/>
                        <a:t>2. The innovation is new (called 'novelty')</a:t>
                      </a:r>
                    </a:p>
                  </a:txBody>
                  <a:tcPr marL="19080" marR="19080" marT="9540" marB="9540"/>
                </a:tc>
                <a:tc>
                  <a:txBody>
                    <a:bodyPr/>
                    <a:lstStyle/>
                    <a:p>
                      <a:pPr fontAlgn="t"/>
                      <a:r>
                        <a:rPr lang="en-GB" sz="1600" dirty="0">
                          <a:solidFill>
                            <a:schemeClr val="tx1"/>
                          </a:solidFill>
                        </a:rPr>
                        <a:t>You cannot patent something that is already publicly known, as it would be unfair to confer the economic benefits of a patent in relation to something that is already publicly known. </a:t>
                      </a:r>
                    </a:p>
                  </a:txBody>
                  <a:tcPr marL="19080" marR="19080" marT="9540" marB="9540"/>
                </a:tc>
              </a:tr>
              <a:tr h="419756">
                <a:tc>
                  <a:txBody>
                    <a:bodyPr/>
                    <a:lstStyle/>
                    <a:p>
                      <a:pPr fontAlgn="t"/>
                      <a:r>
                        <a:rPr lang="en-GB" sz="1600" dirty="0"/>
                        <a:t>3. The innovation is inventive</a:t>
                      </a:r>
                    </a:p>
                  </a:txBody>
                  <a:tcPr marL="19080" marR="19080" marT="9540" marB="9540"/>
                </a:tc>
                <a:tc>
                  <a:txBody>
                    <a:bodyPr/>
                    <a:lstStyle/>
                    <a:p>
                      <a:pPr fontAlgn="t"/>
                      <a:r>
                        <a:rPr lang="en-GB" sz="1600">
                          <a:solidFill>
                            <a:schemeClr val="tx1"/>
                          </a:solidFill>
                        </a:rPr>
                        <a:t>This requirement of an inventive step relates to the 'obviousness' of the new product, process or invention. If it is 'obvious' to a skilled person, it is not patentable.</a:t>
                      </a:r>
                    </a:p>
                  </a:txBody>
                  <a:tcPr marL="19080" marR="19080" marT="9540" marB="9540"/>
                </a:tc>
              </a:tr>
              <a:tr h="524747">
                <a:tc>
                  <a:txBody>
                    <a:bodyPr/>
                    <a:lstStyle/>
                    <a:p>
                      <a:pPr fontAlgn="t"/>
                      <a:r>
                        <a:rPr lang="en-GB" sz="1600"/>
                        <a:t>4. The innovation is useful (called 'utility')</a:t>
                      </a:r>
                    </a:p>
                  </a:txBody>
                  <a:tcPr marL="19080" marR="19080" marT="9540" marB="9540"/>
                </a:tc>
                <a:tc>
                  <a:txBody>
                    <a:bodyPr/>
                    <a:lstStyle/>
                    <a:p>
                      <a:pPr fontAlgn="t"/>
                      <a:r>
                        <a:rPr lang="en-GB" sz="1600" dirty="0">
                          <a:solidFill>
                            <a:schemeClr val="tx1"/>
                          </a:solidFill>
                        </a:rPr>
                        <a:t>This requirement does not relate to whether the new product, process or invention is 'useful' in terms of whether or not someone would buy it. </a:t>
                      </a:r>
                    </a:p>
                  </a:txBody>
                  <a:tcPr marL="19080" marR="19080" marT="9540" marB="9540"/>
                </a:tc>
              </a:tr>
              <a:tr h="362516">
                <a:tc>
                  <a:txBody>
                    <a:bodyPr/>
                    <a:lstStyle/>
                    <a:p>
                      <a:pPr fontAlgn="t"/>
                      <a:r>
                        <a:rPr lang="en-GB" sz="1600"/>
                        <a:t>5. The innovation must not have prior use</a:t>
                      </a:r>
                    </a:p>
                  </a:txBody>
                  <a:tcPr marL="19080" marR="19080" marT="9540" marB="9540"/>
                </a:tc>
                <a:tc>
                  <a:txBody>
                    <a:bodyPr/>
                    <a:lstStyle/>
                    <a:p>
                      <a:pPr fontAlgn="t"/>
                      <a:r>
                        <a:rPr lang="en-GB" sz="1600" dirty="0">
                          <a:solidFill>
                            <a:schemeClr val="tx1"/>
                          </a:solidFill>
                        </a:rPr>
                        <a:t>If you have been selling the product, using the process in your business, or if you have licensed it, this prior use disqualifies it from being patentable.</a:t>
                      </a:r>
                    </a:p>
                  </a:txBody>
                  <a:tcPr marL="19080" marR="19080" marT="9540" marB="954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Copyright © 2017 Pearson Education, Ltd.</a:t>
            </a:r>
            <a:endParaRPr lang="en-US" dirty="0"/>
          </a:p>
        </p:txBody>
      </p:sp>
      <p:sp>
        <p:nvSpPr>
          <p:cNvPr id="3" name="عنصر نائب لرقم الشريحة 2"/>
          <p:cNvSpPr>
            <a:spLocks noGrp="1"/>
          </p:cNvSpPr>
          <p:nvPr>
            <p:ph type="sldNum" sz="quarter" idx="12"/>
          </p:nvPr>
        </p:nvSpPr>
        <p:spPr/>
        <p:txBody>
          <a:bodyPr/>
          <a:lstStyle/>
          <a:p>
            <a:fld id="{BA1B1854-2A96-441B-8E94-8B895DE28521}" type="slidenum">
              <a:rPr lang="en-US" smtClean="0"/>
              <a:pPr/>
              <a:t>34</a:t>
            </a:fld>
            <a:endParaRPr lang="en-US" dirty="0"/>
          </a:p>
        </p:txBody>
      </p:sp>
      <p:sp>
        <p:nvSpPr>
          <p:cNvPr id="5" name="مستطيل 4"/>
          <p:cNvSpPr/>
          <p:nvPr/>
        </p:nvSpPr>
        <p:spPr>
          <a:xfrm>
            <a:off x="914400" y="1524000"/>
            <a:ext cx="7117080" cy="4247317"/>
          </a:xfrm>
          <a:prstGeom prst="rect">
            <a:avLst/>
          </a:prstGeom>
        </p:spPr>
        <p:txBody>
          <a:bodyPr wrap="square">
            <a:spAutoFit/>
          </a:bodyPr>
          <a:lstStyle/>
          <a:p>
            <a:r>
              <a:rPr lang="en-GB" b="1" dirty="0" smtClean="0"/>
              <a:t>15. Amazon.com</a:t>
            </a:r>
            <a:endParaRPr lang="en-GB" dirty="0" smtClean="0"/>
          </a:p>
          <a:p>
            <a:r>
              <a:rPr lang="en-GB" b="1" dirty="0" smtClean="0"/>
              <a:t>14</a:t>
            </a:r>
            <a:r>
              <a:rPr lang="en-GB" b="1" dirty="0" smtClean="0"/>
              <a:t>. BoE Systems</a:t>
            </a:r>
            <a:endParaRPr lang="en-GB" dirty="0" smtClean="0"/>
          </a:p>
          <a:p>
            <a:r>
              <a:rPr lang="en-GB" b="1" dirty="0" smtClean="0"/>
              <a:t>13</a:t>
            </a:r>
            <a:r>
              <a:rPr lang="en-GB" b="1" dirty="0" smtClean="0"/>
              <a:t>. </a:t>
            </a:r>
            <a:r>
              <a:rPr lang="en-GB" b="1" dirty="0" smtClean="0"/>
              <a:t>Toshiba</a:t>
            </a:r>
          </a:p>
          <a:p>
            <a:r>
              <a:rPr lang="en-GB" b="1" dirty="0" smtClean="0"/>
              <a:t>12</a:t>
            </a:r>
            <a:r>
              <a:rPr lang="en-GB" b="1" dirty="0" smtClean="0"/>
              <a:t>. Apple</a:t>
            </a:r>
            <a:endParaRPr lang="en-GB" dirty="0" smtClean="0"/>
          </a:p>
          <a:p>
            <a:r>
              <a:rPr lang="en-GB" b="1" dirty="0" smtClean="0"/>
              <a:t>11</a:t>
            </a:r>
            <a:r>
              <a:rPr lang="en-GB" b="1" dirty="0" smtClean="0"/>
              <a:t>. Sony</a:t>
            </a:r>
            <a:endParaRPr lang="en-GB" dirty="0" smtClean="0"/>
          </a:p>
          <a:p>
            <a:r>
              <a:rPr lang="en-GB" b="1" dirty="0" smtClean="0"/>
              <a:t>10</a:t>
            </a:r>
            <a:r>
              <a:rPr lang="en-GB" b="1" dirty="0" smtClean="0"/>
              <a:t>. Taiwan Semiconductor Manufacturing</a:t>
            </a:r>
            <a:endParaRPr lang="en-GB" dirty="0" smtClean="0"/>
          </a:p>
          <a:p>
            <a:r>
              <a:rPr lang="en-GB" b="1" dirty="0" smtClean="0"/>
              <a:t>9</a:t>
            </a:r>
            <a:r>
              <a:rPr lang="en-GB" b="1" dirty="0" smtClean="0"/>
              <a:t>. Microsoft</a:t>
            </a:r>
            <a:endParaRPr lang="en-GB" dirty="0" smtClean="0"/>
          </a:p>
          <a:p>
            <a:r>
              <a:rPr lang="en-GB" b="1" dirty="0" smtClean="0"/>
              <a:t>8</a:t>
            </a:r>
            <a:r>
              <a:rPr lang="en-GB" b="1" dirty="0" smtClean="0"/>
              <a:t>. Toyota Motors</a:t>
            </a:r>
            <a:endParaRPr lang="en-GB" dirty="0" smtClean="0"/>
          </a:p>
          <a:p>
            <a:r>
              <a:rPr lang="en-GB" b="1" dirty="0" smtClean="0"/>
              <a:t>7</a:t>
            </a:r>
            <a:r>
              <a:rPr lang="en-GB" b="1" dirty="0" smtClean="0"/>
              <a:t>. Qualcomm</a:t>
            </a:r>
            <a:endParaRPr lang="en-GB" dirty="0" smtClean="0"/>
          </a:p>
          <a:p>
            <a:r>
              <a:rPr lang="en-GB" b="1" dirty="0" smtClean="0"/>
              <a:t>6</a:t>
            </a:r>
            <a:r>
              <a:rPr lang="en-GB" b="1" dirty="0" smtClean="0"/>
              <a:t>. Alphabet</a:t>
            </a:r>
            <a:endParaRPr lang="en-GB" dirty="0" smtClean="0"/>
          </a:p>
          <a:p>
            <a:r>
              <a:rPr lang="en-GB" b="1" dirty="0" smtClean="0"/>
              <a:t>5</a:t>
            </a:r>
            <a:r>
              <a:rPr lang="en-GB" b="1" dirty="0" smtClean="0"/>
              <a:t>. Canon</a:t>
            </a:r>
            <a:endParaRPr lang="en-GB" dirty="0" smtClean="0"/>
          </a:p>
          <a:p>
            <a:r>
              <a:rPr lang="en-GB" b="1" dirty="0" smtClean="0"/>
              <a:t>4</a:t>
            </a:r>
            <a:r>
              <a:rPr lang="en-GB" b="1" dirty="0" smtClean="0"/>
              <a:t>. Intel</a:t>
            </a:r>
            <a:endParaRPr lang="en-GB" dirty="0" smtClean="0"/>
          </a:p>
          <a:p>
            <a:r>
              <a:rPr lang="en-GB" b="1" dirty="0" smtClean="0"/>
              <a:t>3</a:t>
            </a:r>
            <a:r>
              <a:rPr lang="en-GB" b="1" dirty="0" smtClean="0"/>
              <a:t>. LG Electronics</a:t>
            </a:r>
            <a:endParaRPr lang="en-GB" dirty="0" smtClean="0"/>
          </a:p>
          <a:p>
            <a:r>
              <a:rPr lang="en-GB" b="1" dirty="0" smtClean="0"/>
              <a:t>2</a:t>
            </a:r>
            <a:r>
              <a:rPr lang="en-GB" b="1" dirty="0" smtClean="0"/>
              <a:t>. Samsung</a:t>
            </a:r>
            <a:endParaRPr lang="en-GB" dirty="0" smtClean="0"/>
          </a:p>
          <a:p>
            <a:r>
              <a:rPr lang="en-GB" b="1" dirty="0" smtClean="0"/>
              <a:t>1</a:t>
            </a:r>
            <a:r>
              <a:rPr lang="en-GB" b="1" dirty="0" smtClean="0"/>
              <a:t>. International Business </a:t>
            </a:r>
            <a:r>
              <a:rPr lang="en-GB" b="1" dirty="0" smtClean="0"/>
              <a:t>Machines</a:t>
            </a:r>
            <a:endParaRPr lang="en-GB" dirty="0" smtClean="0"/>
          </a:p>
        </p:txBody>
      </p:sp>
      <p:sp>
        <p:nvSpPr>
          <p:cNvPr id="6" name="مستطيل 5"/>
          <p:cNvSpPr/>
          <p:nvPr/>
        </p:nvSpPr>
        <p:spPr>
          <a:xfrm>
            <a:off x="487680" y="213360"/>
            <a:ext cx="8199120" cy="1077218"/>
          </a:xfrm>
          <a:prstGeom prst="rect">
            <a:avLst/>
          </a:prstGeom>
        </p:spPr>
        <p:txBody>
          <a:bodyPr wrap="square">
            <a:spAutoFit/>
          </a:bodyPr>
          <a:lstStyle/>
          <a:p>
            <a:pPr algn="ctr"/>
            <a:r>
              <a:rPr lang="en-GB" sz="3200" b="1" dirty="0" smtClean="0"/>
              <a:t>The World’s </a:t>
            </a:r>
            <a:r>
              <a:rPr lang="en-GB" sz="3200" b="1" dirty="0" smtClean="0"/>
              <a:t>Most </a:t>
            </a:r>
            <a:r>
              <a:rPr lang="en-GB" sz="3200" b="1" dirty="0" smtClean="0"/>
              <a:t>Innovative </a:t>
            </a:r>
            <a:r>
              <a:rPr lang="en-GB" sz="3200" b="1" dirty="0" smtClean="0"/>
              <a:t>Companies  2018</a:t>
            </a:r>
            <a:endParaRPr lang="en-GB"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38200" y="609600"/>
            <a:ext cx="7848600" cy="1143000"/>
          </a:xfrm>
        </p:spPr>
        <p:txBody>
          <a:bodyPr/>
          <a:lstStyle/>
          <a:p>
            <a:pPr fontAlgn="auto">
              <a:spcAft>
                <a:spcPts val="0"/>
              </a:spcAft>
              <a:defRPr/>
            </a:pPr>
            <a:r>
              <a:rPr lang="en-US" dirty="0">
                <a:latin typeface="+mn-lt"/>
              </a:rPr>
              <a:t>Antitrust</a:t>
            </a:r>
          </a:p>
        </p:txBody>
      </p:sp>
      <p:sp>
        <p:nvSpPr>
          <p:cNvPr id="64515" name="Rectangle 3"/>
          <p:cNvSpPr>
            <a:spLocks noGrp="1" noChangeArrowheads="1"/>
          </p:cNvSpPr>
          <p:nvPr>
            <p:ph idx="1"/>
          </p:nvPr>
        </p:nvSpPr>
        <p:spPr>
          <a:xfrm>
            <a:off x="520700" y="1612900"/>
            <a:ext cx="7772400" cy="4406900"/>
          </a:xfrm>
        </p:spPr>
        <p:txBody>
          <a:bodyPr>
            <a:noAutofit/>
          </a:bodyPr>
          <a:lstStyle/>
          <a:p>
            <a:r>
              <a:rPr lang="en-US" sz="2800" dirty="0"/>
              <a:t>Laws are designed to combat restrictive business practices and to encourage competition</a:t>
            </a:r>
          </a:p>
          <a:p>
            <a:pPr lvl="1"/>
            <a:r>
              <a:rPr lang="en-US" dirty="0"/>
              <a:t>Enforced by FTC in the U.S., Fair Trade Commission in Japan, European Commission in the EU</a:t>
            </a:r>
            <a:endParaRPr lang="en-US" sz="3200" dirty="0"/>
          </a:p>
          <a:p>
            <a:pPr lvl="1"/>
            <a:r>
              <a:rPr lang="en-US" sz="2400" dirty="0"/>
              <a:t>The Sherman Act of 1890 prohibits certain restrictive business practices including fixing prices, limiting production, allocating markets, or any other scheme designed to limit or avoid competition. </a:t>
            </a:r>
          </a:p>
          <a:p>
            <a:pPr lvl="2"/>
            <a:r>
              <a:rPr lang="en-US" dirty="0"/>
              <a:t>Applies to U.S. companies outside U.S. borders and to foreign companies operating in the U.S.</a:t>
            </a:r>
            <a:endParaRPr lang="en-US" sz="3200"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rPr>
              <a:t>Antitrust Rulings</a:t>
            </a: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5-</a:t>
            </a:r>
            <a:fld id="{BA1B1854-2A96-441B-8E94-8B895DE28521}" type="slidenum">
              <a:rPr lang="en-US" smtClean="0"/>
              <a:pPr/>
              <a:t>36</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8609" y="2362200"/>
            <a:ext cx="9005391" cy="2815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fontAlgn="auto">
              <a:spcAft>
                <a:spcPts val="0"/>
              </a:spcAft>
              <a:defRPr/>
            </a:pPr>
            <a:r>
              <a:rPr lang="en-US">
                <a:latin typeface="+mn-lt"/>
              </a:rPr>
              <a:t>Licensing and Trade Secrets</a:t>
            </a:r>
          </a:p>
        </p:txBody>
      </p:sp>
      <p:sp>
        <p:nvSpPr>
          <p:cNvPr id="67587" name="Rectangle 3"/>
          <p:cNvSpPr>
            <a:spLocks noGrp="1" noChangeArrowheads="1"/>
          </p:cNvSpPr>
          <p:nvPr>
            <p:ph idx="1"/>
          </p:nvPr>
        </p:nvSpPr>
        <p:spPr>
          <a:xfrm>
            <a:off x="457200" y="1752600"/>
            <a:ext cx="8229600" cy="4525963"/>
          </a:xfrm>
        </p:spPr>
        <p:txBody>
          <a:bodyPr/>
          <a:lstStyle/>
          <a:p>
            <a:pPr>
              <a:lnSpc>
                <a:spcPct val="90000"/>
              </a:lnSpc>
            </a:pPr>
            <a:r>
              <a:rPr lang="en-US" sz="2800" b="1" dirty="0"/>
              <a:t>Licensing</a:t>
            </a:r>
            <a:r>
              <a:rPr lang="en-US" sz="2800" dirty="0"/>
              <a:t> is a contractual agreement in which a licensor allows a licensee to use patents, trademarks, trade secrets, technology, and other intangible assets in return for royalty payments or other forms of compensation</a:t>
            </a:r>
          </a:p>
          <a:p>
            <a:pPr>
              <a:lnSpc>
                <a:spcPct val="90000"/>
              </a:lnSpc>
            </a:pPr>
            <a:r>
              <a:rPr lang="en-US" sz="2800" dirty="0"/>
              <a:t>Important considerations</a:t>
            </a:r>
          </a:p>
          <a:p>
            <a:pPr lvl="1">
              <a:lnSpc>
                <a:spcPct val="90000"/>
              </a:lnSpc>
            </a:pPr>
            <a:r>
              <a:rPr lang="en-US" sz="2400" dirty="0"/>
              <a:t>What assets may be licensed</a:t>
            </a:r>
          </a:p>
          <a:p>
            <a:pPr lvl="1">
              <a:lnSpc>
                <a:spcPct val="90000"/>
              </a:lnSpc>
            </a:pPr>
            <a:r>
              <a:rPr lang="en-US" sz="2400" dirty="0"/>
              <a:t>How to price assets</a:t>
            </a:r>
          </a:p>
          <a:p>
            <a:pPr lvl="1">
              <a:lnSpc>
                <a:spcPct val="90000"/>
              </a:lnSpc>
            </a:pPr>
            <a:r>
              <a:rPr lang="en-US" sz="2400" dirty="0"/>
              <a:t>The rights granted</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00100" y="622300"/>
            <a:ext cx="7315200" cy="1143000"/>
          </a:xfrm>
        </p:spPr>
        <p:txBody>
          <a:bodyPr/>
          <a:lstStyle/>
          <a:p>
            <a:pPr fontAlgn="auto">
              <a:spcAft>
                <a:spcPts val="0"/>
              </a:spcAft>
              <a:defRPr/>
            </a:pPr>
            <a:r>
              <a:rPr lang="en-US" dirty="0">
                <a:latin typeface="+mn-lt"/>
              </a:rPr>
              <a:t>Licensing and Trade Secrets</a:t>
            </a:r>
          </a:p>
        </p:txBody>
      </p:sp>
      <p:sp>
        <p:nvSpPr>
          <p:cNvPr id="69635" name="Rectangle 3"/>
          <p:cNvSpPr>
            <a:spLocks noGrp="1" noChangeArrowheads="1"/>
          </p:cNvSpPr>
          <p:nvPr>
            <p:ph idx="1"/>
          </p:nvPr>
        </p:nvSpPr>
        <p:spPr>
          <a:xfrm>
            <a:off x="304800" y="1905000"/>
            <a:ext cx="8077200" cy="4114800"/>
          </a:xfrm>
        </p:spPr>
        <p:txBody>
          <a:bodyPr>
            <a:normAutofit fontScale="92500" lnSpcReduction="10000"/>
          </a:bodyPr>
          <a:lstStyle/>
          <a:p>
            <a:pPr>
              <a:lnSpc>
                <a:spcPct val="90000"/>
              </a:lnSpc>
            </a:pPr>
            <a:r>
              <a:rPr lang="en-US" sz="2800" dirty="0"/>
              <a:t>Trade secrets are confidential information or knowledge that has commercial value and is not in the public domain and for which steps have been taken to keep it secret</a:t>
            </a:r>
          </a:p>
          <a:p>
            <a:pPr>
              <a:lnSpc>
                <a:spcPct val="90000"/>
              </a:lnSpc>
            </a:pPr>
            <a:r>
              <a:rPr lang="en-US" sz="2800" dirty="0"/>
              <a:t>To prevent disclosure, use confidentiality contracts</a:t>
            </a:r>
          </a:p>
          <a:p>
            <a:pPr>
              <a:lnSpc>
                <a:spcPct val="90000"/>
              </a:lnSpc>
            </a:pPr>
            <a:r>
              <a:rPr lang="en-US" sz="2800" dirty="0"/>
              <a:t>The Uniform Trade Secrets Act has been adopted by most U.S. states </a:t>
            </a:r>
          </a:p>
          <a:p>
            <a:pPr>
              <a:lnSpc>
                <a:spcPct val="90000"/>
              </a:lnSpc>
            </a:pPr>
            <a:r>
              <a:rPr lang="en-US" sz="2800" dirty="0"/>
              <a:t>NAFTA was first international agreement protecting trade secrets</a:t>
            </a:r>
          </a:p>
          <a:p>
            <a:pPr>
              <a:lnSpc>
                <a:spcPct val="90000"/>
              </a:lnSpc>
            </a:pPr>
            <a:r>
              <a:rPr lang="en-US" sz="2800" dirty="0"/>
              <a:t>TRIPS, Trade-Related Aspects of Intellectual Property Rights signed by members of GATT</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87400" y="520700"/>
            <a:ext cx="7772400" cy="1143000"/>
          </a:xfrm>
        </p:spPr>
        <p:txBody>
          <a:bodyPr/>
          <a:lstStyle/>
          <a:p>
            <a:pPr fontAlgn="auto">
              <a:spcAft>
                <a:spcPts val="0"/>
              </a:spcAft>
              <a:defRPr/>
            </a:pPr>
            <a:r>
              <a:rPr lang="en-US" dirty="0">
                <a:latin typeface="+mn-lt"/>
              </a:rPr>
              <a:t>Bribery and Corruption</a:t>
            </a:r>
          </a:p>
        </p:txBody>
      </p:sp>
      <p:sp>
        <p:nvSpPr>
          <p:cNvPr id="71683" name="Rectangle 3"/>
          <p:cNvSpPr>
            <a:spLocks noGrp="1" noChangeArrowheads="1"/>
          </p:cNvSpPr>
          <p:nvPr>
            <p:ph idx="1"/>
          </p:nvPr>
        </p:nvSpPr>
        <p:spPr>
          <a:xfrm>
            <a:off x="533400" y="1879600"/>
            <a:ext cx="7772400" cy="4114800"/>
          </a:xfrm>
        </p:spPr>
        <p:txBody>
          <a:bodyPr>
            <a:normAutofit/>
          </a:bodyPr>
          <a:lstStyle/>
          <a:p>
            <a:pPr>
              <a:lnSpc>
                <a:spcPct val="80000"/>
              </a:lnSpc>
            </a:pPr>
            <a:r>
              <a:rPr lang="en-US" sz="2800" dirty="0"/>
              <a:t>Foreign Corrupt Practices Act</a:t>
            </a:r>
          </a:p>
          <a:p>
            <a:pPr lvl="1">
              <a:lnSpc>
                <a:spcPct val="80000"/>
              </a:lnSpc>
            </a:pPr>
            <a:r>
              <a:rPr lang="en-US" sz="2400" dirty="0"/>
              <a:t>Requires publicly held companies to institute internal accounting controls that would record all transactions</a:t>
            </a:r>
          </a:p>
          <a:p>
            <a:pPr lvl="1">
              <a:lnSpc>
                <a:spcPct val="80000"/>
              </a:lnSpc>
            </a:pPr>
            <a:r>
              <a:rPr lang="en-US" sz="2400" dirty="0"/>
              <a:t>Makes it a crime for a U.S. corporation to bribe an official of a foreign government or political party to obtain or retain business</a:t>
            </a:r>
          </a:p>
          <a:p>
            <a:pPr lvl="1">
              <a:lnSpc>
                <a:spcPct val="80000"/>
              </a:lnSpc>
            </a:pPr>
            <a:r>
              <a:rPr lang="en-US" sz="2400" dirty="0"/>
              <a:t>Prohibits payments to third parties when there is reason to believe it may be channeled to foreign officials</a:t>
            </a:r>
          </a:p>
          <a:p>
            <a:pPr>
              <a:lnSpc>
                <a:spcPct val="80000"/>
              </a:lnSpc>
            </a:pPr>
            <a:r>
              <a:rPr lang="en-US" sz="2800" dirty="0"/>
              <a:t>Omnibus Trade and Competitiveness Act</a:t>
            </a:r>
          </a:p>
          <a:p>
            <a:pPr lvl="1">
              <a:lnSpc>
                <a:spcPct val="80000"/>
              </a:lnSpc>
            </a:pPr>
            <a:r>
              <a:rPr lang="en-US" sz="2400" dirty="0"/>
              <a:t>Allows for “grease” payments to cut red tape; i.e., getting shipments through customs, getting permits</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Sovereignty</a:t>
            </a:r>
          </a:p>
        </p:txBody>
      </p:sp>
      <p:sp>
        <p:nvSpPr>
          <p:cNvPr id="5" name="Content Placeholder 4"/>
          <p:cNvSpPr>
            <a:spLocks noGrp="1"/>
          </p:cNvSpPr>
          <p:nvPr>
            <p:ph idx="1"/>
          </p:nvPr>
        </p:nvSpPr>
        <p:spPr/>
        <p:txBody>
          <a:bodyPr>
            <a:normAutofit fontScale="92500" lnSpcReduction="20000"/>
          </a:bodyPr>
          <a:lstStyle/>
          <a:p>
            <a:r>
              <a:rPr lang="en-US" sz="2800" b="1" dirty="0">
                <a:cs typeface="Times New Roman" pitchFamily="18" charset="0"/>
              </a:rPr>
              <a:t>Sovereignty</a:t>
            </a:r>
            <a:r>
              <a:rPr lang="en-US" sz="2800" dirty="0">
                <a:cs typeface="Times New Roman" pitchFamily="18" charset="0"/>
              </a:rPr>
              <a:t>:  Supreme and independent political authority </a:t>
            </a:r>
          </a:p>
          <a:p>
            <a:r>
              <a:rPr lang="en-US" sz="2800" dirty="0">
                <a:cs typeface="Times New Roman" pitchFamily="18" charset="0"/>
              </a:rPr>
              <a:t>“A sovereign state was considered free and independent. It regulated trade, managed the flow of people into and out of its boundaries, and exercised undivided jurisdiction over all persons and property within its territory. It had the right, authority, and ability to conduct its domestic affairs without outside interference and to use its international power and influence with full discretion.”</a:t>
            </a:r>
          </a:p>
          <a:p>
            <a:pPr algn="r">
              <a:buNone/>
            </a:pPr>
            <a:r>
              <a:rPr lang="en-US" dirty="0"/>
              <a:t>Richard Stanley</a:t>
            </a:r>
          </a:p>
          <a:p>
            <a:pPr algn="r">
              <a:buNone/>
            </a:pPr>
            <a:r>
              <a:rPr lang="en-US" sz="2800" dirty="0"/>
              <a:t>President, Stanley Foundation</a:t>
            </a:r>
          </a:p>
        </p:txBody>
      </p:sp>
      <p:sp>
        <p:nvSpPr>
          <p:cNvPr id="3" name="Footer Placeholder 2"/>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5-</a:t>
            </a:r>
            <a:fld id="{BA1B1854-2A96-441B-8E94-8B895DE28521}"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Copyright © 2017 Pearson Education, Ltd.</a:t>
            </a:r>
            <a:endParaRPr lang="en-US" dirty="0"/>
          </a:p>
        </p:txBody>
      </p:sp>
      <p:sp>
        <p:nvSpPr>
          <p:cNvPr id="3" name="عنصر نائب لرقم الشريحة 2"/>
          <p:cNvSpPr>
            <a:spLocks noGrp="1"/>
          </p:cNvSpPr>
          <p:nvPr>
            <p:ph type="sldNum" sz="quarter" idx="12"/>
          </p:nvPr>
        </p:nvSpPr>
        <p:spPr/>
        <p:txBody>
          <a:bodyPr/>
          <a:lstStyle/>
          <a:p>
            <a:fld id="{BA1B1854-2A96-441B-8E94-8B895DE28521}" type="slidenum">
              <a:rPr lang="en-US" smtClean="0"/>
              <a:pPr/>
              <a:t>40</a:t>
            </a:fld>
            <a:endParaRPr lang="en-US" dirty="0"/>
          </a:p>
        </p:txBody>
      </p:sp>
      <p:graphicFrame>
        <p:nvGraphicFramePr>
          <p:cNvPr id="4" name="جدول 3"/>
          <p:cNvGraphicFramePr>
            <a:graphicFrameLocks noGrp="1"/>
          </p:cNvGraphicFramePr>
          <p:nvPr/>
        </p:nvGraphicFramePr>
        <p:xfrm>
          <a:off x="469230" y="981490"/>
          <a:ext cx="8217570" cy="5374860"/>
        </p:xfrm>
        <a:graphic>
          <a:graphicData uri="http://schemas.openxmlformats.org/drawingml/2006/table">
            <a:tbl>
              <a:tblPr/>
              <a:tblGrid>
                <a:gridCol w="373088"/>
                <a:gridCol w="2720963"/>
                <a:gridCol w="2846399"/>
                <a:gridCol w="569280"/>
                <a:gridCol w="569280"/>
                <a:gridCol w="569280"/>
                <a:gridCol w="569280"/>
              </a:tblGrid>
              <a:tr h="278199">
                <a:tc>
                  <a:txBody>
                    <a:bodyPr/>
                    <a:lstStyle/>
                    <a:p>
                      <a:pPr algn="l"/>
                      <a:r>
                        <a:rPr lang="ar-SA" sz="1400" b="1" dirty="0" err="1"/>
                        <a:t>#</a:t>
                      </a:r>
                      <a:endParaRPr lang="ar-SA" sz="1400" b="1" dirty="0"/>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l"/>
                      <a:r>
                        <a:rPr lang="en-GB" sz="1400" b="1"/>
                        <a:t>COUNTRY</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l"/>
                      <a:r>
                        <a:rPr lang="en-GB" sz="1400" b="1"/>
                        <a:t>REGION</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2018</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2017</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2016</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2015</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r>
              <a:tr h="189290">
                <a:tc>
                  <a:txBody>
                    <a:bodyPr/>
                    <a:lstStyle/>
                    <a:p>
                      <a:r>
                        <a:rPr lang="ar-SA" sz="1400" b="0">
                          <a:latin typeface="Neue Helvetica 75 Bold"/>
                        </a:rPr>
                        <a:t>1</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FFFFF"/>
                    </a:solidFill>
                  </a:tcPr>
                </a:tc>
                <a:tc>
                  <a:txBody>
                    <a:bodyPr/>
                    <a:lstStyle/>
                    <a:p>
                      <a:r>
                        <a:rPr lang="en-GB" sz="1400"/>
                        <a:t>Denmark</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FFFFF"/>
                    </a:solidFill>
                  </a:tcPr>
                </a:tc>
                <a:tc>
                  <a:txBody>
                    <a:bodyPr/>
                    <a:lstStyle/>
                    <a:p>
                      <a:pPr algn="r"/>
                      <a:r>
                        <a:rPr lang="ar-SA" sz="1400"/>
                        <a:t>88</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FFFFF"/>
                    </a:solidFill>
                  </a:tcPr>
                </a:tc>
                <a:tc>
                  <a:txBody>
                    <a:bodyPr/>
                    <a:lstStyle/>
                    <a:p>
                      <a:pPr algn="r"/>
                      <a:r>
                        <a:rPr lang="ar-SA" sz="1400"/>
                        <a:t>88</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FFFFF"/>
                    </a:solidFill>
                  </a:tcPr>
                </a:tc>
                <a:tc>
                  <a:txBody>
                    <a:bodyPr/>
                    <a:lstStyle/>
                    <a:p>
                      <a:pPr algn="r"/>
                      <a:r>
                        <a:rPr lang="ar-SA" sz="1400"/>
                        <a:t>90</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FFFFF"/>
                    </a:solidFill>
                  </a:tcPr>
                </a:tc>
                <a:tc>
                  <a:txBody>
                    <a:bodyPr/>
                    <a:lstStyle/>
                    <a:p>
                      <a:pPr algn="r"/>
                      <a:r>
                        <a:rPr lang="ar-SA" sz="1400"/>
                        <a:t>91</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FFFFF"/>
                    </a:solidFill>
                  </a:tcPr>
                </a:tc>
              </a:tr>
              <a:tr h="189290">
                <a:tc>
                  <a:txBody>
                    <a:bodyPr/>
                    <a:lstStyle/>
                    <a:p>
                      <a:r>
                        <a:rPr lang="ar-SA" sz="1400" b="0">
                          <a:latin typeface="Neue Helvetica 75 Bold"/>
                        </a:rPr>
                        <a:t>2</a:t>
                      </a:r>
                    </a:p>
                  </a:txBody>
                  <a:tcPr marL="35850" marR="35850" marT="43020" marB="43020" anchor="ctr">
                    <a:lnL>
                      <a:noFill/>
                    </a:lnL>
                    <a:lnR>
                      <a:noFill/>
                    </a:lnR>
                    <a:lnT>
                      <a:noFill/>
                    </a:lnT>
                    <a:lnB>
                      <a:noFill/>
                    </a:lnB>
                    <a:solidFill>
                      <a:srgbClr val="FAFAFA"/>
                    </a:solidFill>
                  </a:tcPr>
                </a:tc>
                <a:tc>
                  <a:txBody>
                    <a:bodyPr/>
                    <a:lstStyle/>
                    <a:p>
                      <a:r>
                        <a:rPr lang="en-GB" sz="1400"/>
                        <a:t>New Zealand</a:t>
                      </a:r>
                    </a:p>
                  </a:txBody>
                  <a:tcPr marL="35850" marR="35850" marT="43020" marB="43020" anchor="ctr">
                    <a:lnL>
                      <a:noFill/>
                    </a:lnL>
                    <a:lnR>
                      <a:noFill/>
                    </a:lnR>
                    <a:lnT>
                      <a:noFill/>
                    </a:lnT>
                    <a:lnB>
                      <a:noFill/>
                    </a:lnB>
                    <a:solidFill>
                      <a:srgbClr val="FAFAFA"/>
                    </a:solidFill>
                  </a:tcPr>
                </a:tc>
                <a:tc>
                  <a:txBody>
                    <a:bodyPr/>
                    <a:lstStyle/>
                    <a:p>
                      <a:r>
                        <a:rPr lang="en-GB" sz="1400"/>
                        <a:t>Asia Pacific</a:t>
                      </a:r>
                    </a:p>
                  </a:txBody>
                  <a:tcPr marL="35850" marR="35850" marT="43020" marB="43020" anchor="ctr">
                    <a:lnL>
                      <a:noFill/>
                    </a:lnL>
                    <a:lnR>
                      <a:noFill/>
                    </a:lnR>
                    <a:lnT>
                      <a:noFill/>
                    </a:lnT>
                    <a:lnB>
                      <a:noFill/>
                    </a:lnB>
                    <a:solidFill>
                      <a:srgbClr val="FAFAFA"/>
                    </a:solidFill>
                  </a:tcPr>
                </a:tc>
                <a:tc>
                  <a:txBody>
                    <a:bodyPr/>
                    <a:lstStyle/>
                    <a:p>
                      <a:pPr algn="r"/>
                      <a:r>
                        <a:rPr lang="ar-SA" sz="1400"/>
                        <a:t>87</a:t>
                      </a:r>
                    </a:p>
                  </a:txBody>
                  <a:tcPr marL="35850" marR="35850" marT="43020" marB="43020" anchor="ctr">
                    <a:lnL>
                      <a:noFill/>
                    </a:lnL>
                    <a:lnR>
                      <a:noFill/>
                    </a:lnR>
                    <a:lnT>
                      <a:noFill/>
                    </a:lnT>
                    <a:lnB>
                      <a:noFill/>
                    </a:lnB>
                    <a:solidFill>
                      <a:srgbClr val="FAFAFA"/>
                    </a:solidFill>
                  </a:tcPr>
                </a:tc>
                <a:tc>
                  <a:txBody>
                    <a:bodyPr/>
                    <a:lstStyle/>
                    <a:p>
                      <a:pPr algn="r"/>
                      <a:r>
                        <a:rPr lang="ar-SA" sz="1400"/>
                        <a:t>89</a:t>
                      </a:r>
                    </a:p>
                  </a:txBody>
                  <a:tcPr marL="35850" marR="35850" marT="43020" marB="43020" anchor="ctr">
                    <a:lnL>
                      <a:noFill/>
                    </a:lnL>
                    <a:lnR>
                      <a:noFill/>
                    </a:lnR>
                    <a:lnT>
                      <a:noFill/>
                    </a:lnT>
                    <a:lnB>
                      <a:noFill/>
                    </a:lnB>
                    <a:solidFill>
                      <a:srgbClr val="FAFAFA"/>
                    </a:solidFill>
                  </a:tcPr>
                </a:tc>
                <a:tc>
                  <a:txBody>
                    <a:bodyPr/>
                    <a:lstStyle/>
                    <a:p>
                      <a:pPr algn="r"/>
                      <a:r>
                        <a:rPr lang="ar-SA" sz="1400"/>
                        <a:t>90</a:t>
                      </a:r>
                    </a:p>
                  </a:txBody>
                  <a:tcPr marL="35850" marR="35850" marT="43020" marB="43020" anchor="ctr">
                    <a:lnL>
                      <a:noFill/>
                    </a:lnL>
                    <a:lnR>
                      <a:noFill/>
                    </a:lnR>
                    <a:lnT>
                      <a:noFill/>
                    </a:lnT>
                    <a:lnB>
                      <a:noFill/>
                    </a:lnB>
                    <a:solidFill>
                      <a:srgbClr val="FAFAFA"/>
                    </a:solidFill>
                  </a:tcPr>
                </a:tc>
                <a:tc>
                  <a:txBody>
                    <a:bodyPr/>
                    <a:lstStyle/>
                    <a:p>
                      <a:pPr algn="r"/>
                      <a:r>
                        <a:rPr lang="ar-SA" sz="1400"/>
                        <a:t>91</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3</a:t>
                      </a:r>
                    </a:p>
                  </a:txBody>
                  <a:tcPr marL="35850" marR="35850" marT="43020" marB="43020" anchor="ctr">
                    <a:lnL>
                      <a:noFill/>
                    </a:lnL>
                    <a:lnR>
                      <a:noFill/>
                    </a:lnR>
                    <a:lnT>
                      <a:noFill/>
                    </a:lnT>
                    <a:lnB>
                      <a:noFill/>
                    </a:lnB>
                    <a:solidFill>
                      <a:srgbClr val="FFFFFF"/>
                    </a:solidFill>
                  </a:tcPr>
                </a:tc>
                <a:tc>
                  <a:txBody>
                    <a:bodyPr/>
                    <a:lstStyle/>
                    <a:p>
                      <a:r>
                        <a:rPr lang="en-GB" sz="1400"/>
                        <a:t>Finland</a:t>
                      </a:r>
                    </a:p>
                  </a:txBody>
                  <a:tcPr marL="35850" marR="35850" marT="43020" marB="43020" anchor="ctr">
                    <a:lnL>
                      <a:noFill/>
                    </a:lnL>
                    <a:lnR>
                      <a:noFill/>
                    </a:lnR>
                    <a:lnT>
                      <a:noFill/>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FFFFF"/>
                    </a:solidFill>
                  </a:tcPr>
                </a:tc>
                <a:tc>
                  <a:txBody>
                    <a:bodyPr/>
                    <a:lstStyle/>
                    <a:p>
                      <a:pPr algn="r"/>
                      <a:r>
                        <a:rPr lang="ar-SA" sz="1400"/>
                        <a:t>85</a:t>
                      </a:r>
                    </a:p>
                  </a:txBody>
                  <a:tcPr marL="35850" marR="35850" marT="43020" marB="43020" anchor="ctr">
                    <a:lnL>
                      <a:noFill/>
                    </a:lnL>
                    <a:lnR>
                      <a:noFill/>
                    </a:lnR>
                    <a:lnT>
                      <a:noFill/>
                    </a:lnT>
                    <a:lnB>
                      <a:noFill/>
                    </a:lnB>
                    <a:solidFill>
                      <a:srgbClr val="FFFFFF"/>
                    </a:solidFill>
                  </a:tcPr>
                </a:tc>
                <a:tc>
                  <a:txBody>
                    <a:bodyPr/>
                    <a:lstStyle/>
                    <a:p>
                      <a:pPr algn="r"/>
                      <a:r>
                        <a:rPr lang="ar-SA" sz="1400"/>
                        <a:t>85</a:t>
                      </a:r>
                    </a:p>
                  </a:txBody>
                  <a:tcPr marL="35850" marR="35850" marT="43020" marB="43020" anchor="ctr">
                    <a:lnL>
                      <a:noFill/>
                    </a:lnL>
                    <a:lnR>
                      <a:noFill/>
                    </a:lnR>
                    <a:lnT>
                      <a:noFill/>
                    </a:lnT>
                    <a:lnB>
                      <a:noFill/>
                    </a:lnB>
                    <a:solidFill>
                      <a:srgbClr val="FFFFFF"/>
                    </a:solidFill>
                  </a:tcPr>
                </a:tc>
                <a:tc>
                  <a:txBody>
                    <a:bodyPr/>
                    <a:lstStyle/>
                    <a:p>
                      <a:pPr algn="r"/>
                      <a:r>
                        <a:rPr lang="ar-SA" sz="1400"/>
                        <a:t>89</a:t>
                      </a:r>
                    </a:p>
                  </a:txBody>
                  <a:tcPr marL="35850" marR="35850" marT="43020" marB="43020" anchor="ctr">
                    <a:lnL>
                      <a:noFill/>
                    </a:lnL>
                    <a:lnR>
                      <a:noFill/>
                    </a:lnR>
                    <a:lnT>
                      <a:noFill/>
                    </a:lnT>
                    <a:lnB>
                      <a:noFill/>
                    </a:lnB>
                    <a:solidFill>
                      <a:srgbClr val="FFFFFF"/>
                    </a:solidFill>
                  </a:tcPr>
                </a:tc>
                <a:tc>
                  <a:txBody>
                    <a:bodyPr/>
                    <a:lstStyle/>
                    <a:p>
                      <a:pPr algn="r"/>
                      <a:r>
                        <a:rPr lang="ar-SA" sz="1400"/>
                        <a:t>90</a:t>
                      </a:r>
                    </a:p>
                  </a:txBody>
                  <a:tcPr marL="35850" marR="35850" marT="43020" marB="43020" anchor="ctr">
                    <a:lnL>
                      <a:noFill/>
                    </a:lnL>
                    <a:lnR>
                      <a:noFill/>
                    </a:lnR>
                    <a:lnT>
                      <a:noFill/>
                    </a:lnT>
                    <a:lnB>
                      <a:noFill/>
                    </a:lnB>
                    <a:solidFill>
                      <a:srgbClr val="FFFFFF"/>
                    </a:solidFill>
                  </a:tcPr>
                </a:tc>
              </a:tr>
              <a:tr h="189290">
                <a:tc>
                  <a:txBody>
                    <a:bodyPr/>
                    <a:lstStyle/>
                    <a:p>
                      <a:r>
                        <a:rPr lang="ar-SA" sz="1400" b="0">
                          <a:latin typeface="Neue Helvetica 75 Bold"/>
                        </a:rPr>
                        <a:t>3</a:t>
                      </a:r>
                    </a:p>
                  </a:txBody>
                  <a:tcPr marL="35850" marR="35850" marT="43020" marB="43020" anchor="ctr">
                    <a:lnL>
                      <a:noFill/>
                    </a:lnL>
                    <a:lnR>
                      <a:noFill/>
                    </a:lnR>
                    <a:lnT>
                      <a:noFill/>
                    </a:lnT>
                    <a:lnB>
                      <a:noFill/>
                    </a:lnB>
                    <a:solidFill>
                      <a:srgbClr val="FAFAFA"/>
                    </a:solidFill>
                  </a:tcPr>
                </a:tc>
                <a:tc>
                  <a:txBody>
                    <a:bodyPr/>
                    <a:lstStyle/>
                    <a:p>
                      <a:r>
                        <a:rPr lang="en-GB" sz="1400"/>
                        <a:t>Singapore</a:t>
                      </a:r>
                    </a:p>
                  </a:txBody>
                  <a:tcPr marL="35850" marR="35850" marT="43020" marB="43020" anchor="ctr">
                    <a:lnL>
                      <a:noFill/>
                    </a:lnL>
                    <a:lnR>
                      <a:noFill/>
                    </a:lnR>
                    <a:lnT>
                      <a:noFill/>
                    </a:lnT>
                    <a:lnB>
                      <a:noFill/>
                    </a:lnB>
                    <a:solidFill>
                      <a:srgbClr val="FAFAFA"/>
                    </a:solidFill>
                  </a:tcPr>
                </a:tc>
                <a:tc>
                  <a:txBody>
                    <a:bodyPr/>
                    <a:lstStyle/>
                    <a:p>
                      <a:r>
                        <a:rPr lang="en-GB" sz="1400"/>
                        <a:t>Asia Pacific</a:t>
                      </a:r>
                    </a:p>
                  </a:txBody>
                  <a:tcPr marL="35850" marR="35850" marT="43020" marB="43020" anchor="ctr">
                    <a:lnL>
                      <a:noFill/>
                    </a:lnL>
                    <a:lnR>
                      <a:noFill/>
                    </a:lnR>
                    <a:lnT>
                      <a:noFill/>
                    </a:lnT>
                    <a:lnB>
                      <a:noFill/>
                    </a:lnB>
                    <a:solidFill>
                      <a:srgbClr val="FAFAFA"/>
                    </a:solidFill>
                  </a:tcPr>
                </a:tc>
                <a:tc>
                  <a:txBody>
                    <a:bodyPr/>
                    <a:lstStyle/>
                    <a:p>
                      <a:pPr algn="r"/>
                      <a:r>
                        <a:rPr lang="ar-SA" sz="1400"/>
                        <a:t>85</a:t>
                      </a:r>
                    </a:p>
                  </a:txBody>
                  <a:tcPr marL="35850" marR="35850" marT="43020" marB="43020" anchor="ctr">
                    <a:lnL>
                      <a:noFill/>
                    </a:lnL>
                    <a:lnR>
                      <a:noFill/>
                    </a:lnR>
                    <a:lnT>
                      <a:noFill/>
                    </a:lnT>
                    <a:lnB>
                      <a:noFill/>
                    </a:lnB>
                    <a:solidFill>
                      <a:srgbClr val="FAFAFA"/>
                    </a:solidFill>
                  </a:tcPr>
                </a:tc>
                <a:tc>
                  <a:txBody>
                    <a:bodyPr/>
                    <a:lstStyle/>
                    <a:p>
                      <a:pPr algn="r"/>
                      <a:r>
                        <a:rPr lang="ar-SA" sz="1400"/>
                        <a:t>84</a:t>
                      </a:r>
                    </a:p>
                  </a:txBody>
                  <a:tcPr marL="35850" marR="35850" marT="43020" marB="43020" anchor="ctr">
                    <a:lnL>
                      <a:noFill/>
                    </a:lnL>
                    <a:lnR>
                      <a:noFill/>
                    </a:lnR>
                    <a:lnT>
                      <a:noFill/>
                    </a:lnT>
                    <a:lnB>
                      <a:noFill/>
                    </a:lnB>
                    <a:solidFill>
                      <a:srgbClr val="FAFAFA"/>
                    </a:solidFill>
                  </a:tcPr>
                </a:tc>
                <a:tc>
                  <a:txBody>
                    <a:bodyPr/>
                    <a:lstStyle/>
                    <a:p>
                      <a:pPr algn="r"/>
                      <a:r>
                        <a:rPr lang="ar-SA" sz="1400"/>
                        <a:t>84</a:t>
                      </a:r>
                    </a:p>
                  </a:txBody>
                  <a:tcPr marL="35850" marR="35850" marT="43020" marB="43020" anchor="ctr">
                    <a:lnL>
                      <a:noFill/>
                    </a:lnL>
                    <a:lnR>
                      <a:noFill/>
                    </a:lnR>
                    <a:lnT>
                      <a:noFill/>
                    </a:lnT>
                    <a:lnB>
                      <a:noFill/>
                    </a:lnB>
                    <a:solidFill>
                      <a:srgbClr val="FAFAFA"/>
                    </a:solidFill>
                  </a:tcPr>
                </a:tc>
                <a:tc>
                  <a:txBody>
                    <a:bodyPr/>
                    <a:lstStyle/>
                    <a:p>
                      <a:pPr algn="r"/>
                      <a:r>
                        <a:rPr lang="ar-SA" sz="1400"/>
                        <a:t>85</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3</a:t>
                      </a:r>
                    </a:p>
                  </a:txBody>
                  <a:tcPr marL="35850" marR="35850" marT="43020" marB="43020" anchor="ctr">
                    <a:lnL>
                      <a:noFill/>
                    </a:lnL>
                    <a:lnR>
                      <a:noFill/>
                    </a:lnR>
                    <a:lnT>
                      <a:noFill/>
                    </a:lnT>
                    <a:lnB>
                      <a:noFill/>
                    </a:lnB>
                    <a:solidFill>
                      <a:srgbClr val="FFFFFF"/>
                    </a:solidFill>
                  </a:tcPr>
                </a:tc>
                <a:tc>
                  <a:txBody>
                    <a:bodyPr/>
                    <a:lstStyle/>
                    <a:p>
                      <a:r>
                        <a:rPr lang="en-GB" sz="1400"/>
                        <a:t>Sweden</a:t>
                      </a:r>
                    </a:p>
                  </a:txBody>
                  <a:tcPr marL="35850" marR="35850" marT="43020" marB="43020" anchor="ctr">
                    <a:lnL>
                      <a:noFill/>
                    </a:lnL>
                    <a:lnR>
                      <a:noFill/>
                    </a:lnR>
                    <a:lnT>
                      <a:noFill/>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FFFFF"/>
                    </a:solidFill>
                  </a:tcPr>
                </a:tc>
                <a:tc>
                  <a:txBody>
                    <a:bodyPr/>
                    <a:lstStyle/>
                    <a:p>
                      <a:pPr algn="r"/>
                      <a:r>
                        <a:rPr lang="ar-SA" sz="1400"/>
                        <a:t>85</a:t>
                      </a:r>
                    </a:p>
                  </a:txBody>
                  <a:tcPr marL="35850" marR="35850" marT="43020" marB="43020" anchor="ctr">
                    <a:lnL>
                      <a:noFill/>
                    </a:lnL>
                    <a:lnR>
                      <a:noFill/>
                    </a:lnR>
                    <a:lnT>
                      <a:noFill/>
                    </a:lnT>
                    <a:lnB>
                      <a:noFill/>
                    </a:lnB>
                    <a:solidFill>
                      <a:srgbClr val="FFFFFF"/>
                    </a:solidFill>
                  </a:tcPr>
                </a:tc>
                <a:tc>
                  <a:txBody>
                    <a:bodyPr/>
                    <a:lstStyle/>
                    <a:p>
                      <a:pPr algn="r"/>
                      <a:r>
                        <a:rPr lang="ar-SA" sz="1400"/>
                        <a:t>84</a:t>
                      </a:r>
                    </a:p>
                  </a:txBody>
                  <a:tcPr marL="35850" marR="35850" marT="43020" marB="43020" anchor="ctr">
                    <a:lnL>
                      <a:noFill/>
                    </a:lnL>
                    <a:lnR>
                      <a:noFill/>
                    </a:lnR>
                    <a:lnT>
                      <a:noFill/>
                    </a:lnT>
                    <a:lnB>
                      <a:noFill/>
                    </a:lnB>
                    <a:solidFill>
                      <a:srgbClr val="FFFFFF"/>
                    </a:solidFill>
                  </a:tcPr>
                </a:tc>
                <a:tc>
                  <a:txBody>
                    <a:bodyPr/>
                    <a:lstStyle/>
                    <a:p>
                      <a:pPr algn="r"/>
                      <a:r>
                        <a:rPr lang="ar-SA" sz="1400"/>
                        <a:t>88</a:t>
                      </a:r>
                    </a:p>
                  </a:txBody>
                  <a:tcPr marL="35850" marR="35850" marT="43020" marB="43020" anchor="ctr">
                    <a:lnL>
                      <a:noFill/>
                    </a:lnL>
                    <a:lnR>
                      <a:noFill/>
                    </a:lnR>
                    <a:lnT>
                      <a:noFill/>
                    </a:lnT>
                    <a:lnB>
                      <a:noFill/>
                    </a:lnB>
                    <a:solidFill>
                      <a:srgbClr val="FFFFFF"/>
                    </a:solidFill>
                  </a:tcPr>
                </a:tc>
                <a:tc>
                  <a:txBody>
                    <a:bodyPr/>
                    <a:lstStyle/>
                    <a:p>
                      <a:pPr algn="r"/>
                      <a:r>
                        <a:rPr lang="ar-SA" sz="1400"/>
                        <a:t>89</a:t>
                      </a:r>
                    </a:p>
                  </a:txBody>
                  <a:tcPr marL="35850" marR="35850" marT="43020" marB="43020" anchor="ctr">
                    <a:lnL>
                      <a:noFill/>
                    </a:lnL>
                    <a:lnR>
                      <a:noFill/>
                    </a:lnR>
                    <a:lnT>
                      <a:noFill/>
                    </a:lnT>
                    <a:lnB>
                      <a:noFill/>
                    </a:lnB>
                    <a:solidFill>
                      <a:srgbClr val="FFFFFF"/>
                    </a:solidFill>
                  </a:tcPr>
                </a:tc>
              </a:tr>
              <a:tr h="189290">
                <a:tc>
                  <a:txBody>
                    <a:bodyPr/>
                    <a:lstStyle/>
                    <a:p>
                      <a:r>
                        <a:rPr lang="ar-SA" sz="1400" b="0">
                          <a:latin typeface="Neue Helvetica 75 Bold"/>
                        </a:rPr>
                        <a:t>3</a:t>
                      </a:r>
                    </a:p>
                  </a:txBody>
                  <a:tcPr marL="35850" marR="35850" marT="43020" marB="43020" anchor="ctr">
                    <a:lnL>
                      <a:noFill/>
                    </a:lnL>
                    <a:lnR>
                      <a:noFill/>
                    </a:lnR>
                    <a:lnT>
                      <a:noFill/>
                    </a:lnT>
                    <a:lnB>
                      <a:noFill/>
                    </a:lnB>
                    <a:solidFill>
                      <a:srgbClr val="FAFAFA"/>
                    </a:solidFill>
                  </a:tcPr>
                </a:tc>
                <a:tc>
                  <a:txBody>
                    <a:bodyPr/>
                    <a:lstStyle/>
                    <a:p>
                      <a:r>
                        <a:rPr lang="en-GB" sz="1400"/>
                        <a:t>Switzerland</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85</a:t>
                      </a:r>
                    </a:p>
                  </a:txBody>
                  <a:tcPr marL="35850" marR="35850" marT="43020" marB="43020" anchor="ctr">
                    <a:lnL>
                      <a:noFill/>
                    </a:lnL>
                    <a:lnR>
                      <a:noFill/>
                    </a:lnR>
                    <a:lnT>
                      <a:noFill/>
                    </a:lnT>
                    <a:lnB>
                      <a:noFill/>
                    </a:lnB>
                    <a:solidFill>
                      <a:srgbClr val="FAFAFA"/>
                    </a:solidFill>
                  </a:tcPr>
                </a:tc>
                <a:tc>
                  <a:txBody>
                    <a:bodyPr/>
                    <a:lstStyle/>
                    <a:p>
                      <a:pPr algn="r"/>
                      <a:r>
                        <a:rPr lang="ar-SA" sz="1400"/>
                        <a:t>85</a:t>
                      </a:r>
                    </a:p>
                  </a:txBody>
                  <a:tcPr marL="35850" marR="35850" marT="43020" marB="43020" anchor="ctr">
                    <a:lnL>
                      <a:noFill/>
                    </a:lnL>
                    <a:lnR>
                      <a:noFill/>
                    </a:lnR>
                    <a:lnT>
                      <a:noFill/>
                    </a:lnT>
                    <a:lnB>
                      <a:noFill/>
                    </a:lnB>
                    <a:solidFill>
                      <a:srgbClr val="FAFAFA"/>
                    </a:solidFill>
                  </a:tcPr>
                </a:tc>
                <a:tc>
                  <a:txBody>
                    <a:bodyPr/>
                    <a:lstStyle/>
                    <a:p>
                      <a:pPr algn="r"/>
                      <a:r>
                        <a:rPr lang="ar-SA" sz="1400"/>
                        <a:t>86</a:t>
                      </a:r>
                    </a:p>
                  </a:txBody>
                  <a:tcPr marL="35850" marR="35850" marT="43020" marB="43020" anchor="ctr">
                    <a:lnL>
                      <a:noFill/>
                    </a:lnL>
                    <a:lnR>
                      <a:noFill/>
                    </a:lnR>
                    <a:lnT>
                      <a:noFill/>
                    </a:lnT>
                    <a:lnB>
                      <a:noFill/>
                    </a:lnB>
                    <a:solidFill>
                      <a:srgbClr val="FAFAFA"/>
                    </a:solidFill>
                  </a:tcPr>
                </a:tc>
                <a:tc>
                  <a:txBody>
                    <a:bodyPr/>
                    <a:lstStyle/>
                    <a:p>
                      <a:pPr algn="r"/>
                      <a:r>
                        <a:rPr lang="ar-SA" sz="1400"/>
                        <a:t>86</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7</a:t>
                      </a:r>
                    </a:p>
                  </a:txBody>
                  <a:tcPr marL="35850" marR="35850" marT="43020" marB="43020" anchor="ctr">
                    <a:lnL>
                      <a:noFill/>
                    </a:lnL>
                    <a:lnR>
                      <a:noFill/>
                    </a:lnR>
                    <a:lnT>
                      <a:noFill/>
                    </a:lnT>
                    <a:lnB>
                      <a:noFill/>
                    </a:lnB>
                    <a:solidFill>
                      <a:srgbClr val="FFFFFF"/>
                    </a:solidFill>
                  </a:tcPr>
                </a:tc>
                <a:tc>
                  <a:txBody>
                    <a:bodyPr/>
                    <a:lstStyle/>
                    <a:p>
                      <a:r>
                        <a:rPr lang="en-GB" sz="1400"/>
                        <a:t>Norway</a:t>
                      </a:r>
                    </a:p>
                  </a:txBody>
                  <a:tcPr marL="35850" marR="35850" marT="43020" marB="43020" anchor="ctr">
                    <a:lnL>
                      <a:noFill/>
                    </a:lnL>
                    <a:lnR>
                      <a:noFill/>
                    </a:lnR>
                    <a:lnT>
                      <a:noFill/>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FFFFF"/>
                    </a:solidFill>
                  </a:tcPr>
                </a:tc>
                <a:tc>
                  <a:txBody>
                    <a:bodyPr/>
                    <a:lstStyle/>
                    <a:p>
                      <a:pPr algn="r"/>
                      <a:r>
                        <a:rPr lang="ar-SA" sz="1400"/>
                        <a:t>84</a:t>
                      </a:r>
                    </a:p>
                  </a:txBody>
                  <a:tcPr marL="35850" marR="35850" marT="43020" marB="43020" anchor="ctr">
                    <a:lnL>
                      <a:noFill/>
                    </a:lnL>
                    <a:lnR>
                      <a:noFill/>
                    </a:lnR>
                    <a:lnT>
                      <a:noFill/>
                    </a:lnT>
                    <a:lnB>
                      <a:noFill/>
                    </a:lnB>
                    <a:solidFill>
                      <a:srgbClr val="FFFFFF"/>
                    </a:solidFill>
                  </a:tcPr>
                </a:tc>
                <a:tc>
                  <a:txBody>
                    <a:bodyPr/>
                    <a:lstStyle/>
                    <a:p>
                      <a:pPr algn="r"/>
                      <a:r>
                        <a:rPr lang="ar-SA" sz="1400"/>
                        <a:t>85</a:t>
                      </a:r>
                    </a:p>
                  </a:txBody>
                  <a:tcPr marL="35850" marR="35850" marT="43020" marB="43020" anchor="ctr">
                    <a:lnL>
                      <a:noFill/>
                    </a:lnL>
                    <a:lnR>
                      <a:noFill/>
                    </a:lnR>
                    <a:lnT>
                      <a:noFill/>
                    </a:lnT>
                    <a:lnB>
                      <a:noFill/>
                    </a:lnB>
                    <a:solidFill>
                      <a:srgbClr val="FFFFFF"/>
                    </a:solidFill>
                  </a:tcPr>
                </a:tc>
                <a:tc>
                  <a:txBody>
                    <a:bodyPr/>
                    <a:lstStyle/>
                    <a:p>
                      <a:pPr algn="r"/>
                      <a:r>
                        <a:rPr lang="ar-SA" sz="1400"/>
                        <a:t>85</a:t>
                      </a:r>
                    </a:p>
                  </a:txBody>
                  <a:tcPr marL="35850" marR="35850" marT="43020" marB="43020" anchor="ctr">
                    <a:lnL>
                      <a:noFill/>
                    </a:lnL>
                    <a:lnR>
                      <a:noFill/>
                    </a:lnR>
                    <a:lnT>
                      <a:noFill/>
                    </a:lnT>
                    <a:lnB>
                      <a:noFill/>
                    </a:lnB>
                    <a:solidFill>
                      <a:srgbClr val="FFFFFF"/>
                    </a:solidFill>
                  </a:tcPr>
                </a:tc>
                <a:tc>
                  <a:txBody>
                    <a:bodyPr/>
                    <a:lstStyle/>
                    <a:p>
                      <a:pPr algn="r"/>
                      <a:r>
                        <a:rPr lang="ar-SA" sz="1400"/>
                        <a:t>88</a:t>
                      </a:r>
                    </a:p>
                  </a:txBody>
                  <a:tcPr marL="35850" marR="35850" marT="43020" marB="43020" anchor="ctr">
                    <a:lnL>
                      <a:noFill/>
                    </a:lnL>
                    <a:lnR>
                      <a:noFill/>
                    </a:lnR>
                    <a:lnT>
                      <a:noFill/>
                    </a:lnT>
                    <a:lnB>
                      <a:noFill/>
                    </a:lnB>
                    <a:solidFill>
                      <a:srgbClr val="FFFFFF"/>
                    </a:solidFill>
                  </a:tcPr>
                </a:tc>
              </a:tr>
              <a:tr h="189290">
                <a:tc>
                  <a:txBody>
                    <a:bodyPr/>
                    <a:lstStyle/>
                    <a:p>
                      <a:r>
                        <a:rPr lang="ar-SA" sz="1400" b="0">
                          <a:latin typeface="Neue Helvetica 75 Bold"/>
                        </a:rPr>
                        <a:t>8</a:t>
                      </a:r>
                    </a:p>
                  </a:txBody>
                  <a:tcPr marL="35850" marR="35850" marT="43020" marB="43020" anchor="ctr">
                    <a:lnL>
                      <a:noFill/>
                    </a:lnL>
                    <a:lnR>
                      <a:noFill/>
                    </a:lnR>
                    <a:lnT>
                      <a:noFill/>
                    </a:lnT>
                    <a:lnB>
                      <a:noFill/>
                    </a:lnB>
                    <a:solidFill>
                      <a:srgbClr val="FAFAFA"/>
                    </a:solidFill>
                  </a:tcPr>
                </a:tc>
                <a:tc>
                  <a:txBody>
                    <a:bodyPr/>
                    <a:lstStyle/>
                    <a:p>
                      <a:r>
                        <a:rPr lang="en-GB" sz="1400"/>
                        <a:t>Netherlands</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82</a:t>
                      </a:r>
                    </a:p>
                  </a:txBody>
                  <a:tcPr marL="35850" marR="35850" marT="43020" marB="43020" anchor="ctr">
                    <a:lnL>
                      <a:noFill/>
                    </a:lnL>
                    <a:lnR>
                      <a:noFill/>
                    </a:lnR>
                    <a:lnT>
                      <a:noFill/>
                    </a:lnT>
                    <a:lnB>
                      <a:noFill/>
                    </a:lnB>
                    <a:solidFill>
                      <a:srgbClr val="FAFAFA"/>
                    </a:solidFill>
                  </a:tcPr>
                </a:tc>
                <a:tc>
                  <a:txBody>
                    <a:bodyPr/>
                    <a:lstStyle/>
                    <a:p>
                      <a:pPr algn="r"/>
                      <a:r>
                        <a:rPr lang="ar-SA" sz="1400"/>
                        <a:t>82</a:t>
                      </a:r>
                    </a:p>
                  </a:txBody>
                  <a:tcPr marL="35850" marR="35850" marT="43020" marB="43020" anchor="ctr">
                    <a:lnL>
                      <a:noFill/>
                    </a:lnL>
                    <a:lnR>
                      <a:noFill/>
                    </a:lnR>
                    <a:lnT>
                      <a:noFill/>
                    </a:lnT>
                    <a:lnB>
                      <a:noFill/>
                    </a:lnB>
                    <a:solidFill>
                      <a:srgbClr val="FAFAFA"/>
                    </a:solidFill>
                  </a:tcPr>
                </a:tc>
                <a:tc>
                  <a:txBody>
                    <a:bodyPr/>
                    <a:lstStyle/>
                    <a:p>
                      <a:pPr algn="r"/>
                      <a:r>
                        <a:rPr lang="ar-SA" sz="1400"/>
                        <a:t>83</a:t>
                      </a:r>
                    </a:p>
                  </a:txBody>
                  <a:tcPr marL="35850" marR="35850" marT="43020" marB="43020" anchor="ctr">
                    <a:lnL>
                      <a:noFill/>
                    </a:lnL>
                    <a:lnR>
                      <a:noFill/>
                    </a:lnR>
                    <a:lnT>
                      <a:noFill/>
                    </a:lnT>
                    <a:lnB>
                      <a:noFill/>
                    </a:lnB>
                    <a:solidFill>
                      <a:srgbClr val="FAFAFA"/>
                    </a:solidFill>
                  </a:tcPr>
                </a:tc>
                <a:tc>
                  <a:txBody>
                    <a:bodyPr/>
                    <a:lstStyle/>
                    <a:p>
                      <a:pPr algn="r"/>
                      <a:r>
                        <a:rPr lang="ar-SA" sz="1400"/>
                        <a:t>84</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9</a:t>
                      </a:r>
                    </a:p>
                  </a:txBody>
                  <a:tcPr marL="35850" marR="35850" marT="43020" marB="43020" anchor="ctr">
                    <a:lnL>
                      <a:noFill/>
                    </a:lnL>
                    <a:lnR>
                      <a:noFill/>
                    </a:lnR>
                    <a:lnT>
                      <a:noFill/>
                    </a:lnT>
                    <a:lnB>
                      <a:noFill/>
                    </a:lnB>
                    <a:solidFill>
                      <a:srgbClr val="FFFFFF"/>
                    </a:solidFill>
                  </a:tcPr>
                </a:tc>
                <a:tc>
                  <a:txBody>
                    <a:bodyPr/>
                    <a:lstStyle/>
                    <a:p>
                      <a:r>
                        <a:rPr lang="en-GB" sz="1400"/>
                        <a:t>Canada</a:t>
                      </a:r>
                    </a:p>
                  </a:txBody>
                  <a:tcPr marL="35850" marR="35850" marT="43020" marB="43020" anchor="ctr">
                    <a:lnL>
                      <a:noFill/>
                    </a:lnL>
                    <a:lnR>
                      <a:noFill/>
                    </a:lnR>
                    <a:lnT>
                      <a:noFill/>
                    </a:lnT>
                    <a:lnB>
                      <a:noFill/>
                    </a:lnB>
                    <a:solidFill>
                      <a:srgbClr val="FFFFFF"/>
                    </a:solidFill>
                  </a:tcPr>
                </a:tc>
                <a:tc>
                  <a:txBody>
                    <a:bodyPr/>
                    <a:lstStyle/>
                    <a:p>
                      <a:r>
                        <a:rPr lang="en-GB" sz="1400"/>
                        <a:t>Americas</a:t>
                      </a:r>
                    </a:p>
                  </a:txBody>
                  <a:tcPr marL="35850" marR="35850" marT="43020" marB="43020" anchor="ctr">
                    <a:lnL>
                      <a:noFill/>
                    </a:lnL>
                    <a:lnR>
                      <a:noFill/>
                    </a:lnR>
                    <a:lnT>
                      <a:noFill/>
                    </a:lnT>
                    <a:lnB>
                      <a:noFill/>
                    </a:lnB>
                    <a:solidFill>
                      <a:srgbClr val="FFFFFF"/>
                    </a:solidFill>
                  </a:tcPr>
                </a:tc>
                <a:tc>
                  <a:txBody>
                    <a:bodyPr/>
                    <a:lstStyle/>
                    <a:p>
                      <a:pPr algn="r"/>
                      <a:r>
                        <a:rPr lang="ar-SA" sz="1400"/>
                        <a:t>81</a:t>
                      </a:r>
                    </a:p>
                  </a:txBody>
                  <a:tcPr marL="35850" marR="35850" marT="43020" marB="43020" anchor="ctr">
                    <a:lnL>
                      <a:noFill/>
                    </a:lnL>
                    <a:lnR>
                      <a:noFill/>
                    </a:lnR>
                    <a:lnT>
                      <a:noFill/>
                    </a:lnT>
                    <a:lnB>
                      <a:noFill/>
                    </a:lnB>
                    <a:solidFill>
                      <a:srgbClr val="FFFFFF"/>
                    </a:solidFill>
                  </a:tcPr>
                </a:tc>
                <a:tc>
                  <a:txBody>
                    <a:bodyPr/>
                    <a:lstStyle/>
                    <a:p>
                      <a:pPr algn="r"/>
                      <a:r>
                        <a:rPr lang="ar-SA" sz="1400"/>
                        <a:t>82</a:t>
                      </a:r>
                    </a:p>
                  </a:txBody>
                  <a:tcPr marL="35850" marR="35850" marT="43020" marB="43020" anchor="ctr">
                    <a:lnL>
                      <a:noFill/>
                    </a:lnL>
                    <a:lnR>
                      <a:noFill/>
                    </a:lnR>
                    <a:lnT>
                      <a:noFill/>
                    </a:lnT>
                    <a:lnB>
                      <a:noFill/>
                    </a:lnB>
                    <a:solidFill>
                      <a:srgbClr val="FFFFFF"/>
                    </a:solidFill>
                  </a:tcPr>
                </a:tc>
                <a:tc>
                  <a:txBody>
                    <a:bodyPr/>
                    <a:lstStyle/>
                    <a:p>
                      <a:pPr algn="r"/>
                      <a:r>
                        <a:rPr lang="ar-SA" sz="1400"/>
                        <a:t>82</a:t>
                      </a:r>
                    </a:p>
                  </a:txBody>
                  <a:tcPr marL="35850" marR="35850" marT="43020" marB="43020" anchor="ctr">
                    <a:lnL>
                      <a:noFill/>
                    </a:lnL>
                    <a:lnR>
                      <a:noFill/>
                    </a:lnR>
                    <a:lnT>
                      <a:noFill/>
                    </a:lnT>
                    <a:lnB>
                      <a:noFill/>
                    </a:lnB>
                    <a:solidFill>
                      <a:srgbClr val="FFFFFF"/>
                    </a:solidFill>
                  </a:tcPr>
                </a:tc>
                <a:tc>
                  <a:txBody>
                    <a:bodyPr/>
                    <a:lstStyle/>
                    <a:p>
                      <a:pPr algn="r"/>
                      <a:r>
                        <a:rPr lang="ar-SA" sz="1400"/>
                        <a:t>83</a:t>
                      </a:r>
                    </a:p>
                  </a:txBody>
                  <a:tcPr marL="35850" marR="35850" marT="43020" marB="43020" anchor="ctr">
                    <a:lnL>
                      <a:noFill/>
                    </a:lnL>
                    <a:lnR>
                      <a:noFill/>
                    </a:lnR>
                    <a:lnT>
                      <a:noFill/>
                    </a:lnT>
                    <a:lnB>
                      <a:noFill/>
                    </a:lnB>
                    <a:solidFill>
                      <a:srgbClr val="FFFFFF"/>
                    </a:solidFill>
                  </a:tcPr>
                </a:tc>
              </a:tr>
              <a:tr h="189290">
                <a:tc>
                  <a:txBody>
                    <a:bodyPr/>
                    <a:lstStyle/>
                    <a:p>
                      <a:r>
                        <a:rPr lang="ar-SA" sz="1400" b="0">
                          <a:latin typeface="Neue Helvetica 75 Bold"/>
                        </a:rPr>
                        <a:t>9</a:t>
                      </a:r>
                    </a:p>
                  </a:txBody>
                  <a:tcPr marL="35850" marR="35850" marT="43020" marB="43020" anchor="ctr">
                    <a:lnL>
                      <a:noFill/>
                    </a:lnL>
                    <a:lnR>
                      <a:noFill/>
                    </a:lnR>
                    <a:lnT>
                      <a:noFill/>
                    </a:lnT>
                    <a:lnB>
                      <a:noFill/>
                    </a:lnB>
                    <a:solidFill>
                      <a:srgbClr val="FAFAFA"/>
                    </a:solidFill>
                  </a:tcPr>
                </a:tc>
                <a:tc>
                  <a:txBody>
                    <a:bodyPr/>
                    <a:lstStyle/>
                    <a:p>
                      <a:r>
                        <a:rPr lang="en-GB" sz="1400"/>
                        <a:t>Luxembourg</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81</a:t>
                      </a:r>
                    </a:p>
                  </a:txBody>
                  <a:tcPr marL="35850" marR="35850" marT="43020" marB="43020" anchor="ctr">
                    <a:lnL>
                      <a:noFill/>
                    </a:lnL>
                    <a:lnR>
                      <a:noFill/>
                    </a:lnR>
                    <a:lnT>
                      <a:noFill/>
                    </a:lnT>
                    <a:lnB>
                      <a:noFill/>
                    </a:lnB>
                    <a:solidFill>
                      <a:srgbClr val="FAFAFA"/>
                    </a:solidFill>
                  </a:tcPr>
                </a:tc>
                <a:tc>
                  <a:txBody>
                    <a:bodyPr/>
                    <a:lstStyle/>
                    <a:p>
                      <a:pPr algn="r"/>
                      <a:r>
                        <a:rPr lang="ar-SA" sz="1400"/>
                        <a:t>82</a:t>
                      </a:r>
                    </a:p>
                  </a:txBody>
                  <a:tcPr marL="35850" marR="35850" marT="43020" marB="43020" anchor="ctr">
                    <a:lnL>
                      <a:noFill/>
                    </a:lnL>
                    <a:lnR>
                      <a:noFill/>
                    </a:lnR>
                    <a:lnT>
                      <a:noFill/>
                    </a:lnT>
                    <a:lnB>
                      <a:noFill/>
                    </a:lnB>
                    <a:solidFill>
                      <a:srgbClr val="FAFAFA"/>
                    </a:solidFill>
                  </a:tcPr>
                </a:tc>
                <a:tc>
                  <a:txBody>
                    <a:bodyPr/>
                    <a:lstStyle/>
                    <a:p>
                      <a:pPr algn="r"/>
                      <a:r>
                        <a:rPr lang="ar-SA" sz="1400"/>
                        <a:t>81</a:t>
                      </a:r>
                    </a:p>
                  </a:txBody>
                  <a:tcPr marL="35850" marR="35850" marT="43020" marB="43020" anchor="ctr">
                    <a:lnL>
                      <a:noFill/>
                    </a:lnL>
                    <a:lnR>
                      <a:noFill/>
                    </a:lnR>
                    <a:lnT>
                      <a:noFill/>
                    </a:lnT>
                    <a:lnB>
                      <a:noFill/>
                    </a:lnB>
                    <a:solidFill>
                      <a:srgbClr val="FAFAFA"/>
                    </a:solidFill>
                  </a:tcPr>
                </a:tc>
                <a:tc>
                  <a:txBody>
                    <a:bodyPr/>
                    <a:lstStyle/>
                    <a:p>
                      <a:pPr algn="r"/>
                      <a:r>
                        <a:rPr lang="ar-SA" sz="1400"/>
                        <a:t>85</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11</a:t>
                      </a:r>
                    </a:p>
                  </a:txBody>
                  <a:tcPr marL="35850" marR="35850" marT="43020" marB="43020" anchor="ctr">
                    <a:lnL>
                      <a:noFill/>
                    </a:lnL>
                    <a:lnR>
                      <a:noFill/>
                    </a:lnR>
                    <a:lnT>
                      <a:noFill/>
                    </a:lnT>
                    <a:lnB>
                      <a:noFill/>
                    </a:lnB>
                    <a:solidFill>
                      <a:srgbClr val="FFFFFF"/>
                    </a:solidFill>
                  </a:tcPr>
                </a:tc>
                <a:tc>
                  <a:txBody>
                    <a:bodyPr/>
                    <a:lstStyle/>
                    <a:p>
                      <a:r>
                        <a:rPr lang="en-GB" sz="1400"/>
                        <a:t>Germany</a:t>
                      </a:r>
                    </a:p>
                  </a:txBody>
                  <a:tcPr marL="35850" marR="35850" marT="43020" marB="43020" anchor="ctr">
                    <a:lnL>
                      <a:noFill/>
                    </a:lnL>
                    <a:lnR>
                      <a:noFill/>
                    </a:lnR>
                    <a:lnT>
                      <a:noFill/>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FFFFF"/>
                    </a:solidFill>
                  </a:tcPr>
                </a:tc>
                <a:tc>
                  <a:txBody>
                    <a:bodyPr/>
                    <a:lstStyle/>
                    <a:p>
                      <a:pPr algn="r"/>
                      <a:r>
                        <a:rPr lang="ar-SA" sz="1400"/>
                        <a:t>80</a:t>
                      </a:r>
                    </a:p>
                  </a:txBody>
                  <a:tcPr marL="35850" marR="35850" marT="43020" marB="43020" anchor="ctr">
                    <a:lnL>
                      <a:noFill/>
                    </a:lnL>
                    <a:lnR>
                      <a:noFill/>
                    </a:lnR>
                    <a:lnT>
                      <a:noFill/>
                    </a:lnT>
                    <a:lnB>
                      <a:noFill/>
                    </a:lnB>
                    <a:solidFill>
                      <a:srgbClr val="FFFFFF"/>
                    </a:solidFill>
                  </a:tcPr>
                </a:tc>
                <a:tc>
                  <a:txBody>
                    <a:bodyPr/>
                    <a:lstStyle/>
                    <a:p>
                      <a:pPr algn="r"/>
                      <a:r>
                        <a:rPr lang="ar-SA" sz="1400"/>
                        <a:t>81</a:t>
                      </a:r>
                    </a:p>
                  </a:txBody>
                  <a:tcPr marL="35850" marR="35850" marT="43020" marB="43020" anchor="ctr">
                    <a:lnL>
                      <a:noFill/>
                    </a:lnL>
                    <a:lnR>
                      <a:noFill/>
                    </a:lnR>
                    <a:lnT>
                      <a:noFill/>
                    </a:lnT>
                    <a:lnB>
                      <a:noFill/>
                    </a:lnB>
                    <a:solidFill>
                      <a:srgbClr val="FFFFFF"/>
                    </a:solidFill>
                  </a:tcPr>
                </a:tc>
                <a:tc>
                  <a:txBody>
                    <a:bodyPr/>
                    <a:lstStyle/>
                    <a:p>
                      <a:pPr algn="r"/>
                      <a:r>
                        <a:rPr lang="ar-SA" sz="1400"/>
                        <a:t>81</a:t>
                      </a:r>
                    </a:p>
                  </a:txBody>
                  <a:tcPr marL="35850" marR="35850" marT="43020" marB="43020" anchor="ctr">
                    <a:lnL>
                      <a:noFill/>
                    </a:lnL>
                    <a:lnR>
                      <a:noFill/>
                    </a:lnR>
                    <a:lnT>
                      <a:noFill/>
                    </a:lnT>
                    <a:lnB>
                      <a:noFill/>
                    </a:lnB>
                    <a:solidFill>
                      <a:srgbClr val="FFFFFF"/>
                    </a:solidFill>
                  </a:tcPr>
                </a:tc>
                <a:tc>
                  <a:txBody>
                    <a:bodyPr/>
                    <a:lstStyle/>
                    <a:p>
                      <a:pPr algn="r"/>
                      <a:r>
                        <a:rPr lang="ar-SA" sz="1400"/>
                        <a:t>81</a:t>
                      </a:r>
                    </a:p>
                  </a:txBody>
                  <a:tcPr marL="35850" marR="35850" marT="43020" marB="43020" anchor="ctr">
                    <a:lnL>
                      <a:noFill/>
                    </a:lnL>
                    <a:lnR>
                      <a:noFill/>
                    </a:lnR>
                    <a:lnT>
                      <a:noFill/>
                    </a:lnT>
                    <a:lnB>
                      <a:noFill/>
                    </a:lnB>
                    <a:solidFill>
                      <a:srgbClr val="FFFFFF"/>
                    </a:solidFill>
                  </a:tcPr>
                </a:tc>
              </a:tr>
              <a:tr h="189290">
                <a:tc>
                  <a:txBody>
                    <a:bodyPr/>
                    <a:lstStyle/>
                    <a:p>
                      <a:r>
                        <a:rPr lang="ar-SA" sz="1400" b="0">
                          <a:latin typeface="Neue Helvetica 75 Bold"/>
                        </a:rPr>
                        <a:t>11</a:t>
                      </a:r>
                    </a:p>
                  </a:txBody>
                  <a:tcPr marL="35850" marR="35850" marT="43020" marB="43020" anchor="ctr">
                    <a:lnL>
                      <a:noFill/>
                    </a:lnL>
                    <a:lnR>
                      <a:noFill/>
                    </a:lnR>
                    <a:lnT>
                      <a:noFill/>
                    </a:lnT>
                    <a:lnB>
                      <a:noFill/>
                    </a:lnB>
                    <a:solidFill>
                      <a:srgbClr val="FAFAFA"/>
                    </a:solidFill>
                  </a:tcPr>
                </a:tc>
                <a:tc>
                  <a:txBody>
                    <a:bodyPr/>
                    <a:lstStyle/>
                    <a:p>
                      <a:r>
                        <a:rPr lang="en-GB" sz="1400"/>
                        <a:t>United Kingdom</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80</a:t>
                      </a:r>
                    </a:p>
                  </a:txBody>
                  <a:tcPr marL="35850" marR="35850" marT="43020" marB="43020" anchor="ctr">
                    <a:lnL>
                      <a:noFill/>
                    </a:lnL>
                    <a:lnR>
                      <a:noFill/>
                    </a:lnR>
                    <a:lnT>
                      <a:noFill/>
                    </a:lnT>
                    <a:lnB>
                      <a:noFill/>
                    </a:lnB>
                    <a:solidFill>
                      <a:srgbClr val="FAFAFA"/>
                    </a:solidFill>
                  </a:tcPr>
                </a:tc>
                <a:tc>
                  <a:txBody>
                    <a:bodyPr/>
                    <a:lstStyle/>
                    <a:p>
                      <a:pPr algn="r"/>
                      <a:r>
                        <a:rPr lang="ar-SA" sz="1400"/>
                        <a:t>82</a:t>
                      </a:r>
                    </a:p>
                  </a:txBody>
                  <a:tcPr marL="35850" marR="35850" marT="43020" marB="43020" anchor="ctr">
                    <a:lnL>
                      <a:noFill/>
                    </a:lnL>
                    <a:lnR>
                      <a:noFill/>
                    </a:lnR>
                    <a:lnT>
                      <a:noFill/>
                    </a:lnT>
                    <a:lnB>
                      <a:noFill/>
                    </a:lnB>
                    <a:solidFill>
                      <a:srgbClr val="FAFAFA"/>
                    </a:solidFill>
                  </a:tcPr>
                </a:tc>
                <a:tc>
                  <a:txBody>
                    <a:bodyPr/>
                    <a:lstStyle/>
                    <a:p>
                      <a:pPr algn="r"/>
                      <a:r>
                        <a:rPr lang="ar-SA" sz="1400"/>
                        <a:t>81</a:t>
                      </a:r>
                    </a:p>
                  </a:txBody>
                  <a:tcPr marL="35850" marR="35850" marT="43020" marB="43020" anchor="ctr">
                    <a:lnL>
                      <a:noFill/>
                    </a:lnL>
                    <a:lnR>
                      <a:noFill/>
                    </a:lnR>
                    <a:lnT>
                      <a:noFill/>
                    </a:lnT>
                    <a:lnB>
                      <a:noFill/>
                    </a:lnB>
                    <a:solidFill>
                      <a:srgbClr val="FAFAFA"/>
                    </a:solidFill>
                  </a:tcPr>
                </a:tc>
                <a:tc>
                  <a:txBody>
                    <a:bodyPr/>
                    <a:lstStyle/>
                    <a:p>
                      <a:pPr algn="r"/>
                      <a:r>
                        <a:rPr lang="ar-SA" sz="1400"/>
                        <a:t>81</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13</a:t>
                      </a:r>
                    </a:p>
                  </a:txBody>
                  <a:tcPr marL="35850" marR="35850" marT="43020" marB="43020" anchor="ctr">
                    <a:lnL>
                      <a:noFill/>
                    </a:lnL>
                    <a:lnR>
                      <a:noFill/>
                    </a:lnR>
                    <a:lnT>
                      <a:noFill/>
                    </a:lnT>
                    <a:lnB>
                      <a:noFill/>
                    </a:lnB>
                    <a:solidFill>
                      <a:srgbClr val="FFFFFF"/>
                    </a:solidFill>
                  </a:tcPr>
                </a:tc>
                <a:tc>
                  <a:txBody>
                    <a:bodyPr/>
                    <a:lstStyle/>
                    <a:p>
                      <a:r>
                        <a:rPr lang="en-GB" sz="1400"/>
                        <a:t>Australia</a:t>
                      </a:r>
                    </a:p>
                  </a:txBody>
                  <a:tcPr marL="35850" marR="35850" marT="43020" marB="43020" anchor="ctr">
                    <a:lnL>
                      <a:noFill/>
                    </a:lnL>
                    <a:lnR>
                      <a:noFill/>
                    </a:lnR>
                    <a:lnT>
                      <a:noFill/>
                    </a:lnT>
                    <a:lnB>
                      <a:noFill/>
                    </a:lnB>
                    <a:solidFill>
                      <a:srgbClr val="FFFFFF"/>
                    </a:solidFill>
                  </a:tcPr>
                </a:tc>
                <a:tc>
                  <a:txBody>
                    <a:bodyPr/>
                    <a:lstStyle/>
                    <a:p>
                      <a:r>
                        <a:rPr lang="en-GB" sz="1400"/>
                        <a:t>Asia Pacific</a:t>
                      </a:r>
                    </a:p>
                  </a:txBody>
                  <a:tcPr marL="35850" marR="35850" marT="43020" marB="43020" anchor="ctr">
                    <a:lnL>
                      <a:noFill/>
                    </a:lnL>
                    <a:lnR>
                      <a:noFill/>
                    </a:lnR>
                    <a:lnT>
                      <a:noFill/>
                    </a:lnT>
                    <a:lnB>
                      <a:noFill/>
                    </a:lnB>
                    <a:solidFill>
                      <a:srgbClr val="FFFFFF"/>
                    </a:solidFill>
                  </a:tcPr>
                </a:tc>
                <a:tc>
                  <a:txBody>
                    <a:bodyPr/>
                    <a:lstStyle/>
                    <a:p>
                      <a:pPr algn="r"/>
                      <a:r>
                        <a:rPr lang="ar-SA" sz="1400"/>
                        <a:t>77</a:t>
                      </a:r>
                    </a:p>
                  </a:txBody>
                  <a:tcPr marL="35850" marR="35850" marT="43020" marB="43020" anchor="ctr">
                    <a:lnL>
                      <a:noFill/>
                    </a:lnL>
                    <a:lnR>
                      <a:noFill/>
                    </a:lnR>
                    <a:lnT>
                      <a:noFill/>
                    </a:lnT>
                    <a:lnB>
                      <a:noFill/>
                    </a:lnB>
                    <a:solidFill>
                      <a:srgbClr val="FFFFFF"/>
                    </a:solidFill>
                  </a:tcPr>
                </a:tc>
                <a:tc>
                  <a:txBody>
                    <a:bodyPr/>
                    <a:lstStyle/>
                    <a:p>
                      <a:pPr algn="r"/>
                      <a:r>
                        <a:rPr lang="ar-SA" sz="1400"/>
                        <a:t>77</a:t>
                      </a:r>
                    </a:p>
                  </a:txBody>
                  <a:tcPr marL="35850" marR="35850" marT="43020" marB="43020" anchor="ctr">
                    <a:lnL>
                      <a:noFill/>
                    </a:lnL>
                    <a:lnR>
                      <a:noFill/>
                    </a:lnR>
                    <a:lnT>
                      <a:noFill/>
                    </a:lnT>
                    <a:lnB>
                      <a:noFill/>
                    </a:lnB>
                    <a:solidFill>
                      <a:srgbClr val="FFFFFF"/>
                    </a:solidFill>
                  </a:tcPr>
                </a:tc>
                <a:tc>
                  <a:txBody>
                    <a:bodyPr/>
                    <a:lstStyle/>
                    <a:p>
                      <a:pPr algn="r"/>
                      <a:r>
                        <a:rPr lang="ar-SA" sz="1400"/>
                        <a:t>79</a:t>
                      </a:r>
                    </a:p>
                  </a:txBody>
                  <a:tcPr marL="35850" marR="35850" marT="43020" marB="43020" anchor="ctr">
                    <a:lnL>
                      <a:noFill/>
                    </a:lnL>
                    <a:lnR>
                      <a:noFill/>
                    </a:lnR>
                    <a:lnT>
                      <a:noFill/>
                    </a:lnT>
                    <a:lnB>
                      <a:noFill/>
                    </a:lnB>
                    <a:solidFill>
                      <a:srgbClr val="FFFFFF"/>
                    </a:solidFill>
                  </a:tcPr>
                </a:tc>
                <a:tc>
                  <a:txBody>
                    <a:bodyPr/>
                    <a:lstStyle/>
                    <a:p>
                      <a:pPr algn="r"/>
                      <a:r>
                        <a:rPr lang="ar-SA" sz="1400"/>
                        <a:t>79</a:t>
                      </a:r>
                    </a:p>
                  </a:txBody>
                  <a:tcPr marL="35850" marR="35850" marT="43020" marB="43020" anchor="ctr">
                    <a:lnL>
                      <a:noFill/>
                    </a:lnL>
                    <a:lnR>
                      <a:noFill/>
                    </a:lnR>
                    <a:lnT>
                      <a:noFill/>
                    </a:lnT>
                    <a:lnB>
                      <a:noFill/>
                    </a:lnB>
                    <a:solidFill>
                      <a:srgbClr val="FFFFFF"/>
                    </a:solidFill>
                  </a:tcPr>
                </a:tc>
              </a:tr>
              <a:tr h="189290">
                <a:tc>
                  <a:txBody>
                    <a:bodyPr/>
                    <a:lstStyle/>
                    <a:p>
                      <a:r>
                        <a:rPr lang="ar-SA" sz="1400" b="0">
                          <a:latin typeface="Neue Helvetica 75 Bold"/>
                        </a:rPr>
                        <a:t>14</a:t>
                      </a:r>
                    </a:p>
                  </a:txBody>
                  <a:tcPr marL="35850" marR="35850" marT="43020" marB="43020" anchor="ctr">
                    <a:lnL>
                      <a:noFill/>
                    </a:lnL>
                    <a:lnR>
                      <a:noFill/>
                    </a:lnR>
                    <a:lnT>
                      <a:noFill/>
                    </a:lnT>
                    <a:lnB>
                      <a:noFill/>
                    </a:lnB>
                    <a:solidFill>
                      <a:srgbClr val="FAFAFA"/>
                    </a:solidFill>
                  </a:tcPr>
                </a:tc>
                <a:tc>
                  <a:txBody>
                    <a:bodyPr/>
                    <a:lstStyle/>
                    <a:p>
                      <a:r>
                        <a:rPr lang="en-GB" sz="1400"/>
                        <a:t>Austria</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76</a:t>
                      </a:r>
                    </a:p>
                  </a:txBody>
                  <a:tcPr marL="35850" marR="35850" marT="43020" marB="43020" anchor="ctr">
                    <a:lnL>
                      <a:noFill/>
                    </a:lnL>
                    <a:lnR>
                      <a:noFill/>
                    </a:lnR>
                    <a:lnT>
                      <a:noFill/>
                    </a:lnT>
                    <a:lnB>
                      <a:noFill/>
                    </a:lnB>
                    <a:solidFill>
                      <a:srgbClr val="FAFAFA"/>
                    </a:solidFill>
                  </a:tcPr>
                </a:tc>
                <a:tc>
                  <a:txBody>
                    <a:bodyPr/>
                    <a:lstStyle/>
                    <a:p>
                      <a:pPr algn="r"/>
                      <a:r>
                        <a:rPr lang="ar-SA" sz="1400"/>
                        <a:t>75</a:t>
                      </a:r>
                    </a:p>
                  </a:txBody>
                  <a:tcPr marL="35850" marR="35850" marT="43020" marB="43020" anchor="ctr">
                    <a:lnL>
                      <a:noFill/>
                    </a:lnL>
                    <a:lnR>
                      <a:noFill/>
                    </a:lnR>
                    <a:lnT>
                      <a:noFill/>
                    </a:lnT>
                    <a:lnB>
                      <a:noFill/>
                    </a:lnB>
                    <a:solidFill>
                      <a:srgbClr val="FAFAFA"/>
                    </a:solidFill>
                  </a:tcPr>
                </a:tc>
                <a:tc>
                  <a:txBody>
                    <a:bodyPr/>
                    <a:lstStyle/>
                    <a:p>
                      <a:pPr algn="r"/>
                      <a:r>
                        <a:rPr lang="ar-SA" sz="1400"/>
                        <a:t>75</a:t>
                      </a:r>
                    </a:p>
                  </a:txBody>
                  <a:tcPr marL="35850" marR="35850" marT="43020" marB="43020" anchor="ctr">
                    <a:lnL>
                      <a:noFill/>
                    </a:lnL>
                    <a:lnR>
                      <a:noFill/>
                    </a:lnR>
                    <a:lnT>
                      <a:noFill/>
                    </a:lnT>
                    <a:lnB>
                      <a:noFill/>
                    </a:lnB>
                    <a:solidFill>
                      <a:srgbClr val="FAFAFA"/>
                    </a:solidFill>
                  </a:tcPr>
                </a:tc>
                <a:tc>
                  <a:txBody>
                    <a:bodyPr/>
                    <a:lstStyle/>
                    <a:p>
                      <a:pPr algn="r"/>
                      <a:r>
                        <a:rPr lang="ar-SA" sz="1400"/>
                        <a:t>76</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14</a:t>
                      </a:r>
                    </a:p>
                  </a:txBody>
                  <a:tcPr marL="35850" marR="35850" marT="43020" marB="43020" anchor="ctr">
                    <a:lnL>
                      <a:noFill/>
                    </a:lnL>
                    <a:lnR>
                      <a:noFill/>
                    </a:lnR>
                    <a:lnT>
                      <a:noFill/>
                    </a:lnT>
                    <a:lnB>
                      <a:noFill/>
                    </a:lnB>
                    <a:solidFill>
                      <a:srgbClr val="FFFFFF"/>
                    </a:solidFill>
                  </a:tcPr>
                </a:tc>
                <a:tc>
                  <a:txBody>
                    <a:bodyPr/>
                    <a:lstStyle/>
                    <a:p>
                      <a:r>
                        <a:rPr lang="en-GB" sz="1400"/>
                        <a:t>Hong Kong</a:t>
                      </a:r>
                    </a:p>
                  </a:txBody>
                  <a:tcPr marL="35850" marR="35850" marT="43020" marB="43020" anchor="ctr">
                    <a:lnL>
                      <a:noFill/>
                    </a:lnL>
                    <a:lnR>
                      <a:noFill/>
                    </a:lnR>
                    <a:lnT>
                      <a:noFill/>
                    </a:lnT>
                    <a:lnB>
                      <a:noFill/>
                    </a:lnB>
                    <a:solidFill>
                      <a:srgbClr val="FFFFFF"/>
                    </a:solidFill>
                  </a:tcPr>
                </a:tc>
                <a:tc>
                  <a:txBody>
                    <a:bodyPr/>
                    <a:lstStyle/>
                    <a:p>
                      <a:r>
                        <a:rPr lang="en-GB" sz="1400"/>
                        <a:t>Asia Pacific</a:t>
                      </a:r>
                    </a:p>
                  </a:txBody>
                  <a:tcPr marL="35850" marR="35850" marT="43020" marB="43020" anchor="ctr">
                    <a:lnL>
                      <a:noFill/>
                    </a:lnL>
                    <a:lnR>
                      <a:noFill/>
                    </a:lnR>
                    <a:lnT>
                      <a:noFill/>
                    </a:lnT>
                    <a:lnB>
                      <a:noFill/>
                    </a:lnB>
                    <a:solidFill>
                      <a:srgbClr val="FFFFFF"/>
                    </a:solidFill>
                  </a:tcPr>
                </a:tc>
                <a:tc>
                  <a:txBody>
                    <a:bodyPr/>
                    <a:lstStyle/>
                    <a:p>
                      <a:pPr algn="r"/>
                      <a:r>
                        <a:rPr lang="ar-SA" sz="1400"/>
                        <a:t>76</a:t>
                      </a:r>
                    </a:p>
                  </a:txBody>
                  <a:tcPr marL="35850" marR="35850" marT="43020" marB="43020" anchor="ctr">
                    <a:lnL>
                      <a:noFill/>
                    </a:lnL>
                    <a:lnR>
                      <a:noFill/>
                    </a:lnR>
                    <a:lnT>
                      <a:noFill/>
                    </a:lnT>
                    <a:lnB>
                      <a:noFill/>
                    </a:lnB>
                    <a:solidFill>
                      <a:srgbClr val="FFFFFF"/>
                    </a:solidFill>
                  </a:tcPr>
                </a:tc>
                <a:tc>
                  <a:txBody>
                    <a:bodyPr/>
                    <a:lstStyle/>
                    <a:p>
                      <a:pPr algn="r"/>
                      <a:r>
                        <a:rPr lang="ar-SA" sz="1400"/>
                        <a:t>77</a:t>
                      </a:r>
                    </a:p>
                  </a:txBody>
                  <a:tcPr marL="35850" marR="35850" marT="43020" marB="43020" anchor="ctr">
                    <a:lnL>
                      <a:noFill/>
                    </a:lnL>
                    <a:lnR>
                      <a:noFill/>
                    </a:lnR>
                    <a:lnT>
                      <a:noFill/>
                    </a:lnT>
                    <a:lnB>
                      <a:noFill/>
                    </a:lnB>
                    <a:solidFill>
                      <a:srgbClr val="FFFFFF"/>
                    </a:solidFill>
                  </a:tcPr>
                </a:tc>
                <a:tc>
                  <a:txBody>
                    <a:bodyPr/>
                    <a:lstStyle/>
                    <a:p>
                      <a:pPr algn="r"/>
                      <a:r>
                        <a:rPr lang="ar-SA" sz="1400"/>
                        <a:t>77</a:t>
                      </a:r>
                    </a:p>
                  </a:txBody>
                  <a:tcPr marL="35850" marR="35850" marT="43020" marB="43020" anchor="ctr">
                    <a:lnL>
                      <a:noFill/>
                    </a:lnL>
                    <a:lnR>
                      <a:noFill/>
                    </a:lnR>
                    <a:lnT>
                      <a:noFill/>
                    </a:lnT>
                    <a:lnB>
                      <a:noFill/>
                    </a:lnB>
                    <a:solidFill>
                      <a:srgbClr val="FFFFFF"/>
                    </a:solidFill>
                  </a:tcPr>
                </a:tc>
                <a:tc>
                  <a:txBody>
                    <a:bodyPr/>
                    <a:lstStyle/>
                    <a:p>
                      <a:pPr algn="r"/>
                      <a:r>
                        <a:rPr lang="ar-SA" sz="1400"/>
                        <a:t>75</a:t>
                      </a:r>
                    </a:p>
                  </a:txBody>
                  <a:tcPr marL="35850" marR="35850" marT="43020" marB="43020" anchor="ctr">
                    <a:lnL>
                      <a:noFill/>
                    </a:lnL>
                    <a:lnR>
                      <a:noFill/>
                    </a:lnR>
                    <a:lnT>
                      <a:noFill/>
                    </a:lnT>
                    <a:lnB>
                      <a:noFill/>
                    </a:lnB>
                    <a:solidFill>
                      <a:srgbClr val="FFFFFF"/>
                    </a:solidFill>
                  </a:tcPr>
                </a:tc>
              </a:tr>
              <a:tr h="189290">
                <a:tc>
                  <a:txBody>
                    <a:bodyPr/>
                    <a:lstStyle/>
                    <a:p>
                      <a:r>
                        <a:rPr lang="ar-SA" sz="1400" b="0">
                          <a:latin typeface="Neue Helvetica 75 Bold"/>
                        </a:rPr>
                        <a:t>14</a:t>
                      </a:r>
                    </a:p>
                  </a:txBody>
                  <a:tcPr marL="35850" marR="35850" marT="43020" marB="43020" anchor="ctr">
                    <a:lnL>
                      <a:noFill/>
                    </a:lnL>
                    <a:lnR>
                      <a:noFill/>
                    </a:lnR>
                    <a:lnT>
                      <a:noFill/>
                    </a:lnT>
                    <a:lnB>
                      <a:noFill/>
                    </a:lnB>
                    <a:solidFill>
                      <a:srgbClr val="FAFAFA"/>
                    </a:solidFill>
                  </a:tcPr>
                </a:tc>
                <a:tc>
                  <a:txBody>
                    <a:bodyPr/>
                    <a:lstStyle/>
                    <a:p>
                      <a:r>
                        <a:rPr lang="en-GB" sz="1400"/>
                        <a:t>Iceland</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76</a:t>
                      </a:r>
                    </a:p>
                  </a:txBody>
                  <a:tcPr marL="35850" marR="35850" marT="43020" marB="43020" anchor="ctr">
                    <a:lnL>
                      <a:noFill/>
                    </a:lnL>
                    <a:lnR>
                      <a:noFill/>
                    </a:lnR>
                    <a:lnT>
                      <a:noFill/>
                    </a:lnT>
                    <a:lnB>
                      <a:noFill/>
                    </a:lnB>
                    <a:solidFill>
                      <a:srgbClr val="FAFAFA"/>
                    </a:solidFill>
                  </a:tcPr>
                </a:tc>
                <a:tc>
                  <a:txBody>
                    <a:bodyPr/>
                    <a:lstStyle/>
                    <a:p>
                      <a:pPr algn="r"/>
                      <a:r>
                        <a:rPr lang="ar-SA" sz="1400"/>
                        <a:t>77</a:t>
                      </a:r>
                    </a:p>
                  </a:txBody>
                  <a:tcPr marL="35850" marR="35850" marT="43020" marB="43020" anchor="ctr">
                    <a:lnL>
                      <a:noFill/>
                    </a:lnL>
                    <a:lnR>
                      <a:noFill/>
                    </a:lnR>
                    <a:lnT>
                      <a:noFill/>
                    </a:lnT>
                    <a:lnB>
                      <a:noFill/>
                    </a:lnB>
                    <a:solidFill>
                      <a:srgbClr val="FAFAFA"/>
                    </a:solidFill>
                  </a:tcPr>
                </a:tc>
                <a:tc>
                  <a:txBody>
                    <a:bodyPr/>
                    <a:lstStyle/>
                    <a:p>
                      <a:pPr algn="r"/>
                      <a:r>
                        <a:rPr lang="ar-SA" sz="1400"/>
                        <a:t>78</a:t>
                      </a:r>
                    </a:p>
                  </a:txBody>
                  <a:tcPr marL="35850" marR="35850" marT="43020" marB="43020" anchor="ctr">
                    <a:lnL>
                      <a:noFill/>
                    </a:lnL>
                    <a:lnR>
                      <a:noFill/>
                    </a:lnR>
                    <a:lnT>
                      <a:noFill/>
                    </a:lnT>
                    <a:lnB>
                      <a:noFill/>
                    </a:lnB>
                    <a:solidFill>
                      <a:srgbClr val="FAFAFA"/>
                    </a:solidFill>
                  </a:tcPr>
                </a:tc>
                <a:tc>
                  <a:txBody>
                    <a:bodyPr/>
                    <a:lstStyle/>
                    <a:p>
                      <a:pPr algn="r"/>
                      <a:r>
                        <a:rPr lang="ar-SA" sz="1400"/>
                        <a:t>79</a:t>
                      </a:r>
                    </a:p>
                  </a:txBody>
                  <a:tcPr marL="35850" marR="35850" marT="43020" marB="43020" anchor="ctr">
                    <a:lnL>
                      <a:noFill/>
                    </a:lnL>
                    <a:lnR>
                      <a:noFill/>
                    </a:lnR>
                    <a:lnT>
                      <a:noFill/>
                    </a:lnT>
                    <a:lnB>
                      <a:noFill/>
                    </a:lnB>
                    <a:solidFill>
                      <a:srgbClr val="FAFAFA"/>
                    </a:solidFill>
                  </a:tcPr>
                </a:tc>
              </a:tr>
              <a:tr h="189290">
                <a:tc>
                  <a:txBody>
                    <a:bodyPr/>
                    <a:lstStyle/>
                    <a:p>
                      <a:r>
                        <a:rPr lang="ar-SA" sz="1400" b="0">
                          <a:latin typeface="Neue Helvetica 75 Bold"/>
                        </a:rPr>
                        <a:t>17</a:t>
                      </a:r>
                    </a:p>
                  </a:txBody>
                  <a:tcPr marL="35850" marR="35850" marT="43020" marB="43020" anchor="ctr">
                    <a:lnL>
                      <a:noFill/>
                    </a:lnL>
                    <a:lnR>
                      <a:noFill/>
                    </a:lnR>
                    <a:lnT>
                      <a:noFill/>
                    </a:lnT>
                    <a:lnB>
                      <a:noFill/>
                    </a:lnB>
                    <a:solidFill>
                      <a:srgbClr val="FFFFFF"/>
                    </a:solidFill>
                  </a:tcPr>
                </a:tc>
                <a:tc>
                  <a:txBody>
                    <a:bodyPr/>
                    <a:lstStyle/>
                    <a:p>
                      <a:r>
                        <a:rPr lang="en-GB" sz="1400"/>
                        <a:t>Belgium</a:t>
                      </a:r>
                    </a:p>
                  </a:txBody>
                  <a:tcPr marL="35850" marR="35850" marT="43020" marB="43020" anchor="ctr">
                    <a:lnL>
                      <a:noFill/>
                    </a:lnL>
                    <a:lnR>
                      <a:noFill/>
                    </a:lnR>
                    <a:lnT>
                      <a:noFill/>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FFFFF"/>
                    </a:solidFill>
                  </a:tcPr>
                </a:tc>
                <a:tc>
                  <a:txBody>
                    <a:bodyPr/>
                    <a:lstStyle/>
                    <a:p>
                      <a:pPr algn="r"/>
                      <a:r>
                        <a:rPr lang="ar-SA" sz="1400"/>
                        <a:t>75</a:t>
                      </a:r>
                    </a:p>
                  </a:txBody>
                  <a:tcPr marL="35850" marR="35850" marT="43020" marB="43020" anchor="ctr">
                    <a:lnL>
                      <a:noFill/>
                    </a:lnL>
                    <a:lnR>
                      <a:noFill/>
                    </a:lnR>
                    <a:lnT>
                      <a:noFill/>
                    </a:lnT>
                    <a:lnB>
                      <a:noFill/>
                    </a:lnB>
                    <a:solidFill>
                      <a:srgbClr val="FFFFFF"/>
                    </a:solidFill>
                  </a:tcPr>
                </a:tc>
                <a:tc>
                  <a:txBody>
                    <a:bodyPr/>
                    <a:lstStyle/>
                    <a:p>
                      <a:pPr algn="r"/>
                      <a:r>
                        <a:rPr lang="ar-SA" sz="1400"/>
                        <a:t>75</a:t>
                      </a:r>
                    </a:p>
                  </a:txBody>
                  <a:tcPr marL="35850" marR="35850" marT="43020" marB="43020" anchor="ctr">
                    <a:lnL>
                      <a:noFill/>
                    </a:lnL>
                    <a:lnR>
                      <a:noFill/>
                    </a:lnR>
                    <a:lnT>
                      <a:noFill/>
                    </a:lnT>
                    <a:lnB>
                      <a:noFill/>
                    </a:lnB>
                    <a:solidFill>
                      <a:srgbClr val="FFFFFF"/>
                    </a:solidFill>
                  </a:tcPr>
                </a:tc>
                <a:tc>
                  <a:txBody>
                    <a:bodyPr/>
                    <a:lstStyle/>
                    <a:p>
                      <a:pPr algn="r"/>
                      <a:r>
                        <a:rPr lang="ar-SA" sz="1400"/>
                        <a:t>77</a:t>
                      </a:r>
                    </a:p>
                  </a:txBody>
                  <a:tcPr marL="35850" marR="35850" marT="43020" marB="43020" anchor="ctr">
                    <a:lnL>
                      <a:noFill/>
                    </a:lnL>
                    <a:lnR>
                      <a:noFill/>
                    </a:lnR>
                    <a:lnT>
                      <a:noFill/>
                    </a:lnT>
                    <a:lnB>
                      <a:noFill/>
                    </a:lnB>
                    <a:solidFill>
                      <a:srgbClr val="FFFFFF"/>
                    </a:solidFill>
                  </a:tcPr>
                </a:tc>
                <a:tc>
                  <a:txBody>
                    <a:bodyPr/>
                    <a:lstStyle/>
                    <a:p>
                      <a:pPr algn="r"/>
                      <a:r>
                        <a:rPr lang="ar-SA" sz="1400" dirty="0"/>
                        <a:t>77</a:t>
                      </a:r>
                    </a:p>
                  </a:txBody>
                  <a:tcPr marL="35850" marR="35850" marT="43020" marB="43020" anchor="ctr">
                    <a:lnL>
                      <a:noFill/>
                    </a:lnL>
                    <a:lnR>
                      <a:noFill/>
                    </a:lnR>
                    <a:lnT>
                      <a:noFill/>
                    </a:lnT>
                    <a:lnB>
                      <a:noFill/>
                    </a:lnB>
                    <a:solidFill>
                      <a:srgbClr val="FFFFFF"/>
                    </a:solidFill>
                  </a:tcPr>
                </a:tc>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r>
            <a:br>
              <a:rPr kumimoji="0" lang="ar-SA" sz="1800" b="0" i="0" u="none" strike="noStrike" cap="none" normalizeH="0" baseline="0" smtClean="0">
                <a:ln>
                  <a:noFill/>
                </a:ln>
                <a:solidFill>
                  <a:schemeClr val="tx1"/>
                </a:solidFill>
                <a:effectLst/>
                <a:latin typeface="Arial" pitchFamily="34" charset="0"/>
                <a:cs typeface="Arial" pitchFamily="34" charset="0"/>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txBox="1">
            <a:spLocks noChangeArrowheads="1"/>
          </p:cNvSpPr>
          <p:nvPr/>
        </p:nvSpPr>
        <p:spPr>
          <a:xfrm>
            <a:off x="288758" y="140368"/>
            <a:ext cx="8229600" cy="74996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n-lt"/>
                <a:ea typeface="+mj-ea"/>
                <a:cs typeface="+mj-cs"/>
              </a:rPr>
              <a:t>2018 Corruption Rankings</a:t>
            </a:r>
            <a:endParaRPr kumimoji="0" lang="en-US" sz="4000" b="1"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smtClean="0"/>
              <a:t>Copyright © 2017 Pearson Education, Ltd.</a:t>
            </a:r>
            <a:endParaRPr lang="en-US" dirty="0"/>
          </a:p>
        </p:txBody>
      </p:sp>
      <p:sp>
        <p:nvSpPr>
          <p:cNvPr id="3" name="عنصر نائب لرقم الشريحة 2"/>
          <p:cNvSpPr>
            <a:spLocks noGrp="1"/>
          </p:cNvSpPr>
          <p:nvPr>
            <p:ph type="sldNum" sz="quarter" idx="12"/>
          </p:nvPr>
        </p:nvSpPr>
        <p:spPr/>
        <p:txBody>
          <a:bodyPr/>
          <a:lstStyle/>
          <a:p>
            <a:fld id="{BA1B1854-2A96-441B-8E94-8B895DE28521}" type="slidenum">
              <a:rPr lang="en-US" smtClean="0"/>
              <a:pPr/>
              <a:t>41</a:t>
            </a:fld>
            <a:endParaRPr lang="en-US" dirty="0"/>
          </a:p>
        </p:txBody>
      </p:sp>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r>
            <a:br>
              <a:rPr kumimoji="0" lang="ar-SA" sz="1800" b="0" i="0" u="none" strike="noStrike" cap="none" normalizeH="0" baseline="0" smtClean="0">
                <a:ln>
                  <a:noFill/>
                </a:ln>
                <a:solidFill>
                  <a:schemeClr val="tx1"/>
                </a:solidFill>
                <a:effectLst/>
                <a:latin typeface="Arial" pitchFamily="34" charset="0"/>
                <a:cs typeface="Arial" pitchFamily="34" charset="0"/>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2"/>
          <p:cNvSpPr txBox="1">
            <a:spLocks noChangeArrowheads="1"/>
          </p:cNvSpPr>
          <p:nvPr/>
        </p:nvSpPr>
        <p:spPr>
          <a:xfrm>
            <a:off x="288758" y="140368"/>
            <a:ext cx="8229600" cy="74996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n-lt"/>
                <a:ea typeface="+mj-ea"/>
                <a:cs typeface="+mj-cs"/>
              </a:rPr>
              <a:t>2018 Corruption Rankings</a:t>
            </a:r>
            <a:endParaRPr kumimoji="0" lang="en-US" sz="4000" b="1" i="0" u="none" strike="noStrike" kern="1200" cap="none" spc="0" normalizeH="0" baseline="0" noProof="0" dirty="0">
              <a:ln>
                <a:noFill/>
              </a:ln>
              <a:solidFill>
                <a:schemeClr val="tx1"/>
              </a:solidFill>
              <a:effectLst/>
              <a:uLnTx/>
              <a:uFillTx/>
              <a:latin typeface="+mn-lt"/>
              <a:ea typeface="+mj-ea"/>
              <a:cs typeface="+mj-cs"/>
            </a:endParaRPr>
          </a:p>
        </p:txBody>
      </p:sp>
      <p:graphicFrame>
        <p:nvGraphicFramePr>
          <p:cNvPr id="7" name="جدول 6"/>
          <p:cNvGraphicFramePr>
            <a:graphicFrameLocks noGrp="1"/>
          </p:cNvGraphicFramePr>
          <p:nvPr/>
        </p:nvGraphicFramePr>
        <p:xfrm>
          <a:off x="613610" y="1239253"/>
          <a:ext cx="8073190" cy="4863604"/>
        </p:xfrm>
        <a:graphic>
          <a:graphicData uri="http://schemas.openxmlformats.org/drawingml/2006/table">
            <a:tbl>
              <a:tblPr/>
              <a:tblGrid>
                <a:gridCol w="366534"/>
                <a:gridCol w="2673159"/>
                <a:gridCol w="2796389"/>
                <a:gridCol w="559277"/>
                <a:gridCol w="559277"/>
                <a:gridCol w="559277"/>
                <a:gridCol w="559277"/>
              </a:tblGrid>
              <a:tr h="372604">
                <a:tc>
                  <a:txBody>
                    <a:bodyPr/>
                    <a:lstStyle/>
                    <a:p>
                      <a:pPr algn="l"/>
                      <a:r>
                        <a:rPr lang="ar-SA" sz="1400" b="1" dirty="0" err="1"/>
                        <a:t>#</a:t>
                      </a:r>
                      <a:endParaRPr lang="ar-SA" sz="1400" b="1" dirty="0"/>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l"/>
                      <a:r>
                        <a:rPr lang="en-GB" sz="1400" b="1"/>
                        <a:t>COUNTRY</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l"/>
                      <a:r>
                        <a:rPr lang="en-GB" sz="1400" b="1"/>
                        <a:t>REGION</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2018</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2017</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2016</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c>
                  <a:txBody>
                    <a:bodyPr/>
                    <a:lstStyle/>
                    <a:p>
                      <a:pPr algn="r"/>
                      <a:r>
                        <a:rPr lang="ar-SA" sz="1400" b="1"/>
                        <a:t>2015</a:t>
                      </a:r>
                    </a:p>
                  </a:txBody>
                  <a:tcPr marL="64531" marR="64531" marT="35850" marB="35850" anchor="ctr">
                    <a:lnL>
                      <a:noFill/>
                    </a:lnL>
                    <a:lnR>
                      <a:noFill/>
                    </a:lnR>
                    <a:lnT>
                      <a:noFill/>
                    </a:lnT>
                    <a:lnB w="9525" cap="flat" cmpd="sng" algn="ctr">
                      <a:solidFill>
                        <a:srgbClr val="E0E0E0"/>
                      </a:solidFill>
                      <a:prstDash val="solid"/>
                      <a:round/>
                      <a:headEnd type="none" w="med" len="med"/>
                      <a:tailEnd type="none" w="med" len="med"/>
                    </a:lnB>
                    <a:solidFill>
                      <a:srgbClr val="FFFFFF"/>
                    </a:solidFill>
                  </a:tcPr>
                </a:tc>
              </a:tr>
              <a:tr h="251906">
                <a:tc>
                  <a:txBody>
                    <a:bodyPr/>
                    <a:lstStyle/>
                    <a:p>
                      <a:r>
                        <a:rPr lang="ar-SA" sz="1400" b="0" dirty="0">
                          <a:latin typeface="Neue Helvetica 75 Bold"/>
                        </a:rPr>
                        <a:t>45</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AFAFA"/>
                    </a:solidFill>
                  </a:tcPr>
                </a:tc>
                <a:tc>
                  <a:txBody>
                    <a:bodyPr/>
                    <a:lstStyle/>
                    <a:p>
                      <a:r>
                        <a:rPr lang="en-GB" sz="1400"/>
                        <a:t>Dominica</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AFAFA"/>
                    </a:solidFill>
                  </a:tcPr>
                </a:tc>
                <a:tc>
                  <a:txBody>
                    <a:bodyPr/>
                    <a:lstStyle/>
                    <a:p>
                      <a:r>
                        <a:rPr lang="en-GB" sz="1400"/>
                        <a:t>Americas</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AFAFA"/>
                    </a:solidFill>
                  </a:tcPr>
                </a:tc>
                <a:tc>
                  <a:txBody>
                    <a:bodyPr/>
                    <a:lstStyle/>
                    <a:p>
                      <a:pPr algn="r"/>
                      <a:r>
                        <a:rPr lang="ar-SA" sz="1400"/>
                        <a:t>57</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AFAFA"/>
                    </a:solidFill>
                  </a:tcPr>
                </a:tc>
                <a:tc>
                  <a:txBody>
                    <a:bodyPr/>
                    <a:lstStyle/>
                    <a:p>
                      <a:pPr algn="r"/>
                      <a:r>
                        <a:rPr lang="ar-SA" sz="1400"/>
                        <a:t>57</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AFAFA"/>
                    </a:solidFill>
                  </a:tcPr>
                </a:tc>
                <a:tc>
                  <a:txBody>
                    <a:bodyPr/>
                    <a:lstStyle/>
                    <a:p>
                      <a:pPr algn="r"/>
                      <a:r>
                        <a:rPr lang="ar-SA" sz="1400"/>
                        <a:t>59</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AFAFA"/>
                    </a:solidFill>
                  </a:tcPr>
                </a:tc>
                <a:tc>
                  <a:txBody>
                    <a:bodyPr/>
                    <a:lstStyle/>
                    <a:p>
                      <a:pPr algn="r"/>
                      <a:r>
                        <a:rPr lang="en-GB" sz="1400" dirty="0"/>
                        <a:t>N/A</a:t>
                      </a:r>
                    </a:p>
                  </a:txBody>
                  <a:tcPr marL="35850" marR="35850" marT="43020" marB="43020" anchor="ctr">
                    <a:lnL>
                      <a:noFill/>
                    </a:lnL>
                    <a:lnR>
                      <a:noFill/>
                    </a:lnR>
                    <a:lnT w="9525" cap="flat" cmpd="sng" algn="ctr">
                      <a:solidFill>
                        <a:srgbClr val="E0E0E0"/>
                      </a:solidFill>
                      <a:prstDash val="solid"/>
                      <a:round/>
                      <a:headEnd type="none" w="med" len="med"/>
                      <a:tailEnd type="none" w="med" len="med"/>
                    </a:lnT>
                    <a:lnB>
                      <a:noFill/>
                    </a:lnB>
                    <a:solidFill>
                      <a:srgbClr val="FAFAFA"/>
                    </a:solidFill>
                  </a:tcPr>
                </a:tc>
              </a:tr>
              <a:tr h="251906">
                <a:tc>
                  <a:txBody>
                    <a:bodyPr/>
                    <a:lstStyle/>
                    <a:p>
                      <a:r>
                        <a:rPr lang="ar-SA" sz="1400" b="0">
                          <a:latin typeface="Neue Helvetica 75 Bold"/>
                        </a:rPr>
                        <a:t>45</a:t>
                      </a:r>
                    </a:p>
                  </a:txBody>
                  <a:tcPr marL="35850" marR="35850" marT="43020" marB="43020" anchor="ctr">
                    <a:lnL>
                      <a:noFill/>
                    </a:lnL>
                    <a:lnR>
                      <a:noFill/>
                    </a:lnR>
                    <a:lnT>
                      <a:noFill/>
                    </a:lnT>
                    <a:lnB>
                      <a:noFill/>
                    </a:lnB>
                    <a:solidFill>
                      <a:srgbClr val="FFFFFF"/>
                    </a:solidFill>
                  </a:tcPr>
                </a:tc>
                <a:tc>
                  <a:txBody>
                    <a:bodyPr/>
                    <a:lstStyle/>
                    <a:p>
                      <a:r>
                        <a:rPr lang="en-GB" sz="1400"/>
                        <a:t>Korea, South</a:t>
                      </a:r>
                    </a:p>
                  </a:txBody>
                  <a:tcPr marL="35850" marR="35850" marT="43020" marB="43020" anchor="ctr">
                    <a:lnL>
                      <a:noFill/>
                    </a:lnL>
                    <a:lnR>
                      <a:noFill/>
                    </a:lnR>
                    <a:lnT>
                      <a:noFill/>
                    </a:lnT>
                    <a:lnB>
                      <a:noFill/>
                    </a:lnB>
                    <a:solidFill>
                      <a:srgbClr val="FFFFFF"/>
                    </a:solidFill>
                  </a:tcPr>
                </a:tc>
                <a:tc>
                  <a:txBody>
                    <a:bodyPr/>
                    <a:lstStyle/>
                    <a:p>
                      <a:r>
                        <a:rPr lang="en-GB" sz="1400"/>
                        <a:t>Asia Pacific</a:t>
                      </a:r>
                    </a:p>
                  </a:txBody>
                  <a:tcPr marL="35850" marR="35850" marT="43020" marB="43020" anchor="ctr">
                    <a:lnL>
                      <a:noFill/>
                    </a:lnL>
                    <a:lnR>
                      <a:noFill/>
                    </a:lnR>
                    <a:lnT>
                      <a:noFill/>
                    </a:lnT>
                    <a:lnB>
                      <a:noFill/>
                    </a:lnB>
                    <a:solidFill>
                      <a:srgbClr val="FFFFFF"/>
                    </a:solidFill>
                  </a:tcPr>
                </a:tc>
                <a:tc>
                  <a:txBody>
                    <a:bodyPr/>
                    <a:lstStyle/>
                    <a:p>
                      <a:pPr algn="r"/>
                      <a:r>
                        <a:rPr lang="ar-SA" sz="1400"/>
                        <a:t>57</a:t>
                      </a:r>
                    </a:p>
                  </a:txBody>
                  <a:tcPr marL="35850" marR="35850" marT="43020" marB="43020" anchor="ctr">
                    <a:lnL>
                      <a:noFill/>
                    </a:lnL>
                    <a:lnR>
                      <a:noFill/>
                    </a:lnR>
                    <a:lnT>
                      <a:noFill/>
                    </a:lnT>
                    <a:lnB>
                      <a:noFill/>
                    </a:lnB>
                    <a:solidFill>
                      <a:srgbClr val="FFFFFF"/>
                    </a:solidFill>
                  </a:tcPr>
                </a:tc>
                <a:tc>
                  <a:txBody>
                    <a:bodyPr/>
                    <a:lstStyle/>
                    <a:p>
                      <a:pPr algn="r"/>
                      <a:r>
                        <a:rPr lang="ar-SA" sz="1400"/>
                        <a:t>54</a:t>
                      </a:r>
                    </a:p>
                  </a:txBody>
                  <a:tcPr marL="35850" marR="35850" marT="43020" marB="43020" anchor="ctr">
                    <a:lnL>
                      <a:noFill/>
                    </a:lnL>
                    <a:lnR>
                      <a:noFill/>
                    </a:lnR>
                    <a:lnT>
                      <a:noFill/>
                    </a:lnT>
                    <a:lnB>
                      <a:noFill/>
                    </a:lnB>
                    <a:solidFill>
                      <a:srgbClr val="FFFFFF"/>
                    </a:solidFill>
                  </a:tcPr>
                </a:tc>
                <a:tc>
                  <a:txBody>
                    <a:bodyPr/>
                    <a:lstStyle/>
                    <a:p>
                      <a:pPr algn="r"/>
                      <a:r>
                        <a:rPr lang="ar-SA" sz="1400" dirty="0"/>
                        <a:t>53</a:t>
                      </a:r>
                    </a:p>
                  </a:txBody>
                  <a:tcPr marL="35850" marR="35850" marT="43020" marB="43020" anchor="ctr">
                    <a:lnL>
                      <a:noFill/>
                    </a:lnL>
                    <a:lnR>
                      <a:noFill/>
                    </a:lnR>
                    <a:lnT>
                      <a:noFill/>
                    </a:lnT>
                    <a:lnB>
                      <a:noFill/>
                    </a:lnB>
                    <a:solidFill>
                      <a:srgbClr val="FFFFFF"/>
                    </a:solidFill>
                  </a:tcPr>
                </a:tc>
                <a:tc>
                  <a:txBody>
                    <a:bodyPr/>
                    <a:lstStyle/>
                    <a:p>
                      <a:pPr algn="r"/>
                      <a:r>
                        <a:rPr lang="ar-SA" sz="1400" dirty="0"/>
                        <a:t>54</a:t>
                      </a:r>
                    </a:p>
                  </a:txBody>
                  <a:tcPr marL="35850" marR="35850" marT="43020" marB="43020" anchor="ctr">
                    <a:lnL>
                      <a:noFill/>
                    </a:lnL>
                    <a:lnR>
                      <a:noFill/>
                    </a:lnR>
                    <a:lnT>
                      <a:noFill/>
                    </a:lnT>
                    <a:lnB>
                      <a:noFill/>
                    </a:lnB>
                    <a:solidFill>
                      <a:srgbClr val="FFFFFF"/>
                    </a:solidFill>
                  </a:tcPr>
                </a:tc>
              </a:tr>
              <a:tr h="251906">
                <a:tc>
                  <a:txBody>
                    <a:bodyPr/>
                    <a:lstStyle/>
                    <a:p>
                      <a:r>
                        <a:rPr lang="ar-SA" sz="1400" b="0">
                          <a:latin typeface="Neue Helvetica 75 Bold"/>
                        </a:rPr>
                        <a:t>48</a:t>
                      </a:r>
                    </a:p>
                  </a:txBody>
                  <a:tcPr marL="35850" marR="35850" marT="43020" marB="43020" anchor="ctr">
                    <a:lnL>
                      <a:noFill/>
                    </a:lnL>
                    <a:lnR>
                      <a:noFill/>
                    </a:lnR>
                    <a:lnT>
                      <a:noFill/>
                    </a:lnT>
                    <a:lnB>
                      <a:noFill/>
                    </a:lnB>
                    <a:solidFill>
                      <a:srgbClr val="FAFAFA"/>
                    </a:solidFill>
                  </a:tcPr>
                </a:tc>
                <a:tc>
                  <a:txBody>
                    <a:bodyPr/>
                    <a:lstStyle/>
                    <a:p>
                      <a:r>
                        <a:rPr lang="en-GB" sz="1400"/>
                        <a:t>Costa Rica</a:t>
                      </a:r>
                    </a:p>
                  </a:txBody>
                  <a:tcPr marL="35850" marR="35850" marT="43020" marB="43020" anchor="ctr">
                    <a:lnL>
                      <a:noFill/>
                    </a:lnL>
                    <a:lnR>
                      <a:noFill/>
                    </a:lnR>
                    <a:lnT>
                      <a:noFill/>
                    </a:lnT>
                    <a:lnB>
                      <a:noFill/>
                    </a:lnB>
                    <a:solidFill>
                      <a:srgbClr val="FAFAFA"/>
                    </a:solidFill>
                  </a:tcPr>
                </a:tc>
                <a:tc>
                  <a:txBody>
                    <a:bodyPr/>
                    <a:lstStyle/>
                    <a:p>
                      <a:r>
                        <a:rPr lang="en-GB" sz="1400"/>
                        <a:t>Americas</a:t>
                      </a:r>
                    </a:p>
                  </a:txBody>
                  <a:tcPr marL="35850" marR="35850" marT="43020" marB="43020" anchor="ctr">
                    <a:lnL>
                      <a:noFill/>
                    </a:lnL>
                    <a:lnR>
                      <a:noFill/>
                    </a:lnR>
                    <a:lnT>
                      <a:noFill/>
                    </a:lnT>
                    <a:lnB>
                      <a:noFill/>
                    </a:lnB>
                    <a:solidFill>
                      <a:srgbClr val="FAFAFA"/>
                    </a:solidFill>
                  </a:tcPr>
                </a:tc>
                <a:tc>
                  <a:txBody>
                    <a:bodyPr/>
                    <a:lstStyle/>
                    <a:p>
                      <a:pPr algn="r"/>
                      <a:r>
                        <a:rPr lang="ar-SA" sz="1400"/>
                        <a:t>56</a:t>
                      </a:r>
                    </a:p>
                  </a:txBody>
                  <a:tcPr marL="35850" marR="35850" marT="43020" marB="43020" anchor="ctr">
                    <a:lnL>
                      <a:noFill/>
                    </a:lnL>
                    <a:lnR>
                      <a:noFill/>
                    </a:lnR>
                    <a:lnT>
                      <a:noFill/>
                    </a:lnT>
                    <a:lnB>
                      <a:noFill/>
                    </a:lnB>
                    <a:solidFill>
                      <a:srgbClr val="FAFAFA"/>
                    </a:solidFill>
                  </a:tcPr>
                </a:tc>
                <a:tc>
                  <a:txBody>
                    <a:bodyPr/>
                    <a:lstStyle/>
                    <a:p>
                      <a:pPr algn="r"/>
                      <a:r>
                        <a:rPr lang="ar-SA" sz="1400"/>
                        <a:t>59</a:t>
                      </a:r>
                    </a:p>
                  </a:txBody>
                  <a:tcPr marL="35850" marR="35850" marT="43020" marB="43020" anchor="ctr">
                    <a:lnL>
                      <a:noFill/>
                    </a:lnL>
                    <a:lnR>
                      <a:noFill/>
                    </a:lnR>
                    <a:lnT>
                      <a:noFill/>
                    </a:lnT>
                    <a:lnB>
                      <a:noFill/>
                    </a:lnB>
                    <a:solidFill>
                      <a:srgbClr val="FAFAFA"/>
                    </a:solidFill>
                  </a:tcPr>
                </a:tc>
                <a:tc>
                  <a:txBody>
                    <a:bodyPr/>
                    <a:lstStyle/>
                    <a:p>
                      <a:pPr algn="r"/>
                      <a:r>
                        <a:rPr lang="ar-SA" sz="1400"/>
                        <a:t>58</a:t>
                      </a:r>
                    </a:p>
                  </a:txBody>
                  <a:tcPr marL="35850" marR="35850" marT="43020" marB="43020" anchor="ctr">
                    <a:lnL>
                      <a:noFill/>
                    </a:lnL>
                    <a:lnR>
                      <a:noFill/>
                    </a:lnR>
                    <a:lnT>
                      <a:noFill/>
                    </a:lnT>
                    <a:lnB>
                      <a:noFill/>
                    </a:lnB>
                    <a:solidFill>
                      <a:srgbClr val="FAFAFA"/>
                    </a:solidFill>
                  </a:tcPr>
                </a:tc>
                <a:tc>
                  <a:txBody>
                    <a:bodyPr/>
                    <a:lstStyle/>
                    <a:p>
                      <a:pPr algn="r"/>
                      <a:r>
                        <a:rPr lang="ar-SA" sz="1400" dirty="0"/>
                        <a:t>55</a:t>
                      </a:r>
                    </a:p>
                  </a:txBody>
                  <a:tcPr marL="35850" marR="35850" marT="43020" marB="43020" anchor="ctr">
                    <a:lnL>
                      <a:noFill/>
                    </a:lnL>
                    <a:lnR>
                      <a:noFill/>
                    </a:lnR>
                    <a:lnT>
                      <a:noFill/>
                    </a:lnT>
                    <a:lnB>
                      <a:noFill/>
                    </a:lnB>
                    <a:solidFill>
                      <a:srgbClr val="FAFAFA"/>
                    </a:solidFill>
                  </a:tcPr>
                </a:tc>
              </a:tr>
              <a:tr h="251906">
                <a:tc>
                  <a:txBody>
                    <a:bodyPr/>
                    <a:lstStyle/>
                    <a:p>
                      <a:r>
                        <a:rPr lang="ar-SA" sz="1400" b="0">
                          <a:latin typeface="Neue Helvetica 75 Bold"/>
                        </a:rPr>
                        <a:t>48</a:t>
                      </a:r>
                    </a:p>
                  </a:txBody>
                  <a:tcPr marL="35850" marR="35850" marT="43020" marB="43020" anchor="ctr">
                    <a:lnL>
                      <a:noFill/>
                    </a:lnL>
                    <a:lnR>
                      <a:noFill/>
                    </a:lnR>
                    <a:lnT>
                      <a:noFill/>
                    </a:lnT>
                    <a:lnB>
                      <a:noFill/>
                    </a:lnB>
                    <a:solidFill>
                      <a:srgbClr val="FFFFFF"/>
                    </a:solidFill>
                  </a:tcPr>
                </a:tc>
                <a:tc>
                  <a:txBody>
                    <a:bodyPr/>
                    <a:lstStyle/>
                    <a:p>
                      <a:r>
                        <a:rPr lang="en-GB" sz="1400"/>
                        <a:t>Rwanda</a:t>
                      </a:r>
                    </a:p>
                  </a:txBody>
                  <a:tcPr marL="35850" marR="35850" marT="43020" marB="43020" anchor="ctr">
                    <a:lnL>
                      <a:noFill/>
                    </a:lnL>
                    <a:lnR>
                      <a:noFill/>
                    </a:lnR>
                    <a:lnT>
                      <a:noFill/>
                    </a:lnT>
                    <a:lnB>
                      <a:noFill/>
                    </a:lnB>
                    <a:solidFill>
                      <a:srgbClr val="FFFFFF"/>
                    </a:solidFill>
                  </a:tcPr>
                </a:tc>
                <a:tc>
                  <a:txBody>
                    <a:bodyPr/>
                    <a:lstStyle/>
                    <a:p>
                      <a:r>
                        <a:rPr lang="en-GB" sz="1400"/>
                        <a:t>Sub-Saharan Africa</a:t>
                      </a:r>
                    </a:p>
                  </a:txBody>
                  <a:tcPr marL="35850" marR="35850" marT="43020" marB="43020" anchor="ctr">
                    <a:lnL>
                      <a:noFill/>
                    </a:lnL>
                    <a:lnR>
                      <a:noFill/>
                    </a:lnR>
                    <a:lnT>
                      <a:noFill/>
                    </a:lnT>
                    <a:lnB>
                      <a:noFill/>
                    </a:lnB>
                    <a:solidFill>
                      <a:srgbClr val="FFFFFF"/>
                    </a:solidFill>
                  </a:tcPr>
                </a:tc>
                <a:tc>
                  <a:txBody>
                    <a:bodyPr/>
                    <a:lstStyle/>
                    <a:p>
                      <a:pPr algn="r"/>
                      <a:r>
                        <a:rPr lang="ar-SA" sz="1400"/>
                        <a:t>56</a:t>
                      </a:r>
                    </a:p>
                  </a:txBody>
                  <a:tcPr marL="35850" marR="35850" marT="43020" marB="43020" anchor="ctr">
                    <a:lnL>
                      <a:noFill/>
                    </a:lnL>
                    <a:lnR>
                      <a:noFill/>
                    </a:lnR>
                    <a:lnT>
                      <a:noFill/>
                    </a:lnT>
                    <a:lnB>
                      <a:noFill/>
                    </a:lnB>
                    <a:solidFill>
                      <a:srgbClr val="FFFFFF"/>
                    </a:solidFill>
                  </a:tcPr>
                </a:tc>
                <a:tc>
                  <a:txBody>
                    <a:bodyPr/>
                    <a:lstStyle/>
                    <a:p>
                      <a:pPr algn="r"/>
                      <a:r>
                        <a:rPr lang="ar-SA" sz="1400"/>
                        <a:t>55</a:t>
                      </a:r>
                    </a:p>
                  </a:txBody>
                  <a:tcPr marL="35850" marR="35850" marT="43020" marB="43020" anchor="ctr">
                    <a:lnL>
                      <a:noFill/>
                    </a:lnL>
                    <a:lnR>
                      <a:noFill/>
                    </a:lnR>
                    <a:lnT>
                      <a:noFill/>
                    </a:lnT>
                    <a:lnB>
                      <a:noFill/>
                    </a:lnB>
                    <a:solidFill>
                      <a:srgbClr val="FFFFFF"/>
                    </a:solidFill>
                  </a:tcPr>
                </a:tc>
                <a:tc>
                  <a:txBody>
                    <a:bodyPr/>
                    <a:lstStyle/>
                    <a:p>
                      <a:pPr algn="r"/>
                      <a:r>
                        <a:rPr lang="ar-SA" sz="1400"/>
                        <a:t>54</a:t>
                      </a:r>
                    </a:p>
                  </a:txBody>
                  <a:tcPr marL="35850" marR="35850" marT="43020" marB="43020" anchor="ctr">
                    <a:lnL>
                      <a:noFill/>
                    </a:lnL>
                    <a:lnR>
                      <a:noFill/>
                    </a:lnR>
                    <a:lnT>
                      <a:noFill/>
                    </a:lnT>
                    <a:lnB>
                      <a:noFill/>
                    </a:lnB>
                    <a:solidFill>
                      <a:srgbClr val="FFFFFF"/>
                    </a:solidFill>
                  </a:tcPr>
                </a:tc>
                <a:tc>
                  <a:txBody>
                    <a:bodyPr/>
                    <a:lstStyle/>
                    <a:p>
                      <a:pPr algn="r"/>
                      <a:r>
                        <a:rPr lang="ar-SA" sz="1400" dirty="0"/>
                        <a:t>54</a:t>
                      </a:r>
                    </a:p>
                  </a:txBody>
                  <a:tcPr marL="35850" marR="35850" marT="43020" marB="43020" anchor="ctr">
                    <a:lnL>
                      <a:noFill/>
                    </a:lnL>
                    <a:lnR>
                      <a:noFill/>
                    </a:lnR>
                    <a:lnT>
                      <a:noFill/>
                    </a:lnT>
                    <a:lnB>
                      <a:noFill/>
                    </a:lnB>
                    <a:solidFill>
                      <a:srgbClr val="FFFFFF"/>
                    </a:solidFill>
                  </a:tcPr>
                </a:tc>
              </a:tr>
              <a:tr h="251906">
                <a:tc>
                  <a:txBody>
                    <a:bodyPr/>
                    <a:lstStyle/>
                    <a:p>
                      <a:r>
                        <a:rPr lang="ar-SA" sz="1400" b="0">
                          <a:latin typeface="Neue Helvetica 75 Bold"/>
                        </a:rPr>
                        <a:t>50</a:t>
                      </a:r>
                    </a:p>
                  </a:txBody>
                  <a:tcPr marL="35850" marR="35850" marT="43020" marB="43020" anchor="ctr">
                    <a:lnL>
                      <a:noFill/>
                    </a:lnL>
                    <a:lnR>
                      <a:noFill/>
                    </a:lnR>
                    <a:lnT>
                      <a:noFill/>
                    </a:lnT>
                    <a:lnB>
                      <a:noFill/>
                    </a:lnB>
                    <a:solidFill>
                      <a:srgbClr val="FAFAFA"/>
                    </a:solidFill>
                  </a:tcPr>
                </a:tc>
                <a:tc>
                  <a:txBody>
                    <a:bodyPr/>
                    <a:lstStyle/>
                    <a:p>
                      <a:r>
                        <a:rPr lang="en-GB" sz="1400"/>
                        <a:t>Saint Lucia</a:t>
                      </a:r>
                    </a:p>
                  </a:txBody>
                  <a:tcPr marL="35850" marR="35850" marT="43020" marB="43020" anchor="ctr">
                    <a:lnL>
                      <a:noFill/>
                    </a:lnL>
                    <a:lnR>
                      <a:noFill/>
                    </a:lnR>
                    <a:lnT>
                      <a:noFill/>
                    </a:lnT>
                    <a:lnB>
                      <a:noFill/>
                    </a:lnB>
                    <a:solidFill>
                      <a:srgbClr val="FAFAFA"/>
                    </a:solidFill>
                  </a:tcPr>
                </a:tc>
                <a:tc>
                  <a:txBody>
                    <a:bodyPr/>
                    <a:lstStyle/>
                    <a:p>
                      <a:r>
                        <a:rPr lang="en-GB" sz="1400"/>
                        <a:t>Americas</a:t>
                      </a:r>
                    </a:p>
                  </a:txBody>
                  <a:tcPr marL="35850" marR="35850" marT="43020" marB="43020" anchor="ctr">
                    <a:lnL>
                      <a:noFill/>
                    </a:lnL>
                    <a:lnR>
                      <a:noFill/>
                    </a:lnR>
                    <a:lnT>
                      <a:noFill/>
                    </a:lnT>
                    <a:lnB>
                      <a:noFill/>
                    </a:lnB>
                    <a:solidFill>
                      <a:srgbClr val="FAFAFA"/>
                    </a:solidFill>
                  </a:tcPr>
                </a:tc>
                <a:tc>
                  <a:txBody>
                    <a:bodyPr/>
                    <a:lstStyle/>
                    <a:p>
                      <a:pPr algn="r"/>
                      <a:r>
                        <a:rPr lang="ar-SA" sz="1400"/>
                        <a:t>55</a:t>
                      </a:r>
                    </a:p>
                  </a:txBody>
                  <a:tcPr marL="35850" marR="35850" marT="43020" marB="43020" anchor="ctr">
                    <a:lnL>
                      <a:noFill/>
                    </a:lnL>
                    <a:lnR>
                      <a:noFill/>
                    </a:lnR>
                    <a:lnT>
                      <a:noFill/>
                    </a:lnT>
                    <a:lnB>
                      <a:noFill/>
                    </a:lnB>
                    <a:solidFill>
                      <a:srgbClr val="FAFAFA"/>
                    </a:solidFill>
                  </a:tcPr>
                </a:tc>
                <a:tc>
                  <a:txBody>
                    <a:bodyPr/>
                    <a:lstStyle/>
                    <a:p>
                      <a:pPr algn="r"/>
                      <a:r>
                        <a:rPr lang="ar-SA" sz="1400"/>
                        <a:t>55</a:t>
                      </a:r>
                    </a:p>
                  </a:txBody>
                  <a:tcPr marL="35850" marR="35850" marT="43020" marB="43020" anchor="ctr">
                    <a:lnL>
                      <a:noFill/>
                    </a:lnL>
                    <a:lnR>
                      <a:noFill/>
                    </a:lnR>
                    <a:lnT>
                      <a:noFill/>
                    </a:lnT>
                    <a:lnB>
                      <a:noFill/>
                    </a:lnB>
                    <a:solidFill>
                      <a:srgbClr val="FAFAFA"/>
                    </a:solidFill>
                  </a:tcPr>
                </a:tc>
                <a:tc>
                  <a:txBody>
                    <a:bodyPr/>
                    <a:lstStyle/>
                    <a:p>
                      <a:pPr algn="r"/>
                      <a:r>
                        <a:rPr lang="ar-SA" sz="1400"/>
                        <a:t>60</a:t>
                      </a:r>
                    </a:p>
                  </a:txBody>
                  <a:tcPr marL="35850" marR="35850" marT="43020" marB="43020" anchor="ctr">
                    <a:lnL>
                      <a:noFill/>
                    </a:lnL>
                    <a:lnR>
                      <a:noFill/>
                    </a:lnR>
                    <a:lnT>
                      <a:noFill/>
                    </a:lnT>
                    <a:lnB>
                      <a:noFill/>
                    </a:lnB>
                    <a:solidFill>
                      <a:srgbClr val="FAFAFA"/>
                    </a:solidFill>
                  </a:tcPr>
                </a:tc>
                <a:tc>
                  <a:txBody>
                    <a:bodyPr/>
                    <a:lstStyle/>
                    <a:p>
                      <a:pPr algn="r"/>
                      <a:r>
                        <a:rPr lang="en-GB" sz="1400"/>
                        <a:t>N/A</a:t>
                      </a:r>
                    </a:p>
                  </a:txBody>
                  <a:tcPr marL="35850" marR="35850" marT="43020" marB="43020" anchor="ctr">
                    <a:lnL>
                      <a:noFill/>
                    </a:lnL>
                    <a:lnR>
                      <a:noFill/>
                    </a:lnR>
                    <a:lnT>
                      <a:noFill/>
                    </a:lnT>
                    <a:lnB>
                      <a:noFill/>
                    </a:lnB>
                    <a:solidFill>
                      <a:srgbClr val="FAFAFA"/>
                    </a:solidFill>
                  </a:tcPr>
                </a:tc>
              </a:tr>
              <a:tr h="251906">
                <a:tc>
                  <a:txBody>
                    <a:bodyPr/>
                    <a:lstStyle/>
                    <a:p>
                      <a:r>
                        <a:rPr lang="ar-SA" sz="1400" b="0">
                          <a:latin typeface="Neue Helvetica 75 Bold"/>
                        </a:rPr>
                        <a:t>51</a:t>
                      </a:r>
                    </a:p>
                  </a:txBody>
                  <a:tcPr marL="35850" marR="35850" marT="43020" marB="43020" anchor="ctr">
                    <a:lnL>
                      <a:noFill/>
                    </a:lnL>
                    <a:lnR>
                      <a:noFill/>
                    </a:lnR>
                    <a:lnT>
                      <a:noFill/>
                    </a:lnT>
                    <a:lnB>
                      <a:noFill/>
                    </a:lnB>
                    <a:solidFill>
                      <a:srgbClr val="FFFFFF"/>
                    </a:solidFill>
                  </a:tcPr>
                </a:tc>
                <a:tc>
                  <a:txBody>
                    <a:bodyPr/>
                    <a:lstStyle/>
                    <a:p>
                      <a:r>
                        <a:rPr lang="en-GB" sz="1400"/>
                        <a:t>Malta</a:t>
                      </a:r>
                    </a:p>
                  </a:txBody>
                  <a:tcPr marL="35850" marR="35850" marT="43020" marB="43020" anchor="ctr">
                    <a:lnL>
                      <a:noFill/>
                    </a:lnL>
                    <a:lnR>
                      <a:noFill/>
                    </a:lnR>
                    <a:lnT>
                      <a:noFill/>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FFFFF"/>
                    </a:solidFill>
                  </a:tcPr>
                </a:tc>
                <a:tc>
                  <a:txBody>
                    <a:bodyPr/>
                    <a:lstStyle/>
                    <a:p>
                      <a:pPr algn="r"/>
                      <a:r>
                        <a:rPr lang="ar-SA" sz="1400"/>
                        <a:t>54</a:t>
                      </a:r>
                    </a:p>
                  </a:txBody>
                  <a:tcPr marL="35850" marR="35850" marT="43020" marB="43020" anchor="ctr">
                    <a:lnL>
                      <a:noFill/>
                    </a:lnL>
                    <a:lnR>
                      <a:noFill/>
                    </a:lnR>
                    <a:lnT>
                      <a:noFill/>
                    </a:lnT>
                    <a:lnB>
                      <a:noFill/>
                    </a:lnB>
                    <a:solidFill>
                      <a:srgbClr val="FFFFFF"/>
                    </a:solidFill>
                  </a:tcPr>
                </a:tc>
                <a:tc>
                  <a:txBody>
                    <a:bodyPr/>
                    <a:lstStyle/>
                    <a:p>
                      <a:pPr algn="r"/>
                      <a:r>
                        <a:rPr lang="ar-SA" sz="1400"/>
                        <a:t>56</a:t>
                      </a:r>
                    </a:p>
                  </a:txBody>
                  <a:tcPr marL="35850" marR="35850" marT="43020" marB="43020" anchor="ctr">
                    <a:lnL>
                      <a:noFill/>
                    </a:lnL>
                    <a:lnR>
                      <a:noFill/>
                    </a:lnR>
                    <a:lnT>
                      <a:noFill/>
                    </a:lnT>
                    <a:lnB>
                      <a:noFill/>
                    </a:lnB>
                    <a:solidFill>
                      <a:srgbClr val="FFFFFF"/>
                    </a:solidFill>
                  </a:tcPr>
                </a:tc>
                <a:tc>
                  <a:txBody>
                    <a:bodyPr/>
                    <a:lstStyle/>
                    <a:p>
                      <a:pPr algn="r"/>
                      <a:r>
                        <a:rPr lang="ar-SA" sz="1400"/>
                        <a:t>55</a:t>
                      </a:r>
                    </a:p>
                  </a:txBody>
                  <a:tcPr marL="35850" marR="35850" marT="43020" marB="43020" anchor="ctr">
                    <a:lnL>
                      <a:noFill/>
                    </a:lnL>
                    <a:lnR>
                      <a:noFill/>
                    </a:lnR>
                    <a:lnT>
                      <a:noFill/>
                    </a:lnT>
                    <a:lnB>
                      <a:noFill/>
                    </a:lnB>
                    <a:solidFill>
                      <a:srgbClr val="FFFFFF"/>
                    </a:solidFill>
                  </a:tcPr>
                </a:tc>
                <a:tc>
                  <a:txBody>
                    <a:bodyPr/>
                    <a:lstStyle/>
                    <a:p>
                      <a:pPr algn="r"/>
                      <a:r>
                        <a:rPr lang="ar-SA" sz="1400"/>
                        <a:t>60</a:t>
                      </a:r>
                    </a:p>
                  </a:txBody>
                  <a:tcPr marL="35850" marR="35850" marT="43020" marB="43020" anchor="ctr">
                    <a:lnL>
                      <a:noFill/>
                    </a:lnL>
                    <a:lnR>
                      <a:noFill/>
                    </a:lnR>
                    <a:lnT>
                      <a:noFill/>
                    </a:lnT>
                    <a:lnB>
                      <a:noFill/>
                    </a:lnB>
                    <a:solidFill>
                      <a:srgbClr val="FFFFFF"/>
                    </a:solidFill>
                  </a:tcPr>
                </a:tc>
              </a:tr>
              <a:tr h="251906">
                <a:tc>
                  <a:txBody>
                    <a:bodyPr/>
                    <a:lstStyle/>
                    <a:p>
                      <a:r>
                        <a:rPr lang="ar-SA" sz="1400" b="0">
                          <a:latin typeface="Neue Helvetica 75 Bold"/>
                        </a:rPr>
                        <a:t>52</a:t>
                      </a:r>
                    </a:p>
                  </a:txBody>
                  <a:tcPr marL="35850" marR="35850" marT="43020" marB="43020" anchor="ctr">
                    <a:lnL>
                      <a:noFill/>
                    </a:lnL>
                    <a:lnR>
                      <a:noFill/>
                    </a:lnR>
                    <a:lnT>
                      <a:noFill/>
                    </a:lnT>
                    <a:lnB>
                      <a:noFill/>
                    </a:lnB>
                    <a:solidFill>
                      <a:srgbClr val="FAFAFA"/>
                    </a:solidFill>
                  </a:tcPr>
                </a:tc>
                <a:tc>
                  <a:txBody>
                    <a:bodyPr/>
                    <a:lstStyle/>
                    <a:p>
                      <a:r>
                        <a:rPr lang="en-GB" sz="1400"/>
                        <a:t>Namibia</a:t>
                      </a:r>
                    </a:p>
                  </a:txBody>
                  <a:tcPr marL="35850" marR="35850" marT="43020" marB="43020" anchor="ctr">
                    <a:lnL>
                      <a:noFill/>
                    </a:lnL>
                    <a:lnR>
                      <a:noFill/>
                    </a:lnR>
                    <a:lnT>
                      <a:noFill/>
                    </a:lnT>
                    <a:lnB>
                      <a:noFill/>
                    </a:lnB>
                    <a:solidFill>
                      <a:srgbClr val="FAFAFA"/>
                    </a:solidFill>
                  </a:tcPr>
                </a:tc>
                <a:tc>
                  <a:txBody>
                    <a:bodyPr/>
                    <a:lstStyle/>
                    <a:p>
                      <a:r>
                        <a:rPr lang="en-GB" sz="1400"/>
                        <a:t>Sub-Saharan Africa</a:t>
                      </a:r>
                    </a:p>
                  </a:txBody>
                  <a:tcPr marL="35850" marR="35850" marT="43020" marB="43020" anchor="ctr">
                    <a:lnL>
                      <a:noFill/>
                    </a:lnL>
                    <a:lnR>
                      <a:noFill/>
                    </a:lnR>
                    <a:lnT>
                      <a:noFill/>
                    </a:lnT>
                    <a:lnB>
                      <a:noFill/>
                    </a:lnB>
                    <a:solidFill>
                      <a:srgbClr val="FAFAFA"/>
                    </a:solidFill>
                  </a:tcPr>
                </a:tc>
                <a:tc>
                  <a:txBody>
                    <a:bodyPr/>
                    <a:lstStyle/>
                    <a:p>
                      <a:pPr algn="r"/>
                      <a:r>
                        <a:rPr lang="ar-SA" sz="1400"/>
                        <a:t>53</a:t>
                      </a:r>
                    </a:p>
                  </a:txBody>
                  <a:tcPr marL="35850" marR="35850" marT="43020" marB="43020" anchor="ctr">
                    <a:lnL>
                      <a:noFill/>
                    </a:lnL>
                    <a:lnR>
                      <a:noFill/>
                    </a:lnR>
                    <a:lnT>
                      <a:noFill/>
                    </a:lnT>
                    <a:lnB>
                      <a:noFill/>
                    </a:lnB>
                    <a:solidFill>
                      <a:srgbClr val="FAFAFA"/>
                    </a:solidFill>
                  </a:tcPr>
                </a:tc>
                <a:tc>
                  <a:txBody>
                    <a:bodyPr/>
                    <a:lstStyle/>
                    <a:p>
                      <a:pPr algn="r"/>
                      <a:r>
                        <a:rPr lang="ar-SA" sz="1400"/>
                        <a:t>51</a:t>
                      </a:r>
                    </a:p>
                  </a:txBody>
                  <a:tcPr marL="35850" marR="35850" marT="43020" marB="43020" anchor="ctr">
                    <a:lnL>
                      <a:noFill/>
                    </a:lnL>
                    <a:lnR>
                      <a:noFill/>
                    </a:lnR>
                    <a:lnT>
                      <a:noFill/>
                    </a:lnT>
                    <a:lnB>
                      <a:noFill/>
                    </a:lnB>
                    <a:solidFill>
                      <a:srgbClr val="FAFAFA"/>
                    </a:solidFill>
                  </a:tcPr>
                </a:tc>
                <a:tc>
                  <a:txBody>
                    <a:bodyPr/>
                    <a:lstStyle/>
                    <a:p>
                      <a:pPr algn="r"/>
                      <a:r>
                        <a:rPr lang="ar-SA" sz="1400"/>
                        <a:t>52</a:t>
                      </a:r>
                    </a:p>
                  </a:txBody>
                  <a:tcPr marL="35850" marR="35850" marT="43020" marB="43020" anchor="ctr">
                    <a:lnL>
                      <a:noFill/>
                    </a:lnL>
                    <a:lnR>
                      <a:noFill/>
                    </a:lnR>
                    <a:lnT>
                      <a:noFill/>
                    </a:lnT>
                    <a:lnB>
                      <a:noFill/>
                    </a:lnB>
                    <a:solidFill>
                      <a:srgbClr val="FAFAFA"/>
                    </a:solidFill>
                  </a:tcPr>
                </a:tc>
                <a:tc>
                  <a:txBody>
                    <a:bodyPr/>
                    <a:lstStyle/>
                    <a:p>
                      <a:pPr algn="r"/>
                      <a:r>
                        <a:rPr lang="ar-SA" sz="1400"/>
                        <a:t>53</a:t>
                      </a:r>
                    </a:p>
                  </a:txBody>
                  <a:tcPr marL="35850" marR="35850" marT="43020" marB="43020" anchor="ctr">
                    <a:lnL>
                      <a:noFill/>
                    </a:lnL>
                    <a:lnR>
                      <a:noFill/>
                    </a:lnR>
                    <a:lnT>
                      <a:noFill/>
                    </a:lnT>
                    <a:lnB>
                      <a:noFill/>
                    </a:lnB>
                    <a:solidFill>
                      <a:srgbClr val="FAFAFA"/>
                    </a:solidFill>
                  </a:tcPr>
                </a:tc>
              </a:tr>
              <a:tr h="251906">
                <a:tc>
                  <a:txBody>
                    <a:bodyPr/>
                    <a:lstStyle/>
                    <a:p>
                      <a:r>
                        <a:rPr lang="ar-SA" sz="1400" b="0">
                          <a:latin typeface="Neue Helvetica 75 Bold"/>
                        </a:rPr>
                        <a:t>53</a:t>
                      </a:r>
                    </a:p>
                  </a:txBody>
                  <a:tcPr marL="35850" marR="35850" marT="43020" marB="43020" anchor="ctr">
                    <a:lnL>
                      <a:noFill/>
                    </a:lnL>
                    <a:lnR>
                      <a:noFill/>
                    </a:lnR>
                    <a:lnT>
                      <a:noFill/>
                    </a:lnT>
                    <a:lnB>
                      <a:noFill/>
                    </a:lnB>
                    <a:solidFill>
                      <a:srgbClr val="FFFFFF"/>
                    </a:solidFill>
                  </a:tcPr>
                </a:tc>
                <a:tc>
                  <a:txBody>
                    <a:bodyPr/>
                    <a:lstStyle/>
                    <a:p>
                      <a:r>
                        <a:rPr lang="en-GB" sz="1400"/>
                        <a:t>Grenada</a:t>
                      </a:r>
                    </a:p>
                  </a:txBody>
                  <a:tcPr marL="35850" marR="35850" marT="43020" marB="43020" anchor="ctr">
                    <a:lnL>
                      <a:noFill/>
                    </a:lnL>
                    <a:lnR>
                      <a:noFill/>
                    </a:lnR>
                    <a:lnT>
                      <a:noFill/>
                    </a:lnT>
                    <a:lnB>
                      <a:noFill/>
                    </a:lnB>
                    <a:solidFill>
                      <a:srgbClr val="FFFFFF"/>
                    </a:solidFill>
                  </a:tcPr>
                </a:tc>
                <a:tc>
                  <a:txBody>
                    <a:bodyPr/>
                    <a:lstStyle/>
                    <a:p>
                      <a:r>
                        <a:rPr lang="en-GB" sz="1400"/>
                        <a:t>Americas</a:t>
                      </a:r>
                    </a:p>
                  </a:txBody>
                  <a:tcPr marL="35850" marR="35850" marT="43020" marB="43020" anchor="ctr">
                    <a:lnL>
                      <a:noFill/>
                    </a:lnL>
                    <a:lnR>
                      <a:noFill/>
                    </a:lnR>
                    <a:lnT>
                      <a:noFill/>
                    </a:lnT>
                    <a:lnB>
                      <a:noFill/>
                    </a:lnB>
                    <a:solidFill>
                      <a:srgbClr val="FFFFFF"/>
                    </a:solidFill>
                  </a:tcPr>
                </a:tc>
                <a:tc>
                  <a:txBody>
                    <a:bodyPr/>
                    <a:lstStyle/>
                    <a:p>
                      <a:pPr algn="r"/>
                      <a:r>
                        <a:rPr lang="ar-SA" sz="1400"/>
                        <a:t>52</a:t>
                      </a:r>
                    </a:p>
                  </a:txBody>
                  <a:tcPr marL="35850" marR="35850" marT="43020" marB="43020" anchor="ctr">
                    <a:lnL>
                      <a:noFill/>
                    </a:lnL>
                    <a:lnR>
                      <a:noFill/>
                    </a:lnR>
                    <a:lnT>
                      <a:noFill/>
                    </a:lnT>
                    <a:lnB>
                      <a:noFill/>
                    </a:lnB>
                    <a:solidFill>
                      <a:srgbClr val="FFFFFF"/>
                    </a:solidFill>
                  </a:tcPr>
                </a:tc>
                <a:tc>
                  <a:txBody>
                    <a:bodyPr/>
                    <a:lstStyle/>
                    <a:p>
                      <a:pPr algn="r"/>
                      <a:r>
                        <a:rPr lang="ar-SA" sz="1400"/>
                        <a:t>52</a:t>
                      </a:r>
                    </a:p>
                  </a:txBody>
                  <a:tcPr marL="35850" marR="35850" marT="43020" marB="43020" anchor="ctr">
                    <a:lnL>
                      <a:noFill/>
                    </a:lnL>
                    <a:lnR>
                      <a:noFill/>
                    </a:lnR>
                    <a:lnT>
                      <a:noFill/>
                    </a:lnT>
                    <a:lnB>
                      <a:noFill/>
                    </a:lnB>
                    <a:solidFill>
                      <a:srgbClr val="FFFFFF"/>
                    </a:solidFill>
                  </a:tcPr>
                </a:tc>
                <a:tc>
                  <a:txBody>
                    <a:bodyPr/>
                    <a:lstStyle/>
                    <a:p>
                      <a:pPr algn="r"/>
                      <a:r>
                        <a:rPr lang="ar-SA" sz="1400"/>
                        <a:t>56</a:t>
                      </a:r>
                    </a:p>
                  </a:txBody>
                  <a:tcPr marL="35850" marR="35850" marT="43020" marB="43020" anchor="ctr">
                    <a:lnL>
                      <a:noFill/>
                    </a:lnL>
                    <a:lnR>
                      <a:noFill/>
                    </a:lnR>
                    <a:lnT>
                      <a:noFill/>
                    </a:lnT>
                    <a:lnB>
                      <a:noFill/>
                    </a:lnB>
                    <a:solidFill>
                      <a:srgbClr val="FFFFFF"/>
                    </a:solidFill>
                  </a:tcPr>
                </a:tc>
                <a:tc>
                  <a:txBody>
                    <a:bodyPr/>
                    <a:lstStyle/>
                    <a:p>
                      <a:pPr algn="r"/>
                      <a:r>
                        <a:rPr lang="en-GB" sz="1400"/>
                        <a:t>N/A</a:t>
                      </a:r>
                    </a:p>
                  </a:txBody>
                  <a:tcPr marL="35850" marR="35850" marT="43020" marB="43020" anchor="ctr">
                    <a:lnL>
                      <a:noFill/>
                    </a:lnL>
                    <a:lnR>
                      <a:noFill/>
                    </a:lnR>
                    <a:lnT>
                      <a:noFill/>
                    </a:lnT>
                    <a:lnB>
                      <a:noFill/>
                    </a:lnB>
                    <a:solidFill>
                      <a:srgbClr val="FFFFFF"/>
                    </a:solidFill>
                  </a:tcPr>
                </a:tc>
              </a:tr>
              <a:tr h="251906">
                <a:tc>
                  <a:txBody>
                    <a:bodyPr/>
                    <a:lstStyle/>
                    <a:p>
                      <a:r>
                        <a:rPr lang="ar-SA" sz="1400" b="0">
                          <a:latin typeface="Neue Helvetica 75 Bold"/>
                        </a:rPr>
                        <a:t>53</a:t>
                      </a:r>
                    </a:p>
                  </a:txBody>
                  <a:tcPr marL="35850" marR="35850" marT="43020" marB="43020" anchor="ctr">
                    <a:lnL>
                      <a:noFill/>
                    </a:lnL>
                    <a:lnR>
                      <a:noFill/>
                    </a:lnR>
                    <a:lnT>
                      <a:noFill/>
                    </a:lnT>
                    <a:lnB>
                      <a:noFill/>
                    </a:lnB>
                    <a:solidFill>
                      <a:srgbClr val="FAFAFA"/>
                    </a:solidFill>
                  </a:tcPr>
                </a:tc>
                <a:tc>
                  <a:txBody>
                    <a:bodyPr/>
                    <a:lstStyle/>
                    <a:p>
                      <a:r>
                        <a:rPr lang="en-GB" sz="1400"/>
                        <a:t>Italy</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52</a:t>
                      </a:r>
                    </a:p>
                  </a:txBody>
                  <a:tcPr marL="35850" marR="35850" marT="43020" marB="43020" anchor="ctr">
                    <a:lnL>
                      <a:noFill/>
                    </a:lnL>
                    <a:lnR>
                      <a:noFill/>
                    </a:lnR>
                    <a:lnT>
                      <a:noFill/>
                    </a:lnT>
                    <a:lnB>
                      <a:noFill/>
                    </a:lnB>
                    <a:solidFill>
                      <a:srgbClr val="FAFAFA"/>
                    </a:solidFill>
                  </a:tcPr>
                </a:tc>
                <a:tc>
                  <a:txBody>
                    <a:bodyPr/>
                    <a:lstStyle/>
                    <a:p>
                      <a:pPr algn="r"/>
                      <a:r>
                        <a:rPr lang="ar-SA" sz="1400"/>
                        <a:t>50</a:t>
                      </a:r>
                    </a:p>
                  </a:txBody>
                  <a:tcPr marL="35850" marR="35850" marT="43020" marB="43020" anchor="ctr">
                    <a:lnL>
                      <a:noFill/>
                    </a:lnL>
                    <a:lnR>
                      <a:noFill/>
                    </a:lnR>
                    <a:lnT>
                      <a:noFill/>
                    </a:lnT>
                    <a:lnB>
                      <a:noFill/>
                    </a:lnB>
                    <a:solidFill>
                      <a:srgbClr val="FAFAFA"/>
                    </a:solidFill>
                  </a:tcPr>
                </a:tc>
                <a:tc>
                  <a:txBody>
                    <a:bodyPr/>
                    <a:lstStyle/>
                    <a:p>
                      <a:pPr algn="r"/>
                      <a:r>
                        <a:rPr lang="ar-SA" sz="1400"/>
                        <a:t>47</a:t>
                      </a:r>
                    </a:p>
                  </a:txBody>
                  <a:tcPr marL="35850" marR="35850" marT="43020" marB="43020" anchor="ctr">
                    <a:lnL>
                      <a:noFill/>
                    </a:lnL>
                    <a:lnR>
                      <a:noFill/>
                    </a:lnR>
                    <a:lnT>
                      <a:noFill/>
                    </a:lnT>
                    <a:lnB>
                      <a:noFill/>
                    </a:lnB>
                    <a:solidFill>
                      <a:srgbClr val="FAFAFA"/>
                    </a:solidFill>
                  </a:tcPr>
                </a:tc>
                <a:tc>
                  <a:txBody>
                    <a:bodyPr/>
                    <a:lstStyle/>
                    <a:p>
                      <a:pPr algn="r"/>
                      <a:r>
                        <a:rPr lang="ar-SA" sz="1400"/>
                        <a:t>44</a:t>
                      </a:r>
                    </a:p>
                  </a:txBody>
                  <a:tcPr marL="35850" marR="35850" marT="43020" marB="43020" anchor="ctr">
                    <a:lnL>
                      <a:noFill/>
                    </a:lnL>
                    <a:lnR>
                      <a:noFill/>
                    </a:lnR>
                    <a:lnT>
                      <a:noFill/>
                    </a:lnT>
                    <a:lnB>
                      <a:noFill/>
                    </a:lnB>
                    <a:solidFill>
                      <a:srgbClr val="FAFAFA"/>
                    </a:solidFill>
                  </a:tcPr>
                </a:tc>
              </a:tr>
              <a:tr h="251906">
                <a:tc>
                  <a:txBody>
                    <a:bodyPr/>
                    <a:lstStyle/>
                    <a:p>
                      <a:r>
                        <a:rPr lang="ar-SA" sz="1400" b="0">
                          <a:latin typeface="Neue Helvetica 75 Bold"/>
                        </a:rPr>
                        <a:t>53</a:t>
                      </a:r>
                    </a:p>
                  </a:txBody>
                  <a:tcPr marL="35850" marR="35850" marT="43020" marB="43020" anchor="ctr">
                    <a:lnL>
                      <a:noFill/>
                    </a:lnL>
                    <a:lnR>
                      <a:noFill/>
                    </a:lnR>
                    <a:lnT>
                      <a:noFill/>
                    </a:lnT>
                    <a:lnB>
                      <a:noFill/>
                    </a:lnB>
                    <a:solidFill>
                      <a:srgbClr val="FFFFFF"/>
                    </a:solidFill>
                  </a:tcPr>
                </a:tc>
                <a:tc>
                  <a:txBody>
                    <a:bodyPr/>
                    <a:lstStyle/>
                    <a:p>
                      <a:r>
                        <a:rPr lang="en-GB" sz="1400"/>
                        <a:t>Oman</a:t>
                      </a:r>
                    </a:p>
                  </a:txBody>
                  <a:tcPr marL="35850" marR="35850" marT="43020" marB="43020" anchor="ctr">
                    <a:lnL>
                      <a:noFill/>
                    </a:lnL>
                    <a:lnR>
                      <a:noFill/>
                    </a:lnR>
                    <a:lnT>
                      <a:noFill/>
                    </a:lnT>
                    <a:lnB>
                      <a:noFill/>
                    </a:lnB>
                    <a:solidFill>
                      <a:srgbClr val="FFFFFF"/>
                    </a:solidFill>
                  </a:tcPr>
                </a:tc>
                <a:tc>
                  <a:txBody>
                    <a:bodyPr/>
                    <a:lstStyle/>
                    <a:p>
                      <a:r>
                        <a:rPr lang="en-GB" sz="1400"/>
                        <a:t>Middle East &amp; North Africa</a:t>
                      </a:r>
                    </a:p>
                  </a:txBody>
                  <a:tcPr marL="35850" marR="35850" marT="43020" marB="43020" anchor="ctr">
                    <a:lnL>
                      <a:noFill/>
                    </a:lnL>
                    <a:lnR>
                      <a:noFill/>
                    </a:lnR>
                    <a:lnT>
                      <a:noFill/>
                    </a:lnT>
                    <a:lnB>
                      <a:noFill/>
                    </a:lnB>
                    <a:solidFill>
                      <a:srgbClr val="FFFFFF"/>
                    </a:solidFill>
                  </a:tcPr>
                </a:tc>
                <a:tc>
                  <a:txBody>
                    <a:bodyPr/>
                    <a:lstStyle/>
                    <a:p>
                      <a:pPr algn="r"/>
                      <a:r>
                        <a:rPr lang="ar-SA" sz="1400"/>
                        <a:t>52</a:t>
                      </a:r>
                    </a:p>
                  </a:txBody>
                  <a:tcPr marL="35850" marR="35850" marT="43020" marB="43020" anchor="ctr">
                    <a:lnL>
                      <a:noFill/>
                    </a:lnL>
                    <a:lnR>
                      <a:noFill/>
                    </a:lnR>
                    <a:lnT>
                      <a:noFill/>
                    </a:lnT>
                    <a:lnB>
                      <a:noFill/>
                    </a:lnB>
                    <a:solidFill>
                      <a:srgbClr val="FFFFFF"/>
                    </a:solidFill>
                  </a:tcPr>
                </a:tc>
                <a:tc>
                  <a:txBody>
                    <a:bodyPr/>
                    <a:lstStyle/>
                    <a:p>
                      <a:pPr algn="r"/>
                      <a:r>
                        <a:rPr lang="ar-SA" sz="1400"/>
                        <a:t>44</a:t>
                      </a:r>
                    </a:p>
                  </a:txBody>
                  <a:tcPr marL="35850" marR="35850" marT="43020" marB="43020" anchor="ctr">
                    <a:lnL>
                      <a:noFill/>
                    </a:lnL>
                    <a:lnR>
                      <a:noFill/>
                    </a:lnR>
                    <a:lnT>
                      <a:noFill/>
                    </a:lnT>
                    <a:lnB>
                      <a:noFill/>
                    </a:lnB>
                    <a:solidFill>
                      <a:srgbClr val="FFFFFF"/>
                    </a:solidFill>
                  </a:tcPr>
                </a:tc>
                <a:tc>
                  <a:txBody>
                    <a:bodyPr/>
                    <a:lstStyle/>
                    <a:p>
                      <a:pPr algn="r"/>
                      <a:r>
                        <a:rPr lang="ar-SA" sz="1400"/>
                        <a:t>45</a:t>
                      </a:r>
                    </a:p>
                  </a:txBody>
                  <a:tcPr marL="35850" marR="35850" marT="43020" marB="43020" anchor="ctr">
                    <a:lnL>
                      <a:noFill/>
                    </a:lnL>
                    <a:lnR>
                      <a:noFill/>
                    </a:lnR>
                    <a:lnT>
                      <a:noFill/>
                    </a:lnT>
                    <a:lnB>
                      <a:noFill/>
                    </a:lnB>
                    <a:solidFill>
                      <a:srgbClr val="FFFFFF"/>
                    </a:solidFill>
                  </a:tcPr>
                </a:tc>
                <a:tc>
                  <a:txBody>
                    <a:bodyPr/>
                    <a:lstStyle/>
                    <a:p>
                      <a:pPr algn="r"/>
                      <a:r>
                        <a:rPr lang="ar-SA" sz="1400"/>
                        <a:t>45</a:t>
                      </a:r>
                    </a:p>
                  </a:txBody>
                  <a:tcPr marL="35850" marR="35850" marT="43020" marB="43020" anchor="ctr">
                    <a:lnL>
                      <a:noFill/>
                    </a:lnL>
                    <a:lnR>
                      <a:noFill/>
                    </a:lnR>
                    <a:lnT>
                      <a:noFill/>
                    </a:lnT>
                    <a:lnB>
                      <a:noFill/>
                    </a:lnB>
                    <a:solidFill>
                      <a:srgbClr val="FFFFFF"/>
                    </a:solidFill>
                  </a:tcPr>
                </a:tc>
              </a:tr>
              <a:tr h="251906">
                <a:tc>
                  <a:txBody>
                    <a:bodyPr/>
                    <a:lstStyle/>
                    <a:p>
                      <a:r>
                        <a:rPr lang="ar-SA" sz="1400" b="0">
                          <a:latin typeface="Neue Helvetica 75 Bold"/>
                        </a:rPr>
                        <a:t>56</a:t>
                      </a:r>
                    </a:p>
                  </a:txBody>
                  <a:tcPr marL="35850" marR="35850" marT="43020" marB="43020" anchor="ctr">
                    <a:lnL>
                      <a:noFill/>
                    </a:lnL>
                    <a:lnR>
                      <a:noFill/>
                    </a:lnR>
                    <a:lnT>
                      <a:noFill/>
                    </a:lnT>
                    <a:lnB>
                      <a:noFill/>
                    </a:lnB>
                    <a:solidFill>
                      <a:srgbClr val="FAFAFA"/>
                    </a:solidFill>
                  </a:tcPr>
                </a:tc>
                <a:tc>
                  <a:txBody>
                    <a:bodyPr/>
                    <a:lstStyle/>
                    <a:p>
                      <a:r>
                        <a:rPr lang="en-GB" sz="1400"/>
                        <a:t>Mauritius</a:t>
                      </a:r>
                    </a:p>
                  </a:txBody>
                  <a:tcPr marL="35850" marR="35850" marT="43020" marB="43020" anchor="ctr">
                    <a:lnL>
                      <a:noFill/>
                    </a:lnL>
                    <a:lnR>
                      <a:noFill/>
                    </a:lnR>
                    <a:lnT>
                      <a:noFill/>
                    </a:lnT>
                    <a:lnB>
                      <a:noFill/>
                    </a:lnB>
                    <a:solidFill>
                      <a:srgbClr val="FAFAFA"/>
                    </a:solidFill>
                  </a:tcPr>
                </a:tc>
                <a:tc>
                  <a:txBody>
                    <a:bodyPr/>
                    <a:lstStyle/>
                    <a:p>
                      <a:r>
                        <a:rPr lang="en-GB" sz="1400"/>
                        <a:t>Sub-Saharan Africa</a:t>
                      </a:r>
                    </a:p>
                  </a:txBody>
                  <a:tcPr marL="35850" marR="35850" marT="43020" marB="43020" anchor="ctr">
                    <a:lnL>
                      <a:noFill/>
                    </a:lnL>
                    <a:lnR>
                      <a:noFill/>
                    </a:lnR>
                    <a:lnT>
                      <a:noFill/>
                    </a:lnT>
                    <a:lnB>
                      <a:noFill/>
                    </a:lnB>
                    <a:solidFill>
                      <a:srgbClr val="FAFAFA"/>
                    </a:solidFill>
                  </a:tcPr>
                </a:tc>
                <a:tc>
                  <a:txBody>
                    <a:bodyPr/>
                    <a:lstStyle/>
                    <a:p>
                      <a:pPr algn="r"/>
                      <a:r>
                        <a:rPr lang="ar-SA" sz="1400"/>
                        <a:t>51</a:t>
                      </a:r>
                    </a:p>
                  </a:txBody>
                  <a:tcPr marL="35850" marR="35850" marT="43020" marB="43020" anchor="ctr">
                    <a:lnL>
                      <a:noFill/>
                    </a:lnL>
                    <a:lnR>
                      <a:noFill/>
                    </a:lnR>
                    <a:lnT>
                      <a:noFill/>
                    </a:lnT>
                    <a:lnB>
                      <a:noFill/>
                    </a:lnB>
                    <a:solidFill>
                      <a:srgbClr val="FAFAFA"/>
                    </a:solidFill>
                  </a:tcPr>
                </a:tc>
                <a:tc>
                  <a:txBody>
                    <a:bodyPr/>
                    <a:lstStyle/>
                    <a:p>
                      <a:pPr algn="r"/>
                      <a:r>
                        <a:rPr lang="ar-SA" sz="1400"/>
                        <a:t>50</a:t>
                      </a:r>
                    </a:p>
                  </a:txBody>
                  <a:tcPr marL="35850" marR="35850" marT="43020" marB="43020" anchor="ctr">
                    <a:lnL>
                      <a:noFill/>
                    </a:lnL>
                    <a:lnR>
                      <a:noFill/>
                    </a:lnR>
                    <a:lnT>
                      <a:noFill/>
                    </a:lnT>
                    <a:lnB>
                      <a:noFill/>
                    </a:lnB>
                    <a:solidFill>
                      <a:srgbClr val="FAFAFA"/>
                    </a:solidFill>
                  </a:tcPr>
                </a:tc>
                <a:tc>
                  <a:txBody>
                    <a:bodyPr/>
                    <a:lstStyle/>
                    <a:p>
                      <a:pPr algn="r"/>
                      <a:r>
                        <a:rPr lang="ar-SA" sz="1400"/>
                        <a:t>54</a:t>
                      </a:r>
                    </a:p>
                  </a:txBody>
                  <a:tcPr marL="35850" marR="35850" marT="43020" marB="43020" anchor="ctr">
                    <a:lnL>
                      <a:noFill/>
                    </a:lnL>
                    <a:lnR>
                      <a:noFill/>
                    </a:lnR>
                    <a:lnT>
                      <a:noFill/>
                    </a:lnT>
                    <a:lnB>
                      <a:noFill/>
                    </a:lnB>
                    <a:solidFill>
                      <a:srgbClr val="FAFAFA"/>
                    </a:solidFill>
                  </a:tcPr>
                </a:tc>
                <a:tc>
                  <a:txBody>
                    <a:bodyPr/>
                    <a:lstStyle/>
                    <a:p>
                      <a:pPr algn="r"/>
                      <a:r>
                        <a:rPr lang="ar-SA" sz="1400"/>
                        <a:t>53</a:t>
                      </a:r>
                    </a:p>
                  </a:txBody>
                  <a:tcPr marL="35850" marR="35850" marT="43020" marB="43020" anchor="ctr">
                    <a:lnL>
                      <a:noFill/>
                    </a:lnL>
                    <a:lnR>
                      <a:noFill/>
                    </a:lnR>
                    <a:lnT>
                      <a:noFill/>
                    </a:lnT>
                    <a:lnB>
                      <a:noFill/>
                    </a:lnB>
                    <a:solidFill>
                      <a:srgbClr val="FAFAFA"/>
                    </a:solidFill>
                  </a:tcPr>
                </a:tc>
              </a:tr>
              <a:tr h="251906">
                <a:tc>
                  <a:txBody>
                    <a:bodyPr/>
                    <a:lstStyle/>
                    <a:p>
                      <a:r>
                        <a:rPr lang="ar-SA" sz="1400" b="0">
                          <a:latin typeface="Neue Helvetica 75 Bold"/>
                        </a:rPr>
                        <a:t>57</a:t>
                      </a:r>
                    </a:p>
                  </a:txBody>
                  <a:tcPr marL="35850" marR="35850" marT="43020" marB="43020" anchor="ctr">
                    <a:lnL>
                      <a:noFill/>
                    </a:lnL>
                    <a:lnR>
                      <a:noFill/>
                    </a:lnR>
                    <a:lnT>
                      <a:noFill/>
                    </a:lnT>
                    <a:lnB>
                      <a:noFill/>
                    </a:lnB>
                    <a:solidFill>
                      <a:srgbClr val="FFFFFF"/>
                    </a:solidFill>
                  </a:tcPr>
                </a:tc>
                <a:tc>
                  <a:txBody>
                    <a:bodyPr/>
                    <a:lstStyle/>
                    <a:p>
                      <a:r>
                        <a:rPr lang="en-GB" sz="1400"/>
                        <a:t>Slovakia</a:t>
                      </a:r>
                    </a:p>
                  </a:txBody>
                  <a:tcPr marL="35850" marR="35850" marT="43020" marB="43020" anchor="ctr">
                    <a:lnL>
                      <a:noFill/>
                    </a:lnL>
                    <a:lnR>
                      <a:noFill/>
                    </a:lnR>
                    <a:lnT>
                      <a:noFill/>
                    </a:lnT>
                    <a:lnB>
                      <a:noFill/>
                    </a:lnB>
                    <a:solidFill>
                      <a:srgbClr val="FFFFFF"/>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FFFFF"/>
                    </a:solidFill>
                  </a:tcPr>
                </a:tc>
                <a:tc>
                  <a:txBody>
                    <a:bodyPr/>
                    <a:lstStyle/>
                    <a:p>
                      <a:pPr algn="r"/>
                      <a:r>
                        <a:rPr lang="ar-SA" sz="1400"/>
                        <a:t>50</a:t>
                      </a:r>
                    </a:p>
                  </a:txBody>
                  <a:tcPr marL="35850" marR="35850" marT="43020" marB="43020" anchor="ctr">
                    <a:lnL>
                      <a:noFill/>
                    </a:lnL>
                    <a:lnR>
                      <a:noFill/>
                    </a:lnR>
                    <a:lnT>
                      <a:noFill/>
                    </a:lnT>
                    <a:lnB>
                      <a:noFill/>
                    </a:lnB>
                    <a:solidFill>
                      <a:srgbClr val="FFFFFF"/>
                    </a:solidFill>
                  </a:tcPr>
                </a:tc>
                <a:tc>
                  <a:txBody>
                    <a:bodyPr/>
                    <a:lstStyle/>
                    <a:p>
                      <a:pPr algn="r"/>
                      <a:r>
                        <a:rPr lang="ar-SA" sz="1400"/>
                        <a:t>50</a:t>
                      </a:r>
                    </a:p>
                  </a:txBody>
                  <a:tcPr marL="35850" marR="35850" marT="43020" marB="43020" anchor="ctr">
                    <a:lnL>
                      <a:noFill/>
                    </a:lnL>
                    <a:lnR>
                      <a:noFill/>
                    </a:lnR>
                    <a:lnT>
                      <a:noFill/>
                    </a:lnT>
                    <a:lnB>
                      <a:noFill/>
                    </a:lnB>
                    <a:solidFill>
                      <a:srgbClr val="FFFFFF"/>
                    </a:solidFill>
                  </a:tcPr>
                </a:tc>
                <a:tc>
                  <a:txBody>
                    <a:bodyPr/>
                    <a:lstStyle/>
                    <a:p>
                      <a:pPr algn="r"/>
                      <a:r>
                        <a:rPr lang="ar-SA" sz="1400"/>
                        <a:t>51</a:t>
                      </a:r>
                    </a:p>
                  </a:txBody>
                  <a:tcPr marL="35850" marR="35850" marT="43020" marB="43020" anchor="ctr">
                    <a:lnL>
                      <a:noFill/>
                    </a:lnL>
                    <a:lnR>
                      <a:noFill/>
                    </a:lnR>
                    <a:lnT>
                      <a:noFill/>
                    </a:lnT>
                    <a:lnB>
                      <a:noFill/>
                    </a:lnB>
                    <a:solidFill>
                      <a:srgbClr val="FFFFFF"/>
                    </a:solidFill>
                  </a:tcPr>
                </a:tc>
                <a:tc>
                  <a:txBody>
                    <a:bodyPr/>
                    <a:lstStyle/>
                    <a:p>
                      <a:pPr algn="r"/>
                      <a:r>
                        <a:rPr lang="ar-SA" sz="1400"/>
                        <a:t>51</a:t>
                      </a:r>
                    </a:p>
                  </a:txBody>
                  <a:tcPr marL="35850" marR="35850" marT="43020" marB="43020" anchor="ctr">
                    <a:lnL>
                      <a:noFill/>
                    </a:lnL>
                    <a:lnR>
                      <a:noFill/>
                    </a:lnR>
                    <a:lnT>
                      <a:noFill/>
                    </a:lnT>
                    <a:lnB>
                      <a:noFill/>
                    </a:lnB>
                    <a:solidFill>
                      <a:srgbClr val="FFFFFF"/>
                    </a:solidFill>
                  </a:tcPr>
                </a:tc>
              </a:tr>
              <a:tr h="251906">
                <a:tc>
                  <a:txBody>
                    <a:bodyPr/>
                    <a:lstStyle/>
                    <a:p>
                      <a:r>
                        <a:rPr lang="ar-SA" sz="1400" b="0">
                          <a:latin typeface="Neue Helvetica 75 Bold"/>
                        </a:rPr>
                        <a:t>58</a:t>
                      </a:r>
                    </a:p>
                  </a:txBody>
                  <a:tcPr marL="35850" marR="35850" marT="43020" marB="43020" anchor="ctr">
                    <a:lnL>
                      <a:noFill/>
                    </a:lnL>
                    <a:lnR>
                      <a:noFill/>
                    </a:lnR>
                    <a:lnT>
                      <a:noFill/>
                    </a:lnT>
                    <a:lnB>
                      <a:noFill/>
                    </a:lnB>
                    <a:solidFill>
                      <a:srgbClr val="FAFAFA"/>
                    </a:solidFill>
                  </a:tcPr>
                </a:tc>
                <a:tc>
                  <a:txBody>
                    <a:bodyPr/>
                    <a:lstStyle/>
                    <a:p>
                      <a:r>
                        <a:rPr lang="en-GB" sz="1400"/>
                        <a:t>Jordan</a:t>
                      </a:r>
                    </a:p>
                  </a:txBody>
                  <a:tcPr marL="35850" marR="35850" marT="43020" marB="43020" anchor="ctr">
                    <a:lnL>
                      <a:noFill/>
                    </a:lnL>
                    <a:lnR>
                      <a:noFill/>
                    </a:lnR>
                    <a:lnT>
                      <a:noFill/>
                    </a:lnT>
                    <a:lnB>
                      <a:noFill/>
                    </a:lnB>
                    <a:solidFill>
                      <a:srgbClr val="FAFAFA"/>
                    </a:solidFill>
                  </a:tcPr>
                </a:tc>
                <a:tc>
                  <a:txBody>
                    <a:bodyPr/>
                    <a:lstStyle/>
                    <a:p>
                      <a:r>
                        <a:rPr lang="en-GB" sz="1400"/>
                        <a:t>Middle East &amp; North Africa</a:t>
                      </a:r>
                    </a:p>
                  </a:txBody>
                  <a:tcPr marL="35850" marR="35850" marT="43020" marB="43020" anchor="ctr">
                    <a:lnL>
                      <a:noFill/>
                    </a:lnL>
                    <a:lnR>
                      <a:noFill/>
                    </a:lnR>
                    <a:lnT>
                      <a:noFill/>
                    </a:lnT>
                    <a:lnB>
                      <a:noFill/>
                    </a:lnB>
                    <a:solidFill>
                      <a:srgbClr val="FAFAFA"/>
                    </a:solidFill>
                  </a:tcPr>
                </a:tc>
                <a:tc>
                  <a:txBody>
                    <a:bodyPr/>
                    <a:lstStyle/>
                    <a:p>
                      <a:pPr algn="r"/>
                      <a:r>
                        <a:rPr lang="ar-SA" sz="1400"/>
                        <a:t>49</a:t>
                      </a:r>
                    </a:p>
                  </a:txBody>
                  <a:tcPr marL="35850" marR="35850" marT="43020" marB="43020" anchor="ctr">
                    <a:lnL>
                      <a:noFill/>
                    </a:lnL>
                    <a:lnR>
                      <a:noFill/>
                    </a:lnR>
                    <a:lnT>
                      <a:noFill/>
                    </a:lnT>
                    <a:lnB>
                      <a:noFill/>
                    </a:lnB>
                    <a:solidFill>
                      <a:srgbClr val="FAFAFA"/>
                    </a:solidFill>
                  </a:tcPr>
                </a:tc>
                <a:tc>
                  <a:txBody>
                    <a:bodyPr/>
                    <a:lstStyle/>
                    <a:p>
                      <a:pPr algn="r"/>
                      <a:r>
                        <a:rPr lang="ar-SA" sz="1400"/>
                        <a:t>48</a:t>
                      </a:r>
                    </a:p>
                  </a:txBody>
                  <a:tcPr marL="35850" marR="35850" marT="43020" marB="43020" anchor="ctr">
                    <a:lnL>
                      <a:noFill/>
                    </a:lnL>
                    <a:lnR>
                      <a:noFill/>
                    </a:lnR>
                    <a:lnT>
                      <a:noFill/>
                    </a:lnT>
                    <a:lnB>
                      <a:noFill/>
                    </a:lnB>
                    <a:solidFill>
                      <a:srgbClr val="FAFAFA"/>
                    </a:solidFill>
                  </a:tcPr>
                </a:tc>
                <a:tc>
                  <a:txBody>
                    <a:bodyPr/>
                    <a:lstStyle/>
                    <a:p>
                      <a:pPr algn="r"/>
                      <a:r>
                        <a:rPr lang="ar-SA" sz="1400"/>
                        <a:t>48</a:t>
                      </a:r>
                    </a:p>
                  </a:txBody>
                  <a:tcPr marL="35850" marR="35850" marT="43020" marB="43020" anchor="ctr">
                    <a:lnL>
                      <a:noFill/>
                    </a:lnL>
                    <a:lnR>
                      <a:noFill/>
                    </a:lnR>
                    <a:lnT>
                      <a:noFill/>
                    </a:lnT>
                    <a:lnB>
                      <a:noFill/>
                    </a:lnB>
                    <a:solidFill>
                      <a:srgbClr val="FAFAFA"/>
                    </a:solidFill>
                  </a:tcPr>
                </a:tc>
                <a:tc>
                  <a:txBody>
                    <a:bodyPr/>
                    <a:lstStyle/>
                    <a:p>
                      <a:pPr algn="r"/>
                      <a:r>
                        <a:rPr lang="ar-SA" sz="1400"/>
                        <a:t>53</a:t>
                      </a:r>
                    </a:p>
                  </a:txBody>
                  <a:tcPr marL="35850" marR="35850" marT="43020" marB="43020" anchor="ctr">
                    <a:lnL>
                      <a:noFill/>
                    </a:lnL>
                    <a:lnR>
                      <a:noFill/>
                    </a:lnR>
                    <a:lnT>
                      <a:noFill/>
                    </a:lnT>
                    <a:lnB>
                      <a:noFill/>
                    </a:lnB>
                    <a:solidFill>
                      <a:srgbClr val="FAFAFA"/>
                    </a:solidFill>
                  </a:tcPr>
                </a:tc>
              </a:tr>
              <a:tr h="251906">
                <a:tc>
                  <a:txBody>
                    <a:bodyPr/>
                    <a:lstStyle/>
                    <a:p>
                      <a:r>
                        <a:rPr lang="ar-SA" sz="1400" b="0" dirty="0">
                          <a:latin typeface="Neue Helvetica 75 Bold"/>
                        </a:rPr>
                        <a:t>58</a:t>
                      </a:r>
                    </a:p>
                  </a:txBody>
                  <a:tcPr marL="35850" marR="35850" marT="43020" marB="43020" anchor="ctr">
                    <a:lnL>
                      <a:noFill/>
                    </a:lnL>
                    <a:lnR>
                      <a:noFill/>
                    </a:lnR>
                    <a:lnT>
                      <a:noFill/>
                    </a:lnT>
                    <a:lnB>
                      <a:noFill/>
                    </a:lnB>
                    <a:solidFill>
                      <a:schemeClr val="bg1">
                        <a:lumMod val="85000"/>
                      </a:schemeClr>
                    </a:solidFill>
                  </a:tcPr>
                </a:tc>
                <a:tc>
                  <a:txBody>
                    <a:bodyPr/>
                    <a:lstStyle/>
                    <a:p>
                      <a:r>
                        <a:rPr lang="en-GB" sz="1400" dirty="0"/>
                        <a:t>Saudi Arabia</a:t>
                      </a:r>
                    </a:p>
                  </a:txBody>
                  <a:tcPr marL="35850" marR="35850" marT="43020" marB="43020" anchor="ctr">
                    <a:lnL>
                      <a:noFill/>
                    </a:lnL>
                    <a:lnR>
                      <a:noFill/>
                    </a:lnR>
                    <a:lnT>
                      <a:noFill/>
                    </a:lnT>
                    <a:lnB>
                      <a:noFill/>
                    </a:lnB>
                    <a:solidFill>
                      <a:schemeClr val="bg1">
                        <a:lumMod val="85000"/>
                      </a:schemeClr>
                    </a:solidFill>
                  </a:tcPr>
                </a:tc>
                <a:tc>
                  <a:txBody>
                    <a:bodyPr/>
                    <a:lstStyle/>
                    <a:p>
                      <a:r>
                        <a:rPr lang="en-GB" sz="1400" dirty="0"/>
                        <a:t>Middle East &amp; North Africa</a:t>
                      </a:r>
                    </a:p>
                  </a:txBody>
                  <a:tcPr marL="35850" marR="35850" marT="43020" marB="43020" anchor="ctr">
                    <a:lnL>
                      <a:noFill/>
                    </a:lnL>
                    <a:lnR>
                      <a:noFill/>
                    </a:lnR>
                    <a:lnT>
                      <a:noFill/>
                    </a:lnT>
                    <a:lnB>
                      <a:noFill/>
                    </a:lnB>
                    <a:solidFill>
                      <a:schemeClr val="bg1">
                        <a:lumMod val="85000"/>
                      </a:schemeClr>
                    </a:solidFill>
                  </a:tcPr>
                </a:tc>
                <a:tc>
                  <a:txBody>
                    <a:bodyPr/>
                    <a:lstStyle/>
                    <a:p>
                      <a:pPr algn="r"/>
                      <a:r>
                        <a:rPr lang="ar-SA" sz="1400" dirty="0"/>
                        <a:t>49</a:t>
                      </a:r>
                    </a:p>
                  </a:txBody>
                  <a:tcPr marL="35850" marR="35850" marT="43020" marB="43020" anchor="ctr">
                    <a:lnL>
                      <a:noFill/>
                    </a:lnL>
                    <a:lnR>
                      <a:noFill/>
                    </a:lnR>
                    <a:lnT>
                      <a:noFill/>
                    </a:lnT>
                    <a:lnB>
                      <a:noFill/>
                    </a:lnB>
                    <a:solidFill>
                      <a:schemeClr val="bg1">
                        <a:lumMod val="85000"/>
                      </a:schemeClr>
                    </a:solidFill>
                  </a:tcPr>
                </a:tc>
                <a:tc>
                  <a:txBody>
                    <a:bodyPr/>
                    <a:lstStyle/>
                    <a:p>
                      <a:pPr algn="r"/>
                      <a:r>
                        <a:rPr lang="ar-SA" sz="1400" dirty="0"/>
                        <a:t>49</a:t>
                      </a:r>
                    </a:p>
                  </a:txBody>
                  <a:tcPr marL="35850" marR="35850" marT="43020" marB="43020" anchor="ctr">
                    <a:lnL>
                      <a:noFill/>
                    </a:lnL>
                    <a:lnR>
                      <a:noFill/>
                    </a:lnR>
                    <a:lnT>
                      <a:noFill/>
                    </a:lnT>
                    <a:lnB>
                      <a:noFill/>
                    </a:lnB>
                    <a:solidFill>
                      <a:schemeClr val="bg1">
                        <a:lumMod val="85000"/>
                      </a:schemeClr>
                    </a:solidFill>
                  </a:tcPr>
                </a:tc>
                <a:tc>
                  <a:txBody>
                    <a:bodyPr/>
                    <a:lstStyle/>
                    <a:p>
                      <a:pPr algn="r"/>
                      <a:r>
                        <a:rPr lang="ar-SA" sz="1400" dirty="0"/>
                        <a:t>46</a:t>
                      </a:r>
                    </a:p>
                  </a:txBody>
                  <a:tcPr marL="35850" marR="35850" marT="43020" marB="43020" anchor="ctr">
                    <a:lnL>
                      <a:noFill/>
                    </a:lnL>
                    <a:lnR>
                      <a:noFill/>
                    </a:lnR>
                    <a:lnT>
                      <a:noFill/>
                    </a:lnT>
                    <a:lnB>
                      <a:noFill/>
                    </a:lnB>
                    <a:solidFill>
                      <a:schemeClr val="bg1">
                        <a:lumMod val="85000"/>
                      </a:schemeClr>
                    </a:solidFill>
                  </a:tcPr>
                </a:tc>
                <a:tc>
                  <a:txBody>
                    <a:bodyPr/>
                    <a:lstStyle/>
                    <a:p>
                      <a:pPr algn="r"/>
                      <a:r>
                        <a:rPr lang="ar-SA" sz="1400" dirty="0"/>
                        <a:t>52</a:t>
                      </a:r>
                    </a:p>
                  </a:txBody>
                  <a:tcPr marL="35850" marR="35850" marT="43020" marB="43020" anchor="ctr">
                    <a:lnL>
                      <a:noFill/>
                    </a:lnL>
                    <a:lnR>
                      <a:noFill/>
                    </a:lnR>
                    <a:lnT>
                      <a:noFill/>
                    </a:lnT>
                    <a:lnB>
                      <a:noFill/>
                    </a:lnB>
                    <a:solidFill>
                      <a:schemeClr val="bg1">
                        <a:lumMod val="85000"/>
                      </a:schemeClr>
                    </a:solidFill>
                  </a:tcPr>
                </a:tc>
              </a:tr>
              <a:tr h="251906">
                <a:tc>
                  <a:txBody>
                    <a:bodyPr/>
                    <a:lstStyle/>
                    <a:p>
                      <a:r>
                        <a:rPr lang="ar-SA" sz="1400" b="0">
                          <a:latin typeface="Neue Helvetica 75 Bold"/>
                        </a:rPr>
                        <a:t>60</a:t>
                      </a:r>
                    </a:p>
                  </a:txBody>
                  <a:tcPr marL="35850" marR="35850" marT="43020" marB="43020" anchor="ctr">
                    <a:lnL>
                      <a:noFill/>
                    </a:lnL>
                    <a:lnR>
                      <a:noFill/>
                    </a:lnR>
                    <a:lnT>
                      <a:noFill/>
                    </a:lnT>
                    <a:lnB>
                      <a:noFill/>
                    </a:lnB>
                    <a:solidFill>
                      <a:srgbClr val="FAFAFA"/>
                    </a:solidFill>
                  </a:tcPr>
                </a:tc>
                <a:tc>
                  <a:txBody>
                    <a:bodyPr/>
                    <a:lstStyle/>
                    <a:p>
                      <a:r>
                        <a:rPr lang="en-GB" sz="1400"/>
                        <a:t>Croatia</a:t>
                      </a:r>
                    </a:p>
                  </a:txBody>
                  <a:tcPr marL="35850" marR="35850" marT="43020" marB="43020" anchor="ctr">
                    <a:lnL>
                      <a:noFill/>
                    </a:lnL>
                    <a:lnR>
                      <a:noFill/>
                    </a:lnR>
                    <a:lnT>
                      <a:noFill/>
                    </a:lnT>
                    <a:lnB>
                      <a:noFill/>
                    </a:lnB>
                    <a:solidFill>
                      <a:srgbClr val="FAFAFA"/>
                    </a:solidFill>
                  </a:tcPr>
                </a:tc>
                <a:tc>
                  <a:txBody>
                    <a:bodyPr/>
                    <a:lstStyle/>
                    <a:p>
                      <a:r>
                        <a:rPr lang="en-GB" sz="1400"/>
                        <a:t>Western Europe &amp; European Union</a:t>
                      </a:r>
                    </a:p>
                  </a:txBody>
                  <a:tcPr marL="35850" marR="35850" marT="43020" marB="43020" anchor="ctr">
                    <a:lnL>
                      <a:noFill/>
                    </a:lnL>
                    <a:lnR>
                      <a:noFill/>
                    </a:lnR>
                    <a:lnT>
                      <a:noFill/>
                    </a:lnT>
                    <a:lnB>
                      <a:noFill/>
                    </a:lnB>
                    <a:solidFill>
                      <a:srgbClr val="FAFAFA"/>
                    </a:solidFill>
                  </a:tcPr>
                </a:tc>
                <a:tc>
                  <a:txBody>
                    <a:bodyPr/>
                    <a:lstStyle/>
                    <a:p>
                      <a:pPr algn="r"/>
                      <a:r>
                        <a:rPr lang="ar-SA" sz="1400"/>
                        <a:t>48</a:t>
                      </a:r>
                    </a:p>
                  </a:txBody>
                  <a:tcPr marL="35850" marR="35850" marT="43020" marB="43020" anchor="ctr">
                    <a:lnL>
                      <a:noFill/>
                    </a:lnL>
                    <a:lnR>
                      <a:noFill/>
                    </a:lnR>
                    <a:lnT>
                      <a:noFill/>
                    </a:lnT>
                    <a:lnB>
                      <a:noFill/>
                    </a:lnB>
                    <a:solidFill>
                      <a:srgbClr val="FAFAFA"/>
                    </a:solidFill>
                  </a:tcPr>
                </a:tc>
                <a:tc>
                  <a:txBody>
                    <a:bodyPr/>
                    <a:lstStyle/>
                    <a:p>
                      <a:pPr algn="r"/>
                      <a:r>
                        <a:rPr lang="ar-SA" sz="1400"/>
                        <a:t>49</a:t>
                      </a:r>
                    </a:p>
                  </a:txBody>
                  <a:tcPr marL="35850" marR="35850" marT="43020" marB="43020" anchor="ctr">
                    <a:lnL>
                      <a:noFill/>
                    </a:lnL>
                    <a:lnR>
                      <a:noFill/>
                    </a:lnR>
                    <a:lnT>
                      <a:noFill/>
                    </a:lnT>
                    <a:lnB>
                      <a:noFill/>
                    </a:lnB>
                    <a:solidFill>
                      <a:srgbClr val="FAFAFA"/>
                    </a:solidFill>
                  </a:tcPr>
                </a:tc>
                <a:tc>
                  <a:txBody>
                    <a:bodyPr/>
                    <a:lstStyle/>
                    <a:p>
                      <a:pPr algn="r"/>
                      <a:r>
                        <a:rPr lang="ar-SA" sz="1400"/>
                        <a:t>49</a:t>
                      </a:r>
                    </a:p>
                  </a:txBody>
                  <a:tcPr marL="35850" marR="35850" marT="43020" marB="43020" anchor="ctr">
                    <a:lnL>
                      <a:noFill/>
                    </a:lnL>
                    <a:lnR>
                      <a:noFill/>
                    </a:lnR>
                    <a:lnT>
                      <a:noFill/>
                    </a:lnT>
                    <a:lnB>
                      <a:noFill/>
                    </a:lnB>
                    <a:solidFill>
                      <a:srgbClr val="FAFAFA"/>
                    </a:solidFill>
                  </a:tcPr>
                </a:tc>
                <a:tc>
                  <a:txBody>
                    <a:bodyPr/>
                    <a:lstStyle/>
                    <a:p>
                      <a:pPr algn="r"/>
                      <a:r>
                        <a:rPr lang="ar-SA" sz="1400" dirty="0"/>
                        <a:t>51</a:t>
                      </a:r>
                    </a:p>
                  </a:txBody>
                  <a:tcPr marL="35850" marR="35850" marT="43020" marB="43020" anchor="ctr">
                    <a:lnL>
                      <a:noFill/>
                    </a:lnL>
                    <a:lnR>
                      <a:noFill/>
                    </a:lnR>
                    <a:lnT>
                      <a:noFill/>
                    </a:lnT>
                    <a:lnB>
                      <a:noFill/>
                    </a:lnB>
                    <a:solidFill>
                      <a:srgbClr val="FAFAFA"/>
                    </a:solidFill>
                  </a:tcPr>
                </a:tc>
              </a:tr>
            </a:tbl>
          </a:graphicData>
        </a:graphic>
      </p:graphicFrame>
      <p:sp>
        <p:nvSpPr>
          <p:cNvPr id="1003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800" b="0" i="0" u="none" strike="noStrike" cap="none" normalizeH="0" baseline="0" smtClean="0">
                <a:ln>
                  <a:noFill/>
                </a:ln>
                <a:solidFill>
                  <a:schemeClr val="tx1"/>
                </a:solidFill>
                <a:effectLst/>
                <a:latin typeface="Arial" pitchFamily="34" charset="0"/>
                <a:cs typeface="Arial" pitchFamily="34" charset="0"/>
              </a:rPr>
              <a:t/>
            </a:r>
            <a:br>
              <a:rPr kumimoji="0" lang="ar-SA" sz="1800" b="0" i="0" u="none" strike="noStrike" cap="none" normalizeH="0" baseline="0" smtClean="0">
                <a:ln>
                  <a:noFill/>
                </a:ln>
                <a:solidFill>
                  <a:schemeClr val="tx1"/>
                </a:solidFill>
                <a:effectLst/>
                <a:latin typeface="Arial" pitchFamily="34" charset="0"/>
                <a:cs typeface="Arial" pitchFamily="34" charset="0"/>
              </a:rPr>
            </a:b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9067800" cy="1143000"/>
          </a:xfrm>
        </p:spPr>
        <p:txBody>
          <a:bodyPr>
            <a:normAutofit fontScale="90000"/>
          </a:bodyPr>
          <a:lstStyle/>
          <a:p>
            <a:r>
              <a:rPr lang="en-US" dirty="0"/>
              <a:t>Sovereignty &amp; Global Market Integration</a:t>
            </a:r>
          </a:p>
        </p:txBody>
      </p:sp>
      <p:sp>
        <p:nvSpPr>
          <p:cNvPr id="3" name="Content Placeholder 2"/>
          <p:cNvSpPr>
            <a:spLocks noGrp="1"/>
          </p:cNvSpPr>
          <p:nvPr>
            <p:ph idx="1"/>
          </p:nvPr>
        </p:nvSpPr>
        <p:spPr>
          <a:xfrm>
            <a:off x="457200" y="1830387"/>
            <a:ext cx="8229600" cy="4525963"/>
          </a:xfrm>
        </p:spPr>
        <p:txBody>
          <a:bodyPr>
            <a:normAutofit fontScale="92500" lnSpcReduction="10000"/>
          </a:bodyPr>
          <a:lstStyle/>
          <a:p>
            <a:r>
              <a:rPr lang="en-US" dirty="0"/>
              <a:t>Some believe that global market integration is eroding national economic sovereignty</a:t>
            </a:r>
          </a:p>
          <a:p>
            <a:r>
              <a:rPr lang="en-US" dirty="0"/>
              <a:t>In the EU, individual countries gave up their rights to a national currency, product standards in exchange for better market access</a:t>
            </a:r>
          </a:p>
          <a:p>
            <a:r>
              <a:rPr lang="en-IN" b="1" dirty="0"/>
              <a:t> “The ultimate resource of a government is power, and we’ve seen repeatedly that the willpower of governments can be overcome by persistent attacks from the marketplace.”  </a:t>
            </a:r>
          </a:p>
          <a:p>
            <a:pPr>
              <a:buNone/>
            </a:pPr>
            <a:r>
              <a:rPr lang="en-IN" dirty="0"/>
              <a:t>				~ Neal </a:t>
            </a:r>
            <a:r>
              <a:rPr lang="en-IN" dirty="0" err="1"/>
              <a:t>Soss</a:t>
            </a:r>
            <a:r>
              <a:rPr lang="en-IN" dirty="0"/>
              <a:t>, Economic Consultant</a:t>
            </a:r>
            <a:endParaRPr lang="en-US" dirty="0"/>
          </a:p>
        </p:txBody>
      </p:sp>
      <p:sp>
        <p:nvSpPr>
          <p:cNvPr id="4" name="Footer Placeholder 3"/>
          <p:cNvSpPr>
            <a:spLocks noGrp="1"/>
          </p:cNvSpPr>
          <p:nvPr>
            <p:ph type="ftr" sz="quarter" idx="11"/>
          </p:nvPr>
        </p:nvSpPr>
        <p:spPr/>
        <p:txBody>
          <a:bodyPr/>
          <a:lstStyle/>
          <a:p>
            <a:r>
              <a:rPr lang="en-US" dirty="0"/>
              <a:t>Copyright © 2017 Pearson Education, Ltd.</a:t>
            </a:r>
          </a:p>
        </p:txBody>
      </p:sp>
      <p:sp>
        <p:nvSpPr>
          <p:cNvPr id="6" name="Slide Number Placeholder 5"/>
          <p:cNvSpPr>
            <a:spLocks noGrp="1"/>
          </p:cNvSpPr>
          <p:nvPr>
            <p:ph type="sldNum" sz="quarter" idx="12"/>
          </p:nvPr>
        </p:nvSpPr>
        <p:spPr/>
        <p:txBody>
          <a:bodyPr/>
          <a:lstStyle/>
          <a:p>
            <a:r>
              <a:rPr lang="en-US"/>
              <a:t>5-</a:t>
            </a:r>
            <a:fld id="{BA1B1854-2A96-441B-8E94-8B895DE28521}"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fontAlgn="auto">
              <a:spcAft>
                <a:spcPts val="0"/>
              </a:spcAft>
              <a:defRPr/>
            </a:pPr>
            <a:r>
              <a:rPr lang="en-US" dirty="0">
                <a:latin typeface="+mn-lt"/>
              </a:rPr>
              <a:t>Political Risk</a:t>
            </a:r>
          </a:p>
        </p:txBody>
      </p:sp>
      <p:sp>
        <p:nvSpPr>
          <p:cNvPr id="29699" name="Rectangle 3"/>
          <p:cNvSpPr>
            <a:spLocks noGrp="1" noChangeArrowheads="1"/>
          </p:cNvSpPr>
          <p:nvPr>
            <p:ph sz="half" idx="1"/>
          </p:nvPr>
        </p:nvSpPr>
        <p:spPr>
          <a:xfrm>
            <a:off x="697062" y="1752600"/>
            <a:ext cx="7989738" cy="4476750"/>
          </a:xfrm>
        </p:spPr>
        <p:txBody>
          <a:bodyPr>
            <a:normAutofit fontScale="25000" lnSpcReduction="20000"/>
          </a:bodyPr>
          <a:lstStyle/>
          <a:p>
            <a:r>
              <a:rPr lang="en-US" sz="12800" dirty="0"/>
              <a:t>Risk of change in political environment or in government policy that would adversely affect a company’s ability to operate effectively and profitably.</a:t>
            </a:r>
          </a:p>
          <a:p>
            <a:pPr marL="0" indent="0">
              <a:buNone/>
            </a:pPr>
            <a:endParaRPr lang="en-US" sz="12800" dirty="0"/>
          </a:p>
          <a:p>
            <a:pPr eaLnBrk="0" hangingPunct="0">
              <a:lnSpc>
                <a:spcPct val="90000"/>
              </a:lnSpc>
            </a:pPr>
            <a:r>
              <a:rPr lang="en-US" sz="12800" dirty="0">
                <a:cs typeface="Tahoma" pitchFamily="34" charset="0"/>
              </a:rPr>
              <a:t>When perceived political risk is high, a country will have  a difficult time attracting foreign direct investment.</a:t>
            </a:r>
          </a:p>
          <a:p>
            <a:pPr marL="0" indent="0" eaLnBrk="0" hangingPunct="0">
              <a:lnSpc>
                <a:spcPct val="90000"/>
              </a:lnSpc>
              <a:buNone/>
            </a:pPr>
            <a:endParaRPr lang="en-US" sz="12800" dirty="0">
              <a:cs typeface="Tahoma" pitchFamily="34" charset="0"/>
            </a:endParaRPr>
          </a:p>
          <a:p>
            <a:pPr eaLnBrk="0" hangingPunct="0">
              <a:lnSpc>
                <a:spcPct val="90000"/>
              </a:lnSpc>
            </a:pPr>
            <a:r>
              <a:rPr lang="en-US" sz="12800" dirty="0">
                <a:cs typeface="Tahoma" pitchFamily="34" charset="0"/>
              </a:rPr>
              <a:t> Some governments offer political risk insurance.</a:t>
            </a:r>
          </a:p>
          <a:p>
            <a:endParaRPr lang="en-US" sz="9800" dirty="0"/>
          </a:p>
          <a:p>
            <a:pPr>
              <a:buFontTx/>
              <a:buNone/>
            </a:pPr>
            <a:endParaRPr lang="en-US" sz="2400"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144000" cy="1143000"/>
          </a:xfrm>
        </p:spPr>
        <p:txBody>
          <a:bodyPr/>
          <a:lstStyle/>
          <a:p>
            <a:pPr fontAlgn="auto">
              <a:spcAft>
                <a:spcPts val="0"/>
              </a:spcAft>
              <a:defRPr/>
            </a:pPr>
            <a:r>
              <a:rPr lang="en-US" dirty="0">
                <a:latin typeface="+mn-lt"/>
              </a:rPr>
              <a:t>Political Risk</a:t>
            </a:r>
          </a:p>
        </p:txBody>
      </p:sp>
      <p:sp>
        <p:nvSpPr>
          <p:cNvPr id="22531" name="Rectangle 3"/>
          <p:cNvSpPr>
            <a:spLocks noGrp="1" noChangeArrowheads="1"/>
          </p:cNvSpPr>
          <p:nvPr>
            <p:ph idx="1"/>
          </p:nvPr>
        </p:nvSpPr>
        <p:spPr>
          <a:xfrm>
            <a:off x="609600" y="1828800"/>
            <a:ext cx="7772400" cy="4330700"/>
          </a:xfrm>
        </p:spPr>
        <p:txBody>
          <a:bodyPr rtlCol="0">
            <a:normAutofit fontScale="77500" lnSpcReduction="20000"/>
          </a:bodyPr>
          <a:lstStyle/>
          <a:p>
            <a:pPr fontAlgn="auto">
              <a:lnSpc>
                <a:spcPct val="90000"/>
              </a:lnSpc>
              <a:spcAft>
                <a:spcPts val="0"/>
              </a:spcAft>
              <a:buFont typeface="Arial"/>
              <a:buChar char="•"/>
              <a:defRPr/>
            </a:pPr>
            <a:r>
              <a:rPr lang="en-US" sz="2800" dirty="0"/>
              <a:t>Some examples of political risk include:</a:t>
            </a:r>
          </a:p>
          <a:p>
            <a:pPr lvl="1" fontAlgn="auto">
              <a:lnSpc>
                <a:spcPct val="90000"/>
              </a:lnSpc>
              <a:spcAft>
                <a:spcPts val="0"/>
              </a:spcAft>
              <a:buFont typeface="Arial"/>
              <a:buChar char="–"/>
              <a:defRPr/>
            </a:pPr>
            <a:r>
              <a:rPr lang="en-US" sz="2400" dirty="0"/>
              <a:t>War</a:t>
            </a:r>
          </a:p>
          <a:p>
            <a:pPr lvl="1" fontAlgn="auto">
              <a:lnSpc>
                <a:spcPct val="90000"/>
              </a:lnSpc>
              <a:spcAft>
                <a:spcPts val="0"/>
              </a:spcAft>
              <a:buFont typeface="Arial"/>
              <a:buChar char="–"/>
              <a:defRPr/>
            </a:pPr>
            <a:r>
              <a:rPr lang="en-US" sz="2400" dirty="0"/>
              <a:t>Social unrest, fractionalized by language, ethnic and/or religious groups</a:t>
            </a:r>
          </a:p>
          <a:p>
            <a:pPr lvl="1" fontAlgn="auto">
              <a:lnSpc>
                <a:spcPct val="90000"/>
              </a:lnSpc>
              <a:spcAft>
                <a:spcPts val="0"/>
              </a:spcAft>
              <a:buFont typeface="Arial"/>
              <a:buChar char="–"/>
              <a:defRPr/>
            </a:pPr>
            <a:r>
              <a:rPr lang="en-US" sz="2400" dirty="0"/>
              <a:t>Orderly political transfer</a:t>
            </a:r>
          </a:p>
          <a:p>
            <a:pPr lvl="1" fontAlgn="auto">
              <a:lnSpc>
                <a:spcPct val="90000"/>
              </a:lnSpc>
              <a:spcAft>
                <a:spcPts val="0"/>
              </a:spcAft>
              <a:buFont typeface="Arial"/>
              <a:buChar char="–"/>
              <a:defRPr/>
            </a:pPr>
            <a:r>
              <a:rPr lang="en-US" sz="2400" dirty="0"/>
              <a:t>Politically motivated violence</a:t>
            </a:r>
          </a:p>
          <a:p>
            <a:pPr lvl="1" fontAlgn="auto">
              <a:lnSpc>
                <a:spcPct val="90000"/>
              </a:lnSpc>
              <a:spcAft>
                <a:spcPts val="0"/>
              </a:spcAft>
              <a:buFont typeface="Arial"/>
              <a:buChar char="–"/>
              <a:defRPr/>
            </a:pPr>
            <a:r>
              <a:rPr lang="en-US" sz="2400" dirty="0"/>
              <a:t>International disputes</a:t>
            </a:r>
          </a:p>
          <a:p>
            <a:pPr lvl="1" fontAlgn="auto">
              <a:lnSpc>
                <a:spcPct val="90000"/>
              </a:lnSpc>
              <a:spcAft>
                <a:spcPts val="0"/>
              </a:spcAft>
              <a:buFont typeface="Arial"/>
              <a:buChar char="–"/>
              <a:defRPr/>
            </a:pPr>
            <a:r>
              <a:rPr lang="en-US" sz="2400" dirty="0"/>
              <a:t>Change in government/pro-business orientation</a:t>
            </a:r>
          </a:p>
          <a:p>
            <a:pPr lvl="1" fontAlgn="auto">
              <a:lnSpc>
                <a:spcPct val="90000"/>
              </a:lnSpc>
              <a:spcAft>
                <a:spcPts val="0"/>
              </a:spcAft>
              <a:buFont typeface="Arial"/>
              <a:buChar char="–"/>
              <a:defRPr/>
            </a:pPr>
            <a:r>
              <a:rPr lang="en-US" sz="2400" dirty="0"/>
              <a:t>Social conditions (population density and wealth distribution)</a:t>
            </a:r>
          </a:p>
          <a:p>
            <a:pPr lvl="1" fontAlgn="auto">
              <a:lnSpc>
                <a:spcPct val="90000"/>
              </a:lnSpc>
              <a:spcAft>
                <a:spcPts val="0"/>
              </a:spcAft>
              <a:buFont typeface="Arial"/>
              <a:buChar char="–"/>
              <a:defRPr/>
            </a:pPr>
            <a:r>
              <a:rPr lang="en-US" sz="2400" dirty="0"/>
              <a:t>Corruption, nepotism</a:t>
            </a:r>
          </a:p>
          <a:p>
            <a:pPr lvl="1" fontAlgn="auto">
              <a:lnSpc>
                <a:spcPct val="90000"/>
              </a:lnSpc>
              <a:spcAft>
                <a:spcPts val="0"/>
              </a:spcAft>
              <a:buFont typeface="Arial"/>
              <a:buChar char="–"/>
              <a:defRPr/>
            </a:pPr>
            <a:r>
              <a:rPr lang="en-US" sz="2400" dirty="0"/>
              <a:t>Crime</a:t>
            </a:r>
          </a:p>
          <a:p>
            <a:pPr lvl="1" fontAlgn="auto">
              <a:lnSpc>
                <a:spcPct val="90000"/>
              </a:lnSpc>
              <a:spcAft>
                <a:spcPts val="0"/>
              </a:spcAft>
              <a:buFont typeface="Arial"/>
              <a:buChar char="–"/>
              <a:defRPr/>
            </a:pPr>
            <a:r>
              <a:rPr lang="en-US" sz="2400" dirty="0"/>
              <a:t>Labor costs</a:t>
            </a:r>
          </a:p>
          <a:p>
            <a:pPr lvl="1" fontAlgn="auto">
              <a:lnSpc>
                <a:spcPct val="90000"/>
              </a:lnSpc>
              <a:spcAft>
                <a:spcPts val="0"/>
              </a:spcAft>
              <a:buFont typeface="Arial"/>
              <a:buChar char="–"/>
              <a:defRPr/>
            </a:pPr>
            <a:r>
              <a:rPr lang="en-US" sz="2400" dirty="0"/>
              <a:t>Tax discrimination</a:t>
            </a:r>
          </a:p>
          <a:p>
            <a:pPr lvl="1" fontAlgn="auto">
              <a:lnSpc>
                <a:spcPct val="90000"/>
              </a:lnSpc>
              <a:spcAft>
                <a:spcPts val="0"/>
              </a:spcAft>
              <a:buFont typeface="Arial"/>
              <a:buChar char="–"/>
              <a:defRPr/>
            </a:pPr>
            <a:r>
              <a:rPr lang="en-US" sz="2400" dirty="0"/>
              <a:t>Exchange controls, tariff barriers</a:t>
            </a:r>
          </a:p>
          <a:p>
            <a:pPr lvl="1" fontAlgn="auto">
              <a:lnSpc>
                <a:spcPct val="90000"/>
              </a:lnSpc>
              <a:spcAft>
                <a:spcPts val="0"/>
              </a:spcAft>
              <a:buFont typeface="Arial"/>
              <a:buChar char="–"/>
              <a:defRPr/>
            </a:pPr>
            <a:r>
              <a:rPr lang="en-US" sz="2400" dirty="0"/>
              <a:t>Dependence on and/or importance to a major hostile power</a:t>
            </a:r>
          </a:p>
          <a:p>
            <a:pPr lvl="1" fontAlgn="auto">
              <a:lnSpc>
                <a:spcPct val="90000"/>
              </a:lnSpc>
              <a:spcAft>
                <a:spcPts val="0"/>
              </a:spcAft>
              <a:buFont typeface="Arial"/>
              <a:buChar char="–"/>
              <a:defRPr/>
            </a:pPr>
            <a:r>
              <a:rPr lang="en-US" sz="2400" dirty="0"/>
              <a:t>Repatriation restrictions</a:t>
            </a:r>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3200" y="609600"/>
            <a:ext cx="8483600" cy="1143000"/>
          </a:xfrm>
        </p:spPr>
        <p:txBody>
          <a:bodyPr/>
          <a:lstStyle/>
          <a:p>
            <a:pPr fontAlgn="auto">
              <a:spcAft>
                <a:spcPts val="0"/>
              </a:spcAft>
              <a:defRPr/>
            </a:pPr>
            <a:r>
              <a:rPr lang="en-US" dirty="0">
                <a:latin typeface="+mn-lt"/>
              </a:rPr>
              <a:t>Taxes</a:t>
            </a:r>
          </a:p>
        </p:txBody>
      </p:sp>
      <p:sp>
        <p:nvSpPr>
          <p:cNvPr id="33795" name="Rectangle 3"/>
          <p:cNvSpPr>
            <a:spLocks noGrp="1" noChangeArrowheads="1"/>
          </p:cNvSpPr>
          <p:nvPr>
            <p:ph idx="1"/>
          </p:nvPr>
        </p:nvSpPr>
        <p:spPr/>
        <p:txBody>
          <a:bodyPr>
            <a:normAutofit/>
          </a:bodyPr>
          <a:lstStyle/>
          <a:p>
            <a:r>
              <a:rPr lang="en-US" dirty="0"/>
              <a:t>Government taxation policies</a:t>
            </a:r>
          </a:p>
          <a:p>
            <a:pPr lvl="1"/>
            <a:r>
              <a:rPr lang="en-US" dirty="0"/>
              <a:t>High taxation can lead to black market growth and cross-border shopping</a:t>
            </a:r>
          </a:p>
          <a:p>
            <a:pPr lvl="2"/>
            <a:r>
              <a:rPr lang="en-US" dirty="0"/>
              <a:t>High taxes in China leads to smuggling of oil, cigarettes, PCs, film</a:t>
            </a:r>
          </a:p>
          <a:p>
            <a:r>
              <a:rPr lang="en-US" dirty="0"/>
              <a:t>Corporate taxation </a:t>
            </a:r>
          </a:p>
          <a:p>
            <a:pPr lvl="1"/>
            <a:r>
              <a:rPr lang="en-US" dirty="0"/>
              <a:t>Companies attempt to limit tax liability by shifting location of income</a:t>
            </a:r>
          </a:p>
          <a:p>
            <a:pPr>
              <a:buFontTx/>
              <a:buNone/>
            </a:pPr>
            <a:endParaRPr lang="en-US" dirty="0"/>
          </a:p>
        </p:txBody>
      </p:sp>
      <p:sp>
        <p:nvSpPr>
          <p:cNvPr id="2" name="Footer Placeholder 1"/>
          <p:cNvSpPr>
            <a:spLocks noGrp="1"/>
          </p:cNvSpPr>
          <p:nvPr>
            <p:ph type="ftr" sz="quarter" idx="11"/>
          </p:nvPr>
        </p:nvSpPr>
        <p:spPr/>
        <p:txBody>
          <a:bodyPr/>
          <a:lstStyle/>
          <a:p>
            <a:r>
              <a:rPr lang="en-US" dirty="0"/>
              <a:t>Copyright © 2017 Pearson Education, Ltd.</a:t>
            </a:r>
          </a:p>
        </p:txBody>
      </p:sp>
      <p:sp>
        <p:nvSpPr>
          <p:cNvPr id="3" name="Slide Number Placeholder 2"/>
          <p:cNvSpPr>
            <a:spLocks noGrp="1"/>
          </p:cNvSpPr>
          <p:nvPr>
            <p:ph type="sldNum" sz="quarter" idx="12"/>
          </p:nvPr>
        </p:nvSpPr>
        <p:spPr/>
        <p:txBody>
          <a:bodyPr/>
          <a:lstStyle/>
          <a:p>
            <a:r>
              <a:rPr lang="en-US"/>
              <a:t>5-</a:t>
            </a:r>
            <a:fld id="{BA1B1854-2A96-441B-8E94-8B895DE28521}"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E0E11985-6C39-4BD6-9707-77A283F6CD0B}"/>
              </a:ext>
            </a:extLst>
          </p:cNvPr>
          <p:cNvSpPr>
            <a:spLocks noGrp="1"/>
          </p:cNvSpPr>
          <p:nvPr>
            <p:ph type="ftr" sz="quarter" idx="11"/>
          </p:nvPr>
        </p:nvSpPr>
        <p:spPr/>
        <p:txBody>
          <a:bodyPr/>
          <a:lstStyle/>
          <a:p>
            <a:r>
              <a:rPr lang="en-US"/>
              <a:t>Copyright © 2017 Pearson Education, Ltd.</a:t>
            </a:r>
            <a:endParaRPr lang="en-US" dirty="0"/>
          </a:p>
        </p:txBody>
      </p:sp>
      <p:sp>
        <p:nvSpPr>
          <p:cNvPr id="3" name="Slide Number Placeholder 2">
            <a:extLst>
              <a:ext uri="{FF2B5EF4-FFF2-40B4-BE49-F238E27FC236}">
                <a16:creationId xmlns="" xmlns:a16="http://schemas.microsoft.com/office/drawing/2014/main" id="{2114F948-0571-4695-9060-9E35C992359D}"/>
              </a:ext>
            </a:extLst>
          </p:cNvPr>
          <p:cNvSpPr>
            <a:spLocks noGrp="1"/>
          </p:cNvSpPr>
          <p:nvPr>
            <p:ph type="sldNum" sz="quarter" idx="12"/>
          </p:nvPr>
        </p:nvSpPr>
        <p:spPr/>
        <p:txBody>
          <a:bodyPr/>
          <a:lstStyle/>
          <a:p>
            <a:fld id="{BA1B1854-2A96-441B-8E94-8B895DE28521}" type="slidenum">
              <a:rPr lang="en-US" smtClean="0"/>
              <a:pPr/>
              <a:t>9</a:t>
            </a:fld>
            <a:endParaRPr lang="en-US" dirty="0"/>
          </a:p>
        </p:txBody>
      </p:sp>
      <p:graphicFrame>
        <p:nvGraphicFramePr>
          <p:cNvPr id="10" name="Table 9">
            <a:extLst>
              <a:ext uri="{FF2B5EF4-FFF2-40B4-BE49-F238E27FC236}">
                <a16:creationId xmlns="" xmlns:a16="http://schemas.microsoft.com/office/drawing/2014/main" id="{6DE8D735-0B6A-4A54-BCC3-76D0B1A05145}"/>
              </a:ext>
            </a:extLst>
          </p:cNvPr>
          <p:cNvGraphicFramePr>
            <a:graphicFrameLocks noGrp="1"/>
          </p:cNvGraphicFramePr>
          <p:nvPr>
            <p:extLst>
              <p:ext uri="{D42A27DB-BD31-4B8C-83A1-F6EECF244321}">
                <p14:modId xmlns:p14="http://schemas.microsoft.com/office/powerpoint/2010/main" xmlns="" val="3371700068"/>
              </p:ext>
            </p:extLst>
          </p:nvPr>
        </p:nvGraphicFramePr>
        <p:xfrm>
          <a:off x="601417" y="851497"/>
          <a:ext cx="7941165" cy="5577212"/>
        </p:xfrm>
        <a:graphic>
          <a:graphicData uri="http://schemas.openxmlformats.org/drawingml/2006/table">
            <a:tbl>
              <a:tblPr>
                <a:tableStyleId>{5940675A-B579-460E-94D1-54222C63F5DA}</a:tableStyleId>
              </a:tblPr>
              <a:tblGrid>
                <a:gridCol w="1012591">
                  <a:extLst>
                    <a:ext uri="{9D8B030D-6E8A-4147-A177-3AD203B41FA5}">
                      <a16:colId xmlns="" xmlns:a16="http://schemas.microsoft.com/office/drawing/2014/main" val="702693381"/>
                    </a:ext>
                  </a:extLst>
                </a:gridCol>
                <a:gridCol w="3614642">
                  <a:extLst>
                    <a:ext uri="{9D8B030D-6E8A-4147-A177-3AD203B41FA5}">
                      <a16:colId xmlns="" xmlns:a16="http://schemas.microsoft.com/office/drawing/2014/main" val="1873886429"/>
                    </a:ext>
                  </a:extLst>
                </a:gridCol>
                <a:gridCol w="3313932">
                  <a:extLst>
                    <a:ext uri="{9D8B030D-6E8A-4147-A177-3AD203B41FA5}">
                      <a16:colId xmlns="" xmlns:a16="http://schemas.microsoft.com/office/drawing/2014/main" val="3936639631"/>
                    </a:ext>
                  </a:extLst>
                </a:gridCol>
              </a:tblGrid>
              <a:tr h="266233">
                <a:tc>
                  <a:txBody>
                    <a:bodyPr/>
                    <a:lstStyle/>
                    <a:p>
                      <a:pPr algn="ctr" fontAlgn="base"/>
                      <a:r>
                        <a:rPr lang="en-SG" sz="2000">
                          <a:effectLst/>
                        </a:rPr>
                        <a:t>1</a:t>
                      </a:r>
                    </a:p>
                  </a:txBody>
                  <a:tcPr marL="66558" marR="66558" marT="33279" marB="33279" anchor="ctr"/>
                </a:tc>
                <a:tc>
                  <a:txBody>
                    <a:bodyPr/>
                    <a:lstStyle/>
                    <a:p>
                      <a:pPr algn="ctr" fontAlgn="base"/>
                      <a:r>
                        <a:rPr lang="en-SG" sz="2000">
                          <a:effectLst/>
                        </a:rPr>
                        <a:t>Belgium</a:t>
                      </a:r>
                    </a:p>
                  </a:txBody>
                  <a:tcPr marL="66558" marR="66558" marT="33279" marB="33279" anchor="ctr"/>
                </a:tc>
                <a:tc>
                  <a:txBody>
                    <a:bodyPr/>
                    <a:lstStyle/>
                    <a:p>
                      <a:pPr algn="ctr" fontAlgn="base"/>
                      <a:r>
                        <a:rPr lang="en-SG" sz="2000">
                          <a:effectLst/>
                        </a:rPr>
                        <a:t>39.8</a:t>
                      </a:r>
                    </a:p>
                  </a:txBody>
                  <a:tcPr marL="66558" marR="66558" marT="33279" marB="33279" anchor="ctr"/>
                </a:tc>
                <a:extLst>
                  <a:ext uri="{0D108BD9-81ED-4DB2-BD59-A6C34878D82A}">
                    <a16:rowId xmlns="" xmlns:a16="http://schemas.microsoft.com/office/drawing/2014/main" val="1263299243"/>
                  </a:ext>
                </a:extLst>
              </a:tr>
              <a:tr h="465908">
                <a:tc>
                  <a:txBody>
                    <a:bodyPr/>
                    <a:lstStyle/>
                    <a:p>
                      <a:pPr algn="ctr" fontAlgn="base"/>
                      <a:r>
                        <a:rPr lang="en-SG" sz="2000">
                          <a:effectLst/>
                        </a:rPr>
                        <a:t>2</a:t>
                      </a:r>
                    </a:p>
                  </a:txBody>
                  <a:tcPr marL="66558" marR="66558" marT="33279" marB="33279" anchor="ctr"/>
                </a:tc>
                <a:tc>
                  <a:txBody>
                    <a:bodyPr/>
                    <a:lstStyle/>
                    <a:p>
                      <a:pPr algn="ctr" fontAlgn="base"/>
                      <a:r>
                        <a:rPr lang="en-SG" sz="2000">
                          <a:effectLst/>
                        </a:rPr>
                        <a:t>Germany</a:t>
                      </a:r>
                    </a:p>
                  </a:txBody>
                  <a:tcPr marL="66558" marR="66558" marT="33279" marB="33279" anchor="ctr"/>
                </a:tc>
                <a:tc>
                  <a:txBody>
                    <a:bodyPr/>
                    <a:lstStyle/>
                    <a:p>
                      <a:pPr algn="ctr" fontAlgn="base"/>
                      <a:r>
                        <a:rPr lang="en-SG" sz="2000">
                          <a:effectLst/>
                        </a:rPr>
                        <a:t>39.7</a:t>
                      </a:r>
                    </a:p>
                  </a:txBody>
                  <a:tcPr marL="66558" marR="66558" marT="33279" marB="33279" anchor="ctr"/>
                </a:tc>
                <a:extLst>
                  <a:ext uri="{0D108BD9-81ED-4DB2-BD59-A6C34878D82A}">
                    <a16:rowId xmlns="" xmlns:a16="http://schemas.microsoft.com/office/drawing/2014/main" val="2311951809"/>
                  </a:ext>
                </a:extLst>
              </a:tr>
              <a:tr h="465908">
                <a:tc>
                  <a:txBody>
                    <a:bodyPr/>
                    <a:lstStyle/>
                    <a:p>
                      <a:pPr algn="ctr" fontAlgn="base"/>
                      <a:r>
                        <a:rPr lang="en-SG" sz="2000">
                          <a:effectLst/>
                        </a:rPr>
                        <a:t>3</a:t>
                      </a:r>
                    </a:p>
                  </a:txBody>
                  <a:tcPr marL="66558" marR="66558" marT="33279" marB="33279" anchor="ctr"/>
                </a:tc>
                <a:tc>
                  <a:txBody>
                    <a:bodyPr/>
                    <a:lstStyle/>
                    <a:p>
                      <a:pPr algn="ctr" fontAlgn="base"/>
                      <a:r>
                        <a:rPr lang="en-SG" sz="2000">
                          <a:effectLst/>
                        </a:rPr>
                        <a:t>Denmark</a:t>
                      </a:r>
                    </a:p>
                  </a:txBody>
                  <a:tcPr marL="66558" marR="66558" marT="33279" marB="33279" anchor="ctr"/>
                </a:tc>
                <a:tc>
                  <a:txBody>
                    <a:bodyPr/>
                    <a:lstStyle/>
                    <a:p>
                      <a:pPr algn="ctr" fontAlgn="base"/>
                      <a:r>
                        <a:rPr lang="en-SG" sz="2000">
                          <a:effectLst/>
                        </a:rPr>
                        <a:t>35.8</a:t>
                      </a:r>
                    </a:p>
                  </a:txBody>
                  <a:tcPr marL="66558" marR="66558" marT="33279" marB="33279" anchor="ctr"/>
                </a:tc>
                <a:extLst>
                  <a:ext uri="{0D108BD9-81ED-4DB2-BD59-A6C34878D82A}">
                    <a16:rowId xmlns="" xmlns:a16="http://schemas.microsoft.com/office/drawing/2014/main" val="3581392015"/>
                  </a:ext>
                </a:extLst>
              </a:tr>
              <a:tr h="266233">
                <a:tc>
                  <a:txBody>
                    <a:bodyPr/>
                    <a:lstStyle/>
                    <a:p>
                      <a:pPr algn="ctr" fontAlgn="base"/>
                      <a:r>
                        <a:rPr lang="en-SG" sz="2000">
                          <a:effectLst/>
                        </a:rPr>
                        <a:t>4</a:t>
                      </a:r>
                    </a:p>
                  </a:txBody>
                  <a:tcPr marL="66558" marR="66558" marT="33279" marB="33279" anchor="ctr"/>
                </a:tc>
                <a:tc>
                  <a:txBody>
                    <a:bodyPr/>
                    <a:lstStyle/>
                    <a:p>
                      <a:pPr algn="ctr" fontAlgn="base"/>
                      <a:r>
                        <a:rPr lang="en-SG" sz="2000">
                          <a:effectLst/>
                        </a:rPr>
                        <a:t>Slovenia</a:t>
                      </a:r>
                    </a:p>
                  </a:txBody>
                  <a:tcPr marL="66558" marR="66558" marT="33279" marB="33279" anchor="ctr"/>
                </a:tc>
                <a:tc>
                  <a:txBody>
                    <a:bodyPr/>
                    <a:lstStyle/>
                    <a:p>
                      <a:pPr algn="ctr" fontAlgn="base"/>
                      <a:r>
                        <a:rPr lang="en-SG" sz="2000">
                          <a:effectLst/>
                        </a:rPr>
                        <a:t>34.1</a:t>
                      </a:r>
                    </a:p>
                  </a:txBody>
                  <a:tcPr marL="66558" marR="66558" marT="33279" marB="33279" anchor="ctr"/>
                </a:tc>
                <a:extLst>
                  <a:ext uri="{0D108BD9-81ED-4DB2-BD59-A6C34878D82A}">
                    <a16:rowId xmlns="" xmlns:a16="http://schemas.microsoft.com/office/drawing/2014/main" val="3953909813"/>
                  </a:ext>
                </a:extLst>
              </a:tr>
              <a:tr h="266233">
                <a:tc>
                  <a:txBody>
                    <a:bodyPr/>
                    <a:lstStyle/>
                    <a:p>
                      <a:pPr algn="ctr" fontAlgn="base"/>
                      <a:r>
                        <a:rPr lang="en-SG" sz="2000">
                          <a:effectLst/>
                        </a:rPr>
                        <a:t>5</a:t>
                      </a:r>
                    </a:p>
                  </a:txBody>
                  <a:tcPr marL="66558" marR="66558" marT="33279" marB="33279" anchor="ctr"/>
                </a:tc>
                <a:tc>
                  <a:txBody>
                    <a:bodyPr/>
                    <a:lstStyle/>
                    <a:p>
                      <a:pPr algn="ctr" fontAlgn="base"/>
                      <a:r>
                        <a:rPr lang="en-SG" sz="2000">
                          <a:effectLst/>
                        </a:rPr>
                        <a:t>Hungary</a:t>
                      </a:r>
                    </a:p>
                  </a:txBody>
                  <a:tcPr marL="66558" marR="66558" marT="33279" marB="33279" anchor="ctr"/>
                </a:tc>
                <a:tc>
                  <a:txBody>
                    <a:bodyPr/>
                    <a:lstStyle/>
                    <a:p>
                      <a:pPr algn="ctr" fontAlgn="base"/>
                      <a:r>
                        <a:rPr lang="en-SG" sz="2000">
                          <a:effectLst/>
                        </a:rPr>
                        <a:t>33.5</a:t>
                      </a:r>
                    </a:p>
                  </a:txBody>
                  <a:tcPr marL="66558" marR="66558" marT="33279" marB="33279" anchor="ctr"/>
                </a:tc>
                <a:extLst>
                  <a:ext uri="{0D108BD9-81ED-4DB2-BD59-A6C34878D82A}">
                    <a16:rowId xmlns="" xmlns:a16="http://schemas.microsoft.com/office/drawing/2014/main" val="208215617"/>
                  </a:ext>
                </a:extLst>
              </a:tr>
              <a:tr h="266233">
                <a:tc>
                  <a:txBody>
                    <a:bodyPr/>
                    <a:lstStyle/>
                    <a:p>
                      <a:pPr algn="ctr" fontAlgn="base"/>
                      <a:r>
                        <a:rPr lang="en-SG" sz="2000">
                          <a:effectLst/>
                        </a:rPr>
                        <a:t>6</a:t>
                      </a:r>
                    </a:p>
                  </a:txBody>
                  <a:tcPr marL="66558" marR="66558" marT="33279" marB="33279" anchor="ctr"/>
                </a:tc>
                <a:tc>
                  <a:txBody>
                    <a:bodyPr/>
                    <a:lstStyle/>
                    <a:p>
                      <a:pPr algn="ctr" fontAlgn="base"/>
                      <a:r>
                        <a:rPr lang="en-SG" sz="2000">
                          <a:effectLst/>
                        </a:rPr>
                        <a:t>Austria</a:t>
                      </a:r>
                    </a:p>
                  </a:txBody>
                  <a:tcPr marL="66558" marR="66558" marT="33279" marB="33279" anchor="ctr"/>
                </a:tc>
                <a:tc>
                  <a:txBody>
                    <a:bodyPr/>
                    <a:lstStyle/>
                    <a:p>
                      <a:pPr algn="ctr" fontAlgn="base"/>
                      <a:r>
                        <a:rPr lang="en-SG" sz="2000">
                          <a:effectLst/>
                        </a:rPr>
                        <a:t>32.8</a:t>
                      </a:r>
                    </a:p>
                  </a:txBody>
                  <a:tcPr marL="66558" marR="66558" marT="33279" marB="33279" anchor="ctr"/>
                </a:tc>
                <a:extLst>
                  <a:ext uri="{0D108BD9-81ED-4DB2-BD59-A6C34878D82A}">
                    <a16:rowId xmlns="" xmlns:a16="http://schemas.microsoft.com/office/drawing/2014/main" val="3902077153"/>
                  </a:ext>
                </a:extLst>
              </a:tr>
              <a:tr h="266233">
                <a:tc>
                  <a:txBody>
                    <a:bodyPr/>
                    <a:lstStyle/>
                    <a:p>
                      <a:pPr algn="ctr" fontAlgn="base"/>
                      <a:r>
                        <a:rPr lang="en-SG" sz="2000">
                          <a:effectLst/>
                        </a:rPr>
                        <a:t>7</a:t>
                      </a:r>
                    </a:p>
                  </a:txBody>
                  <a:tcPr marL="66558" marR="66558" marT="33279" marB="33279" anchor="ctr"/>
                </a:tc>
                <a:tc>
                  <a:txBody>
                    <a:bodyPr/>
                    <a:lstStyle/>
                    <a:p>
                      <a:pPr algn="ctr" fontAlgn="base"/>
                      <a:r>
                        <a:rPr lang="en-SG" sz="2000">
                          <a:effectLst/>
                        </a:rPr>
                        <a:t>Italy</a:t>
                      </a:r>
                    </a:p>
                  </a:txBody>
                  <a:tcPr marL="66558" marR="66558" marT="33279" marB="33279" anchor="ctr"/>
                </a:tc>
                <a:tc>
                  <a:txBody>
                    <a:bodyPr/>
                    <a:lstStyle/>
                    <a:p>
                      <a:pPr algn="ctr" fontAlgn="base"/>
                      <a:r>
                        <a:rPr lang="en-SG" sz="2000">
                          <a:effectLst/>
                        </a:rPr>
                        <a:t>31.4</a:t>
                      </a:r>
                    </a:p>
                  </a:txBody>
                  <a:tcPr marL="66558" marR="66558" marT="33279" marB="33279" anchor="ctr"/>
                </a:tc>
                <a:extLst>
                  <a:ext uri="{0D108BD9-81ED-4DB2-BD59-A6C34878D82A}">
                    <a16:rowId xmlns="" xmlns:a16="http://schemas.microsoft.com/office/drawing/2014/main" val="3301614088"/>
                  </a:ext>
                </a:extLst>
              </a:tr>
              <a:tr h="465908">
                <a:tc>
                  <a:txBody>
                    <a:bodyPr/>
                    <a:lstStyle/>
                    <a:p>
                      <a:pPr algn="ctr" fontAlgn="base"/>
                      <a:r>
                        <a:rPr lang="en-SG" sz="2000">
                          <a:effectLst/>
                        </a:rPr>
                        <a:t>8</a:t>
                      </a:r>
                    </a:p>
                  </a:txBody>
                  <a:tcPr marL="66558" marR="66558" marT="33279" marB="33279" anchor="ctr"/>
                </a:tc>
                <a:tc>
                  <a:txBody>
                    <a:bodyPr/>
                    <a:lstStyle/>
                    <a:p>
                      <a:pPr algn="ctr" fontAlgn="base"/>
                      <a:r>
                        <a:rPr lang="en-SG" sz="2000">
                          <a:effectLst/>
                        </a:rPr>
                        <a:t>Netherlands</a:t>
                      </a:r>
                    </a:p>
                  </a:txBody>
                  <a:tcPr marL="66558" marR="66558" marT="33279" marB="33279" anchor="ctr"/>
                </a:tc>
                <a:tc>
                  <a:txBody>
                    <a:bodyPr/>
                    <a:lstStyle/>
                    <a:p>
                      <a:pPr algn="ctr" fontAlgn="base"/>
                      <a:r>
                        <a:rPr lang="en-SG" sz="2000">
                          <a:effectLst/>
                        </a:rPr>
                        <a:t>30.5</a:t>
                      </a:r>
                    </a:p>
                  </a:txBody>
                  <a:tcPr marL="66558" marR="66558" marT="33279" marB="33279" anchor="ctr"/>
                </a:tc>
                <a:extLst>
                  <a:ext uri="{0D108BD9-81ED-4DB2-BD59-A6C34878D82A}">
                    <a16:rowId xmlns="" xmlns:a16="http://schemas.microsoft.com/office/drawing/2014/main" val="2581472183"/>
                  </a:ext>
                </a:extLst>
              </a:tr>
              <a:tr h="266233">
                <a:tc>
                  <a:txBody>
                    <a:bodyPr/>
                    <a:lstStyle/>
                    <a:p>
                      <a:pPr algn="ctr" fontAlgn="base"/>
                      <a:r>
                        <a:rPr lang="en-SG" sz="2000">
                          <a:effectLst/>
                        </a:rPr>
                        <a:t>9</a:t>
                      </a:r>
                    </a:p>
                  </a:txBody>
                  <a:tcPr marL="66558" marR="66558" marT="33279" marB="33279" anchor="ctr"/>
                </a:tc>
                <a:tc>
                  <a:txBody>
                    <a:bodyPr/>
                    <a:lstStyle/>
                    <a:p>
                      <a:pPr algn="ctr" fontAlgn="base"/>
                      <a:r>
                        <a:rPr lang="en-SG" sz="2000">
                          <a:effectLst/>
                        </a:rPr>
                        <a:t>Finland</a:t>
                      </a:r>
                    </a:p>
                  </a:txBody>
                  <a:tcPr marL="66558" marR="66558" marT="33279" marB="33279" anchor="ctr"/>
                </a:tc>
                <a:tc>
                  <a:txBody>
                    <a:bodyPr/>
                    <a:lstStyle/>
                    <a:p>
                      <a:pPr algn="ctr" fontAlgn="base"/>
                      <a:r>
                        <a:rPr lang="en-SG" sz="2000">
                          <a:effectLst/>
                        </a:rPr>
                        <a:t>30</a:t>
                      </a:r>
                    </a:p>
                  </a:txBody>
                  <a:tcPr marL="66558" marR="66558" marT="33279" marB="33279" anchor="ctr"/>
                </a:tc>
                <a:extLst>
                  <a:ext uri="{0D108BD9-81ED-4DB2-BD59-A6C34878D82A}">
                    <a16:rowId xmlns="" xmlns:a16="http://schemas.microsoft.com/office/drawing/2014/main" val="3093719011"/>
                  </a:ext>
                </a:extLst>
              </a:tr>
              <a:tr h="465908">
                <a:tc>
                  <a:txBody>
                    <a:bodyPr/>
                    <a:lstStyle/>
                    <a:p>
                      <a:pPr algn="ctr" fontAlgn="base"/>
                      <a:r>
                        <a:rPr lang="en-SG" sz="2000">
                          <a:effectLst/>
                        </a:rPr>
                        <a:t>10</a:t>
                      </a:r>
                    </a:p>
                  </a:txBody>
                  <a:tcPr marL="66558" marR="66558" marT="33279" marB="33279" anchor="ctr"/>
                </a:tc>
                <a:tc>
                  <a:txBody>
                    <a:bodyPr/>
                    <a:lstStyle/>
                    <a:p>
                      <a:pPr algn="ctr" fontAlgn="base"/>
                      <a:r>
                        <a:rPr lang="en-SG" sz="2000">
                          <a:effectLst/>
                        </a:rPr>
                        <a:t>Luxembourg</a:t>
                      </a:r>
                    </a:p>
                  </a:txBody>
                  <a:tcPr marL="66558" marR="66558" marT="33279" marB="33279" anchor="ctr"/>
                </a:tc>
                <a:tc>
                  <a:txBody>
                    <a:bodyPr/>
                    <a:lstStyle/>
                    <a:p>
                      <a:pPr algn="ctr" fontAlgn="base"/>
                      <a:r>
                        <a:rPr lang="en-SG" sz="2000">
                          <a:effectLst/>
                        </a:rPr>
                        <a:t>29.5</a:t>
                      </a:r>
                    </a:p>
                  </a:txBody>
                  <a:tcPr marL="66558" marR="66558" marT="33279" marB="33279" anchor="ctr"/>
                </a:tc>
                <a:extLst>
                  <a:ext uri="{0D108BD9-81ED-4DB2-BD59-A6C34878D82A}">
                    <a16:rowId xmlns="" xmlns:a16="http://schemas.microsoft.com/office/drawing/2014/main" val="994309640"/>
                  </a:ext>
                </a:extLst>
              </a:tr>
              <a:tr h="266233">
                <a:tc>
                  <a:txBody>
                    <a:bodyPr/>
                    <a:lstStyle/>
                    <a:p>
                      <a:pPr algn="ctr" fontAlgn="base"/>
                      <a:r>
                        <a:rPr lang="en-SG" sz="2000">
                          <a:effectLst/>
                        </a:rPr>
                        <a:t>11</a:t>
                      </a:r>
                    </a:p>
                  </a:txBody>
                  <a:tcPr marL="66558" marR="66558" marT="33279" marB="33279" anchor="ctr"/>
                </a:tc>
                <a:tc>
                  <a:txBody>
                    <a:bodyPr/>
                    <a:lstStyle/>
                    <a:p>
                      <a:pPr algn="ctr" fontAlgn="base"/>
                      <a:r>
                        <a:rPr lang="en-SG" sz="2000">
                          <a:effectLst/>
                        </a:rPr>
                        <a:t>France</a:t>
                      </a:r>
                    </a:p>
                  </a:txBody>
                  <a:tcPr marL="66558" marR="66558" marT="33279" marB="33279" anchor="ctr"/>
                </a:tc>
                <a:tc>
                  <a:txBody>
                    <a:bodyPr/>
                    <a:lstStyle/>
                    <a:p>
                      <a:pPr algn="ctr" fontAlgn="base"/>
                      <a:r>
                        <a:rPr lang="en-SG" sz="2000">
                          <a:effectLst/>
                        </a:rPr>
                        <a:t>28.7</a:t>
                      </a:r>
                    </a:p>
                  </a:txBody>
                  <a:tcPr marL="66558" marR="66558" marT="33279" marB="33279" anchor="ctr"/>
                </a:tc>
                <a:extLst>
                  <a:ext uri="{0D108BD9-81ED-4DB2-BD59-A6C34878D82A}">
                    <a16:rowId xmlns="" xmlns:a16="http://schemas.microsoft.com/office/drawing/2014/main" val="4196189422"/>
                  </a:ext>
                </a:extLst>
              </a:tr>
              <a:tr h="266233">
                <a:tc>
                  <a:txBody>
                    <a:bodyPr/>
                    <a:lstStyle/>
                    <a:p>
                      <a:pPr algn="ctr" fontAlgn="base"/>
                      <a:r>
                        <a:rPr lang="en-SG" sz="2000">
                          <a:effectLst/>
                        </a:rPr>
                        <a:t>12</a:t>
                      </a:r>
                    </a:p>
                  </a:txBody>
                  <a:tcPr marL="66558" marR="66558" marT="33279" marB="33279" anchor="ctr"/>
                </a:tc>
                <a:tc>
                  <a:txBody>
                    <a:bodyPr/>
                    <a:lstStyle/>
                    <a:p>
                      <a:pPr algn="ctr" fontAlgn="base"/>
                      <a:r>
                        <a:rPr lang="en-SG" sz="2000">
                          <a:effectLst/>
                        </a:rPr>
                        <a:t>Iceland</a:t>
                      </a:r>
                    </a:p>
                  </a:txBody>
                  <a:tcPr marL="66558" marR="66558" marT="33279" marB="33279" anchor="ctr"/>
                </a:tc>
                <a:tc>
                  <a:txBody>
                    <a:bodyPr/>
                    <a:lstStyle/>
                    <a:p>
                      <a:pPr algn="ctr" fontAlgn="base"/>
                      <a:r>
                        <a:rPr lang="en-SG" sz="2000">
                          <a:effectLst/>
                        </a:rPr>
                        <a:t>28.7</a:t>
                      </a:r>
                    </a:p>
                  </a:txBody>
                  <a:tcPr marL="66558" marR="66558" marT="33279" marB="33279" anchor="ctr"/>
                </a:tc>
                <a:extLst>
                  <a:ext uri="{0D108BD9-81ED-4DB2-BD59-A6C34878D82A}">
                    <a16:rowId xmlns="" xmlns:a16="http://schemas.microsoft.com/office/drawing/2014/main" val="2126760967"/>
                  </a:ext>
                </a:extLst>
              </a:tr>
              <a:tr h="266233">
                <a:tc>
                  <a:txBody>
                    <a:bodyPr/>
                    <a:lstStyle/>
                    <a:p>
                      <a:pPr algn="ctr" fontAlgn="base"/>
                      <a:r>
                        <a:rPr lang="en-SG" sz="2000">
                          <a:effectLst/>
                        </a:rPr>
                        <a:t>13</a:t>
                      </a:r>
                    </a:p>
                  </a:txBody>
                  <a:tcPr marL="66558" marR="66558" marT="33279" marB="33279" anchor="ctr"/>
                </a:tc>
                <a:tc>
                  <a:txBody>
                    <a:bodyPr/>
                    <a:lstStyle/>
                    <a:p>
                      <a:pPr algn="ctr" fontAlgn="base"/>
                      <a:r>
                        <a:rPr lang="en-SG" sz="2000">
                          <a:effectLst/>
                        </a:rPr>
                        <a:t>Latvia</a:t>
                      </a:r>
                    </a:p>
                  </a:txBody>
                  <a:tcPr marL="66558" marR="66558" marT="33279" marB="33279" anchor="ctr"/>
                </a:tc>
                <a:tc>
                  <a:txBody>
                    <a:bodyPr/>
                    <a:lstStyle/>
                    <a:p>
                      <a:pPr algn="ctr" fontAlgn="base"/>
                      <a:r>
                        <a:rPr lang="en-SG" sz="2000">
                          <a:effectLst/>
                        </a:rPr>
                        <a:t>28.4</a:t>
                      </a:r>
                    </a:p>
                  </a:txBody>
                  <a:tcPr marL="66558" marR="66558" marT="33279" marB="33279" anchor="ctr"/>
                </a:tc>
                <a:extLst>
                  <a:ext uri="{0D108BD9-81ED-4DB2-BD59-A6C34878D82A}">
                    <a16:rowId xmlns="" xmlns:a16="http://schemas.microsoft.com/office/drawing/2014/main" val="1881484755"/>
                  </a:ext>
                </a:extLst>
              </a:tr>
              <a:tr h="266233">
                <a:tc>
                  <a:txBody>
                    <a:bodyPr/>
                    <a:lstStyle/>
                    <a:p>
                      <a:pPr algn="ctr" fontAlgn="base"/>
                      <a:r>
                        <a:rPr lang="en-SG" sz="2000">
                          <a:effectLst/>
                        </a:rPr>
                        <a:t>14</a:t>
                      </a:r>
                    </a:p>
                  </a:txBody>
                  <a:tcPr marL="66558" marR="66558" marT="33279" marB="33279" anchor="ctr"/>
                </a:tc>
                <a:tc>
                  <a:txBody>
                    <a:bodyPr/>
                    <a:lstStyle/>
                    <a:p>
                      <a:pPr algn="ctr" fontAlgn="base"/>
                      <a:r>
                        <a:rPr lang="en-SG" sz="2000">
                          <a:effectLst/>
                        </a:rPr>
                        <a:t>Turkey</a:t>
                      </a:r>
                    </a:p>
                  </a:txBody>
                  <a:tcPr marL="66558" marR="66558" marT="33279" marB="33279" anchor="ctr"/>
                </a:tc>
                <a:tc>
                  <a:txBody>
                    <a:bodyPr/>
                    <a:lstStyle/>
                    <a:p>
                      <a:pPr algn="ctr" fontAlgn="base"/>
                      <a:r>
                        <a:rPr lang="en-SG" sz="2000" dirty="0">
                          <a:effectLst/>
                        </a:rPr>
                        <a:t>28.2</a:t>
                      </a:r>
                    </a:p>
                  </a:txBody>
                  <a:tcPr marL="66558" marR="66558" marT="33279" marB="33279" anchor="ctr"/>
                </a:tc>
                <a:extLst>
                  <a:ext uri="{0D108BD9-81ED-4DB2-BD59-A6C34878D82A}">
                    <a16:rowId xmlns="" xmlns:a16="http://schemas.microsoft.com/office/drawing/2014/main" val="2651425056"/>
                  </a:ext>
                </a:extLst>
              </a:tr>
            </a:tbl>
          </a:graphicData>
        </a:graphic>
      </p:graphicFrame>
      <p:sp>
        <p:nvSpPr>
          <p:cNvPr id="11" name="Rectangle 10">
            <a:extLst>
              <a:ext uri="{FF2B5EF4-FFF2-40B4-BE49-F238E27FC236}">
                <a16:creationId xmlns="" xmlns:a16="http://schemas.microsoft.com/office/drawing/2014/main" id="{F51EEC2F-5525-4CE8-8042-D2C4C18CCA4D}"/>
              </a:ext>
            </a:extLst>
          </p:cNvPr>
          <p:cNvSpPr/>
          <p:nvPr/>
        </p:nvSpPr>
        <p:spPr>
          <a:xfrm>
            <a:off x="2498146" y="-37404"/>
            <a:ext cx="3583673" cy="646331"/>
          </a:xfrm>
          <a:prstGeom prst="rect">
            <a:avLst/>
          </a:prstGeom>
        </p:spPr>
        <p:txBody>
          <a:bodyPr wrap="none">
            <a:spAutoFit/>
          </a:bodyPr>
          <a:lstStyle/>
          <a:p>
            <a:r>
              <a:rPr lang="en-SG" sz="3600" b="1" dirty="0">
                <a:solidFill>
                  <a:srgbClr val="222222"/>
                </a:solidFill>
                <a:latin typeface="Noto Serif"/>
              </a:rPr>
              <a:t>The Highest Taxes</a:t>
            </a:r>
            <a:endParaRPr lang="en-SG" sz="3600" b="1" i="0" dirty="0">
              <a:solidFill>
                <a:srgbClr val="222222"/>
              </a:solidFill>
              <a:effectLst/>
              <a:latin typeface="Noto Serif"/>
            </a:endParaRPr>
          </a:p>
        </p:txBody>
      </p:sp>
    </p:spTree>
    <p:extLst>
      <p:ext uri="{BB962C8B-B14F-4D97-AF65-F5344CB8AC3E}">
        <p14:creationId xmlns:p14="http://schemas.microsoft.com/office/powerpoint/2010/main" xmlns="" val="3464376921"/>
      </p:ext>
    </p:extLst>
  </p:cSld>
  <p:clrMapOvr>
    <a:masterClrMapping/>
  </p:clrMapOvr>
</p:sld>
</file>

<file path=ppt/theme/theme1.xml><?xml version="1.0" encoding="utf-8"?>
<a:theme xmlns:a="http://schemas.openxmlformats.org/drawingml/2006/main" name="K&amp; G 9e Titl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mp;G 9e worka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7317</TotalTime>
  <Words>5989</Words>
  <Application>Microsoft Office PowerPoint</Application>
  <PresentationFormat>عرض على الشاشة (3:4)‏</PresentationFormat>
  <Paragraphs>698</Paragraphs>
  <Slides>41</Slides>
  <Notes>30</Notes>
  <HiddenSlides>0</HiddenSlides>
  <MMClips>0</MMClips>
  <ScaleCrop>false</ScaleCrop>
  <HeadingPairs>
    <vt:vector size="4" baseType="variant">
      <vt:variant>
        <vt:lpstr>سمة</vt:lpstr>
      </vt:variant>
      <vt:variant>
        <vt:i4>2</vt:i4>
      </vt:variant>
      <vt:variant>
        <vt:lpstr>عناوين الشرائح</vt:lpstr>
      </vt:variant>
      <vt:variant>
        <vt:i4>41</vt:i4>
      </vt:variant>
    </vt:vector>
  </HeadingPairs>
  <TitlesOfParts>
    <vt:vector size="43" baseType="lpstr">
      <vt:lpstr>K&amp; G 9e Title Theme</vt:lpstr>
      <vt:lpstr>K&amp;G 9e workaround</vt:lpstr>
      <vt:lpstr>الشريحة 1</vt:lpstr>
      <vt:lpstr>Learning Objectives</vt:lpstr>
      <vt:lpstr>Types of Country Risk</vt:lpstr>
      <vt:lpstr>Sovereignty</vt:lpstr>
      <vt:lpstr>Sovereignty &amp; Global Market Integration</vt:lpstr>
      <vt:lpstr>Political Risk</vt:lpstr>
      <vt:lpstr>Political Risk</vt:lpstr>
      <vt:lpstr>Taxes</vt:lpstr>
      <vt:lpstr>الشريحة 9</vt:lpstr>
      <vt:lpstr>Seizure of Assets</vt:lpstr>
      <vt:lpstr>Seizure of Assets</vt:lpstr>
      <vt:lpstr>Seizure of Assets</vt:lpstr>
      <vt:lpstr>Country Risk in Selected Countries</vt:lpstr>
      <vt:lpstr>International Law</vt:lpstr>
      <vt:lpstr>International Court of Justice</vt:lpstr>
      <vt:lpstr>Jurisdiction</vt:lpstr>
      <vt:lpstr>Types of Law</vt:lpstr>
      <vt:lpstr>1- Common Law</vt:lpstr>
      <vt:lpstr>2- Civil Law</vt:lpstr>
      <vt:lpstr> 3. Islamic Law</vt:lpstr>
      <vt:lpstr>4- Mixed Systems</vt:lpstr>
      <vt:lpstr>Dominant Legal Systems in Selected Countries</vt:lpstr>
      <vt:lpstr>Sidestepping Legal Issues</vt:lpstr>
      <vt:lpstr>Intellectual Property</vt:lpstr>
      <vt:lpstr>Infringement of Intellectual Property</vt:lpstr>
      <vt:lpstr>Piracy</vt:lpstr>
      <vt:lpstr>الشريحة 27</vt:lpstr>
      <vt:lpstr>الشريحة 28</vt:lpstr>
      <vt:lpstr>Intellectual Property</vt:lpstr>
      <vt:lpstr>Protecting Intellectual Property</vt:lpstr>
      <vt:lpstr>Protecting Intellectual Property</vt:lpstr>
      <vt:lpstr>Protecting Intellectual Property</vt:lpstr>
      <vt:lpstr> The 5 requirements for obtaining a patent </vt:lpstr>
      <vt:lpstr>الشريحة 34</vt:lpstr>
      <vt:lpstr>Antitrust</vt:lpstr>
      <vt:lpstr>Antitrust Rulings</vt:lpstr>
      <vt:lpstr>Licensing and Trade Secrets</vt:lpstr>
      <vt:lpstr>Licensing and Trade Secrets</vt:lpstr>
      <vt:lpstr>Bribery and Corruption</vt:lpstr>
      <vt:lpstr>الشريحة 40</vt:lpstr>
      <vt:lpstr>الشريحة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Solomon</dc:creator>
  <cp:lastModifiedBy>Dr. ahmed</cp:lastModifiedBy>
  <cp:revision>94</cp:revision>
  <dcterms:created xsi:type="dcterms:W3CDTF">2012-01-25T15:29:12Z</dcterms:created>
  <dcterms:modified xsi:type="dcterms:W3CDTF">2019-09-30T07:29:54Z</dcterms:modified>
</cp:coreProperties>
</file>