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6" r:id="rId1"/>
    <p:sldMasterId id="2147483790" r:id="rId2"/>
  </p:sldMasterIdLst>
  <p:notesMasterIdLst>
    <p:notesMasterId r:id="rId40"/>
  </p:notesMasterIdLst>
  <p:sldIdLst>
    <p:sldId id="256" r:id="rId3"/>
    <p:sldId id="291" r:id="rId4"/>
    <p:sldId id="259" r:id="rId5"/>
    <p:sldId id="260" r:id="rId6"/>
    <p:sldId id="292" r:id="rId7"/>
    <p:sldId id="263" r:id="rId8"/>
    <p:sldId id="318" r:id="rId9"/>
    <p:sldId id="261" r:id="rId10"/>
    <p:sldId id="262" r:id="rId11"/>
    <p:sldId id="265" r:id="rId12"/>
    <p:sldId id="316" r:id="rId13"/>
    <p:sldId id="266" r:id="rId14"/>
    <p:sldId id="267" r:id="rId15"/>
    <p:sldId id="268" r:id="rId16"/>
    <p:sldId id="294" r:id="rId17"/>
    <p:sldId id="319" r:id="rId18"/>
    <p:sldId id="269" r:id="rId19"/>
    <p:sldId id="271" r:id="rId20"/>
    <p:sldId id="295" r:id="rId21"/>
    <p:sldId id="296" r:id="rId22"/>
    <p:sldId id="297" r:id="rId23"/>
    <p:sldId id="298" r:id="rId24"/>
    <p:sldId id="300" r:id="rId25"/>
    <p:sldId id="301" r:id="rId26"/>
    <p:sldId id="302" r:id="rId27"/>
    <p:sldId id="317" r:id="rId28"/>
    <p:sldId id="303" r:id="rId29"/>
    <p:sldId id="304" r:id="rId30"/>
    <p:sldId id="305" r:id="rId31"/>
    <p:sldId id="306" r:id="rId32"/>
    <p:sldId id="307" r:id="rId33"/>
    <p:sldId id="308" r:id="rId34"/>
    <p:sldId id="309" r:id="rId35"/>
    <p:sldId id="310" r:id="rId36"/>
    <p:sldId id="311" r:id="rId37"/>
    <p:sldId id="312" r:id="rId38"/>
    <p:sldId id="313"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28"/>
    <a:srgbClr val="6155A9"/>
    <a:srgbClr val="89898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النمط المتوسط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958" autoAdjust="0"/>
  </p:normalViewPr>
  <p:slideViewPr>
    <p:cSldViewPr snapToGrid="0" snapToObjects="1">
      <p:cViewPr varScale="1">
        <p:scale>
          <a:sx n="64" d="100"/>
          <a:sy n="64" d="100"/>
        </p:scale>
        <p:origin x="1181" y="32"/>
      </p:cViewPr>
      <p:guideLst>
        <p:guide orient="horz" pos="2160"/>
        <p:guide pos="2880"/>
      </p:guideLst>
    </p:cSldViewPr>
  </p:slideViewPr>
  <p:outlineViewPr>
    <p:cViewPr>
      <p:scale>
        <a:sx n="33" d="100"/>
        <a:sy n="33" d="100"/>
      </p:scale>
      <p:origin x="0" y="5184"/>
    </p:cViewPr>
  </p:outlin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0D04F7B-DD45-4A1E-8695-52C42A1A7065}" type="datetimeFigureOut">
              <a:rPr lang="en-US"/>
              <a:pPr>
                <a:defRPr/>
              </a:pPr>
              <a:t>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D2E11C2-307A-47D8-BA5C-BD4B156D9805}" type="slidenum">
              <a:rPr lang="en-US"/>
              <a:pPr>
                <a:defRPr/>
              </a:pPr>
              <a:t>‹#›</a:t>
            </a:fld>
            <a:endParaRPr lang="en-US"/>
          </a:p>
        </p:txBody>
      </p:sp>
    </p:spTree>
    <p:extLst>
      <p:ext uri="{BB962C8B-B14F-4D97-AF65-F5344CB8AC3E}">
        <p14:creationId xmlns:p14="http://schemas.microsoft.com/office/powerpoint/2010/main" val="17709281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1</a:t>
            </a:fld>
            <a:endParaRPr lang="en-US"/>
          </a:p>
        </p:txBody>
      </p:sp>
    </p:spTree>
    <p:extLst>
      <p:ext uri="{BB962C8B-B14F-4D97-AF65-F5344CB8AC3E}">
        <p14:creationId xmlns:p14="http://schemas.microsoft.com/office/powerpoint/2010/main" val="56302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62CE8-6AE9-4187-B127-9CF7F648DD3F}" type="slidenum">
              <a:rPr lang="en-US">
                <a:cs typeface="Arial" charset="0"/>
              </a:rPr>
              <a:pPr fontAlgn="base">
                <a:spcBef>
                  <a:spcPct val="0"/>
                </a:spcBef>
                <a:spcAft>
                  <a:spcPct val="0"/>
                </a:spcAft>
              </a:pPr>
              <a:t>13</a:t>
            </a:fld>
            <a:endParaRPr lang="en-US">
              <a:cs typeface="Arial" charset="0"/>
            </a:endParaRPr>
          </a:p>
        </p:txBody>
      </p:sp>
      <p:sp>
        <p:nvSpPr>
          <p:cNvPr id="409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Times New Roman" pitchFamily="18" charset="0"/>
              </a:rPr>
              <a:t>Layouts are similar.</a:t>
            </a:r>
          </a:p>
          <a:p>
            <a:pPr>
              <a:spcBef>
                <a:spcPct val="0"/>
              </a:spcBef>
            </a:pPr>
            <a:r>
              <a:rPr lang="en-US" dirty="0">
                <a:latin typeface="Times New Roman" pitchFamily="18" charset="0"/>
              </a:rPr>
              <a:t>Dominant visual elements are on the left side.</a:t>
            </a:r>
          </a:p>
          <a:p>
            <a:pPr>
              <a:spcBef>
                <a:spcPct val="0"/>
              </a:spcBef>
            </a:pPr>
            <a:r>
              <a:rPr lang="en-US" dirty="0">
                <a:latin typeface="Times New Roman" pitchFamily="18" charset="0"/>
              </a:rPr>
              <a:t>The Better Bt brand name is printed in reverse against a dark background.</a:t>
            </a:r>
          </a:p>
          <a:p>
            <a:pPr>
              <a:spcBef>
                <a:spcPct val="0"/>
              </a:spcBef>
            </a:pPr>
            <a:r>
              <a:rPr lang="en-US" dirty="0">
                <a:latin typeface="Times New Roman" pitchFamily="18" charset="0"/>
              </a:rPr>
              <a:t>The trapezoid-shaped brand signature and the slogan “Technology That Yields” also are common elements.  </a:t>
            </a:r>
          </a:p>
          <a:p>
            <a:pPr>
              <a:spcBef>
                <a:spcPct val="0"/>
              </a:spcBef>
            </a:pPr>
            <a:r>
              <a:rPr lang="en-US" b="0" i="0" dirty="0">
                <a:latin typeface="Times New Roman" pitchFamily="18" charset="0"/>
              </a:rPr>
              <a:t>By contrast, the visuals themselves are different and the subheads and  body copy have been localized, not simply translated.</a:t>
            </a:r>
          </a:p>
          <a:p>
            <a:pPr>
              <a:spcBef>
                <a:spcPct val="0"/>
              </a:spcBef>
            </a:pPr>
            <a:endParaRPr lang="en-US" i="1" dirty="0">
              <a:latin typeface="Times New Roman" pitchFamily="18" charset="0"/>
            </a:endParaRPr>
          </a:p>
          <a:p>
            <a:pPr>
              <a:spcBef>
                <a:spcPct val="0"/>
              </a:spcBef>
            </a:pPr>
            <a:endParaRPr lang="en-US" i="1" dirty="0">
              <a:latin typeface="Times New Roman" pitchFamily="18" charset="0"/>
            </a:endParaRPr>
          </a:p>
        </p:txBody>
      </p:sp>
    </p:spTree>
    <p:extLst>
      <p:ext uri="{BB962C8B-B14F-4D97-AF65-F5344CB8AC3E}">
        <p14:creationId xmlns:p14="http://schemas.microsoft.com/office/powerpoint/2010/main" val="3834674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8D2DA1-A784-43DB-8427-BC8406C284A6}" type="slidenum">
              <a:rPr lang="en-US">
                <a:cs typeface="Arial" charset="0"/>
              </a:rPr>
              <a:pPr fontAlgn="base">
                <a:spcBef>
                  <a:spcPct val="0"/>
                </a:spcBef>
                <a:spcAft>
                  <a:spcPct val="0"/>
                </a:spcAft>
              </a:pPr>
              <a:t>14</a:t>
            </a:fld>
            <a:endParaRPr lang="en-US">
              <a:cs typeface="Arial" charset="0"/>
            </a:endParaRPr>
          </a:p>
        </p:txBody>
      </p:sp>
      <p:sp>
        <p:nvSpPr>
          <p:cNvPr id="430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latin typeface="Times New Roman" pitchFamily="18" charset="0"/>
              </a:rPr>
              <a:t>Advertising is a fast-paced business, and the ad agency world is fluid and dynamic. New agencies are formed, existing agencies are dismantled, and cross-border investment, spinoffs, joint ventures, and mergers and acquisitions are a fact of life. There is also a great deal of mobility in the industry as executives and top talent move from one agency to another.</a:t>
            </a:r>
          </a:p>
          <a:p>
            <a:pPr>
              <a:spcBef>
                <a:spcPct val="0"/>
              </a:spcBef>
            </a:pPr>
            <a:endParaRPr lang="en-US">
              <a:latin typeface="Times New Roman" pitchFamily="18" charset="0"/>
            </a:endParaRPr>
          </a:p>
        </p:txBody>
      </p:sp>
    </p:spTree>
    <p:extLst>
      <p:ext uri="{BB962C8B-B14F-4D97-AF65-F5344CB8AC3E}">
        <p14:creationId xmlns:p14="http://schemas.microsoft.com/office/powerpoint/2010/main" val="383091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Table</a:t>
            </a:r>
            <a:r>
              <a:rPr lang="en-US" baseline="0" dirty="0"/>
              <a:t> 13-2 for the top 20</a:t>
            </a:r>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15</a:t>
            </a:fld>
            <a:endParaRPr lang="en-US"/>
          </a:p>
        </p:txBody>
      </p:sp>
    </p:spTree>
    <p:extLst>
      <p:ext uri="{BB962C8B-B14F-4D97-AF65-F5344CB8AC3E}">
        <p14:creationId xmlns:p14="http://schemas.microsoft.com/office/powerpoint/2010/main" val="415716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15F786-8CC5-4A2C-852D-7CD0B11EB77F}" type="slidenum">
              <a:rPr lang="en-US">
                <a:cs typeface="Arial" charset="0"/>
              </a:rPr>
              <a:pPr fontAlgn="base">
                <a:spcBef>
                  <a:spcPct val="0"/>
                </a:spcBef>
                <a:spcAft>
                  <a:spcPct val="0"/>
                </a:spcAft>
              </a:pPr>
              <a:t>17</a:t>
            </a:fld>
            <a:endParaRPr lang="en-US">
              <a:cs typeface="Arial" charset="0"/>
            </a:endParaRPr>
          </a:p>
        </p:txBody>
      </p:sp>
      <p:sp>
        <p:nvSpPr>
          <p:cNvPr id="481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85000" lnSpcReduction="20000"/>
          </a:bodyPr>
          <a:lstStyle/>
          <a:p>
            <a:pPr>
              <a:spcBef>
                <a:spcPct val="0"/>
              </a:spcBef>
            </a:pPr>
            <a:r>
              <a:rPr lang="en-US" dirty="0"/>
              <a:t>When selecting an advertising agency it is important to consider the four areas listed on this slide. Also, despite an unmistakable trend toward using global agencies to support global marketing efforts, companies with geocentric orientations will adapt to the global market requirements and select the best agency or agencies accordingly.  Advertising professionals face escalating pressure to achieve new heights of creativity. Some critics of advertising complain that agencies sometimes try to create advertising that will win awards and generate acclaim and prestige rather than advertising that serves clients’ needs. The search for fresh answers to promotion challenges has prompted some client companies to look to new sources for creative ideas.</a:t>
            </a:r>
          </a:p>
          <a:p>
            <a:pPr>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Companies can create ads in-house, use an outside agency, or combine both strategies. For example, Chanel, Benetton, H&amp;M, and Diesel rely on in-house marketing and advertising staffs for creative work; Coca-Cola has its own agency, Edge Creative, but also uses the services of outside agencies such as Leo Burnett. When one or more outside agencies are used, they can serve product accounts on a </a:t>
            </a:r>
            <a:r>
              <a:rPr lang="en-US" sz="1200" kern="1200" dirty="0" err="1">
                <a:solidFill>
                  <a:schemeClr val="tx1"/>
                </a:solidFill>
                <a:latin typeface="+mn-lt"/>
                <a:ea typeface="+mn-ea"/>
                <a:cs typeface="+mn-cs"/>
              </a:rPr>
              <a:t>multicountry</a:t>
            </a:r>
            <a:r>
              <a:rPr lang="en-US" sz="1200" kern="1200" dirty="0">
                <a:solidFill>
                  <a:schemeClr val="tx1"/>
                </a:solidFill>
                <a:latin typeface="+mn-lt"/>
                <a:ea typeface="+mn-ea"/>
                <a:cs typeface="+mn-cs"/>
              </a:rPr>
              <a:t> or even global basis. It is possible to select a local agency in each national market or an agency with both domestic and overseas offices. Like Coca-Cola, Levi Strauss and Polaroid also use local agencies.</a:t>
            </a:r>
          </a:p>
          <a:p>
            <a:pPr>
              <a:spcBef>
                <a:spcPct val="0"/>
              </a:spcBef>
            </a:pPr>
            <a:endParaRPr lang="en-US" dirty="0"/>
          </a:p>
          <a:p>
            <a:pPr>
              <a:spcBef>
                <a:spcPct val="0"/>
              </a:spcBef>
            </a:pPr>
            <a:r>
              <a:rPr lang="en-US" dirty="0"/>
              <a:t> </a:t>
            </a:r>
          </a:p>
          <a:p>
            <a:pPr>
              <a:spcBef>
                <a:spcPct val="0"/>
              </a:spcBef>
            </a:pPr>
            <a:r>
              <a:rPr lang="en-US" dirty="0"/>
              <a:t>There is a growing tendency for Western clients to designate global agencies for product accounts to support the integration of the marketing and advertising functions; Japan-based companies are less inclined to use this approach. For example, in 1995, Colgate-Palmolive consolidated its $500 million in global billings with Young &amp; Rubicam. That same year, IBM consolidated its ad account with Ogilvy &amp; Mather for the launch of the “Solutions for a small planet” global campaign. Similarly, Bayer AG consolidated most of its $300 million consumer products advertising with BBDO Worldwide; Bayer had previously relied on 50 agencies around the globe. Agencies are aware of this trend and are themselves pursuing international acquisitions and joint ventures to extend their geographic reach and their ability to serve clients on a global account basis. In an effort to remain competitive, many small independent agencies in Europe, Asia, and the United States belong to the </a:t>
            </a:r>
            <a:r>
              <a:rPr lang="en-US" dirty="0" err="1"/>
              <a:t>Transworld</a:t>
            </a:r>
            <a:r>
              <a:rPr lang="en-US" dirty="0"/>
              <a:t> Advertising Agency Network. TAAN allows member agencies to tap into worldwide resources that would not otherwise be available to them.</a:t>
            </a:r>
            <a:endParaRPr lang="en-US" dirty="0">
              <a:latin typeface="Times New Roman" pitchFamily="18" charset="0"/>
            </a:endParaRPr>
          </a:p>
        </p:txBody>
      </p:sp>
    </p:spTree>
    <p:extLst>
      <p:ext uri="{BB962C8B-B14F-4D97-AF65-F5344CB8AC3E}">
        <p14:creationId xmlns:p14="http://schemas.microsoft.com/office/powerpoint/2010/main" val="274793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9ED77E-67F6-4984-BC20-2DCA1C817E82}" type="slidenum">
              <a:rPr lang="en-US">
                <a:cs typeface="Arial" charset="0"/>
              </a:rPr>
              <a:pPr fontAlgn="base">
                <a:spcBef>
                  <a:spcPct val="0"/>
                </a:spcBef>
                <a:spcAft>
                  <a:spcPct val="0"/>
                </a:spcAft>
              </a:pPr>
              <a:t>18</a:t>
            </a:fld>
            <a:endParaRPr lang="en-US">
              <a:cs typeface="Arial" charset="0"/>
            </a:endParaRPr>
          </a:p>
        </p:txBody>
      </p:sp>
      <p:sp>
        <p:nvSpPr>
          <p:cNvPr id="501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Times New Roman" pitchFamily="18" charset="0"/>
              </a:rPr>
              <a:t>The </a:t>
            </a:r>
            <a:r>
              <a:rPr lang="en-US" i="1" dirty="0">
                <a:latin typeface="Times New Roman" pitchFamily="18" charset="0"/>
              </a:rPr>
              <a:t>message </a:t>
            </a:r>
            <a:r>
              <a:rPr lang="en-US" dirty="0">
                <a:latin typeface="Times New Roman" pitchFamily="18" charset="0"/>
              </a:rPr>
              <a:t>is at the heart of advertising. The particular message and the way it is presented will depend on the advertiser’s objective. Is the ad designed to inform, entertain, remind, or persuade?  Moreover, in a world characterized by information overload, ads must break through the clutter, grab the audience’s attention, and linger in their minds.</a:t>
            </a:r>
          </a:p>
          <a:p>
            <a:pPr>
              <a:spcBef>
                <a:spcPct val="0"/>
              </a:spcBef>
            </a:pPr>
            <a:endParaRPr lang="en-US" dirty="0">
              <a:latin typeface="Times New Roman" pitchFamily="18" charset="0"/>
            </a:endParaRPr>
          </a:p>
          <a:p>
            <a:pPr>
              <a:spcBef>
                <a:spcPct val="0"/>
              </a:spcBef>
            </a:pPr>
            <a:r>
              <a:rPr lang="en-US" dirty="0">
                <a:latin typeface="Times New Roman" pitchFamily="18" charset="0"/>
              </a:rPr>
              <a:t>In his book about Subaru of America, Randall Rothenberg describes the big idea in the following way:</a:t>
            </a:r>
          </a:p>
          <a:p>
            <a:pPr>
              <a:spcBef>
                <a:spcPct val="0"/>
              </a:spcBef>
            </a:pPr>
            <a:r>
              <a:rPr lang="en-US" dirty="0">
                <a:latin typeface="Times New Roman" pitchFamily="18" charset="0"/>
              </a:rPr>
              <a:t>“The Big Idea is easier to illustrate than define, and easier to illustrate by what it is not than by what it is. It is not a “position” (although the place a product occupies in the consumer’s mind may be a part of it). It is not an “execution” (although the writing or graphic style of an ad certainly contributes to it). It is not a slogan (although a tag line may encapsulate it). The Big Idea is the bridge between an advertising strategy, temporal and worldly, and an image, powerful and lasting. The theory of the Big Idea assumes that average consumers are at best bored and more likely irrational when it comes to deciding what to buy.”</a:t>
            </a:r>
          </a:p>
          <a:p>
            <a:pPr>
              <a:spcBef>
                <a:spcPct val="0"/>
              </a:spcBef>
            </a:pPr>
            <a:endParaRPr lang="en-US" dirty="0">
              <a:latin typeface="Times New Roman" pitchFamily="18" charset="0"/>
            </a:endParaRPr>
          </a:p>
          <a:p>
            <a:pPr>
              <a:spcBef>
                <a:spcPct val="0"/>
              </a:spcBef>
            </a:pPr>
            <a:r>
              <a:rPr lang="en-US" dirty="0">
                <a:latin typeface="Times New Roman" pitchFamily="18" charset="0"/>
              </a:rPr>
              <a:t>Ex.: MSN “Life’s Better with the Butterfly;” MasterCard “There are some things in life money can’t buy”</a:t>
            </a: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2951335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D6A9C-3EA5-4C67-8B55-326E7A25C87C}" type="slidenum">
              <a:rPr lang="en-US">
                <a:cs typeface="Arial" charset="0"/>
              </a:rPr>
              <a:pPr fontAlgn="base">
                <a:spcBef>
                  <a:spcPct val="0"/>
                </a:spcBef>
                <a:spcAft>
                  <a:spcPct val="0"/>
                </a:spcAft>
              </a:pPr>
              <a:t>19</a:t>
            </a:fld>
            <a:endParaRPr lang="en-US">
              <a:cs typeface="Arial" charset="0"/>
            </a:endParaRPr>
          </a:p>
        </p:txBody>
      </p:sp>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atin typeface="Times New Roman" pitchFamily="18" charset="0"/>
            </a:endParaRPr>
          </a:p>
        </p:txBody>
      </p:sp>
    </p:spTree>
    <p:extLst>
      <p:ext uri="{BB962C8B-B14F-4D97-AF65-F5344CB8AC3E}">
        <p14:creationId xmlns:p14="http://schemas.microsoft.com/office/powerpoint/2010/main" val="32590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79B8F-0CC9-4588-9878-26001384B559}" type="slidenum">
              <a:rPr lang="en-US">
                <a:cs typeface="Arial" charset="0"/>
              </a:rPr>
              <a:pPr fontAlgn="base">
                <a:spcBef>
                  <a:spcPct val="0"/>
                </a:spcBef>
                <a:spcAft>
                  <a:spcPct val="0"/>
                </a:spcAft>
              </a:pPr>
              <a:t>20</a:t>
            </a:fld>
            <a:endParaRPr lang="en-US">
              <a:cs typeface="Arial" charset="0"/>
            </a:endParaRPr>
          </a:p>
        </p:txBody>
      </p:sp>
      <p:sp>
        <p:nvSpPr>
          <p:cNvPr id="552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atin typeface="Times New Roman" pitchFamily="18" charset="0"/>
            </a:endParaRPr>
          </a:p>
        </p:txBody>
      </p:sp>
    </p:spTree>
    <p:extLst>
      <p:ext uri="{BB962C8B-B14F-4D97-AF65-F5344CB8AC3E}">
        <p14:creationId xmlns:p14="http://schemas.microsoft.com/office/powerpoint/2010/main" val="1971993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FE187C-CF21-4202-8965-EABF6C4BBD59}" type="slidenum">
              <a:rPr lang="en-US">
                <a:cs typeface="Arial" charset="0"/>
              </a:rPr>
              <a:pPr fontAlgn="base">
                <a:spcBef>
                  <a:spcPct val="0"/>
                </a:spcBef>
                <a:spcAft>
                  <a:spcPct val="0"/>
                </a:spcAft>
              </a:pPr>
              <a:t>21</a:t>
            </a:fld>
            <a:endParaRPr lang="en-US">
              <a:cs typeface="Arial" charset="0"/>
            </a:endParaRPr>
          </a:p>
        </p:txBody>
      </p:sp>
    </p:spTree>
    <p:extLst>
      <p:ext uri="{BB962C8B-B14F-4D97-AF65-F5344CB8AC3E}">
        <p14:creationId xmlns:p14="http://schemas.microsoft.com/office/powerpoint/2010/main" val="802054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8669F8-7B7A-43D7-A335-6BD8AB99184A}" type="slidenum">
              <a:rPr lang="en-US">
                <a:cs typeface="Arial" charset="0"/>
              </a:rPr>
              <a:pPr fontAlgn="base">
                <a:spcBef>
                  <a:spcPct val="0"/>
                </a:spcBef>
                <a:spcAft>
                  <a:spcPct val="0"/>
                </a:spcAft>
              </a:pPr>
              <a:t>22</a:t>
            </a:fld>
            <a:endParaRPr lang="en-US">
              <a:cs typeface="Arial" charset="0"/>
            </a:endParaRPr>
          </a:p>
        </p:txBody>
      </p:sp>
      <p:sp>
        <p:nvSpPr>
          <p:cNvPr id="593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latin typeface="Times New Roman" pitchFamily="18" charset="0"/>
              </a:rPr>
              <a:t>The global advertiser must make sure that visual executions are not inappropriately extended into markets. In the mid-1990s, Benetton’s United Colors of Benetton campaign generated considerable controversy. The campaign appeared in scores of countries, primarily in print and on billboards. The art direction focused on striking, provocative interracial juxtapositions—a white hand and a black hand handcuffed together, for example. Another version of the campaign, depicting a black woman nursing a white baby, won advertising awards in France and Italy. However, because the image evoked the history of slavery in the United States, that particular creative execution was not used in the U.S. market.</a:t>
            </a:r>
          </a:p>
          <a:p>
            <a:pPr>
              <a:spcBef>
                <a:spcPct val="0"/>
              </a:spcBef>
            </a:pPr>
            <a:endParaRPr lang="en-US">
              <a:latin typeface="Times New Roman" pitchFamily="18" charset="0"/>
            </a:endParaRPr>
          </a:p>
          <a:p>
            <a:pPr>
              <a:spcBef>
                <a:spcPct val="0"/>
              </a:spcBef>
            </a:pPr>
            <a:r>
              <a:rPr lang="en-US">
                <a:latin typeface="Times New Roman" pitchFamily="18" charset="0"/>
              </a:rPr>
              <a:t>Art directors and copywriters are known as the </a:t>
            </a:r>
            <a:r>
              <a:rPr lang="en-US" i="1">
                <a:latin typeface="Times New Roman" pitchFamily="18" charset="0"/>
              </a:rPr>
              <a:t>creatives</a:t>
            </a:r>
            <a:r>
              <a:rPr lang="en-US">
                <a:latin typeface="Times New Roman" pitchFamily="18" charset="0"/>
              </a:rPr>
              <a:t>.</a:t>
            </a:r>
          </a:p>
        </p:txBody>
      </p:sp>
    </p:spTree>
    <p:extLst>
      <p:ext uri="{BB962C8B-B14F-4D97-AF65-F5344CB8AC3E}">
        <p14:creationId xmlns:p14="http://schemas.microsoft.com/office/powerpoint/2010/main" val="3829026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2CA15B-2697-475F-916D-A7238336AAF1}" type="slidenum">
              <a:rPr lang="en-US">
                <a:cs typeface="Arial" charset="0"/>
              </a:rPr>
              <a:pPr fontAlgn="base">
                <a:spcBef>
                  <a:spcPct val="0"/>
                </a:spcBef>
                <a:spcAft>
                  <a:spcPct val="0"/>
                </a:spcAft>
              </a:pPr>
              <a:t>23</a:t>
            </a:fld>
            <a:endParaRPr lang="en-US">
              <a:cs typeface="Arial" charset="0"/>
            </a:endParaRPr>
          </a:p>
        </p:txBody>
      </p:sp>
      <p:sp>
        <p:nvSpPr>
          <p:cNvPr id="634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Times New Roman" pitchFamily="18" charset="0"/>
              </a:rPr>
              <a:t>The next issue facing advertisers is which medium or media to use when communicating with target audiences. In some instances, the agency that creates advertising also makes recommendations about media placement; however, many advertisers use the services of specialized media planning and buying organizations. The available alternatives can be broadly categorized as print media, electronic media, and other. Print media range in form from local daily and weekly newspapers to magazines and business publications with national, regional, or international audiences. Electronic media include broadcast television, cable television, radio, and the Internet. Additionally, advertisers may utilize various forms of outdoor, transit, and direct mail advertising. Globally, media decisions must take into account country specific regulations.</a:t>
            </a:r>
          </a:p>
          <a:p>
            <a:pPr>
              <a:spcBef>
                <a:spcPct val="0"/>
              </a:spcBef>
            </a:pPr>
            <a:endParaRPr lang="en-US" dirty="0">
              <a:latin typeface="Times New Roman" pitchFamily="18" charset="0"/>
            </a:endParaRPr>
          </a:p>
          <a:p>
            <a:pPr>
              <a:spcBef>
                <a:spcPct val="0"/>
              </a:spcBef>
            </a:pPr>
            <a:r>
              <a:rPr lang="en-US" sz="1200" kern="1200" dirty="0">
                <a:solidFill>
                  <a:schemeClr val="tx1"/>
                </a:solidFill>
                <a:latin typeface="+mn-lt"/>
                <a:ea typeface="+mn-ea"/>
                <a:cs typeface="+mn-cs"/>
              </a:rPr>
              <a:t>A copywriter who can think in the target language and understands the consumers in the target country will be able to create the most effective appeals, organize the ideas, and craft the specific language, especially if colloquialisms, idioms, or humor are involved. </a:t>
            </a:r>
            <a:endParaRPr lang="en-US" dirty="0">
              <a:latin typeface="Times New Roman" pitchFamily="18" charset="0"/>
            </a:endParaRP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392983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2</a:t>
            </a:fld>
            <a:endParaRPr lang="en-US"/>
          </a:p>
        </p:txBody>
      </p:sp>
    </p:spTree>
    <p:extLst>
      <p:ext uri="{BB962C8B-B14F-4D97-AF65-F5344CB8AC3E}">
        <p14:creationId xmlns:p14="http://schemas.microsoft.com/office/powerpoint/2010/main" val="146267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E49D55-8F3E-484C-9801-E58CF2DFF844}" type="slidenum">
              <a:rPr lang="en-US">
                <a:cs typeface="Arial" charset="0"/>
              </a:rPr>
              <a:pPr fontAlgn="base">
                <a:spcBef>
                  <a:spcPct val="0"/>
                </a:spcBef>
                <a:spcAft>
                  <a:spcPct val="0"/>
                </a:spcAft>
              </a:pPr>
              <a:t>24</a:t>
            </a:fld>
            <a:endParaRPr lang="en-US">
              <a:cs typeface="Arial" charset="0"/>
            </a:endParaRPr>
          </a:p>
        </p:txBody>
      </p:sp>
      <p:sp>
        <p:nvSpPr>
          <p:cNvPr id="655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Translating copy has been the subject of great debate in advertising circles. Advertising slogans often present the most difficult translation problems. The challenge of encoding and decoding slogans and tag lines in different national and cultural contexts can lead to unintentional errors. For example, the Asian version of Pepsi’s “Come alive” copy line was rendered as a call to bring ancestors back from the grave. </a:t>
            </a:r>
          </a:p>
          <a:p>
            <a:pPr>
              <a:spcBef>
                <a:spcPct val="0"/>
              </a:spcBef>
            </a:pPr>
            <a:r>
              <a:rPr lang="en-US"/>
              <a:t> </a:t>
            </a:r>
          </a:p>
          <a:p>
            <a:pPr>
              <a:spcBef>
                <a:spcPct val="0"/>
              </a:spcBef>
            </a:pPr>
            <a:r>
              <a:rPr lang="en-US"/>
              <a:t>Advertising executives may elect to prepare new copy for a foreign market in the language of the target country or to translate the original copy into the target language. A third option is to leave some (or all) copy elements in the original (home-country) language. In choosing from these alternatives, the advertiser must consider whether a translated message can be received and comprehended by the intended foreign audience. Anyone with knowledge of two or more languages realizes that the ability to think in another language facilitates accurate communication. To be confident that a message will be understood correctly after it is received, one must understand the connotations of words, phrases, and sentence structures, as well as their translated meaning.</a:t>
            </a:r>
          </a:p>
        </p:txBody>
      </p:sp>
    </p:spTree>
    <p:extLst>
      <p:ext uri="{BB962C8B-B14F-4D97-AF65-F5344CB8AC3E}">
        <p14:creationId xmlns:p14="http://schemas.microsoft.com/office/powerpoint/2010/main" val="2322321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9D0562-0A83-4FB5-ADA3-26D9E0EF3F0C}" type="slidenum">
              <a:rPr lang="en-US">
                <a:cs typeface="Arial" charset="0"/>
              </a:rPr>
              <a:pPr fontAlgn="base">
                <a:spcBef>
                  <a:spcPct val="0"/>
                </a:spcBef>
                <a:spcAft>
                  <a:spcPct val="0"/>
                </a:spcAft>
              </a:pPr>
              <a:t>25</a:t>
            </a:fld>
            <a:endParaRPr lang="en-US">
              <a:cs typeface="Arial" charset="0"/>
            </a:endParaRPr>
          </a:p>
        </p:txBody>
      </p:sp>
      <p:sp>
        <p:nvSpPr>
          <p:cNvPr id="675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atin typeface="Times New Roman" pitchFamily="18" charset="0"/>
            </a:endParaRPr>
          </a:p>
        </p:txBody>
      </p:sp>
    </p:spTree>
    <p:extLst>
      <p:ext uri="{BB962C8B-B14F-4D97-AF65-F5344CB8AC3E}">
        <p14:creationId xmlns:p14="http://schemas.microsoft.com/office/powerpoint/2010/main" val="2526078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latin typeface="+mn-lt"/>
                <a:ea typeface="+mn-ea"/>
                <a:cs typeface="+mn-cs"/>
              </a:rPr>
              <a:t>Some American companies have canceled television ads created for the Latin American market portraying racial stereotypes that were offensive to persons of color. Nabisco, Goodyear, and other companies are also being more careful about the shows during which they buy airtime; some very popular Latin American programs feature content that exploits class, race, and ethnic differences.</a:t>
            </a:r>
          </a:p>
          <a:p>
            <a:r>
              <a:rPr lang="en-US" sz="1200" kern="1200" dirty="0">
                <a:solidFill>
                  <a:schemeClr val="tx1"/>
                </a:solidFill>
                <a:latin typeface="+mn-lt"/>
                <a:ea typeface="+mn-ea"/>
                <a:cs typeface="+mn-cs"/>
              </a:rPr>
              <a:t>Standards vary widely with regard to the use of sexually explicit or provocative imagery. Partial nudity and same-sex couples are frequently seen in ads in Latin America and Europe. In the U.S. market, however, network television decency standards and the threat of boycotts by conservative consumer activists constrain advertisers.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Food is the product category most likely to elicit cultural sensitivity. Thus, marketers of food and food products must be alert to the need to localize their advertising. A good example of this is the effort by H. J. Heinz Company to develop the overseas market for ketchup. More than 20 years ago, marketing managers at Heinz formulated a strategy that called for adapting both the product and the advertising to target country tastes. In Greece, for example, ads show ketchup pouring over pasta, eggs, and cuts of meat. In Japan, they instruct Japanese homemakers on using ketchup as an ingredient in Western-style food such as omelets, sausages, and pasta.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Americans like a sweet ketchup, but Europeans prefer a spicier, more piquant variety. Significantly, Heinz’s foreign marketing efforts are most successful when the company quickly adapts to local cultural preferences. In Sweden, the made-in-America theme is so muted in Heinz’s ads that “Swedes don’t realize Heinz is American. They think it is German because of the name,” says Tilley. In contrast to this, American themes still work well in Germany. Kraft and Heinz are trying to outdo each other with ads featuring strong American images. </a:t>
            </a:r>
          </a:p>
          <a:p>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26</a:t>
            </a:fld>
            <a:endParaRPr lang="en-US"/>
          </a:p>
        </p:txBody>
      </p:sp>
    </p:spTree>
    <p:extLst>
      <p:ext uri="{BB962C8B-B14F-4D97-AF65-F5344CB8AC3E}">
        <p14:creationId xmlns:p14="http://schemas.microsoft.com/office/powerpoint/2010/main" val="406780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9A0B26-0025-4401-87DF-4051B0FF3D1C}" type="slidenum">
              <a:rPr lang="en-US">
                <a:cs typeface="Arial" charset="0"/>
              </a:rPr>
              <a:pPr fontAlgn="base">
                <a:spcBef>
                  <a:spcPct val="0"/>
                </a:spcBef>
                <a:spcAft>
                  <a:spcPct val="0"/>
                </a:spcAft>
              </a:pPr>
              <a:t>27</a:t>
            </a:fld>
            <a:endParaRPr lang="en-US">
              <a:cs typeface="Arial" charset="0"/>
            </a:endParaRPr>
          </a:p>
        </p:txBody>
      </p:sp>
      <p:sp>
        <p:nvSpPr>
          <p:cNvPr id="696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latin typeface="Times New Roman" pitchFamily="18" charset="0"/>
              </a:rPr>
              <a:t>Knowledge of cultural diversity, especially the symbolism associated with cultural traits, is essential for creating advertising. Local country managers can share important information, such as when to use caution in advertising creativity. Use of colors and man-woman relationships can often be stumbling blocks.</a:t>
            </a:r>
          </a:p>
          <a:p>
            <a:pPr>
              <a:spcBef>
                <a:spcPct val="0"/>
              </a:spcBef>
            </a:pPr>
            <a:endParaRPr lang="en-US">
              <a:latin typeface="Times New Roman" pitchFamily="18" charset="0"/>
            </a:endParaRPr>
          </a:p>
        </p:txBody>
      </p:sp>
    </p:spTree>
    <p:extLst>
      <p:ext uri="{BB962C8B-B14F-4D97-AF65-F5344CB8AC3E}">
        <p14:creationId xmlns:p14="http://schemas.microsoft.com/office/powerpoint/2010/main" val="1412417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CB49FE-F203-4698-A835-485175119076}" type="slidenum">
              <a:rPr lang="en-US">
                <a:cs typeface="Arial" charset="0"/>
              </a:rPr>
              <a:pPr fontAlgn="base">
                <a:spcBef>
                  <a:spcPct val="0"/>
                </a:spcBef>
                <a:spcAft>
                  <a:spcPct val="0"/>
                </a:spcAft>
              </a:pPr>
              <a:t>29</a:t>
            </a:fld>
            <a:endParaRPr lang="en-US">
              <a:cs typeface="Arial" charset="0"/>
            </a:endParaRPr>
          </a:p>
        </p:txBody>
      </p:sp>
      <p:sp>
        <p:nvSpPr>
          <p:cNvPr id="727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lnSpcReduction="10000"/>
          </a:bodyPr>
          <a:lstStyle/>
          <a:p>
            <a:r>
              <a:rPr lang="en-US" dirty="0">
                <a:latin typeface="Times New Roman" pitchFamily="18" charset="0"/>
                <a:cs typeface="Times New Roman" pitchFamily="18" charset="0"/>
              </a:rPr>
              <a:t>Media consumption patterns can vary from country to country. For example, television is the number one medium in both the United States and Japan. By contrast, newspapers are the leading medium in Germany; television ranks second. In Germany, outlays for newspaper advertising surpass those for television by a ratio of two to one. In real terms, television captured </a:t>
            </a:r>
            <a:r>
              <a:rPr lang="en-US" sz="1200" b="0" i="0" u="none" strike="noStrike" kern="1200" baseline="0" dirty="0">
                <a:solidFill>
                  <a:schemeClr val="tx1"/>
                </a:solidFill>
                <a:latin typeface="+mn-lt"/>
                <a:ea typeface="+mn-ea"/>
                <a:cs typeface="+mn-cs"/>
              </a:rPr>
              <a:t>slightly more than 40 percent of global expenditures. Serbia leads the world in terms of watching the most television; daily viewership is 5 hours, 39 minutes each day. Macedonia ranks second, with 5:19; the United States is third with 5:04</a:t>
            </a:r>
            <a:r>
              <a:rPr lang="en-US" dirty="0">
                <a:latin typeface="Times New Roman" pitchFamily="18" charset="0"/>
                <a:cs typeface="Times New Roman" pitchFamily="18" charset="0"/>
              </a:rPr>
              <a:t>. </a:t>
            </a:r>
            <a:r>
              <a:rPr lang="en-US" sz="1200" b="0" i="0" u="none" strike="noStrike" kern="1200" baseline="0" dirty="0">
                <a:solidFill>
                  <a:schemeClr val="tx1"/>
                </a:solidFill>
                <a:latin typeface="+mn-lt"/>
                <a:ea typeface="+mn-ea"/>
                <a:cs typeface="+mn-cs"/>
              </a:rPr>
              <a:t>Newspapers rank second on a worldwide basis, accounting for about 27 percent of advertising spending.</a:t>
            </a:r>
            <a:endParaRPr lang="en-US" dirty="0">
              <a:latin typeface="Times New Roman" pitchFamily="18" charset="0"/>
              <a:cs typeface="Times New Roman" pitchFamily="18" charset="0"/>
            </a:endParaRPr>
          </a:p>
          <a:p>
            <a:pPr>
              <a:spcBef>
                <a:spcPct val="0"/>
              </a:spcBef>
            </a:pPr>
            <a:endParaRPr lang="en-US" dirty="0">
              <a:latin typeface="Times New Roman" pitchFamily="18" charset="0"/>
              <a:cs typeface="Times New Roman" pitchFamily="18" charset="0"/>
            </a:endParaRPr>
          </a:p>
          <a:p>
            <a:pPr>
              <a:spcBef>
                <a:spcPct val="0"/>
              </a:spcBef>
            </a:pPr>
            <a:r>
              <a:rPr lang="en-US" dirty="0">
                <a:latin typeface="Times New Roman" pitchFamily="18" charset="0"/>
                <a:cs typeface="Times New Roman" pitchFamily="18" charset="0"/>
              </a:rPr>
              <a:t>Television is also important in the Latin American market. In Brazil, expenditures on television advertising are nearly three times higher than those for newspapers. The availability of media to advertisers and the conditions affecting media buys also vary greatly around the world. In Mexico, an advertiser that can pay for a full-page ad may get the front page, while in India, paper shortages may require booking an ad six months in advance. In some countries, especially those where the electronic media are government owned, television and radio stations can broadcast only a restricted number of advertising messages. In Saudi Arabia, no commercial television advertising was allowed prior to May 1986; currently, ad content and visual presentation are restricted. </a:t>
            </a:r>
          </a:p>
          <a:p>
            <a:pPr>
              <a:spcBef>
                <a:spcPct val="0"/>
              </a:spcBef>
            </a:pPr>
            <a:endParaRPr lang="en-US" dirty="0">
              <a:latin typeface="Times New Roman" pitchFamily="18" charset="0"/>
              <a:cs typeface="Times New Roman" pitchFamily="18" charset="0"/>
            </a:endParaRPr>
          </a:p>
          <a:p>
            <a:pPr>
              <a:spcBef>
                <a:spcPct val="0"/>
              </a:spcBef>
            </a:pPr>
            <a:r>
              <a:rPr lang="en-US" dirty="0">
                <a:latin typeface="Times New Roman" pitchFamily="18" charset="0"/>
                <a:cs typeface="Times New Roman" pitchFamily="18" charset="0"/>
              </a:rPr>
              <a:t>Radio is a less important medium than print and TV.  It is effective in countries where literacy rates are low. CRM spending and Internet advertising is gaining ground worldwide at the expense of TV and print.</a:t>
            </a:r>
          </a:p>
          <a:p>
            <a:pPr>
              <a:spcBef>
                <a:spcPct val="0"/>
              </a:spcBef>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48757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India is home to nearly 300 daily newspapers, including the </a:t>
            </a:r>
            <a:r>
              <a:rPr lang="en-US" sz="1200" b="0" i="1" u="none" strike="noStrike" kern="1200" baseline="0" dirty="0">
                <a:solidFill>
                  <a:schemeClr val="tx1"/>
                </a:solidFill>
                <a:latin typeface="+mn-lt"/>
                <a:ea typeface="+mn-ea"/>
                <a:cs typeface="+mn-cs"/>
              </a:rPr>
              <a:t>Times of India </a:t>
            </a:r>
            <a:r>
              <a:rPr lang="en-US" sz="1200" b="0" i="0" u="none" strike="noStrike" kern="1200" baseline="0" dirty="0">
                <a:solidFill>
                  <a:schemeClr val="tx1"/>
                </a:solidFill>
                <a:latin typeface="+mn-lt"/>
                <a:ea typeface="+mn-ea"/>
                <a:cs typeface="+mn-cs"/>
              </a:rPr>
              <a:t>and the </a:t>
            </a:r>
            <a:r>
              <a:rPr lang="en-US" sz="1200" b="0" i="1" u="none" strike="noStrike" kern="1200" baseline="0" dirty="0">
                <a:solidFill>
                  <a:schemeClr val="tx1"/>
                </a:solidFill>
                <a:latin typeface="+mn-lt"/>
                <a:ea typeface="+mn-ea"/>
                <a:cs typeface="+mn-cs"/>
              </a:rPr>
              <a:t>Hindustan Times</a:t>
            </a:r>
            <a:r>
              <a:rPr lang="en-US" sz="1200" b="0" i="0" u="none" strike="noStrike" kern="1200" baseline="0" dirty="0">
                <a:solidFill>
                  <a:schemeClr val="tx1"/>
                </a:solidFill>
                <a:latin typeface="+mn-lt"/>
                <a:ea typeface="+mn-ea"/>
                <a:cs typeface="+mn-cs"/>
              </a:rPr>
              <a:t>; the price per copy is only 5 rupees—about 10 cents. Additional critical factors in India’s media environment include the lack of penetration by cable television and the fact that only about 4 million Indians currently subscribe to an Internet service. By contrast, billboards are the medium of choice in Moscow. As Thomas L. Friedman has pointed out, Moscow is a city built for about 30,000 cars; during the past decade, the number of cars has grown from 300,000 to 3 million. The result is massive traffic jams and commuting delays; thus, affluent businesspeople spend hours in traffic and have little time to read the newspaper</a:t>
            </a:r>
          </a:p>
          <a:p>
            <a:r>
              <a:rPr lang="en-US" sz="1200" b="0" i="0" u="none" strike="noStrike" kern="1200" baseline="0" dirty="0">
                <a:solidFill>
                  <a:schemeClr val="tx1"/>
                </a:solidFill>
                <a:latin typeface="+mn-lt"/>
                <a:ea typeface="+mn-ea"/>
                <a:cs typeface="+mn-cs"/>
              </a:rPr>
              <a:t>or watch TV.</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Even when media availability is high, its use as an advertising vehicle may be limited. For example, in Europe, television advertising is very limited in Denmark, Norway, and Sweden. Regulations concerning content of commercials vary; Sweden bans advertising to children younger than 12 years of age. In 2001, when Sweden headed the EU, its policymakers tried to extend the ban to the rest of Europe. Although the effort failed, Sweden retained its domestic ban. This helps explain why annual spending on print media in Sweden is three times the annual spending for television.</a:t>
            </a:r>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30</a:t>
            </a:fld>
            <a:endParaRPr lang="en-US"/>
          </a:p>
        </p:txBody>
      </p:sp>
    </p:spTree>
    <p:extLst>
      <p:ext uri="{BB962C8B-B14F-4D97-AF65-F5344CB8AC3E}">
        <p14:creationId xmlns:p14="http://schemas.microsoft.com/office/powerpoint/2010/main" val="1016921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B60FC-6D94-46F4-BCB4-D7AB22545811}" type="slidenum">
              <a:rPr lang="en-US">
                <a:cs typeface="Arial" charset="0"/>
              </a:rPr>
              <a:pPr fontAlgn="base">
                <a:spcBef>
                  <a:spcPct val="0"/>
                </a:spcBef>
                <a:spcAft>
                  <a:spcPct val="0"/>
                </a:spcAft>
              </a:pPr>
              <a:t>31</a:t>
            </a:fld>
            <a:endParaRPr lang="en-US">
              <a:cs typeface="Arial" charset="0"/>
            </a:endParaRPr>
          </a:p>
        </p:txBody>
      </p:sp>
      <p:sp>
        <p:nvSpPr>
          <p:cNvPr id="757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atin typeface="Times New Roman" pitchFamily="18" charset="0"/>
            </a:endParaRPr>
          </a:p>
        </p:txBody>
      </p:sp>
    </p:spTree>
    <p:extLst>
      <p:ext uri="{BB962C8B-B14F-4D97-AF65-F5344CB8AC3E}">
        <p14:creationId xmlns:p14="http://schemas.microsoft.com/office/powerpoint/2010/main" val="4046014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F4F6F-723B-48E0-B94B-CCFF30BEB4FC}" type="slidenum">
              <a:rPr lang="en-US">
                <a:cs typeface="Arial" charset="0"/>
              </a:rPr>
              <a:pPr fontAlgn="base">
                <a:spcBef>
                  <a:spcPct val="0"/>
                </a:spcBef>
                <a:spcAft>
                  <a:spcPct val="0"/>
                </a:spcAft>
              </a:pPr>
              <a:t>33</a:t>
            </a:fld>
            <a:endParaRPr lang="en-US">
              <a:cs typeface="Arial" charset="0"/>
            </a:endParaRPr>
          </a:p>
        </p:txBody>
      </p:sp>
      <p:sp>
        <p:nvSpPr>
          <p:cNvPr id="788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b="1">
                <a:latin typeface="Times New Roman" pitchFamily="18" charset="0"/>
              </a:rPr>
              <a:t>Public relations </a:t>
            </a:r>
            <a:r>
              <a:rPr lang="en-US">
                <a:latin typeface="Times New Roman" pitchFamily="18" charset="0"/>
              </a:rPr>
              <a:t>(PR) is the department or function responsible for evaluating public opinion about, and attitudes toward, the organization and its products and brands. Public relations personnel also are responsible for fostering goodwill, understanding, and acceptance among a company’s various constituents and publics. Like advertising, public relations is one of four variables in the promotion mix. One of the tasks of the PR practitioner is to generate favorable </a:t>
            </a:r>
            <a:r>
              <a:rPr lang="en-US" b="1">
                <a:latin typeface="Times New Roman" pitchFamily="18" charset="0"/>
              </a:rPr>
              <a:t>publicity. </a:t>
            </a:r>
            <a:r>
              <a:rPr lang="en-US">
                <a:latin typeface="Times New Roman" pitchFamily="18" charset="0"/>
              </a:rPr>
              <a:t>By definition, publicity is communication about a company or product for which the company does not pay.</a:t>
            </a:r>
          </a:p>
          <a:p>
            <a:pPr>
              <a:spcBef>
                <a:spcPct val="0"/>
              </a:spcBef>
            </a:pPr>
            <a:endParaRPr lang="en-US">
              <a:latin typeface="Times New Roman" pitchFamily="18" charset="0"/>
            </a:endParaRPr>
          </a:p>
        </p:txBody>
      </p:sp>
    </p:spTree>
    <p:extLst>
      <p:ext uri="{BB962C8B-B14F-4D97-AF65-F5344CB8AC3E}">
        <p14:creationId xmlns:p14="http://schemas.microsoft.com/office/powerpoint/2010/main" val="3402613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FA66C-9553-4498-A889-0DD684036023}" type="slidenum">
              <a:rPr lang="en-US">
                <a:cs typeface="Arial" charset="0"/>
              </a:rPr>
              <a:pPr fontAlgn="base">
                <a:spcBef>
                  <a:spcPct val="0"/>
                </a:spcBef>
                <a:spcAft>
                  <a:spcPct val="0"/>
                </a:spcAft>
              </a:pPr>
              <a:t>35</a:t>
            </a:fld>
            <a:endParaRPr lang="en-US">
              <a:cs typeface="Arial" charset="0"/>
            </a:endParaRPr>
          </a:p>
        </p:txBody>
      </p:sp>
      <p:sp>
        <p:nvSpPr>
          <p:cNvPr id="819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b="1" dirty="0"/>
              <a:t>Corporate :  </a:t>
            </a:r>
            <a:r>
              <a:rPr lang="en-US" sz="1200" kern="1200" dirty="0">
                <a:solidFill>
                  <a:schemeClr val="tx1"/>
                </a:solidFill>
                <a:latin typeface="+mn-lt"/>
                <a:ea typeface="+mn-ea"/>
                <a:cs typeface="+mn-cs"/>
              </a:rPr>
              <a:t>Daimler AG is one of the world’s leading producers of diesel automobiles. This corporate image advertisement is not about the company’s cars per se; rather, it is about the company’s ongoing efforts to create more eco-friendly diesel fuels to power its cars. Translated, the headline reads, “If you invent the car, you’re also committed to Energy for the Future.” The ad positions Daimler both as an innovator and as a responsible corporate citizen. Because the message and the associated image have worldwide appeal, this ad lends itself to an extension strategy.</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Image:  </a:t>
            </a:r>
            <a:r>
              <a:rPr lang="en-US" sz="1200" kern="1200" dirty="0">
                <a:solidFill>
                  <a:schemeClr val="tx1"/>
                </a:solidFill>
                <a:latin typeface="+mn-lt"/>
                <a:ea typeface="+mn-ea"/>
                <a:cs typeface="+mn-cs"/>
              </a:rPr>
              <a:t>In 2008, for example, Anheuser-Busch </a:t>
            </a:r>
            <a:r>
              <a:rPr lang="en-US" sz="1200" kern="1200" dirty="0" err="1">
                <a:solidFill>
                  <a:schemeClr val="tx1"/>
                </a:solidFill>
                <a:latin typeface="+mn-lt"/>
                <a:ea typeface="+mn-ea"/>
                <a:cs typeface="+mn-cs"/>
              </a:rPr>
              <a:t>InBev</a:t>
            </a:r>
            <a:r>
              <a:rPr lang="en-US" sz="1200" kern="1200" dirty="0">
                <a:solidFill>
                  <a:schemeClr val="tx1"/>
                </a:solidFill>
                <a:latin typeface="+mn-lt"/>
                <a:ea typeface="+mn-ea"/>
                <a:cs typeface="+mn-cs"/>
              </a:rPr>
              <a:t> placed full-page ads in the business press to announce their merger. Global companies frequently use image advertising in an effort to present themselves as good corporate citizens in foreign countries. BASF uses advertising to raise awareness about the company’s innovative products that are used in the automotive, home construction, and pharmaceutical industries. Similarly, a campaign from Daimler AG was designed to raise awareness of the company’s eco-friendly electric drive vehicles (see Exhibit 13-5).</a:t>
            </a:r>
          </a:p>
          <a:p>
            <a:endParaRPr lang="en-US" sz="1200" b="1" kern="1200" dirty="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mn-lt"/>
                <a:ea typeface="+mn-ea"/>
                <a:cs typeface="+mn-cs"/>
              </a:rPr>
              <a:t>Advocacy:  </a:t>
            </a:r>
            <a:r>
              <a:rPr lang="en-US" sz="1200" b="0" kern="1200" dirty="0">
                <a:solidFill>
                  <a:schemeClr val="tx1"/>
                </a:solidFill>
                <a:latin typeface="+mn-lt"/>
                <a:ea typeface="+mn-ea"/>
                <a:cs typeface="+mn-cs"/>
              </a:rPr>
              <a:t>A</a:t>
            </a:r>
            <a:r>
              <a:rPr lang="en-US" sz="1200" kern="1200" dirty="0">
                <a:solidFill>
                  <a:schemeClr val="tx1"/>
                </a:solidFill>
                <a:latin typeface="+mn-lt"/>
                <a:ea typeface="+mn-ea"/>
                <a:cs typeface="+mn-cs"/>
              </a:rPr>
              <a:t> company presents its point of view on a particular issue. The ad from the Consumer Electronics Association in Chapter 2 supporting free trade agreements is one example. </a:t>
            </a:r>
          </a:p>
          <a:p>
            <a:endParaRPr lang="en-US" sz="1200" b="1" kern="1200" dirty="0">
              <a:solidFill>
                <a:schemeClr val="tx1"/>
              </a:solidFill>
              <a:latin typeface="+mn-lt"/>
              <a:ea typeface="+mn-ea"/>
              <a:cs typeface="+mn-cs"/>
            </a:endParaRPr>
          </a:p>
          <a:p>
            <a:pPr>
              <a:spcBef>
                <a:spcPct val="0"/>
              </a:spcBef>
            </a:pPr>
            <a:endParaRPr lang="en-US" dirty="0"/>
          </a:p>
        </p:txBody>
      </p:sp>
    </p:spTree>
    <p:extLst>
      <p:ext uri="{BB962C8B-B14F-4D97-AF65-F5344CB8AC3E}">
        <p14:creationId xmlns:p14="http://schemas.microsoft.com/office/powerpoint/2010/main" val="3816773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0459B6-C76F-40E3-AE3C-842C7479531A}" type="slidenum">
              <a:rPr lang="en-US">
                <a:cs typeface="Arial" charset="0"/>
              </a:rPr>
              <a:pPr fontAlgn="base">
                <a:spcBef>
                  <a:spcPct val="0"/>
                </a:spcBef>
                <a:spcAft>
                  <a:spcPct val="0"/>
                </a:spcAft>
              </a:pPr>
              <a:t>36</a:t>
            </a:fld>
            <a:endParaRPr lang="en-US">
              <a:cs typeface="Arial" charset="0"/>
            </a:endParaRPr>
          </a:p>
        </p:txBody>
      </p:sp>
      <p:sp>
        <p:nvSpPr>
          <p:cNvPr id="839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Public relations professionals with international responsibility must go beyond media relations and serve as more than a company mouthpiece. As companies become more involved in global marketing and the globalization of industries continues, company management must recognize the value of international public relations.</a:t>
            </a:r>
          </a:p>
          <a:p>
            <a:pPr>
              <a:spcBef>
                <a:spcPct val="0"/>
              </a:spcBef>
            </a:pPr>
            <a:r>
              <a:rPr lang="en-US" dirty="0"/>
              <a:t> </a:t>
            </a:r>
          </a:p>
          <a:p>
            <a:pPr>
              <a:spcBef>
                <a:spcPct val="0"/>
              </a:spcBef>
            </a:pPr>
            <a:r>
              <a:rPr lang="en-US" dirty="0"/>
              <a:t>In spite of these technological advances, PR professionals must still build good personal working relationships with journalists and other media representatives, as well as with leaders of other primary constituencies. Therefore, strong interpersonal skills are needed. One of the most basic concepts of the practice of PR is to know the audience. For the global PR practitioner, this means knowing the audiences in both the home country and the host country or countries. Specific skills needed include the ability to communicate in the language of the host country and familiarity with local customs. A PR professional who is unable to speak the language of the host country will be unable to communicate directly with a huge portion of an essential audience. Likewise, the PR professional working outside the home country must be sensitive to nonverbal communication issues in order to maintain good working relationships with host-country nationals. Commenting on the complexity of the international PR professional’s job, one expert notes that, in general, audiences are “increasingly more unfamiliar and more hostile, as well as more organized and </a:t>
            </a:r>
            <a:r>
              <a:rPr lang="en-US" dirty="0" err="1"/>
              <a:t>powerful</a:t>
            </a:r>
            <a:r>
              <a:rPr lang="en-US" dirty="0" err="1">
                <a:sym typeface="Symbol" pitchFamily="18" charset="2"/>
              </a:rPr>
              <a:t></a:t>
            </a:r>
            <a:r>
              <a:rPr lang="en-US" dirty="0" err="1"/>
              <a:t>more</a:t>
            </a:r>
            <a:r>
              <a:rPr lang="en-US" dirty="0"/>
              <a:t> demanding, more skeptical and more diverse.” International PR practitioners can play an important role as “bridges over the shrinking chasm of the global village”.</a:t>
            </a:r>
          </a:p>
        </p:txBody>
      </p:sp>
    </p:spTree>
    <p:extLst>
      <p:ext uri="{BB962C8B-B14F-4D97-AF65-F5344CB8AC3E}">
        <p14:creationId xmlns:p14="http://schemas.microsoft.com/office/powerpoint/2010/main" val="288047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E0843D-141A-4AD2-B4C4-8C5243A95BAC}" type="slidenum">
              <a:rPr lang="en-US">
                <a:cs typeface="Arial" charset="0"/>
              </a:rPr>
              <a:pPr fontAlgn="base">
                <a:spcBef>
                  <a:spcPct val="0"/>
                </a:spcBef>
                <a:spcAft>
                  <a:spcPct val="0"/>
                </a:spcAft>
              </a:pPr>
              <a:t>4</a:t>
            </a:fld>
            <a:endParaRPr lang="en-US">
              <a:cs typeface="Arial" charset="0"/>
            </a:endParaRPr>
          </a:p>
        </p:txBody>
      </p:sp>
      <p:sp>
        <p:nvSpPr>
          <p:cNvPr id="245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A global company that has the ability to successfully transform a domestic campaign into a worldwide one, or to create a new global campaign from the ground up, possesses a critical advantage. The first company to find a global market for any product is frequently at an advantage relative to competitors that make the same discovery later. The search for a global advertising campaign should bring together everyone involved with the product to share information and leverage their experiences. Global campaigns with unified themes can help to build long-term product and brand identities and offer significant savings by reducing costs associated with producing ads.</a:t>
            </a:r>
          </a:p>
          <a:p>
            <a:pPr>
              <a:spcBef>
                <a:spcPct val="0"/>
              </a:spcBef>
            </a:pPr>
            <a:r>
              <a:rPr lang="en-US" dirty="0"/>
              <a:t> </a:t>
            </a:r>
          </a:p>
          <a:p>
            <a:pPr>
              <a:spcBef>
                <a:spcPct val="0"/>
              </a:spcBef>
            </a:pPr>
            <a:r>
              <a:rPr lang="en-US" dirty="0"/>
              <a:t>McDonalds:  I’m </a:t>
            </a:r>
            <a:r>
              <a:rPr lang="en-US" dirty="0" err="1"/>
              <a:t>lovin</a:t>
            </a:r>
            <a:r>
              <a:rPr lang="en-US" dirty="0"/>
              <a:t>’ it</a:t>
            </a:r>
          </a:p>
          <a:p>
            <a:pPr>
              <a:spcBef>
                <a:spcPct val="0"/>
              </a:spcBef>
            </a:pPr>
            <a:r>
              <a:rPr lang="en-US" dirty="0"/>
              <a:t>IBM: Solutions for a Small Planet</a:t>
            </a:r>
          </a:p>
          <a:p>
            <a:pPr>
              <a:spcBef>
                <a:spcPct val="0"/>
              </a:spcBef>
            </a:pPr>
            <a:r>
              <a:rPr lang="en-US" dirty="0"/>
              <a:t>BP: Beyond Petroleum</a:t>
            </a:r>
          </a:p>
          <a:p>
            <a:pPr>
              <a:spcBef>
                <a:spcPct val="0"/>
              </a:spcBef>
            </a:pPr>
            <a:r>
              <a:rPr lang="en-US" dirty="0"/>
              <a:t> </a:t>
            </a:r>
          </a:p>
          <a:p>
            <a:pPr>
              <a:spcBef>
                <a:spcPct val="0"/>
              </a:spcBef>
            </a:pPr>
            <a:r>
              <a:rPr lang="en-US" dirty="0"/>
              <a:t>Global advertising also offers companies economies of scale in advertising as well as improved access to distribution channels. Where shelf space is at a premium, as with food products, a company has to convince retailers to carry its products rather than those of competitors. A global brand supported by global advertising may be very attractive because, from the retailer’s standpoint, a global brand is less likely to languish on the shelves.</a:t>
            </a:r>
          </a:p>
        </p:txBody>
      </p:sp>
    </p:spTree>
    <p:extLst>
      <p:ext uri="{BB962C8B-B14F-4D97-AF65-F5344CB8AC3E}">
        <p14:creationId xmlns:p14="http://schemas.microsoft.com/office/powerpoint/2010/main" val="3189610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17C33C-1CCE-4ED3-860E-49664F9FC43C}" type="slidenum">
              <a:rPr lang="en-US">
                <a:cs typeface="Arial" charset="0"/>
              </a:rPr>
              <a:pPr fontAlgn="base">
                <a:spcBef>
                  <a:spcPct val="0"/>
                </a:spcBef>
                <a:spcAft>
                  <a:spcPct val="0"/>
                </a:spcAft>
              </a:pPr>
              <a:t>37</a:t>
            </a:fld>
            <a:endParaRPr lang="en-US">
              <a:cs typeface="Arial" charset="0"/>
            </a:endParaRPr>
          </a:p>
        </p:txBody>
      </p:sp>
      <p:sp>
        <p:nvSpPr>
          <p:cNvPr id="860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Mass media and the written word are important vehicles for information dissemination in many industrialized countries. In developing countries, however, the best way to communicate might be through the </a:t>
            </a:r>
            <a:r>
              <a:rPr lang="en-US" dirty="0" err="1"/>
              <a:t>gongman</a:t>
            </a:r>
            <a:r>
              <a:rPr lang="en-US" dirty="0"/>
              <a:t>, the town crier, the market square, or the chief’s courts. In Ghana, dance, songs, and storytelling are important communication channels. In India, where half of the population cannot read, writing press releases will not be the most effective way to communicate. In Turkey, the practice of PR is thriving in spite of that country’s reputation for harsh treatment of political prisoners. Although the Turkish government still asserts absolute control as it has for generations, corporate PR and journalism are allowed to flourish so that Turkish organizations can compete globally. </a:t>
            </a:r>
          </a:p>
          <a:p>
            <a:pPr>
              <a:spcBef>
                <a:spcPct val="0"/>
              </a:spcBef>
            </a:pPr>
            <a:br>
              <a:rPr lang="en-US" dirty="0"/>
            </a:br>
            <a:r>
              <a:rPr lang="en-US" dirty="0"/>
              <a:t>Even in industrialized countries, there are some important differences between PR practices. In the United States, much of the news in a small, local newspaper is placed by means of the hometown news release. In Canada, on the other hand, large metropolitan population centers have combined with Canadian economic and climatic conditions to thwart the emergence of a local press. The dearth of small newspapers means that the practice of sending out hometown news releases is almost nonexistent.  In the United States, PR is increasingly viewed as a separate management function. In Europe that perspective has not been widely accepted; PR professionals are viewed as part of the marketing function rather than as distinct and separate specialists in a company. </a:t>
            </a:r>
            <a:endParaRPr lang="en-US" sz="1000" dirty="0">
              <a:latin typeface="Times New Roman" pitchFamily="18" charset="0"/>
            </a:endParaRPr>
          </a:p>
        </p:txBody>
      </p:sp>
    </p:spTree>
    <p:extLst>
      <p:ext uri="{BB962C8B-B14F-4D97-AF65-F5344CB8AC3E}">
        <p14:creationId xmlns:p14="http://schemas.microsoft.com/office/powerpoint/2010/main" val="380195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782781-5E05-4998-853D-C4777B772407}"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val="27430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306D6A-C758-4C67-8EAA-1D19B5D21FAE}" type="slidenum">
              <a:rPr lang="en-US">
                <a:cs typeface="Arial" charset="0"/>
              </a:rPr>
              <a:pPr fontAlgn="base">
                <a:spcBef>
                  <a:spcPct val="0"/>
                </a:spcBef>
                <a:spcAft>
                  <a:spcPct val="0"/>
                </a:spcAft>
              </a:pPr>
              <a:t>6</a:t>
            </a:fld>
            <a:endParaRPr lang="en-US">
              <a:cs typeface="Arial" charset="0"/>
            </a:endParaRPr>
          </a:p>
        </p:txBody>
      </p:sp>
      <p:sp>
        <p:nvSpPr>
          <p:cNvPr id="286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According to data compiled by various industry groups, worldwide advertising expenditures in 2012 passed the $500 billion milestone. Because advertising is often designed to add Psychological value to a product or brand, it plays a more important communications role in marketing consumer products than in marketing industrial products. Frequently purchased, low-cost Products generally require heavy promotional support, which often takes the form of reminder advertising. Consumer products companies top the list of big global advertising spenders.</a:t>
            </a:r>
            <a:endParaRPr lang="en-US" dirty="0">
              <a:latin typeface="Times New Roman" pitchFamily="18" charset="0"/>
            </a:endParaRPr>
          </a:p>
        </p:txBody>
      </p:sp>
    </p:spTree>
    <p:extLst>
      <p:ext uri="{BB962C8B-B14F-4D97-AF65-F5344CB8AC3E}">
        <p14:creationId xmlns:p14="http://schemas.microsoft.com/office/powerpoint/2010/main" val="309095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E552C-F3BB-4AB2-9A13-E09F47ADAE9B}" type="slidenum">
              <a:rPr lang="en-US">
                <a:cs typeface="Arial" charset="0"/>
              </a:rPr>
              <a:pPr fontAlgn="base">
                <a:spcBef>
                  <a:spcPct val="0"/>
                </a:spcBef>
                <a:spcAft>
                  <a:spcPct val="0"/>
                </a:spcAft>
              </a:pPr>
              <a:t>8</a:t>
            </a:fld>
            <a:endParaRPr lang="en-US">
              <a:cs typeface="Arial"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Communication experts generally agree that the overall requirements of effective communication and persuasion are fixed and do not vary from country to country. The same thing is true of the components of the communication process: The marketer is the source of the message; the message must be encoded, conveyed via the appropriate channel(s), and decoded by a member of the target audience. Communication takes place only when the intended meaning is transferred from the source to the receiver.</a:t>
            </a:r>
          </a:p>
          <a:p>
            <a:pPr>
              <a:spcBef>
                <a:spcPct val="0"/>
              </a:spcBef>
            </a:pPr>
            <a:r>
              <a:rPr lang="en-US" dirty="0"/>
              <a:t> </a:t>
            </a:r>
          </a:p>
          <a:p>
            <a:pPr>
              <a:spcBef>
                <a:spcPct val="0"/>
              </a:spcBef>
            </a:pPr>
            <a:r>
              <a:rPr lang="en-US" dirty="0"/>
              <a:t>Proponents of the “one world, one voice” approach to global advertising believe that the era of the global village has arrived and that tastes and preferences are converging worldwide. According to the standardization argument, people everywhere want the same products for the same reasons. This means that companies can achieve significant economies of scale by unifying advertising around the globe. Advertisers who prefer the localized approach are skeptical of the global village argument. Instead, they assert that consumers still differ from country to country and must be reached by advertising tailored to their respective countries. Proponents of localization point out that most blunders occur because advertisers have failed to understand—and adapt to—foreign cultures. </a:t>
            </a:r>
          </a:p>
        </p:txBody>
      </p:sp>
    </p:spTree>
    <p:extLst>
      <p:ext uri="{BB962C8B-B14F-4D97-AF65-F5344CB8AC3E}">
        <p14:creationId xmlns:p14="http://schemas.microsoft.com/office/powerpoint/2010/main" val="217436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23ECFB-45B3-4A9D-A2B2-EFF245ACFF13}" type="slidenum">
              <a:rPr lang="en-US">
                <a:cs typeface="Arial" charset="0"/>
              </a:rPr>
              <a:pPr fontAlgn="base">
                <a:spcBef>
                  <a:spcPct val="0"/>
                </a:spcBef>
                <a:spcAft>
                  <a:spcPct val="0"/>
                </a:spcAft>
              </a:pPr>
              <a:t>9</a:t>
            </a:fld>
            <a:endParaRPr lang="en-US">
              <a:cs typeface="Arial" charset="0"/>
            </a:endParaRPr>
          </a:p>
        </p:txBody>
      </p:sp>
      <p:sp>
        <p:nvSpPr>
          <p:cNvPr id="348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28600" indent="-228600">
              <a:buAutoNum type="arabicPeriod"/>
            </a:pPr>
            <a:r>
              <a:rPr lang="en-US" sz="1200" kern="1200" dirty="0">
                <a:solidFill>
                  <a:schemeClr val="tx1"/>
                </a:solidFill>
                <a:latin typeface="+mn-lt"/>
                <a:ea typeface="+mn-ea"/>
                <a:cs typeface="+mn-cs"/>
              </a:rPr>
              <a:t>The message may not get through to the intended recipient. This problem may be the result of an advertiser’s lack of knowledge about appropriate media for reaching certain types of audiences.</a:t>
            </a:r>
          </a:p>
          <a:p>
            <a:pPr marL="228600" indent="-228600">
              <a:buAutoNum type="arabicPeriod"/>
            </a:pPr>
            <a:r>
              <a:rPr lang="en-US" sz="1200" kern="1200" dirty="0">
                <a:solidFill>
                  <a:schemeClr val="tx1"/>
                </a:solidFill>
                <a:latin typeface="+mn-lt"/>
                <a:ea typeface="+mn-ea"/>
                <a:cs typeface="+mn-cs"/>
              </a:rPr>
              <a:t>The message may reach the target audience but may not be understood or may even be misunderstood. This can be the result of an inadequate understanding of the target audience’s level of sophistication or improper encoding.</a:t>
            </a:r>
          </a:p>
          <a:p>
            <a:r>
              <a:rPr lang="en-US" sz="1200" b="1" u="none" strike="noStrike" kern="1200" dirty="0">
                <a:solidFill>
                  <a:schemeClr val="tx1"/>
                </a:solidFill>
                <a:latin typeface="+mn-lt"/>
                <a:ea typeface="+mn-ea"/>
                <a:cs typeface="+mn-cs"/>
              </a:rPr>
              <a:t>3.</a:t>
            </a:r>
            <a:r>
              <a:rPr lang="en-US" sz="1200" b="1" u="none" strike="noStrike"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message may reach the target audience and may be understood but still may not compel the recipient to take action. This could result from a lack of cultural knowledge about a target audience.</a:t>
            </a:r>
          </a:p>
          <a:p>
            <a:r>
              <a:rPr lang="en-US" sz="1200" b="1" u="none" strike="noStrike" kern="1200" dirty="0">
                <a:solidFill>
                  <a:schemeClr val="tx1"/>
                </a:solidFill>
                <a:latin typeface="+mn-lt"/>
                <a:ea typeface="+mn-ea"/>
                <a:cs typeface="+mn-cs"/>
              </a:rPr>
              <a:t>4.</a:t>
            </a:r>
            <a:r>
              <a:rPr lang="en-US" sz="1200" b="1" u="none" strike="noStrike"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effectiveness of the message may be impaired by noise. </a:t>
            </a:r>
            <a:r>
              <a:rPr lang="en-US" sz="1200" i="1" kern="1200" dirty="0">
                <a:solidFill>
                  <a:schemeClr val="tx1"/>
                </a:solidFill>
                <a:latin typeface="+mn-lt"/>
                <a:ea typeface="+mn-ea"/>
                <a:cs typeface="+mn-cs"/>
              </a:rPr>
              <a:t>Noise</a:t>
            </a:r>
            <a:r>
              <a:rPr lang="en-US" sz="1200" kern="1200" dirty="0">
                <a:solidFill>
                  <a:schemeClr val="tx1"/>
                </a:solidFill>
                <a:latin typeface="+mn-lt"/>
                <a:ea typeface="+mn-ea"/>
                <a:cs typeface="+mn-cs"/>
              </a:rPr>
              <a:t>, in this case, is an external influence, such as competitive advertising, other sales personnel, or confusion at the receiving end, that can detract from the ultimate effectiveness of the communication.</a:t>
            </a:r>
          </a:p>
        </p:txBody>
      </p:sp>
    </p:spTree>
    <p:extLst>
      <p:ext uri="{BB962C8B-B14F-4D97-AF65-F5344CB8AC3E}">
        <p14:creationId xmlns:p14="http://schemas.microsoft.com/office/powerpoint/2010/main" val="82103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Much of the research on this issue has focused on the match between advertising messages and local culture. For example, Ali </a:t>
            </a:r>
            <a:r>
              <a:rPr lang="en-US" sz="1200" kern="1200" dirty="0" err="1">
                <a:solidFill>
                  <a:schemeClr val="tx1"/>
                </a:solidFill>
                <a:latin typeface="+mn-lt"/>
                <a:ea typeface="+mn-ea"/>
                <a:cs typeface="+mn-cs"/>
              </a:rPr>
              <a:t>Kanso</a:t>
            </a:r>
            <a:r>
              <a:rPr lang="en-US" sz="1200" kern="1200" dirty="0">
                <a:solidFill>
                  <a:schemeClr val="tx1"/>
                </a:solidFill>
                <a:latin typeface="+mn-lt"/>
                <a:ea typeface="+mn-ea"/>
                <a:cs typeface="+mn-cs"/>
              </a:rPr>
              <a:t> surveyed two different groups of advertising managers, those adopting localized approaches to advertising and those adopting standardized approaches. One finding was that managers who are attuned to cultural issues tend to prefer the localized approach, whereas managers less sensitive to cultural issues prefer a standardized approach.</a:t>
            </a:r>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11</a:t>
            </a:fld>
            <a:endParaRPr lang="en-US"/>
          </a:p>
        </p:txBody>
      </p:sp>
    </p:spTree>
    <p:extLst>
      <p:ext uri="{BB962C8B-B14F-4D97-AF65-F5344CB8AC3E}">
        <p14:creationId xmlns:p14="http://schemas.microsoft.com/office/powerpoint/2010/main" val="88228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03C9A2-564A-42AB-AEAE-FC7C97DA125C}" type="slidenum">
              <a:rPr lang="en-US">
                <a:cs typeface="Arial" charset="0"/>
              </a:rPr>
              <a:pPr fontAlgn="base">
                <a:spcBef>
                  <a:spcPct val="0"/>
                </a:spcBef>
                <a:spcAft>
                  <a:spcPct val="0"/>
                </a:spcAft>
              </a:pPr>
              <a:t>12</a:t>
            </a:fld>
            <a:endParaRPr lang="en-US">
              <a:cs typeface="Arial" charset="0"/>
            </a:endParaRPr>
          </a:p>
        </p:txBody>
      </p:sp>
      <p:sp>
        <p:nvSpPr>
          <p:cNvPr id="389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question of </a:t>
            </a:r>
            <a:r>
              <a:rPr lang="en-US" sz="1200" b="0" i="1" u="none" strike="noStrike" kern="1200" baseline="0" dirty="0">
                <a:solidFill>
                  <a:schemeClr val="tx1"/>
                </a:solidFill>
                <a:latin typeface="+mn-lt"/>
                <a:ea typeface="+mn-ea"/>
                <a:cs typeface="+mn-cs"/>
              </a:rPr>
              <a:t>when </a:t>
            </a:r>
            <a:r>
              <a:rPr lang="en-US" sz="1200" b="0" i="0" u="none" strike="noStrike" kern="1200" baseline="0" dirty="0">
                <a:solidFill>
                  <a:schemeClr val="tx1"/>
                </a:solidFill>
                <a:latin typeface="+mn-lt"/>
                <a:ea typeface="+mn-ea"/>
                <a:cs typeface="+mn-cs"/>
              </a:rPr>
              <a:t>to use each approach depends on the product involved and a company’s objectives in a particular market. The following generalizations can serve as guidelines: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Standardized print campaigns can be used for industrial products or for high-tech consumer products. Examples: Apple’s iPhone and iPad.</a:t>
            </a:r>
          </a:p>
          <a:p>
            <a:r>
              <a:rPr lang="en-US" sz="1200" b="0" i="0" u="none" strike="noStrike" kern="1200" baseline="0" dirty="0">
                <a:solidFill>
                  <a:schemeClr val="tx1"/>
                </a:solidFill>
                <a:latin typeface="+mn-lt"/>
                <a:ea typeface="+mn-ea"/>
                <a:cs typeface="+mn-cs"/>
              </a:rPr>
              <a:t>● Standardized print campaigns with a strong visual appeal often travel well. Example: Similarly, no text appears in the assembly instructions for IKEA furniture. Picture-based instructions can be used throughout the world without translation.</a:t>
            </a:r>
          </a:p>
          <a:p>
            <a:r>
              <a:rPr lang="en-US" sz="1200" b="0" i="0" u="none" strike="noStrike" kern="1200" baseline="0" dirty="0">
                <a:solidFill>
                  <a:schemeClr val="tx1"/>
                </a:solidFill>
                <a:latin typeface="+mn-lt"/>
                <a:ea typeface="+mn-ea"/>
                <a:cs typeface="+mn-cs"/>
              </a:rPr>
              <a:t>● TV commercials that use voiceovers instead of actors or celebrity endorsers speaking dialogue can use standardized visuals with translated copy for the voiceover. Examples: Gillette (“The best a man can get”); GE (“Imagination at work”); UPS (“We ♥ Logistics”).</a:t>
            </a:r>
            <a:endParaRPr lang="en-US" dirty="0">
              <a:latin typeface="Times New Roman" pitchFamily="18" charset="0"/>
            </a:endParaRPr>
          </a:p>
        </p:txBody>
      </p:sp>
    </p:spTree>
    <p:extLst>
      <p:ext uri="{BB962C8B-B14F-4D97-AF65-F5344CB8AC3E}">
        <p14:creationId xmlns:p14="http://schemas.microsoft.com/office/powerpoint/2010/main" val="322419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KEEGAN/MARK C. GREEN               </a:t>
            </a:r>
            <a:r>
              <a:rPr lang="en-US" sz="1400" spc="-150" dirty="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a:solidFill>
                  <a:schemeClr val="tx2">
                    <a:lumMod val="75000"/>
                  </a:schemeClr>
                </a:solidFill>
                <a:latin typeface="HP Simplified" pitchFamily="34" charset="0"/>
              </a:rPr>
              <a:t>Introduction to Global Marketing</a:t>
            </a:r>
          </a:p>
          <a:p>
            <a:r>
              <a:rPr lang="en-US" dirty="0">
                <a:solidFill>
                  <a:schemeClr val="tx2">
                    <a:lumMod val="75000"/>
                  </a:schemeClr>
                </a:solidFill>
                <a:latin typeface="HP Simplified" pitchFamily="34" charset="0"/>
              </a:rPr>
              <a:t>Chapter 1</a:t>
            </a:r>
          </a:p>
          <a:p>
            <a:endParaRPr lang="en-US" dirty="0"/>
          </a:p>
        </p:txBody>
      </p:sp>
      <p:sp>
        <p:nvSpPr>
          <p:cNvPr id="5" name="Rectangle 4"/>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AB724-C41C-4280-BF5B-7E0EA2CB0E67}" type="datetime1">
              <a:rPr lang="en-US" smtClean="0"/>
              <a:pPr/>
              <a:t>11/3/2019</a:t>
            </a:fld>
            <a:endParaRPr lang="en-US"/>
          </a:p>
        </p:txBody>
      </p:sp>
      <p:sp>
        <p:nvSpPr>
          <p:cNvPr id="5" name="Footer Placeholder 4"/>
          <p:cNvSpPr>
            <a:spLocks noGrp="1"/>
          </p:cNvSpPr>
          <p:nvPr>
            <p:ph type="ftr" sz="quarter" idx="11"/>
          </p:nvPr>
        </p:nvSpPr>
        <p:spPr/>
        <p:txBody>
          <a:bodyPr/>
          <a:lstStyle/>
          <a:p>
            <a:r>
              <a:rPr lang="en-US" dirty="0"/>
              <a:t>Copyright © 2017 Pearson Education, Ltd. </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1C10D-3B3D-466A-A308-37A14196C8B8}" type="datetime1">
              <a:rPr lang="en-US" smtClean="0"/>
              <a:pPr/>
              <a:t>11/3/2019</a:t>
            </a:fld>
            <a:endParaRPr lang="en-US"/>
          </a:p>
        </p:txBody>
      </p:sp>
      <p:sp>
        <p:nvSpPr>
          <p:cNvPr id="5" name="Footer Placeholder 4"/>
          <p:cNvSpPr>
            <a:spLocks noGrp="1"/>
          </p:cNvSpPr>
          <p:nvPr>
            <p:ph type="ftr" sz="quarter" idx="11"/>
          </p:nvPr>
        </p:nvSpPr>
        <p:spPr/>
        <p:txBody>
          <a:bodyPr/>
          <a:lstStyle/>
          <a:p>
            <a:r>
              <a:rPr lang="en-US" dirty="0"/>
              <a:t>Copyright © 2017 Pearson Education, Ltd. </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E5BD1-AF91-4090-928F-3B8D04D0E54F}" type="datetime1">
              <a:rPr lang="en-US" smtClean="0"/>
              <a:pPr/>
              <a:t>11/3/2019</a:t>
            </a:fld>
            <a:endParaRPr lang="en-US"/>
          </a:p>
        </p:txBody>
      </p:sp>
      <p:sp>
        <p:nvSpPr>
          <p:cNvPr id="4" name="Footer Placeholder 3"/>
          <p:cNvSpPr>
            <a:spLocks noGrp="1"/>
          </p:cNvSpPr>
          <p:nvPr>
            <p:ph type="ftr" sz="quarter" idx="11"/>
          </p:nvPr>
        </p:nvSpPr>
        <p:spPr/>
        <p:txBody>
          <a:bodyPr/>
          <a:lstStyle/>
          <a:p>
            <a:r>
              <a:rPr lang="en-US" dirty="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dirty="0"/>
              <a:t>13-</a:t>
            </a:r>
            <a:fld id="{BA1B1854-2A96-441B-8E94-8B895DE2852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87881-1E47-4A20-85A1-616AB0D80210}" type="datetime1">
              <a:rPr lang="en-US" smtClean="0"/>
              <a:pPr/>
              <a:t>11/3/2019</a:t>
            </a:fld>
            <a:endParaRPr lang="en-US"/>
          </a:p>
        </p:txBody>
      </p:sp>
      <p:sp>
        <p:nvSpPr>
          <p:cNvPr id="5" name="Footer Placeholder 4"/>
          <p:cNvSpPr>
            <a:spLocks noGrp="1"/>
          </p:cNvSpPr>
          <p:nvPr>
            <p:ph type="ftr" sz="quarter" idx="11"/>
          </p:nvPr>
        </p:nvSpPr>
        <p:spPr/>
        <p:txBody>
          <a:bodyPr/>
          <a:lstStyle/>
          <a:p>
            <a:r>
              <a:rPr lang="en-US" dirty="0"/>
              <a:t>Copyright © 2017 Pearson Education, Ltd. </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a:t>13-</a:t>
            </a:r>
            <a:fld id="{BA1B1854-2A96-441B-8E94-8B895DE2852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C0B95E-9E82-432E-91D6-67CF4140A488}" type="datetime1">
              <a:rPr lang="en-US" smtClean="0"/>
              <a:pPr/>
              <a:t>11/3/2019</a:t>
            </a:fld>
            <a:endParaRPr lang="en-US"/>
          </a:p>
        </p:txBody>
      </p:sp>
      <p:sp>
        <p:nvSpPr>
          <p:cNvPr id="5" name="Footer Placeholder 4"/>
          <p:cNvSpPr>
            <a:spLocks noGrp="1"/>
          </p:cNvSpPr>
          <p:nvPr>
            <p:ph type="ftr" sz="quarter" idx="11"/>
          </p:nvPr>
        </p:nvSpPr>
        <p:spPr>
          <a:xfrm>
            <a:off x="2877312" y="6356350"/>
            <a:ext cx="3142488" cy="365125"/>
          </a:xfrm>
          <a:prstGeom prst="rect">
            <a:avLst/>
          </a:prstGeom>
        </p:spPr>
        <p:txBody>
          <a:bodyPr/>
          <a:lstStyle>
            <a:lvl1pPr>
              <a:defRPr sz="1200">
                <a:solidFill>
                  <a:schemeClr val="bg1">
                    <a:lumMod val="65000"/>
                  </a:schemeClr>
                </a:solidFill>
              </a:defRPr>
            </a:lvl1pPr>
          </a:lstStyle>
          <a:p>
            <a:r>
              <a:rPr lang="en-US" dirty="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a:t>13-</a:t>
            </a:r>
            <a:fld id="{3D970145-E5A9-4A86-BF3A-FF01985F75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60B00-33E0-4F2F-BC15-151F62C0A204}" type="datetime1">
              <a:rPr lang="en-US" smtClean="0"/>
              <a:pPr/>
              <a:t>11/3/2019</a:t>
            </a:fld>
            <a:endParaRPr lang="en-US"/>
          </a:p>
        </p:txBody>
      </p:sp>
      <p:sp>
        <p:nvSpPr>
          <p:cNvPr id="5" name="Footer Placeholder 4"/>
          <p:cNvSpPr>
            <a:spLocks noGrp="1"/>
          </p:cNvSpPr>
          <p:nvPr>
            <p:ph type="ftr" sz="quarter" idx="11"/>
          </p:nvPr>
        </p:nvSpPr>
        <p:spPr/>
        <p:txBody>
          <a:bodyPr/>
          <a:lstStyle/>
          <a:p>
            <a:r>
              <a:rPr lang="en-US" dirty="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a:t>13-</a:t>
            </a:r>
            <a:fld id="{BA1B1854-2A96-441B-8E94-8B895DE285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33DE2-C814-4A02-A199-34B09306581E}" type="datetime1">
              <a:rPr lang="en-US" smtClean="0"/>
              <a:pPr/>
              <a:t>11/3/2019</a:t>
            </a:fld>
            <a:endParaRPr lang="en-US"/>
          </a:p>
        </p:txBody>
      </p:sp>
      <p:sp>
        <p:nvSpPr>
          <p:cNvPr id="5" name="Footer Placeholder 4"/>
          <p:cNvSpPr>
            <a:spLocks noGrp="1"/>
          </p:cNvSpPr>
          <p:nvPr>
            <p:ph type="ftr" sz="quarter" idx="11"/>
          </p:nvPr>
        </p:nvSpPr>
        <p:spPr/>
        <p:txBody>
          <a:bodyPr/>
          <a:lstStyle/>
          <a:p>
            <a:r>
              <a:rPr lang="en-US" dirty="0"/>
              <a:t>Copyright © 2017 Pearson Education, Ltd. </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1864BD-3F70-4744-85D2-125DBA0E0467}" type="datetime1">
              <a:rPr lang="en-US" smtClean="0"/>
              <a:pPr/>
              <a:t>11/3/2019</a:t>
            </a:fld>
            <a:endParaRPr lang="en-US"/>
          </a:p>
        </p:txBody>
      </p:sp>
      <p:sp>
        <p:nvSpPr>
          <p:cNvPr id="6" name="Footer Placeholder 5"/>
          <p:cNvSpPr>
            <a:spLocks noGrp="1"/>
          </p:cNvSpPr>
          <p:nvPr>
            <p:ph type="ftr" sz="quarter" idx="11"/>
          </p:nvPr>
        </p:nvSpPr>
        <p:spPr/>
        <p:txBody>
          <a:bodyPr/>
          <a:lstStyle/>
          <a:p>
            <a:r>
              <a:rPr lang="en-US" dirty="0"/>
              <a:t>Copyright © 2017 Pearson Education, Ltd.</a:t>
            </a:r>
          </a:p>
          <a:p>
            <a:endParaRPr lang="en-US" dirty="0"/>
          </a:p>
        </p:txBody>
      </p:sp>
      <p:sp>
        <p:nvSpPr>
          <p:cNvPr id="7" name="Slide Number Placeholder 6"/>
          <p:cNvSpPr>
            <a:spLocks noGrp="1"/>
          </p:cNvSpPr>
          <p:nvPr>
            <p:ph type="sldNum" sz="quarter" idx="12"/>
          </p:nvPr>
        </p:nvSpPr>
        <p:spPr/>
        <p:txBody>
          <a:bodyPr/>
          <a:lstStyle/>
          <a:p>
            <a:r>
              <a:rPr lang="en-US" dirty="0"/>
              <a:t>13-</a:t>
            </a:r>
            <a:fld id="{BA1B1854-2A96-441B-8E94-8B895DE285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C5251D-C54D-46BF-B10A-54601FCDED9F}" type="datetime1">
              <a:rPr lang="en-US" smtClean="0"/>
              <a:pPr/>
              <a:t>11/3/2019</a:t>
            </a:fld>
            <a:endParaRPr lang="en-US"/>
          </a:p>
        </p:txBody>
      </p:sp>
      <p:sp>
        <p:nvSpPr>
          <p:cNvPr id="8" name="Footer Placeholder 7"/>
          <p:cNvSpPr>
            <a:spLocks noGrp="1"/>
          </p:cNvSpPr>
          <p:nvPr>
            <p:ph type="ftr" sz="quarter" idx="11"/>
          </p:nvPr>
        </p:nvSpPr>
        <p:spPr/>
        <p:txBody>
          <a:bodyPr/>
          <a:lstStyle/>
          <a:p>
            <a:r>
              <a:rPr lang="en-US" dirty="0"/>
              <a:t>Copyright © 2017 Pearson Education, Ltd.</a:t>
            </a:r>
          </a:p>
          <a:p>
            <a:endParaRPr lang="en-US" dirty="0"/>
          </a:p>
        </p:txBody>
      </p:sp>
      <p:sp>
        <p:nvSpPr>
          <p:cNvPr id="9" name="Slide Number Placeholder 8"/>
          <p:cNvSpPr>
            <a:spLocks noGrp="1"/>
          </p:cNvSpPr>
          <p:nvPr>
            <p:ph type="sldNum" sz="quarter" idx="12"/>
          </p:nvPr>
        </p:nvSpPr>
        <p:spPr/>
        <p:txBody>
          <a:bodyPr/>
          <a:lstStyle/>
          <a:p>
            <a:r>
              <a:rPr lang="en-US" dirty="0"/>
              <a:t>13-</a:t>
            </a:r>
            <a:fld id="{BA1B1854-2A96-441B-8E94-8B895DE285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22C9E1-8CCD-4D5E-B880-804DB6A126CD}" type="datetime1">
              <a:rPr lang="en-US" smtClean="0"/>
              <a:pPr/>
              <a:t>11/3/2019</a:t>
            </a:fld>
            <a:endParaRPr lang="en-US"/>
          </a:p>
        </p:txBody>
      </p:sp>
      <p:sp>
        <p:nvSpPr>
          <p:cNvPr id="4" name="Footer Placeholder 3"/>
          <p:cNvSpPr>
            <a:spLocks noGrp="1"/>
          </p:cNvSpPr>
          <p:nvPr>
            <p:ph type="ftr" sz="quarter" idx="11"/>
          </p:nvPr>
        </p:nvSpPr>
        <p:spPr/>
        <p:txBody>
          <a:bodyPr/>
          <a:lstStyle/>
          <a:p>
            <a:r>
              <a:rPr lang="en-US" dirty="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dirty="0"/>
              <a:t>13-</a:t>
            </a:r>
            <a:fld id="{BA1B1854-2A96-441B-8E94-8B895DE285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1BCB3-5657-4C87-8E09-ED20286D15D8}" type="datetime1">
              <a:rPr lang="en-US" smtClean="0"/>
              <a:pPr/>
              <a:t>11/3/2019</a:t>
            </a:fld>
            <a:endParaRPr lang="en-US"/>
          </a:p>
        </p:txBody>
      </p:sp>
      <p:sp>
        <p:nvSpPr>
          <p:cNvPr id="3" name="Footer Placeholder 2"/>
          <p:cNvSpPr>
            <a:spLocks noGrp="1"/>
          </p:cNvSpPr>
          <p:nvPr>
            <p:ph type="ftr" sz="quarter" idx="11"/>
          </p:nvPr>
        </p:nvSpPr>
        <p:spPr/>
        <p:txBody>
          <a:bodyPr/>
          <a:lstStyle/>
          <a:p>
            <a:r>
              <a:rPr lang="en-US" dirty="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dirty="0"/>
              <a:t>13-</a:t>
            </a:r>
            <a:fld id="{BA1B1854-2A96-441B-8E94-8B895DE285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5393A-FD54-480E-A7DA-705741106C3A}" type="datetime1">
              <a:rPr lang="en-US" smtClean="0"/>
              <a:pPr/>
              <a:t>11/3/2019</a:t>
            </a:fld>
            <a:endParaRPr lang="en-US"/>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991B0-3A1D-4438-B557-9AB1FD3B57BF}" type="datetime1">
              <a:rPr lang="en-US" smtClean="0"/>
              <a:pPr/>
              <a:t>11/3/2019</a:t>
            </a:fld>
            <a:endParaRPr lang="en-US"/>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7DE2C-FCDE-45F2-A4DC-F605A282DDB9}" type="datetime1">
              <a:rPr lang="en-US" smtClean="0"/>
              <a:pPr/>
              <a:t>11/3/2019</a:t>
            </a:fld>
            <a:endParaRPr lang="en-US"/>
          </a:p>
        </p:txBody>
      </p:sp>
      <p:sp>
        <p:nvSpPr>
          <p:cNvPr id="5" name="Footer Placeholder 4"/>
          <p:cNvSpPr>
            <a:spLocks noGrp="1"/>
          </p:cNvSpPr>
          <p:nvPr>
            <p:ph type="ftr" sz="quarter" idx="3"/>
          </p:nvPr>
        </p:nvSpPr>
        <p:spPr>
          <a:xfrm>
            <a:off x="2913888" y="6356350"/>
            <a:ext cx="31059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2017 Pearson Education, Ltd.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13-</a:t>
            </a:r>
            <a:fld id="{BA1B1854-2A96-441B-8E94-8B895DE28521}"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46FDD48-14C8-4458-B08A-3E75C18FA95D}" type="datetime1">
              <a:rPr lang="en-US" smtClean="0"/>
              <a:pPr>
                <a:defRPr/>
              </a:pPr>
              <a:t>11/3/2019</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a:t>13-</a:t>
            </a: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a:t>
            </a:r>
            <a:r>
              <a:rPr lang="en-US" sz="2400" spc="-150" baseline="0" dirty="0">
                <a:solidFill>
                  <a:srgbClr val="46A1EC"/>
                </a:solidFill>
                <a:latin typeface="HP Simplified" pitchFamily="34" charset="0"/>
                <a:cs typeface="BrowalliaUPC" pitchFamily="34" charset="-34"/>
              </a:rPr>
              <a:t>   </a:t>
            </a:r>
            <a:r>
              <a:rPr lang="en-US" sz="2400" spc="-150" dirty="0">
                <a:solidFill>
                  <a:srgbClr val="46A1EC"/>
                </a:solidFill>
                <a:latin typeface="HP Simplified" pitchFamily="34" charset="0"/>
                <a:cs typeface="BrowalliaUPC" pitchFamily="34" charset="-34"/>
              </a:rPr>
              <a:t>MARK C. GREEN               </a:t>
            </a:r>
            <a:r>
              <a:rPr lang="en-US" sz="1400" spc="-150" dirty="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791" r:id="rId1"/>
    <p:sldLayoutId id="2147483793"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44"/>
          <p:cNvSpPr txBox="1">
            <a:spLocks noChangeArrowheads="1"/>
          </p:cNvSpPr>
          <p:nvPr/>
        </p:nvSpPr>
        <p:spPr bwMode="auto">
          <a:xfrm>
            <a:off x="629280" y="359943"/>
            <a:ext cx="7885440" cy="1015663"/>
          </a:xfrm>
          <a:prstGeom prst="rect">
            <a:avLst/>
          </a:prstGeom>
          <a:noFill/>
          <a:ln w="9525">
            <a:noFill/>
            <a:miter lim="800000"/>
            <a:headEnd/>
            <a:tailEnd/>
          </a:ln>
        </p:spPr>
        <p:txBody>
          <a:bodyPr wrap="square">
            <a:spAutoFit/>
          </a:bodyPr>
          <a:lstStyle/>
          <a:p>
            <a:pPr algn="ctr"/>
            <a:r>
              <a:rPr lang="en-US" sz="2000" b="1" dirty="0"/>
              <a:t>Global Marketing Communications Decisions I: Advertising</a:t>
            </a:r>
          </a:p>
          <a:p>
            <a:pPr algn="ctr"/>
            <a:r>
              <a:rPr lang="en-US" sz="2000" b="1" dirty="0"/>
              <a:t>and Public Relations</a:t>
            </a:r>
          </a:p>
          <a:p>
            <a:pPr algn="ctr"/>
            <a:r>
              <a:rPr lang="en-US" b="1" dirty="0">
                <a:solidFill>
                  <a:srgbClr val="00B0F0"/>
                </a:solidFill>
              </a:rPr>
              <a:t>Chapter 13</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a:t>13-</a:t>
            </a:r>
            <a:fld id="{3D970145-E5A9-4A86-BF3A-FF01985F7544}"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ln>
            <a:miter lim="800000"/>
            <a:headEnd/>
            <a:tailEnd/>
          </a:ln>
        </p:spPr>
        <p:txBody>
          <a:bodyPr wrap="square" numCol="1" anchorCtr="0" compatLnSpc="1">
            <a:prstTxWarp prst="textNoShape">
              <a:avLst/>
            </a:prstTxWarp>
            <a:noAutofit/>
          </a:bodyPr>
          <a:lstStyle/>
          <a:p>
            <a:r>
              <a:rPr lang="en-US" sz="4000" b="1" dirty="0"/>
              <a:t>Standardization vs. Adaptation</a:t>
            </a:r>
            <a:br>
              <a:rPr lang="en-US" sz="4000" b="1" dirty="0"/>
            </a:br>
            <a:r>
              <a:rPr lang="en-US" sz="4000" dirty="0"/>
              <a:t> Localization Argument </a:t>
            </a:r>
            <a:endParaRPr lang="en-US" sz="4000" b="1" dirty="0"/>
          </a:p>
        </p:txBody>
      </p:sp>
      <p:sp>
        <p:nvSpPr>
          <p:cNvPr id="35843" name="Rectangle 3"/>
          <p:cNvSpPr>
            <a:spLocks noGrp="1" noChangeArrowheads="1"/>
          </p:cNvSpPr>
          <p:nvPr>
            <p:ph sz="half" idx="1"/>
          </p:nvPr>
        </p:nvSpPr>
        <p:spPr>
          <a:xfrm>
            <a:off x="457200" y="1809051"/>
            <a:ext cx="4038600" cy="4525963"/>
          </a:xfrm>
          <a:ln w="3175">
            <a:solidFill>
              <a:schemeClr val="tx1"/>
            </a:solidFill>
          </a:ln>
        </p:spPr>
        <p:txBody>
          <a:bodyPr/>
          <a:lstStyle/>
          <a:p>
            <a:pPr>
              <a:lnSpc>
                <a:spcPct val="90000"/>
              </a:lnSpc>
              <a:buFontTx/>
              <a:buNone/>
            </a:pPr>
            <a:r>
              <a:rPr lang="en-US" sz="2800" dirty="0"/>
              <a:t>  “We have been in Sweden for 60 years and in China for only 4 or 5 so our feeling is that retailing is local. It is important to take advantage of local humor, and the things on people’s minds.”</a:t>
            </a:r>
          </a:p>
          <a:p>
            <a:pPr algn="r">
              <a:lnSpc>
                <a:spcPct val="90000"/>
              </a:lnSpc>
              <a:buFontTx/>
              <a:buNone/>
            </a:pPr>
            <a:r>
              <a:rPr lang="en-US" sz="2800" dirty="0"/>
              <a:t>Nils Larsson, </a:t>
            </a:r>
          </a:p>
          <a:p>
            <a:pPr algn="r">
              <a:lnSpc>
                <a:spcPct val="90000"/>
              </a:lnSpc>
              <a:buFontTx/>
              <a:buNone/>
            </a:pPr>
            <a:r>
              <a:rPr lang="en-US" sz="2800" dirty="0"/>
              <a:t>IKEA</a:t>
            </a:r>
          </a:p>
        </p:txBody>
      </p:sp>
      <p:sp>
        <p:nvSpPr>
          <p:cNvPr id="4" name="Content Placeholder 3"/>
          <p:cNvSpPr>
            <a:spLocks noGrp="1"/>
          </p:cNvSpPr>
          <p:nvPr>
            <p:ph sz="half" idx="2"/>
          </p:nvPr>
        </p:nvSpPr>
        <p:spPr>
          <a:xfrm>
            <a:off x="4648200" y="1752600"/>
            <a:ext cx="4038600" cy="4525963"/>
          </a:xfrm>
          <a:ln w="3175">
            <a:solidFill>
              <a:schemeClr val="tx1"/>
            </a:solidFill>
          </a:ln>
        </p:spPr>
        <p:txBody>
          <a:bodyPr/>
          <a:lstStyle/>
          <a:p>
            <a:pPr fontAlgn="auto">
              <a:lnSpc>
                <a:spcPct val="90000"/>
              </a:lnSpc>
              <a:spcAft>
                <a:spcPts val="0"/>
              </a:spcAft>
              <a:buFontTx/>
              <a:buNone/>
              <a:defRPr/>
            </a:pPr>
            <a:r>
              <a:rPr lang="en-US" dirty="0"/>
              <a:t>“I can think of very few truly global ads that work. Brands are often at different stages around the world, and that means there are different advertising jobs to do.”</a:t>
            </a:r>
          </a:p>
          <a:p>
            <a:pPr algn="r" fontAlgn="auto">
              <a:lnSpc>
                <a:spcPct val="90000"/>
              </a:lnSpc>
              <a:spcAft>
                <a:spcPts val="0"/>
              </a:spcAft>
              <a:buFontTx/>
              <a:buNone/>
              <a:defRPr/>
            </a:pPr>
            <a:r>
              <a:rPr lang="en-US" dirty="0"/>
              <a:t>		</a:t>
            </a:r>
            <a:r>
              <a:rPr lang="en-US" sz="2400" dirty="0"/>
              <a:t>Michael Conrad, Chief Creative Officer, Leo Burnett Worldwide</a:t>
            </a:r>
          </a:p>
          <a:p>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672"/>
            <a:ext cx="8229600" cy="1143000"/>
          </a:xfrm>
        </p:spPr>
        <p:txBody>
          <a:bodyPr>
            <a:normAutofit fontScale="90000"/>
          </a:bodyPr>
          <a:lstStyle/>
          <a:p>
            <a:r>
              <a:rPr lang="en-US" dirty="0"/>
              <a:t>Standardization vs. Adaptation</a:t>
            </a:r>
            <a:br>
              <a:rPr lang="en-US" dirty="0"/>
            </a:br>
            <a:r>
              <a:rPr lang="en-US" dirty="0"/>
              <a:t>Globalization Argument </a:t>
            </a:r>
          </a:p>
        </p:txBody>
      </p:sp>
      <p:sp>
        <p:nvSpPr>
          <p:cNvPr id="3" name="Content Placeholder 2"/>
          <p:cNvSpPr>
            <a:spLocks noGrp="1"/>
          </p:cNvSpPr>
          <p:nvPr>
            <p:ph idx="1"/>
          </p:nvPr>
        </p:nvSpPr>
        <p:spPr>
          <a:xfrm>
            <a:off x="457200" y="2332037"/>
            <a:ext cx="8229600" cy="4525963"/>
          </a:xfrm>
        </p:spPr>
        <p:txBody>
          <a:bodyPr/>
          <a:lstStyle/>
          <a:p>
            <a:pPr>
              <a:buNone/>
            </a:pPr>
            <a:r>
              <a:rPr lang="en-US" dirty="0"/>
              <a:t>“Why should three artists in three different countries sit drawing the same electric iron and three copywriters write about what, after all, is largely the same copy for the same iron?”     </a:t>
            </a:r>
          </a:p>
          <a:p>
            <a:endParaRPr lang="en-US" sz="2400" dirty="0"/>
          </a:p>
          <a:p>
            <a:pPr algn="r">
              <a:buNone/>
            </a:pPr>
            <a:r>
              <a:rPr lang="en-US" sz="2800" dirty="0"/>
              <a:t>Eric </a:t>
            </a:r>
            <a:r>
              <a:rPr lang="en-US" sz="2800" dirty="0" err="1"/>
              <a:t>Elinder</a:t>
            </a:r>
            <a:r>
              <a:rPr lang="en-US" sz="2800" dirty="0"/>
              <a:t>, Swedish ad agency exec in the 1960s</a:t>
            </a:r>
            <a:endParaRPr lang="en-US" sz="3600" dirty="0"/>
          </a:p>
        </p:txBody>
      </p:sp>
      <p:sp>
        <p:nvSpPr>
          <p:cNvPr id="4" name="Footer Placeholder 3"/>
          <p:cNvSpPr>
            <a:spLocks noGrp="1"/>
          </p:cNvSpPr>
          <p:nvPr>
            <p:ph type="ftr" sz="quarter" idx="11"/>
          </p:nvPr>
        </p:nvSpPr>
        <p:spPr/>
        <p:txBody>
          <a:bodyPr/>
          <a:lstStyle/>
          <a:p>
            <a:r>
              <a:rPr lang="en-US" dirty="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a:t>13-</a:t>
            </a:r>
            <a:fld id="{BA1B1854-2A96-441B-8E94-8B895DE28521}"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229436" y="609600"/>
            <a:ext cx="7239000" cy="1143000"/>
          </a:xfrm>
          <a:ln>
            <a:miter lim="800000"/>
            <a:headEnd/>
            <a:tailEnd/>
          </a:ln>
        </p:spPr>
        <p:txBody>
          <a:bodyPr wrap="square" numCol="1" anchorCtr="0" compatLnSpc="1">
            <a:prstTxWarp prst="textNoShape">
              <a:avLst/>
            </a:prstTxWarp>
          </a:bodyPr>
          <a:lstStyle/>
          <a:p>
            <a:pPr algn="ctr"/>
            <a:r>
              <a:rPr lang="en-US" b="1" dirty="0"/>
              <a:t>Pattern Advertising</a:t>
            </a:r>
          </a:p>
        </p:txBody>
      </p:sp>
      <p:sp>
        <p:nvSpPr>
          <p:cNvPr id="37891" name="Rectangle 3"/>
          <p:cNvSpPr>
            <a:spLocks noGrp="1" noChangeArrowheads="1"/>
          </p:cNvSpPr>
          <p:nvPr>
            <p:ph idx="1"/>
          </p:nvPr>
        </p:nvSpPr>
        <p:spPr>
          <a:xfrm>
            <a:off x="996287" y="1828800"/>
            <a:ext cx="7690512" cy="4297363"/>
          </a:xfrm>
        </p:spPr>
        <p:txBody>
          <a:bodyPr>
            <a:normAutofit/>
          </a:bodyPr>
          <a:lstStyle/>
          <a:p>
            <a:r>
              <a:rPr lang="en-US" sz="3000" dirty="0"/>
              <a:t>A middle ground between 100% standardization and 100% adaptation</a:t>
            </a:r>
          </a:p>
          <a:p>
            <a:r>
              <a:rPr lang="en-US" sz="3000" dirty="0"/>
              <a:t>A basic pan-regional or global communication concept for which copy, artwork, or other elements can be adapted as required for individual countries </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906581" y="568656"/>
            <a:ext cx="7467600" cy="1143000"/>
          </a:xfrm>
          <a:ln>
            <a:miter lim="800000"/>
            <a:headEnd/>
            <a:tailEnd/>
          </a:ln>
        </p:spPr>
        <p:txBody>
          <a:bodyPr wrap="square" numCol="1" anchorCtr="0" compatLnSpc="1">
            <a:prstTxWarp prst="textNoShape">
              <a:avLst/>
            </a:prstTxWarp>
          </a:bodyPr>
          <a:lstStyle/>
          <a:p>
            <a:pPr algn="ctr"/>
            <a:r>
              <a:rPr lang="en-US" b="1" dirty="0"/>
              <a:t>Pattern Advertising</a:t>
            </a:r>
          </a:p>
        </p:txBody>
      </p:sp>
      <p:sp>
        <p:nvSpPr>
          <p:cNvPr id="39939" name="Rectangle 3"/>
          <p:cNvSpPr>
            <a:spLocks noGrp="1" noChangeArrowheads="1"/>
          </p:cNvSpPr>
          <p:nvPr>
            <p:ph idx="1"/>
          </p:nvPr>
        </p:nvSpPr>
        <p:spPr/>
        <p:txBody>
          <a:bodyPr/>
          <a:lstStyle/>
          <a:p>
            <a:pPr>
              <a:buFontTx/>
              <a:buNone/>
            </a:pPr>
            <a:endParaRPr lang="en-US"/>
          </a:p>
          <a:p>
            <a:pPr>
              <a:buFontTx/>
              <a:buNone/>
            </a:pPr>
            <a:endParaRPr lang="en-US"/>
          </a:p>
        </p:txBody>
      </p:sp>
      <p:sp>
        <p:nvSpPr>
          <p:cNvPr id="39940" name="Text Box 6"/>
          <p:cNvSpPr txBox="1">
            <a:spLocks noChangeArrowheads="1"/>
          </p:cNvSpPr>
          <p:nvPr/>
        </p:nvSpPr>
        <p:spPr bwMode="auto">
          <a:xfrm>
            <a:off x="704138" y="1807191"/>
            <a:ext cx="3810000" cy="1611313"/>
          </a:xfrm>
          <a:prstGeom prst="rect">
            <a:avLst/>
          </a:prstGeom>
          <a:noFill/>
          <a:ln w="6350">
            <a:solidFill>
              <a:schemeClr val="tx1"/>
            </a:solidFill>
            <a:miter lim="800000"/>
            <a:headEnd/>
            <a:tailEnd/>
          </a:ln>
        </p:spPr>
        <p:txBody>
          <a:bodyPr>
            <a:spAutoFit/>
          </a:bodyPr>
          <a:lstStyle/>
          <a:p>
            <a:pPr eaLnBrk="0" hangingPunct="0">
              <a:spcBef>
                <a:spcPct val="50000"/>
              </a:spcBef>
            </a:pPr>
            <a:r>
              <a:rPr lang="en-US" b="1" dirty="0">
                <a:latin typeface="Tahoma" pitchFamily="34" charset="0"/>
              </a:rPr>
              <a:t>Similar:</a:t>
            </a:r>
            <a:r>
              <a:rPr lang="en-US" dirty="0">
                <a:latin typeface="Tahoma" pitchFamily="34" charset="0"/>
              </a:rPr>
              <a:t> </a:t>
            </a:r>
          </a:p>
          <a:p>
            <a:pPr eaLnBrk="0" hangingPunct="0">
              <a:spcBef>
                <a:spcPct val="50000"/>
              </a:spcBef>
              <a:buFont typeface="Arial" charset="0"/>
              <a:buChar char="•"/>
            </a:pPr>
            <a:r>
              <a:rPr lang="en-US" dirty="0">
                <a:latin typeface="Tahoma" pitchFamily="34" charset="0"/>
              </a:rPr>
              <a:t>  Layout </a:t>
            </a:r>
          </a:p>
          <a:p>
            <a:pPr eaLnBrk="0" hangingPunct="0">
              <a:spcBef>
                <a:spcPct val="50000"/>
              </a:spcBef>
              <a:buFont typeface="Arial" charset="0"/>
              <a:buChar char="•"/>
            </a:pPr>
            <a:r>
              <a:rPr lang="en-US" dirty="0">
                <a:latin typeface="Tahoma" pitchFamily="34" charset="0"/>
              </a:rPr>
              <a:t>  Dominant visuals on left</a:t>
            </a:r>
          </a:p>
          <a:p>
            <a:pPr eaLnBrk="0" hangingPunct="0">
              <a:spcBef>
                <a:spcPct val="50000"/>
              </a:spcBef>
              <a:buFont typeface="Arial" charset="0"/>
              <a:buChar char="•"/>
            </a:pPr>
            <a:r>
              <a:rPr lang="en-US" dirty="0">
                <a:latin typeface="Tahoma" pitchFamily="34" charset="0"/>
              </a:rPr>
              <a:t>  Brand signature and slogan</a:t>
            </a:r>
          </a:p>
        </p:txBody>
      </p:sp>
      <p:sp>
        <p:nvSpPr>
          <p:cNvPr id="39941" name="Text Box 7"/>
          <p:cNvSpPr txBox="1">
            <a:spLocks noChangeArrowheads="1"/>
          </p:cNvSpPr>
          <p:nvPr/>
        </p:nvSpPr>
        <p:spPr bwMode="auto">
          <a:xfrm>
            <a:off x="4600575" y="4652963"/>
            <a:ext cx="2971800" cy="1473200"/>
          </a:xfrm>
          <a:prstGeom prst="rect">
            <a:avLst/>
          </a:prstGeom>
          <a:noFill/>
          <a:ln w="6350">
            <a:solidFill>
              <a:schemeClr val="tx1"/>
            </a:solidFill>
            <a:miter lim="800000"/>
            <a:headEnd/>
            <a:tailEnd/>
          </a:ln>
        </p:spPr>
        <p:txBody>
          <a:bodyPr>
            <a:spAutoFit/>
          </a:bodyPr>
          <a:lstStyle/>
          <a:p>
            <a:pPr eaLnBrk="0" hangingPunct="0">
              <a:spcBef>
                <a:spcPct val="50000"/>
              </a:spcBef>
            </a:pPr>
            <a:r>
              <a:rPr lang="en-US" b="1" dirty="0">
                <a:latin typeface="Tahoma" pitchFamily="34" charset="0"/>
              </a:rPr>
              <a:t>Contrasting:</a:t>
            </a:r>
          </a:p>
          <a:p>
            <a:pPr eaLnBrk="0" hangingPunct="0">
              <a:spcBef>
                <a:spcPct val="50000"/>
              </a:spcBef>
              <a:buFont typeface="Arial" charset="0"/>
              <a:buChar char="•"/>
            </a:pPr>
            <a:r>
              <a:rPr lang="en-US" dirty="0">
                <a:latin typeface="Tahoma" pitchFamily="34" charset="0"/>
              </a:rPr>
              <a:t>  Photos</a:t>
            </a:r>
          </a:p>
          <a:p>
            <a:pPr eaLnBrk="0" hangingPunct="0">
              <a:spcBef>
                <a:spcPct val="50000"/>
              </a:spcBef>
              <a:buFont typeface="Arial" charset="0"/>
              <a:buChar char="•"/>
            </a:pPr>
            <a:r>
              <a:rPr lang="en-US" dirty="0">
                <a:latin typeface="Tahoma" pitchFamily="34" charset="0"/>
              </a:rPr>
              <a:t>  Body copy is localized,                                  not simply translated</a:t>
            </a:r>
          </a:p>
        </p:txBody>
      </p:sp>
      <p:pic>
        <p:nvPicPr>
          <p:cNvPr id="39942" name="Picture 2"/>
          <p:cNvPicPr>
            <a:picLocks noChangeAspect="1" noChangeArrowheads="1"/>
          </p:cNvPicPr>
          <p:nvPr/>
        </p:nvPicPr>
        <p:blipFill>
          <a:blip r:embed="rId3"/>
          <a:srcRect/>
          <a:stretch>
            <a:fillRect/>
          </a:stretch>
        </p:blipFill>
        <p:spPr bwMode="auto">
          <a:xfrm>
            <a:off x="289801" y="3521868"/>
            <a:ext cx="4224337" cy="2709863"/>
          </a:xfrm>
          <a:prstGeom prst="rect">
            <a:avLst/>
          </a:prstGeom>
          <a:noFill/>
          <a:ln w="9525">
            <a:noFill/>
            <a:miter lim="800000"/>
            <a:headEnd/>
            <a:tailEnd/>
          </a:ln>
        </p:spPr>
      </p:pic>
      <p:pic>
        <p:nvPicPr>
          <p:cNvPr id="39943" name="Picture 3"/>
          <p:cNvPicPr>
            <a:picLocks noChangeAspect="1" noChangeArrowheads="1"/>
          </p:cNvPicPr>
          <p:nvPr/>
        </p:nvPicPr>
        <p:blipFill>
          <a:blip r:embed="rId4"/>
          <a:srcRect/>
          <a:stretch>
            <a:fillRect/>
          </a:stretch>
        </p:blipFill>
        <p:spPr bwMode="auto">
          <a:xfrm>
            <a:off x="4600575" y="1807191"/>
            <a:ext cx="4364038" cy="27987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911673"/>
            <a:ext cx="9046464" cy="1143000"/>
          </a:xfrm>
        </p:spPr>
        <p:txBody>
          <a:bodyPr>
            <a:noAutofit/>
          </a:bodyPr>
          <a:lstStyle/>
          <a:p>
            <a:pPr algn="ctr" fontAlgn="auto">
              <a:spcAft>
                <a:spcPts val="0"/>
              </a:spcAft>
              <a:defRPr/>
            </a:pPr>
            <a:r>
              <a:rPr lang="en-US" b="1" dirty="0"/>
              <a:t>Advertising Agencies:</a:t>
            </a:r>
            <a:br>
              <a:rPr lang="en-US" b="1" dirty="0"/>
            </a:br>
            <a:r>
              <a:rPr lang="en-US" b="1" dirty="0"/>
              <a:t> Organizations and Brands</a:t>
            </a:r>
          </a:p>
        </p:txBody>
      </p:sp>
      <p:sp>
        <p:nvSpPr>
          <p:cNvPr id="41987" name="Rectangle 3"/>
          <p:cNvSpPr>
            <a:spLocks noGrp="1" noChangeArrowheads="1"/>
          </p:cNvSpPr>
          <p:nvPr>
            <p:ph idx="1"/>
          </p:nvPr>
        </p:nvSpPr>
        <p:spPr>
          <a:xfrm>
            <a:off x="941697" y="2241549"/>
            <a:ext cx="7745103" cy="4297363"/>
          </a:xfrm>
        </p:spPr>
        <p:txBody>
          <a:bodyPr/>
          <a:lstStyle/>
          <a:p>
            <a:pPr>
              <a:lnSpc>
                <a:spcPct val="90000"/>
              </a:lnSpc>
            </a:pPr>
            <a:r>
              <a:rPr lang="en-US" sz="2800" dirty="0"/>
              <a:t>Understanding the term </a:t>
            </a:r>
            <a:r>
              <a:rPr lang="en-US" sz="2800" i="1" dirty="0"/>
              <a:t>organization </a:t>
            </a:r>
            <a:r>
              <a:rPr lang="en-US" sz="2800" dirty="0"/>
              <a:t>is key</a:t>
            </a:r>
          </a:p>
          <a:p>
            <a:pPr lvl="1">
              <a:lnSpc>
                <a:spcPct val="90000"/>
              </a:lnSpc>
            </a:pPr>
            <a:r>
              <a:rPr lang="en-US" sz="2400" dirty="0"/>
              <a:t>Umbrella corporations/holding companies have one or more ‘core’ advertising agencies</a:t>
            </a:r>
          </a:p>
          <a:p>
            <a:pPr lvl="1">
              <a:lnSpc>
                <a:spcPct val="90000"/>
              </a:lnSpc>
            </a:pPr>
            <a:r>
              <a:rPr lang="en-US" sz="2400" dirty="0"/>
              <a:t>Each ‘organization’ has units specializing in direct marketing, marketing services, public relations, or research</a:t>
            </a:r>
          </a:p>
          <a:p>
            <a:pPr>
              <a:lnSpc>
                <a:spcPct val="90000"/>
              </a:lnSpc>
            </a:pPr>
            <a:r>
              <a:rPr lang="en-US" sz="2800" dirty="0"/>
              <a:t>Individual agencies are considered brands</a:t>
            </a:r>
          </a:p>
          <a:p>
            <a:pPr lvl="1">
              <a:lnSpc>
                <a:spcPct val="90000"/>
              </a:lnSpc>
            </a:pPr>
            <a:r>
              <a:rPr lang="en-US" sz="2400" dirty="0"/>
              <a:t>Full service brands create advertising, and provide services such as market research, media buying, and direct marketing</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3440"/>
            <a:ext cx="8915400" cy="1448938"/>
          </a:xfrm>
        </p:spPr>
        <p:txBody>
          <a:bodyPr>
            <a:noAutofit/>
          </a:bodyPr>
          <a:lstStyle/>
          <a:p>
            <a:pPr algn="ctr" fontAlgn="auto">
              <a:spcAft>
                <a:spcPts val="0"/>
              </a:spcAft>
              <a:defRPr/>
            </a:pPr>
            <a:r>
              <a:rPr lang="en-US" b="1" dirty="0"/>
              <a:t>Top 10 Global Advertising </a:t>
            </a:r>
            <a:br>
              <a:rPr lang="en-US" b="1" dirty="0"/>
            </a:br>
            <a:r>
              <a:rPr lang="en-US" b="1" dirty="0"/>
              <a:t>Agency Companies, 2014</a:t>
            </a:r>
            <a:br>
              <a:rPr lang="en-US" b="1" dirty="0"/>
            </a:br>
            <a:endParaRPr lang="en-US" b="1" dirty="0"/>
          </a:p>
        </p:txBody>
      </p:sp>
      <p:pic>
        <p:nvPicPr>
          <p:cNvPr id="2051" name="Picture 3"/>
          <p:cNvPicPr>
            <a:picLocks noChangeAspect="1" noChangeArrowheads="1"/>
          </p:cNvPicPr>
          <p:nvPr/>
        </p:nvPicPr>
        <p:blipFill>
          <a:blip r:embed="rId3"/>
          <a:srcRect/>
          <a:stretch>
            <a:fillRect/>
          </a:stretch>
        </p:blipFill>
        <p:spPr bwMode="auto">
          <a:xfrm>
            <a:off x="242435" y="1824990"/>
            <a:ext cx="8901565" cy="402717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a:t>13-</a:t>
            </a:r>
            <a:fld id="{BA1B1854-2A96-441B-8E94-8B895DE28521}"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en-US"/>
              <a:t>Copyright © 2017 Pearson Education, Ltd.</a:t>
            </a:r>
          </a:p>
          <a:p>
            <a:endParaRPr lang="en-US" dirty="0"/>
          </a:p>
        </p:txBody>
      </p:sp>
      <p:sp>
        <p:nvSpPr>
          <p:cNvPr id="4" name="عنصر نائب لرقم الشريحة 3"/>
          <p:cNvSpPr>
            <a:spLocks noGrp="1"/>
          </p:cNvSpPr>
          <p:nvPr>
            <p:ph type="sldNum" sz="quarter" idx="12"/>
          </p:nvPr>
        </p:nvSpPr>
        <p:spPr/>
        <p:txBody>
          <a:bodyPr/>
          <a:lstStyle/>
          <a:p>
            <a:r>
              <a:rPr lang="en-US"/>
              <a:t>13-</a:t>
            </a:r>
            <a:fld id="{BA1B1854-2A96-441B-8E94-8B895DE28521}" type="slidenum">
              <a:rPr lang="en-US" smtClean="0"/>
              <a:pPr/>
              <a:t>16</a:t>
            </a:fld>
            <a:endParaRPr lang="en-US" dirty="0"/>
          </a:p>
        </p:txBody>
      </p:sp>
      <p:graphicFrame>
        <p:nvGraphicFramePr>
          <p:cNvPr id="5" name="جدول 4"/>
          <p:cNvGraphicFramePr>
            <a:graphicFrameLocks noGrp="1"/>
          </p:cNvGraphicFramePr>
          <p:nvPr/>
        </p:nvGraphicFramePr>
        <p:xfrm>
          <a:off x="1130300" y="1924704"/>
          <a:ext cx="6908800" cy="3455285"/>
        </p:xfrm>
        <a:graphic>
          <a:graphicData uri="http://schemas.openxmlformats.org/drawingml/2006/table">
            <a:tbl>
              <a:tblPr/>
              <a:tblGrid>
                <a:gridCol w="1003300">
                  <a:extLst>
                    <a:ext uri="{9D8B030D-6E8A-4147-A177-3AD203B41FA5}">
                      <a16:colId xmlns:a16="http://schemas.microsoft.com/office/drawing/2014/main" val="20000"/>
                    </a:ext>
                  </a:extLst>
                </a:gridCol>
                <a:gridCol w="24511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tblGrid>
              <a:tr h="450196">
                <a:tc>
                  <a:txBody>
                    <a:bodyPr/>
                    <a:lstStyle/>
                    <a:p>
                      <a:pPr algn="ctr" fontAlgn="ctr"/>
                      <a:r>
                        <a:rPr lang="en-GB" sz="1600" b="0" dirty="0">
                          <a:solidFill>
                            <a:srgbClr val="FFFFFF"/>
                          </a:solidFill>
                          <a:latin typeface="inherit"/>
                        </a:rPr>
                        <a:t>Rank</a:t>
                      </a:r>
                    </a:p>
                  </a:txBody>
                  <a:tcPr marL="83851" marR="83851" marT="83851" marB="83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FDE"/>
                    </a:solidFill>
                  </a:tcPr>
                </a:tc>
                <a:tc>
                  <a:txBody>
                    <a:bodyPr/>
                    <a:lstStyle/>
                    <a:p>
                      <a:pPr algn="ctr" fontAlgn="ctr"/>
                      <a:r>
                        <a:rPr lang="en-GB" sz="1600" b="0">
                          <a:solidFill>
                            <a:srgbClr val="FFFFFF"/>
                          </a:solidFill>
                          <a:latin typeface="inherit"/>
                        </a:rPr>
                        <a:t>﻿Agency Name</a:t>
                      </a:r>
                    </a:p>
                  </a:txBody>
                  <a:tcPr marL="83851" marR="83851" marT="83851" marB="83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FDE"/>
                    </a:solidFill>
                  </a:tcPr>
                </a:tc>
                <a:tc>
                  <a:txBody>
                    <a:bodyPr/>
                    <a:lstStyle/>
                    <a:p>
                      <a:pPr algn="ctr" fontAlgn="ctr"/>
                      <a:r>
                        <a:rPr lang="en-GB" sz="1600" b="0">
                          <a:solidFill>
                            <a:srgbClr val="FFFFFF"/>
                          </a:solidFill>
                          <a:latin typeface="inherit"/>
                        </a:rPr>
                        <a:t>Headquarters</a:t>
                      </a:r>
                    </a:p>
                  </a:txBody>
                  <a:tcPr marL="83851" marR="83851" marT="83851" marB="83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FDE"/>
                    </a:solidFill>
                  </a:tcPr>
                </a:tc>
                <a:tc>
                  <a:txBody>
                    <a:bodyPr/>
                    <a:lstStyle/>
                    <a:p>
                      <a:pPr algn="ctr" fontAlgn="ctr"/>
                      <a:r>
                        <a:rPr lang="en-GB" sz="1600" b="0">
                          <a:solidFill>
                            <a:srgbClr val="FFFFFF"/>
                          </a:solidFill>
                          <a:latin typeface="inherit"/>
                        </a:rPr>
                        <a:t>Worldwide Revenue (Billions)</a:t>
                      </a:r>
                    </a:p>
                  </a:txBody>
                  <a:tcPr marL="83851" marR="83851" marT="83851" marB="83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FDE"/>
                    </a:solidFill>
                  </a:tcPr>
                </a:tc>
                <a:extLst>
                  <a:ext uri="{0D108BD9-81ED-4DB2-BD59-A6C34878D82A}">
                    <a16:rowId xmlns:a16="http://schemas.microsoft.com/office/drawing/2014/main" val="10000"/>
                  </a:ext>
                </a:extLst>
              </a:tr>
              <a:tr h="430515">
                <a:tc>
                  <a:txBody>
                    <a:bodyPr/>
                    <a:lstStyle/>
                    <a:p>
                      <a:pPr algn="ctr" fontAlgn="base"/>
                      <a:r>
                        <a:rPr lang="ar-SA" sz="1600"/>
                        <a:t>1</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a:t>WPP Group</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a:t>London</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ar-SA" sz="1600"/>
                        <a:t>19</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4179">
                <a:tc>
                  <a:txBody>
                    <a:bodyPr/>
                    <a:lstStyle/>
                    <a:p>
                      <a:pPr algn="ctr" fontAlgn="base"/>
                      <a:r>
                        <a:rPr lang="ar-SA" sz="1600"/>
                        <a:t>2</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a:t>Omnicom Group</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a:t>New York</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ar-SA" sz="1600"/>
                        <a:t>15.3</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0515">
                <a:tc>
                  <a:txBody>
                    <a:bodyPr/>
                    <a:lstStyle/>
                    <a:p>
                      <a:pPr algn="ctr" fontAlgn="base"/>
                      <a:r>
                        <a:rPr lang="ar-SA" sz="1600"/>
                        <a:t>3</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a:t>Publicis Groupe</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a:t>Paris</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ar-SA" sz="1600"/>
                        <a:t>9.6</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54179">
                <a:tc>
                  <a:txBody>
                    <a:bodyPr/>
                    <a:lstStyle/>
                    <a:p>
                      <a:pPr algn="ctr" fontAlgn="base"/>
                      <a:r>
                        <a:rPr lang="ar-SA" sz="1600"/>
                        <a:t>4</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a:t>Interpublic Group</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a:t>New York</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ar-SA" sz="1600"/>
                        <a:t>7.5</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0515">
                <a:tc>
                  <a:txBody>
                    <a:bodyPr/>
                    <a:lstStyle/>
                    <a:p>
                      <a:pPr algn="ctr" fontAlgn="base"/>
                      <a:r>
                        <a:rPr lang="ar-SA" sz="1600"/>
                        <a:t>5</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a:t>Dentsu</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600" dirty="0"/>
                        <a:t>Tokyo</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ar-SA" sz="1600" dirty="0"/>
                        <a:t>6</a:t>
                      </a:r>
                    </a:p>
                  </a:txBody>
                  <a:tcPr marL="80497" marR="80497" marT="40249" marB="402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3185" name="Rectangle 1"/>
          <p:cNvSpPr>
            <a:spLocks noChangeArrowheads="1"/>
          </p:cNvSpPr>
          <p:nvPr/>
        </p:nvSpPr>
        <p:spPr bwMode="auto">
          <a:xfrm>
            <a:off x="215900" y="695212"/>
            <a:ext cx="8013700" cy="1138725"/>
          </a:xfrm>
          <a:prstGeom prst="rect">
            <a:avLst/>
          </a:prstGeom>
          <a:solidFill>
            <a:srgbClr val="FFFFFF"/>
          </a:solidFill>
          <a:ln w="9525">
            <a:noFill/>
            <a:miter lim="800000"/>
            <a:headEnd/>
            <a:tailEnd/>
          </a:ln>
          <a:effectLst/>
        </p:spPr>
        <p:txBody>
          <a:bodyPr vert="horz" wrap="square" lIns="0" tIns="0" rIns="0" bIns="152352" numCol="1" anchor="ctr" anchorCtr="0" compatLnSpc="1">
            <a:prstTxWarp prst="textNoShape">
              <a:avLst/>
            </a:prstTxWarp>
            <a:spAutoFit/>
          </a:bodyPr>
          <a:lstStyle/>
          <a:p>
            <a:pPr lvl="0" algn="ctr" defTabSz="914400" rtl="1"/>
            <a:r>
              <a:rPr kumimoji="0" lang="ar-SA" sz="3200" b="1" i="0" u="none" strike="noStrike" cap="none" normalizeH="0" baseline="0" dirty="0" err="1">
                <a:ln>
                  <a:noFill/>
                </a:ln>
                <a:solidFill>
                  <a:srgbClr val="333333"/>
                </a:solidFill>
                <a:effectLst/>
                <a:latin typeface="+mj-lt"/>
                <a:cs typeface="Arial" pitchFamily="34" charset="0"/>
              </a:rPr>
              <a:t>The Largest Advertising Companies in the World</a:t>
            </a:r>
            <a:r>
              <a:rPr kumimoji="0" lang="en-US" sz="3200" b="1" i="0" u="none" strike="noStrike" cap="none" normalizeH="0" baseline="0" dirty="0">
                <a:ln>
                  <a:noFill/>
                </a:ln>
                <a:solidFill>
                  <a:srgbClr val="333333"/>
                </a:solidFill>
                <a:effectLst/>
                <a:latin typeface="+mj-lt"/>
                <a:cs typeface="Arial" pitchFamily="34" charset="0"/>
              </a:rPr>
              <a:t> </a:t>
            </a:r>
            <a:r>
              <a:rPr lang="en-US" sz="3200" b="1" dirty="0">
                <a:solidFill>
                  <a:srgbClr val="333333"/>
                </a:solidFill>
                <a:latin typeface="+mj-lt"/>
                <a:cs typeface="Arial" pitchFamily="34" charset="0"/>
              </a:rPr>
              <a:t>2018</a:t>
            </a:r>
            <a:endParaRPr kumimoji="0" lang="ar-SA" sz="3200" b="1" i="0" u="none" strike="noStrike" cap="none" normalizeH="0" baseline="0" dirty="0">
              <a:ln>
                <a:noFill/>
              </a:ln>
              <a:solidFill>
                <a:schemeClr val="tx1"/>
              </a:solidFill>
              <a:effectLst/>
              <a:latin typeface="+mj-lt"/>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5663" y="659642"/>
            <a:ext cx="7239000" cy="1143000"/>
          </a:xfrm>
        </p:spPr>
        <p:txBody>
          <a:bodyPr>
            <a:normAutofit fontScale="90000"/>
          </a:bodyPr>
          <a:lstStyle/>
          <a:p>
            <a:pPr algn="ctr" fontAlgn="auto">
              <a:spcAft>
                <a:spcPts val="0"/>
              </a:spcAft>
              <a:defRPr/>
            </a:pPr>
            <a:r>
              <a:rPr lang="en-US" b="1" dirty="0"/>
              <a:t>Selecting an Advertising Agency</a:t>
            </a:r>
          </a:p>
        </p:txBody>
      </p:sp>
      <p:sp>
        <p:nvSpPr>
          <p:cNvPr id="47107" name="Rectangle 3"/>
          <p:cNvSpPr>
            <a:spLocks noGrp="1" noChangeArrowheads="1"/>
          </p:cNvSpPr>
          <p:nvPr>
            <p:ph idx="1"/>
          </p:nvPr>
        </p:nvSpPr>
        <p:spPr>
          <a:xfrm>
            <a:off x="859808" y="1843585"/>
            <a:ext cx="7949821" cy="4527550"/>
          </a:xfrm>
        </p:spPr>
        <p:txBody>
          <a:bodyPr>
            <a:noAutofit/>
          </a:bodyPr>
          <a:lstStyle/>
          <a:p>
            <a:pPr marL="514350" indent="-514350">
              <a:lnSpc>
                <a:spcPct val="80000"/>
              </a:lnSpc>
              <a:buFont typeface="+mj-lt"/>
              <a:buAutoNum type="arabicPeriod"/>
            </a:pPr>
            <a:r>
              <a:rPr lang="en-US" sz="3000" dirty="0"/>
              <a:t>Company organization</a:t>
            </a:r>
          </a:p>
          <a:p>
            <a:pPr marL="971550" lvl="1" indent="-514350">
              <a:lnSpc>
                <a:spcPct val="80000"/>
              </a:lnSpc>
            </a:pPr>
            <a:r>
              <a:rPr lang="en-US" dirty="0"/>
              <a:t>Companies that are decentralized may want to leave the choice to the local subsidiary</a:t>
            </a:r>
          </a:p>
          <a:p>
            <a:pPr marL="514350" indent="-514350">
              <a:lnSpc>
                <a:spcPct val="80000"/>
              </a:lnSpc>
              <a:buFont typeface="+mj-lt"/>
              <a:buAutoNum type="arabicPeriod"/>
            </a:pPr>
            <a:r>
              <a:rPr lang="en-US" sz="3000" dirty="0"/>
              <a:t>National responsiveness</a:t>
            </a:r>
          </a:p>
          <a:p>
            <a:pPr marL="971550" lvl="1" indent="-514350">
              <a:lnSpc>
                <a:spcPct val="80000"/>
              </a:lnSpc>
            </a:pPr>
            <a:r>
              <a:rPr lang="en-US" dirty="0"/>
              <a:t>Is the global agency familiar with local culture and buying habits of a particular country?</a:t>
            </a:r>
          </a:p>
          <a:p>
            <a:pPr marL="514350" indent="-514350">
              <a:lnSpc>
                <a:spcPct val="80000"/>
              </a:lnSpc>
              <a:buFont typeface="+mj-lt"/>
              <a:buAutoNum type="arabicPeriod"/>
            </a:pPr>
            <a:r>
              <a:rPr lang="en-US" sz="3000" dirty="0"/>
              <a:t>Area coverage</a:t>
            </a:r>
          </a:p>
          <a:p>
            <a:pPr marL="971550" lvl="1" indent="-514350">
              <a:lnSpc>
                <a:spcPct val="80000"/>
              </a:lnSpc>
            </a:pPr>
            <a:r>
              <a:rPr lang="en-US" dirty="0"/>
              <a:t>Does the agency cover all relevant markets?</a:t>
            </a:r>
          </a:p>
          <a:p>
            <a:pPr marL="514350" indent="-514350">
              <a:lnSpc>
                <a:spcPct val="80000"/>
              </a:lnSpc>
              <a:buFont typeface="+mj-lt"/>
              <a:buAutoNum type="arabicPeriod"/>
            </a:pPr>
            <a:r>
              <a:rPr lang="en-US" sz="3000" dirty="0"/>
              <a:t>Buyer perception</a:t>
            </a:r>
          </a:p>
          <a:p>
            <a:pPr marL="971550" lvl="1" indent="-514350">
              <a:lnSpc>
                <a:spcPct val="80000"/>
              </a:lnSpc>
            </a:pPr>
            <a:r>
              <a:rPr lang="en-US" dirty="0"/>
              <a:t>What kind of brand awareness does the company want to project?</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0" y="685800"/>
            <a:ext cx="9058656" cy="1143000"/>
          </a:xfrm>
          <a:ln>
            <a:miter lim="800000"/>
            <a:headEnd/>
            <a:tailEnd/>
          </a:ln>
        </p:spPr>
        <p:txBody>
          <a:bodyPr wrap="square" numCol="1" anchorCtr="0" compatLnSpc="1">
            <a:prstTxWarp prst="textNoShape">
              <a:avLst/>
            </a:prstTxWarp>
          </a:bodyPr>
          <a:lstStyle/>
          <a:p>
            <a:pPr algn="ctr"/>
            <a:r>
              <a:rPr lang="en-US" b="1" dirty="0"/>
              <a:t>Creating Global Advertising</a:t>
            </a:r>
          </a:p>
        </p:txBody>
      </p:sp>
      <p:sp>
        <p:nvSpPr>
          <p:cNvPr id="49155" name="Rectangle 3"/>
          <p:cNvSpPr>
            <a:spLocks noGrp="1" noChangeArrowheads="1"/>
          </p:cNvSpPr>
          <p:nvPr>
            <p:ph idx="1"/>
          </p:nvPr>
        </p:nvSpPr>
        <p:spPr>
          <a:xfrm>
            <a:off x="682388" y="1828800"/>
            <a:ext cx="8004412" cy="4297363"/>
          </a:xfrm>
        </p:spPr>
        <p:txBody>
          <a:bodyPr/>
          <a:lstStyle/>
          <a:p>
            <a:pPr marL="533400" indent="-533400">
              <a:lnSpc>
                <a:spcPct val="90000"/>
              </a:lnSpc>
            </a:pPr>
            <a:r>
              <a:rPr lang="en-US" sz="2800" dirty="0"/>
              <a:t>The </a:t>
            </a:r>
            <a:r>
              <a:rPr lang="en-US" sz="2800" b="1" dirty="0"/>
              <a:t>message</a:t>
            </a:r>
            <a:r>
              <a:rPr lang="en-US" sz="2800" dirty="0"/>
              <a:t> is at the heart of advertising</a:t>
            </a:r>
          </a:p>
          <a:p>
            <a:pPr marL="533400" indent="-533400">
              <a:lnSpc>
                <a:spcPct val="90000"/>
              </a:lnSpc>
            </a:pPr>
            <a:r>
              <a:rPr lang="en-US" sz="2800" b="1" dirty="0"/>
              <a:t>Creative</a:t>
            </a:r>
            <a:r>
              <a:rPr lang="en-US" sz="2800" dirty="0"/>
              <a:t> </a:t>
            </a:r>
            <a:r>
              <a:rPr lang="en-US" sz="2800" b="1" dirty="0"/>
              <a:t>strategy</a:t>
            </a:r>
            <a:r>
              <a:rPr lang="en-US" sz="2800" dirty="0"/>
              <a:t>—a statement or concept of what a particular message or campaign will say</a:t>
            </a:r>
          </a:p>
          <a:p>
            <a:pPr marL="533400" indent="-533400">
              <a:lnSpc>
                <a:spcPct val="90000"/>
              </a:lnSpc>
            </a:pPr>
            <a:r>
              <a:rPr lang="en-US" sz="2800" b="1" dirty="0"/>
              <a:t>Big</a:t>
            </a:r>
            <a:r>
              <a:rPr lang="en-US" sz="2800" dirty="0"/>
              <a:t> </a:t>
            </a:r>
            <a:r>
              <a:rPr lang="en-US" sz="2800" b="1" dirty="0"/>
              <a:t>idea</a:t>
            </a:r>
            <a:r>
              <a:rPr lang="en-US" sz="2800" dirty="0"/>
              <a:t>— “</a:t>
            </a:r>
            <a:r>
              <a:rPr lang="en-US" sz="2800" i="1" dirty="0"/>
              <a:t>The flash of insight that synthesizes the purpose of the strategy, joins the product benefit with consumer desire in a fresh, involving way, brings the subject to life, and makes the reader or audience stop, look, and listen.” </a:t>
            </a:r>
          </a:p>
          <a:p>
            <a:pPr marL="533400" indent="-533400" algn="r">
              <a:lnSpc>
                <a:spcPct val="90000"/>
              </a:lnSpc>
              <a:buFontTx/>
              <a:buNone/>
            </a:pPr>
            <a:r>
              <a:rPr lang="en-US" sz="2800" dirty="0"/>
              <a:t>			John O’Toole, legendary ad man</a:t>
            </a:r>
          </a:p>
          <a:p>
            <a:pPr marL="533400" indent="-533400">
              <a:lnSpc>
                <a:spcPct val="90000"/>
              </a:lnSpc>
            </a:pPr>
            <a:endParaRPr lang="en-US" sz="2800"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172570" y="461038"/>
            <a:ext cx="7239000" cy="1143000"/>
          </a:xfrm>
          <a:ln>
            <a:miter lim="800000"/>
            <a:headEnd/>
            <a:tailEnd/>
          </a:ln>
        </p:spPr>
        <p:txBody>
          <a:bodyPr wrap="square" numCol="1" anchorCtr="0" compatLnSpc="1">
            <a:prstTxWarp prst="textNoShape">
              <a:avLst/>
            </a:prstTxWarp>
          </a:bodyPr>
          <a:lstStyle/>
          <a:p>
            <a:pPr algn="ctr"/>
            <a:r>
              <a:rPr lang="en-US" b="1" dirty="0"/>
              <a:t>Advertising Appeal</a:t>
            </a:r>
          </a:p>
        </p:txBody>
      </p:sp>
      <p:sp>
        <p:nvSpPr>
          <p:cNvPr id="52227" name="Rectangle 3"/>
          <p:cNvSpPr>
            <a:spLocks noGrp="1" noChangeArrowheads="1"/>
          </p:cNvSpPr>
          <p:nvPr>
            <p:ph idx="1"/>
          </p:nvPr>
        </p:nvSpPr>
        <p:spPr>
          <a:xfrm>
            <a:off x="451036" y="1604038"/>
            <a:ext cx="5213164" cy="4336349"/>
          </a:xfrm>
        </p:spPr>
        <p:txBody>
          <a:bodyPr>
            <a:noAutofit/>
          </a:bodyPr>
          <a:lstStyle/>
          <a:p>
            <a:r>
              <a:rPr lang="en-US" b="1" dirty="0"/>
              <a:t>Rational approach</a:t>
            </a:r>
          </a:p>
          <a:p>
            <a:pPr lvl="1"/>
            <a:r>
              <a:rPr lang="en-US" sz="3200" dirty="0"/>
              <a:t>Depend on logic and speak to the consumer’s intellect; based on the consumer’s need for information</a:t>
            </a:r>
          </a:p>
          <a:p>
            <a:pPr>
              <a:buFontTx/>
              <a:buChar char="•"/>
            </a:pPr>
            <a:r>
              <a:rPr lang="en-US" b="1" dirty="0"/>
              <a:t>Emotional approach</a:t>
            </a:r>
          </a:p>
          <a:p>
            <a:pPr lvl="1">
              <a:buFontTx/>
              <a:buChar char="–"/>
            </a:pPr>
            <a:r>
              <a:rPr lang="en-US" sz="3200" dirty="0"/>
              <a:t> Tugs at the heartstrings or uses humor</a:t>
            </a:r>
          </a:p>
          <a:p>
            <a:pPr lvl="1"/>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19</a:t>
            </a:fld>
            <a:endParaRPr lang="en-US" dirty="0"/>
          </a:p>
        </p:txBody>
      </p:sp>
      <p:pic>
        <p:nvPicPr>
          <p:cNvPr id="36866" name="Picture 2" descr="نتيجة بحث الصور عن rational approach advertising&quot;"/>
          <p:cNvPicPr>
            <a:picLocks noChangeAspect="1" noChangeArrowheads="1"/>
          </p:cNvPicPr>
          <p:nvPr/>
        </p:nvPicPr>
        <p:blipFill>
          <a:blip r:embed="rId3"/>
          <a:srcRect/>
          <a:stretch>
            <a:fillRect/>
          </a:stretch>
        </p:blipFill>
        <p:spPr bwMode="auto">
          <a:xfrm>
            <a:off x="5845175" y="1604038"/>
            <a:ext cx="2841625" cy="2418757"/>
          </a:xfrm>
          <a:prstGeom prst="rect">
            <a:avLst/>
          </a:prstGeom>
          <a:noFill/>
        </p:spPr>
      </p:pic>
      <p:pic>
        <p:nvPicPr>
          <p:cNvPr id="36872" name="Picture 8" descr="نتيجة بحث الصور عن Emotional advertising&quot;"/>
          <p:cNvPicPr>
            <a:picLocks noChangeAspect="1" noChangeArrowheads="1"/>
          </p:cNvPicPr>
          <p:nvPr/>
        </p:nvPicPr>
        <p:blipFill>
          <a:blip r:embed="rId4"/>
          <a:srcRect/>
          <a:stretch>
            <a:fillRect/>
          </a:stretch>
        </p:blipFill>
        <p:spPr bwMode="auto">
          <a:xfrm>
            <a:off x="5845175" y="4124395"/>
            <a:ext cx="2841625" cy="20908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1092960" y="667603"/>
            <a:ext cx="7239000" cy="1143000"/>
          </a:xfrm>
          <a:ln>
            <a:miter lim="800000"/>
            <a:headEnd/>
            <a:tailEnd/>
          </a:ln>
        </p:spPr>
        <p:txBody>
          <a:bodyPr wrap="square" numCol="1" anchorCtr="0" compatLnSpc="1">
            <a:prstTxWarp prst="textNoShape">
              <a:avLst/>
            </a:prstTxWarp>
          </a:bodyPr>
          <a:lstStyle/>
          <a:p>
            <a:pPr algn="ctr"/>
            <a:r>
              <a:rPr lang="en-US" b="1" dirty="0"/>
              <a:t>Learning Objectives</a:t>
            </a:r>
          </a:p>
        </p:txBody>
      </p:sp>
      <p:sp>
        <p:nvSpPr>
          <p:cNvPr id="21506" name="Content Placeholder 2"/>
          <p:cNvSpPr>
            <a:spLocks noGrp="1"/>
          </p:cNvSpPr>
          <p:nvPr>
            <p:ph idx="1"/>
          </p:nvPr>
        </p:nvSpPr>
        <p:spPr>
          <a:xfrm>
            <a:off x="668740" y="1828800"/>
            <a:ext cx="7895230" cy="4297363"/>
          </a:xfrm>
        </p:spPr>
        <p:txBody>
          <a:bodyPr>
            <a:normAutofit fontScale="77500" lnSpcReduction="20000"/>
          </a:bodyPr>
          <a:lstStyle/>
          <a:p>
            <a:pPr marL="514350" indent="-514350">
              <a:buFont typeface="+mj-lt"/>
              <a:buAutoNum type="arabicPeriod"/>
            </a:pPr>
            <a:r>
              <a:rPr lang="en-US" sz="3000" dirty="0"/>
              <a:t>Define </a:t>
            </a:r>
            <a:r>
              <a:rPr lang="en-US" sz="3000" i="1" dirty="0"/>
              <a:t>global advertising </a:t>
            </a:r>
            <a:r>
              <a:rPr lang="en-US" sz="3000" dirty="0"/>
              <a:t>and identify the top-ranked companies in terms of worldwide ad spending.</a:t>
            </a:r>
          </a:p>
          <a:p>
            <a:pPr marL="514350" indent="-514350">
              <a:buFont typeface="+mj-lt"/>
              <a:buAutoNum type="arabicPeriod"/>
            </a:pPr>
            <a:r>
              <a:rPr lang="en-US" sz="3000" dirty="0"/>
              <a:t>Explain the structure of the advertising industry and describe the difference between agency holding companies and individual agency brands.</a:t>
            </a:r>
          </a:p>
          <a:p>
            <a:pPr marL="514350" indent="-514350">
              <a:buFont typeface="+mj-lt"/>
              <a:buAutoNum type="arabicPeriod"/>
            </a:pPr>
            <a:r>
              <a:rPr lang="en-US" sz="3000" dirty="0"/>
              <a:t>Identify the key roles of ad agency personnel and describe their respective roles in creating global advertising.</a:t>
            </a:r>
          </a:p>
          <a:p>
            <a:pPr marL="514350" indent="-514350">
              <a:buFont typeface="+mj-lt"/>
              <a:buAutoNum type="arabicPeriod"/>
            </a:pPr>
            <a:r>
              <a:rPr lang="en-US" sz="3000" dirty="0"/>
              <a:t>Explain how different media availability varies around the world.</a:t>
            </a:r>
          </a:p>
          <a:p>
            <a:pPr marL="514350" indent="-514350">
              <a:buFont typeface="+mj-lt"/>
              <a:buAutoNum type="arabicPeriod"/>
            </a:pPr>
            <a:r>
              <a:rPr lang="en-US" sz="3000" dirty="0"/>
              <a:t>Compare and contrast publicity and public relations and identify global companies that have recently been impacted by negative publicity.</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a:t>13-</a:t>
            </a:r>
            <a:fld id="{BA1B1854-2A96-441B-8E94-8B895DE2852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172570" y="461038"/>
            <a:ext cx="7239000" cy="1143000"/>
          </a:xfrm>
          <a:ln>
            <a:miter lim="800000"/>
            <a:headEnd/>
            <a:tailEnd/>
          </a:ln>
        </p:spPr>
        <p:txBody>
          <a:bodyPr wrap="square" numCol="1" anchorCtr="0" compatLnSpc="1">
            <a:prstTxWarp prst="textNoShape">
              <a:avLst/>
            </a:prstTxWarp>
          </a:bodyPr>
          <a:lstStyle/>
          <a:p>
            <a:pPr algn="ctr"/>
            <a:r>
              <a:rPr lang="en-US" b="1" dirty="0"/>
              <a:t>Advertising Appeal</a:t>
            </a:r>
          </a:p>
        </p:txBody>
      </p:sp>
      <p:sp>
        <p:nvSpPr>
          <p:cNvPr id="54275" name="Rectangle 3"/>
          <p:cNvSpPr>
            <a:spLocks noGrp="1" noChangeArrowheads="1"/>
          </p:cNvSpPr>
          <p:nvPr>
            <p:ph idx="1"/>
          </p:nvPr>
        </p:nvSpPr>
        <p:spPr>
          <a:xfrm>
            <a:off x="685985" y="1604038"/>
            <a:ext cx="8162739" cy="2201665"/>
          </a:xfrm>
        </p:spPr>
        <p:txBody>
          <a:bodyPr>
            <a:normAutofit fontScale="85000" lnSpcReduction="20000"/>
          </a:bodyPr>
          <a:lstStyle/>
          <a:p>
            <a:pPr>
              <a:lnSpc>
                <a:spcPct val="90000"/>
              </a:lnSpc>
            </a:pPr>
            <a:r>
              <a:rPr lang="en-US" sz="3000" b="1" dirty="0"/>
              <a:t>Selling proposition</a:t>
            </a:r>
          </a:p>
          <a:p>
            <a:pPr lvl="1">
              <a:lnSpc>
                <a:spcPct val="90000"/>
              </a:lnSpc>
            </a:pPr>
            <a:r>
              <a:rPr lang="en-US" dirty="0"/>
              <a:t>The promise or claim that captures the reason for buying the product or the benefit that ownership confers</a:t>
            </a:r>
          </a:p>
          <a:p>
            <a:pPr lvl="1">
              <a:lnSpc>
                <a:spcPct val="90000"/>
              </a:lnSpc>
            </a:pPr>
            <a:r>
              <a:rPr lang="en-US" dirty="0"/>
              <a:t>Since products are at differing stages of the product life cycle in different national markets and because of cultural, social and economic differences, the most effective appeal or selling proposition may vary.</a:t>
            </a:r>
          </a:p>
          <a:p>
            <a:pPr>
              <a:lnSpc>
                <a:spcPct val="90000"/>
              </a:lnSpc>
            </a:pPr>
            <a:endParaRPr lang="en-US" dirty="0"/>
          </a:p>
          <a:p>
            <a:pPr>
              <a:lnSpc>
                <a:spcPct val="90000"/>
              </a:lnSpc>
            </a:pPr>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20</a:t>
            </a:fld>
            <a:endParaRPr lang="en-US" dirty="0"/>
          </a:p>
        </p:txBody>
      </p:sp>
      <p:pic>
        <p:nvPicPr>
          <p:cNvPr id="34818" name="Picture 2" descr="نتيجة بحث الصور عن unique selling proposition advertising&quot;"/>
          <p:cNvPicPr>
            <a:picLocks noChangeAspect="1" noChangeArrowheads="1"/>
          </p:cNvPicPr>
          <p:nvPr/>
        </p:nvPicPr>
        <p:blipFill>
          <a:blip r:embed="rId3"/>
          <a:srcRect/>
          <a:stretch>
            <a:fillRect/>
          </a:stretch>
        </p:blipFill>
        <p:spPr bwMode="auto">
          <a:xfrm>
            <a:off x="4321175" y="3805703"/>
            <a:ext cx="4187825" cy="2334747"/>
          </a:xfrm>
          <a:prstGeom prst="rect">
            <a:avLst/>
          </a:prstGeom>
          <a:noFill/>
        </p:spPr>
      </p:pic>
      <p:pic>
        <p:nvPicPr>
          <p:cNvPr id="34820" name="Picture 4" descr="نتيجة بحث الصور عن unique selling proposition advertising&quot;"/>
          <p:cNvPicPr>
            <a:picLocks noChangeAspect="1" noChangeArrowheads="1"/>
          </p:cNvPicPr>
          <p:nvPr/>
        </p:nvPicPr>
        <p:blipFill>
          <a:blip r:embed="rId4"/>
          <a:srcRect/>
          <a:stretch>
            <a:fillRect/>
          </a:stretch>
        </p:blipFill>
        <p:spPr bwMode="auto">
          <a:xfrm>
            <a:off x="1543049" y="3805703"/>
            <a:ext cx="2334747" cy="233474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xfrm>
            <a:off x="457200" y="728495"/>
            <a:ext cx="8229600" cy="865187"/>
          </a:xfrm>
          <a:ln>
            <a:miter lim="800000"/>
            <a:headEnd/>
            <a:tailEnd/>
          </a:ln>
        </p:spPr>
        <p:txBody>
          <a:bodyPr wrap="square" numCol="1" anchorCtr="0" compatLnSpc="1">
            <a:prstTxWarp prst="textNoShape">
              <a:avLst/>
            </a:prstTxWarp>
          </a:bodyPr>
          <a:lstStyle/>
          <a:p>
            <a:pPr algn="ctr"/>
            <a:r>
              <a:rPr lang="en-US" b="1" dirty="0"/>
              <a:t>Creative Execution</a:t>
            </a:r>
          </a:p>
        </p:txBody>
      </p:sp>
      <p:sp>
        <p:nvSpPr>
          <p:cNvPr id="56322" name="Content Placeholder 2"/>
          <p:cNvSpPr>
            <a:spLocks noGrp="1"/>
          </p:cNvSpPr>
          <p:nvPr>
            <p:ph idx="1"/>
          </p:nvPr>
        </p:nvSpPr>
        <p:spPr>
          <a:xfrm>
            <a:off x="1064525" y="1593682"/>
            <a:ext cx="7622275" cy="4783158"/>
          </a:xfrm>
        </p:spPr>
        <p:txBody>
          <a:bodyPr>
            <a:normAutofit lnSpcReduction="10000"/>
          </a:bodyPr>
          <a:lstStyle/>
          <a:p>
            <a:pPr>
              <a:lnSpc>
                <a:spcPct val="90000"/>
              </a:lnSpc>
            </a:pPr>
            <a:r>
              <a:rPr lang="en-US" sz="3000" b="1" dirty="0"/>
              <a:t>Creative execution</a:t>
            </a:r>
          </a:p>
          <a:p>
            <a:pPr lvl="1">
              <a:lnSpc>
                <a:spcPct val="90000"/>
              </a:lnSpc>
            </a:pPr>
            <a:r>
              <a:rPr lang="en-US" dirty="0"/>
              <a:t>The way an appeal or proposition is presented</a:t>
            </a:r>
          </a:p>
          <a:p>
            <a:pPr lvl="2">
              <a:lnSpc>
                <a:spcPct val="90000"/>
              </a:lnSpc>
              <a:spcAft>
                <a:spcPts val="300"/>
              </a:spcAft>
              <a:buFont typeface="Arial" charset="0"/>
              <a:buChar char="•"/>
            </a:pPr>
            <a:r>
              <a:rPr lang="en-US" sz="2800" dirty="0">
                <a:latin typeface="Calibri" pitchFamily="34" charset="0"/>
              </a:rPr>
              <a:t>straight sell</a:t>
            </a:r>
          </a:p>
          <a:p>
            <a:pPr lvl="2">
              <a:lnSpc>
                <a:spcPct val="90000"/>
              </a:lnSpc>
              <a:buFont typeface="Arial" charset="0"/>
              <a:buChar char="•"/>
            </a:pPr>
            <a:r>
              <a:rPr lang="en-US" sz="2800" dirty="0">
                <a:latin typeface="Calibri" pitchFamily="34" charset="0"/>
              </a:rPr>
              <a:t> scientific evidence</a:t>
            </a:r>
          </a:p>
          <a:p>
            <a:pPr lvl="2">
              <a:lnSpc>
                <a:spcPct val="90000"/>
              </a:lnSpc>
              <a:buFont typeface="Arial" charset="0"/>
              <a:buChar char="•"/>
            </a:pPr>
            <a:r>
              <a:rPr lang="en-US" sz="2800" dirty="0">
                <a:latin typeface="Calibri" pitchFamily="34" charset="0"/>
              </a:rPr>
              <a:t> demonstration</a:t>
            </a:r>
          </a:p>
          <a:p>
            <a:pPr lvl="2">
              <a:lnSpc>
                <a:spcPct val="90000"/>
              </a:lnSpc>
              <a:spcAft>
                <a:spcPts val="600"/>
              </a:spcAft>
              <a:buFont typeface="Arial" charset="0"/>
              <a:buChar char="•"/>
            </a:pPr>
            <a:r>
              <a:rPr lang="en-US" sz="2800" dirty="0">
                <a:latin typeface="Calibri" pitchFamily="34" charset="0"/>
              </a:rPr>
              <a:t> comparison</a:t>
            </a:r>
          </a:p>
          <a:p>
            <a:pPr lvl="2">
              <a:lnSpc>
                <a:spcPct val="90000"/>
              </a:lnSpc>
              <a:buFont typeface="Arial" charset="0"/>
              <a:buChar char="•"/>
            </a:pPr>
            <a:r>
              <a:rPr lang="en-US" sz="2800" dirty="0">
                <a:latin typeface="Calibri" pitchFamily="34" charset="0"/>
              </a:rPr>
              <a:t> slice of life</a:t>
            </a:r>
          </a:p>
          <a:p>
            <a:pPr lvl="2">
              <a:lnSpc>
                <a:spcPct val="90000"/>
              </a:lnSpc>
              <a:buFont typeface="Arial" charset="0"/>
              <a:buChar char="•"/>
            </a:pPr>
            <a:r>
              <a:rPr lang="en-US" sz="2800" dirty="0">
                <a:latin typeface="Calibri" pitchFamily="34" charset="0"/>
              </a:rPr>
              <a:t> animation</a:t>
            </a:r>
          </a:p>
          <a:p>
            <a:pPr lvl="2">
              <a:lnSpc>
                <a:spcPct val="90000"/>
              </a:lnSpc>
              <a:buFont typeface="Arial" charset="0"/>
              <a:buChar char="•"/>
            </a:pPr>
            <a:r>
              <a:rPr lang="en-US" sz="2800" dirty="0">
                <a:latin typeface="Calibri" pitchFamily="34" charset="0"/>
              </a:rPr>
              <a:t> fantasy</a:t>
            </a:r>
          </a:p>
          <a:p>
            <a:pPr lvl="2">
              <a:lnSpc>
                <a:spcPct val="90000"/>
              </a:lnSpc>
              <a:buFont typeface="Arial" charset="0"/>
              <a:buChar char="•"/>
            </a:pPr>
            <a:r>
              <a:rPr lang="en-US" sz="2800" dirty="0">
                <a:latin typeface="Calibri" pitchFamily="34" charset="0"/>
              </a:rPr>
              <a:t> dramatization</a:t>
            </a:r>
          </a:p>
          <a:p>
            <a:pPr lvl="1">
              <a:lnSpc>
                <a:spcPct val="90000"/>
              </a:lnSpc>
            </a:pPr>
            <a:endParaRPr lang="en-US" dirty="0"/>
          </a:p>
        </p:txBody>
      </p:sp>
      <p:cxnSp>
        <p:nvCxnSpPr>
          <p:cNvPr id="8" name="Elbow Connector 7"/>
          <p:cNvCxnSpPr/>
          <p:nvPr/>
        </p:nvCxnSpPr>
        <p:spPr>
          <a:xfrm rot="5400000" flipH="1" flipV="1">
            <a:off x="-6390481" y="6714331"/>
            <a:ext cx="203200" cy="8413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ctr" fontAlgn="auto">
              <a:spcAft>
                <a:spcPts val="0"/>
              </a:spcAft>
              <a:defRPr/>
            </a:pPr>
            <a:r>
              <a:rPr lang="en-US" b="1" dirty="0"/>
              <a:t>Creatives and Their Tasks</a:t>
            </a:r>
          </a:p>
        </p:txBody>
      </p:sp>
      <p:sp>
        <p:nvSpPr>
          <p:cNvPr id="58371" name="Rectangle 3"/>
          <p:cNvSpPr>
            <a:spLocks noGrp="1" noChangeArrowheads="1"/>
          </p:cNvSpPr>
          <p:nvPr>
            <p:ph sz="half" idx="1"/>
          </p:nvPr>
        </p:nvSpPr>
        <p:spPr/>
        <p:txBody>
          <a:bodyPr>
            <a:normAutofit fontScale="92500"/>
          </a:bodyPr>
          <a:lstStyle/>
          <a:p>
            <a:pPr>
              <a:lnSpc>
                <a:spcPct val="90000"/>
              </a:lnSpc>
            </a:pPr>
            <a:r>
              <a:rPr lang="en-US" sz="2800" b="1" dirty="0"/>
              <a:t>Art Directors</a:t>
            </a:r>
          </a:p>
          <a:p>
            <a:pPr lvl="1">
              <a:lnSpc>
                <a:spcPct val="90000"/>
              </a:lnSpc>
            </a:pPr>
            <a:r>
              <a:rPr lang="en-US" sz="2600" dirty="0"/>
              <a:t>Advertising professional who has the general responsibility for the overall look of an ad</a:t>
            </a:r>
          </a:p>
          <a:p>
            <a:pPr lvl="1">
              <a:lnSpc>
                <a:spcPct val="90000"/>
              </a:lnSpc>
            </a:pPr>
            <a:r>
              <a:rPr lang="en-US" sz="2600" dirty="0"/>
              <a:t>Will choose graphics, pictures, type styles, and other visual elements that appear in an ad</a:t>
            </a:r>
          </a:p>
          <a:p>
            <a:pPr>
              <a:lnSpc>
                <a:spcPct val="90000"/>
              </a:lnSpc>
            </a:pPr>
            <a:r>
              <a:rPr lang="en-US" sz="2800" b="1" dirty="0"/>
              <a:t>Art Direction</a:t>
            </a:r>
          </a:p>
          <a:p>
            <a:pPr lvl="1">
              <a:lnSpc>
                <a:spcPct val="90000"/>
              </a:lnSpc>
            </a:pPr>
            <a:r>
              <a:rPr lang="en-US" sz="2600" dirty="0"/>
              <a:t>The visional presentation of an advertisement</a:t>
            </a:r>
          </a:p>
        </p:txBody>
      </p:sp>
      <p:sp>
        <p:nvSpPr>
          <p:cNvPr id="4" name="Content Placeholder 3"/>
          <p:cNvSpPr>
            <a:spLocks noGrp="1"/>
          </p:cNvSpPr>
          <p:nvPr>
            <p:ph sz="half" idx="2"/>
          </p:nvPr>
        </p:nvSpPr>
        <p:spPr/>
        <p:txBody>
          <a:bodyPr>
            <a:normAutofit fontScale="92500"/>
          </a:bodyPr>
          <a:lstStyle/>
          <a:p>
            <a:r>
              <a:rPr lang="en-US" b="1" dirty="0"/>
              <a:t>Copy</a:t>
            </a:r>
            <a:r>
              <a:rPr lang="en-US" dirty="0"/>
              <a:t> is written or spoken communication elements</a:t>
            </a:r>
          </a:p>
          <a:p>
            <a:r>
              <a:rPr lang="en-US" b="1" dirty="0"/>
              <a:t>Copywriters</a:t>
            </a:r>
            <a:r>
              <a:rPr lang="en-US" dirty="0"/>
              <a:t> are language specialists who develop headlines, subheads, and body copy</a:t>
            </a:r>
          </a:p>
          <a:p>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1321676" y="620110"/>
            <a:ext cx="7239000" cy="1143000"/>
          </a:xfrm>
          <a:ln>
            <a:miter lim="800000"/>
            <a:headEnd/>
            <a:tailEnd/>
          </a:ln>
        </p:spPr>
        <p:txBody>
          <a:bodyPr wrap="square" numCol="1" anchorCtr="0" compatLnSpc="1">
            <a:prstTxWarp prst="textNoShape">
              <a:avLst/>
            </a:prstTxWarp>
          </a:bodyPr>
          <a:lstStyle/>
          <a:p>
            <a:pPr algn="ctr"/>
            <a:r>
              <a:rPr lang="en-US" b="1" dirty="0"/>
              <a:t>Copywriting Decisions</a:t>
            </a:r>
          </a:p>
        </p:txBody>
      </p:sp>
      <p:sp>
        <p:nvSpPr>
          <p:cNvPr id="62467" name="Rectangle 3"/>
          <p:cNvSpPr>
            <a:spLocks noGrp="1" noChangeArrowheads="1"/>
          </p:cNvSpPr>
          <p:nvPr>
            <p:ph idx="1"/>
          </p:nvPr>
        </p:nvSpPr>
        <p:spPr>
          <a:xfrm>
            <a:off x="596462" y="1790542"/>
            <a:ext cx="7709338" cy="4267200"/>
          </a:xfrm>
        </p:spPr>
        <p:txBody>
          <a:bodyPr/>
          <a:lstStyle/>
          <a:p>
            <a:r>
              <a:rPr lang="en-US" sz="3000" dirty="0"/>
              <a:t>Prepare new copy for foreign markets in host country’s language</a:t>
            </a:r>
          </a:p>
          <a:p>
            <a:r>
              <a:rPr lang="en-US" sz="3000" dirty="0"/>
              <a:t>Translate the original copy into target language</a:t>
            </a:r>
          </a:p>
          <a:p>
            <a:r>
              <a:rPr lang="en-US" sz="3000" dirty="0"/>
              <a:t>Leave some or all copy elements in home country language</a:t>
            </a:r>
          </a:p>
          <a:p>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97536" y="778606"/>
            <a:ext cx="8924544" cy="1143000"/>
          </a:xfrm>
          <a:ln>
            <a:miter lim="800000"/>
            <a:headEnd/>
            <a:tailEnd/>
          </a:ln>
        </p:spPr>
        <p:txBody>
          <a:bodyPr wrap="square" numCol="1" anchorCtr="0" compatLnSpc="1">
            <a:prstTxWarp prst="textNoShape">
              <a:avLst/>
            </a:prstTxWarp>
          </a:bodyPr>
          <a:lstStyle/>
          <a:p>
            <a:pPr algn="ctr"/>
            <a:r>
              <a:rPr lang="en-US" b="1" dirty="0"/>
              <a:t>Advertising Copy Mistakes</a:t>
            </a:r>
          </a:p>
        </p:txBody>
      </p:sp>
      <p:sp>
        <p:nvSpPr>
          <p:cNvPr id="64515" name="Rectangle 3"/>
          <p:cNvSpPr>
            <a:spLocks noGrp="1" noChangeArrowheads="1"/>
          </p:cNvSpPr>
          <p:nvPr>
            <p:ph idx="1"/>
          </p:nvPr>
        </p:nvSpPr>
        <p:spPr>
          <a:xfrm>
            <a:off x="930167" y="1945990"/>
            <a:ext cx="7756633" cy="4297363"/>
          </a:xfrm>
        </p:spPr>
        <p:txBody>
          <a:bodyPr/>
          <a:lstStyle/>
          <a:p>
            <a:r>
              <a:rPr lang="en-US" sz="2800" dirty="0"/>
              <a:t>In Asia, Pepsi’s “Come Alive” was interpreted as asking to bring ancestors back from the dead</a:t>
            </a:r>
          </a:p>
          <a:p>
            <a:r>
              <a:rPr lang="en-US" sz="2800" dirty="0"/>
              <a:t>In China, Citicorp’s “Citi Never Sleeps” was taken to mean that Citi had a sleeping disorder, like insomnia</a:t>
            </a:r>
          </a:p>
          <a:p>
            <a:r>
              <a:rPr lang="en-US" sz="2800" dirty="0"/>
              <a:t>McDonald’s does not use multiple 4’s in advertising prices in China; “four” sounds like the word “death”</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258614" y="609600"/>
            <a:ext cx="7239000" cy="1143000"/>
          </a:xfrm>
          <a:ln>
            <a:miter lim="800000"/>
            <a:headEnd/>
            <a:tailEnd/>
          </a:ln>
        </p:spPr>
        <p:txBody>
          <a:bodyPr wrap="square" numCol="1" anchorCtr="0" compatLnSpc="1">
            <a:prstTxWarp prst="textNoShape">
              <a:avLst/>
            </a:prstTxWarp>
          </a:bodyPr>
          <a:lstStyle/>
          <a:p>
            <a:pPr algn="ctr"/>
            <a:r>
              <a:rPr lang="en-US" b="1" dirty="0"/>
              <a:t>Cultural Considerations</a:t>
            </a:r>
          </a:p>
        </p:txBody>
      </p:sp>
      <p:sp>
        <p:nvSpPr>
          <p:cNvPr id="52227" name="Rectangle 3"/>
          <p:cNvSpPr>
            <a:spLocks noGrp="1" noChangeArrowheads="1"/>
          </p:cNvSpPr>
          <p:nvPr>
            <p:ph idx="1"/>
          </p:nvPr>
        </p:nvSpPr>
        <p:spPr>
          <a:xfrm>
            <a:off x="531770" y="1615440"/>
            <a:ext cx="8305800" cy="4410456"/>
          </a:xfrm>
        </p:spPr>
        <p:txBody>
          <a:bodyPr rtlCol="0">
            <a:normAutofit/>
          </a:bodyPr>
          <a:lstStyle/>
          <a:p>
            <a:pPr fontAlgn="auto">
              <a:spcAft>
                <a:spcPts val="0"/>
              </a:spcAft>
              <a:buSzPct val="135000"/>
              <a:buFont typeface="Arial"/>
              <a:buChar char="•"/>
              <a:defRPr/>
            </a:pPr>
            <a:r>
              <a:rPr lang="en-US" sz="3000" dirty="0"/>
              <a:t>Images of male/female intimacy are in bad taste in Japan; illegal in Saudi Arabia</a:t>
            </a:r>
          </a:p>
          <a:p>
            <a:pPr fontAlgn="auto">
              <a:spcAft>
                <a:spcPts val="0"/>
              </a:spcAft>
              <a:buSzPct val="135000"/>
              <a:buFont typeface="Arial"/>
              <a:buChar char="•"/>
              <a:defRPr/>
            </a:pPr>
            <a:r>
              <a:rPr lang="en-US" sz="3000" dirty="0"/>
              <a:t>Wedding rings are worn on the right hand in Spain, Denmark, Holland, Germany</a:t>
            </a:r>
          </a:p>
          <a:p>
            <a:pPr>
              <a:lnSpc>
                <a:spcPct val="90000"/>
              </a:lnSpc>
              <a:buFontTx/>
              <a:buChar char="•"/>
            </a:pPr>
            <a:r>
              <a:rPr lang="en-US" sz="3000" dirty="0"/>
              <a:t>European men kiss the hands of married women only, not single women</a:t>
            </a:r>
          </a:p>
          <a:p>
            <a:pPr>
              <a:lnSpc>
                <a:spcPct val="90000"/>
              </a:lnSpc>
              <a:buFontTx/>
              <a:buChar char="•"/>
            </a:pPr>
            <a:r>
              <a:rPr lang="en-US" sz="3000" dirty="0"/>
              <a:t> In Germany, France and Japan, a man enters a door before a woman; no ladies first!</a:t>
            </a:r>
          </a:p>
          <a:p>
            <a:pPr fontAlgn="auto">
              <a:spcAft>
                <a:spcPts val="0"/>
              </a:spcAft>
              <a:buSzPct val="135000"/>
              <a:buFont typeface="Arial"/>
              <a:buChar char="•"/>
              <a:defRPr/>
            </a:pPr>
            <a:endParaRPr lang="en-US" sz="3000" dirty="0"/>
          </a:p>
        </p:txBody>
      </p:sp>
      <p:sp>
        <p:nvSpPr>
          <p:cNvPr id="3" name="Footer Placeholder 2"/>
          <p:cNvSpPr>
            <a:spLocks noGrp="1"/>
          </p:cNvSpPr>
          <p:nvPr>
            <p:ph type="ftr" sz="quarter" idx="11"/>
          </p:nvPr>
        </p:nvSpPr>
        <p:spPr/>
        <p:txBody>
          <a:bodyPr/>
          <a:lstStyle/>
          <a:p>
            <a:r>
              <a:rPr lang="en-US" dirty="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a:t>13-</a:t>
            </a:r>
            <a:fld id="{BA1B1854-2A96-441B-8E94-8B895DE28521}"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Considerations</a:t>
            </a:r>
          </a:p>
        </p:txBody>
      </p:sp>
      <p:sp>
        <p:nvSpPr>
          <p:cNvPr id="3" name="Content Placeholder 2"/>
          <p:cNvSpPr>
            <a:spLocks noGrp="1"/>
          </p:cNvSpPr>
          <p:nvPr>
            <p:ph idx="1"/>
          </p:nvPr>
        </p:nvSpPr>
        <p:spPr/>
        <p:txBody>
          <a:bodyPr>
            <a:normAutofit lnSpcReduction="10000"/>
          </a:bodyPr>
          <a:lstStyle/>
          <a:p>
            <a:r>
              <a:rPr lang="en-US" dirty="0"/>
              <a:t>Humorous or irritating ads may be perceived differently in other countries</a:t>
            </a:r>
          </a:p>
          <a:p>
            <a:r>
              <a:rPr lang="en-US" dirty="0"/>
              <a:t>American ads with direct comparisons &amp; spokespeople use logic to appeal to the viewer’s sense of reason; Japanese ads rely on implied sentiment</a:t>
            </a:r>
          </a:p>
          <a:p>
            <a:r>
              <a:rPr lang="en-US" dirty="0"/>
              <a:t>Partial nudity &amp; same-sex couples are featured in Latin America &amp; Europe</a:t>
            </a:r>
          </a:p>
          <a:p>
            <a:r>
              <a:rPr lang="en-US" dirty="0"/>
              <a:t>Food is the most culturally sensitive category</a:t>
            </a:r>
          </a:p>
        </p:txBody>
      </p:sp>
      <p:sp>
        <p:nvSpPr>
          <p:cNvPr id="4" name="Footer Placeholder 3"/>
          <p:cNvSpPr>
            <a:spLocks noGrp="1"/>
          </p:cNvSpPr>
          <p:nvPr>
            <p:ph type="ftr" sz="quarter" idx="11"/>
          </p:nvPr>
        </p:nvSpPr>
        <p:spPr/>
        <p:txBody>
          <a:bodyPr/>
          <a:lstStyle/>
          <a:p>
            <a:r>
              <a:rPr lang="en-US" dirty="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a:t>13-</a:t>
            </a:r>
            <a:fld id="{BA1B1854-2A96-441B-8E94-8B895DE28521}"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570295"/>
            <a:ext cx="9144000" cy="1148256"/>
          </a:xfrm>
        </p:spPr>
        <p:txBody>
          <a:bodyPr>
            <a:noAutofit/>
          </a:bodyPr>
          <a:lstStyle/>
          <a:p>
            <a:pPr algn="ctr" fontAlgn="auto">
              <a:spcAft>
                <a:spcPts val="0"/>
              </a:spcAft>
              <a:defRPr/>
            </a:pPr>
            <a:r>
              <a:rPr lang="en-US" sz="3600" b="1" dirty="0"/>
              <a:t>Cultural Considerations–</a:t>
            </a:r>
            <a:br>
              <a:rPr lang="en-US" sz="3600" b="1" dirty="0"/>
            </a:br>
            <a:r>
              <a:rPr lang="en-US" sz="3600" b="1" dirty="0"/>
              <a:t>Japanese &amp; American Differences</a:t>
            </a:r>
          </a:p>
        </p:txBody>
      </p:sp>
      <p:sp>
        <p:nvSpPr>
          <p:cNvPr id="68611" name="Rectangle 3"/>
          <p:cNvSpPr>
            <a:spLocks noGrp="1" noChangeArrowheads="1"/>
          </p:cNvSpPr>
          <p:nvPr>
            <p:ph idx="1"/>
          </p:nvPr>
        </p:nvSpPr>
        <p:spPr>
          <a:xfrm>
            <a:off x="874986" y="1734317"/>
            <a:ext cx="7772400" cy="4826876"/>
          </a:xfrm>
        </p:spPr>
        <p:txBody>
          <a:bodyPr>
            <a:noAutofit/>
          </a:bodyPr>
          <a:lstStyle/>
          <a:p>
            <a:pPr>
              <a:lnSpc>
                <a:spcPct val="80000"/>
              </a:lnSpc>
            </a:pPr>
            <a:r>
              <a:rPr lang="en-US" sz="2600" dirty="0"/>
              <a:t>Indirect rather than direct forms of expression are preferred in the messages</a:t>
            </a:r>
          </a:p>
          <a:p>
            <a:pPr>
              <a:lnSpc>
                <a:spcPct val="80000"/>
              </a:lnSpc>
            </a:pPr>
            <a:r>
              <a:rPr lang="en-US" sz="2600" dirty="0"/>
              <a:t>There is often little relationship between ad content and the advertised product</a:t>
            </a:r>
          </a:p>
          <a:p>
            <a:pPr>
              <a:lnSpc>
                <a:spcPct val="80000"/>
              </a:lnSpc>
            </a:pPr>
            <a:r>
              <a:rPr lang="en-US" sz="2600" dirty="0"/>
              <a:t>Only brief dialogue or narration is used in television commercials, with minimal explanatory content</a:t>
            </a:r>
          </a:p>
          <a:p>
            <a:pPr>
              <a:lnSpc>
                <a:spcPct val="80000"/>
              </a:lnSpc>
            </a:pPr>
            <a:r>
              <a:rPr lang="en-US" sz="2600" dirty="0"/>
              <a:t>Humor is used to create a bond of mutual feelings</a:t>
            </a:r>
          </a:p>
          <a:p>
            <a:pPr>
              <a:lnSpc>
                <a:spcPct val="80000"/>
              </a:lnSpc>
            </a:pPr>
            <a:r>
              <a:rPr lang="en-US" sz="2600" dirty="0"/>
              <a:t>Famous celebrities appear as close acquaintances or everyday people</a:t>
            </a:r>
          </a:p>
          <a:p>
            <a:pPr>
              <a:lnSpc>
                <a:spcPct val="80000"/>
              </a:lnSpc>
            </a:pPr>
            <a:r>
              <a:rPr lang="en-US" sz="2600" dirty="0"/>
              <a:t>Priority is placed on company trust rather than product quality</a:t>
            </a:r>
          </a:p>
          <a:p>
            <a:pPr>
              <a:lnSpc>
                <a:spcPct val="80000"/>
              </a:lnSpc>
            </a:pPr>
            <a:r>
              <a:rPr lang="en-US" sz="2600" dirty="0"/>
              <a:t>The product name is impressed on the viewer with short, 15-second commercials</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0" y="685800"/>
            <a:ext cx="9144000" cy="1143000"/>
          </a:xfrm>
          <a:ln>
            <a:miter lim="800000"/>
            <a:headEnd/>
            <a:tailEnd/>
          </a:ln>
        </p:spPr>
        <p:txBody>
          <a:bodyPr wrap="square" numCol="1" anchorCtr="0" compatLnSpc="1">
            <a:prstTxWarp prst="textNoShape">
              <a:avLst/>
            </a:prstTxWarp>
          </a:bodyPr>
          <a:lstStyle/>
          <a:p>
            <a:pPr algn="ctr"/>
            <a:r>
              <a:rPr lang="en-US" b="1" dirty="0"/>
              <a:t>Global Media Decisions</a:t>
            </a:r>
          </a:p>
        </p:txBody>
      </p:sp>
      <p:sp>
        <p:nvSpPr>
          <p:cNvPr id="70658" name="Content Placeholder 2"/>
          <p:cNvSpPr>
            <a:spLocks noGrp="1"/>
          </p:cNvSpPr>
          <p:nvPr>
            <p:ph idx="1"/>
          </p:nvPr>
        </p:nvSpPr>
        <p:spPr>
          <a:xfrm>
            <a:off x="945930" y="1828800"/>
            <a:ext cx="7740869" cy="4297363"/>
          </a:xfrm>
        </p:spPr>
        <p:txBody>
          <a:bodyPr>
            <a:normAutofit lnSpcReduction="10000"/>
          </a:bodyPr>
          <a:lstStyle/>
          <a:p>
            <a:r>
              <a:rPr lang="en-US" sz="3000" dirty="0"/>
              <a:t>Which medium or media to use?</a:t>
            </a:r>
          </a:p>
          <a:p>
            <a:pPr lvl="1"/>
            <a:r>
              <a:rPr lang="en-US" dirty="0"/>
              <a:t>Print such as daily and weekly newspapers to magazines with regional, national, or international audiences</a:t>
            </a:r>
          </a:p>
          <a:p>
            <a:pPr lvl="1"/>
            <a:r>
              <a:rPr lang="en-US" dirty="0"/>
              <a:t>Electronic media like broadcast TV, cable TV, radio, and the internet</a:t>
            </a:r>
          </a:p>
          <a:p>
            <a:pPr lvl="1"/>
            <a:r>
              <a:rPr lang="en-US" dirty="0"/>
              <a:t>Other such as outdoor, transit, and direct mail</a:t>
            </a:r>
          </a:p>
          <a:p>
            <a:r>
              <a:rPr lang="en-US" sz="3000" dirty="0"/>
              <a:t>Must know country-specific regulations</a:t>
            </a:r>
          </a:p>
          <a:p>
            <a:pPr lvl="1"/>
            <a:r>
              <a:rPr lang="en-US" sz="3000" dirty="0"/>
              <a:t>Ex.  France bans TV ads by retailers </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796382"/>
            <a:ext cx="9144000" cy="1143000"/>
          </a:xfrm>
        </p:spPr>
        <p:txBody>
          <a:bodyPr>
            <a:normAutofit fontScale="90000"/>
          </a:bodyPr>
          <a:lstStyle/>
          <a:p>
            <a:pPr algn="ctr" fontAlgn="auto">
              <a:spcAft>
                <a:spcPts val="0"/>
              </a:spcAft>
              <a:defRPr/>
            </a:pPr>
            <a:r>
              <a:rPr lang="en-US" sz="4000" b="1" dirty="0"/>
              <a:t>Global Advertising Expenditures </a:t>
            </a:r>
            <a:br>
              <a:rPr lang="en-US" sz="4000" b="1" dirty="0"/>
            </a:br>
            <a:r>
              <a:rPr lang="en-US" sz="4000" b="1" dirty="0"/>
              <a:t>and Media Vehicles</a:t>
            </a:r>
          </a:p>
        </p:txBody>
      </p:sp>
      <p:sp>
        <p:nvSpPr>
          <p:cNvPr id="61443" name="Rectangle 3"/>
          <p:cNvSpPr>
            <a:spLocks noGrp="1" noChangeArrowheads="1"/>
          </p:cNvSpPr>
          <p:nvPr>
            <p:ph idx="1"/>
          </p:nvPr>
        </p:nvSpPr>
        <p:spPr>
          <a:xfrm>
            <a:off x="709449" y="1956829"/>
            <a:ext cx="7788165" cy="4126979"/>
          </a:xfrm>
        </p:spPr>
        <p:txBody>
          <a:bodyPr rtlCol="0">
            <a:normAutofit/>
          </a:bodyPr>
          <a:lstStyle/>
          <a:p>
            <a:pPr fontAlgn="auto">
              <a:spcAft>
                <a:spcPts val="0"/>
              </a:spcAft>
              <a:buFont typeface="Arial"/>
              <a:buChar char="•"/>
              <a:defRPr/>
            </a:pPr>
            <a:r>
              <a:rPr lang="en-US" sz="2800" dirty="0"/>
              <a:t>More money spent in U.S. than anywhere else in the world; $176 billion in 2014</a:t>
            </a:r>
          </a:p>
          <a:p>
            <a:pPr fontAlgn="auto">
              <a:spcAft>
                <a:spcPts val="0"/>
              </a:spcAft>
              <a:buFont typeface="Arial"/>
              <a:buChar char="•"/>
              <a:defRPr/>
            </a:pPr>
            <a:r>
              <a:rPr lang="en-US" sz="2800" dirty="0"/>
              <a:t>China is #2 at $52 billion</a:t>
            </a:r>
          </a:p>
          <a:p>
            <a:pPr fontAlgn="auto">
              <a:spcAft>
                <a:spcPts val="0"/>
              </a:spcAft>
              <a:buFont typeface="Arial"/>
              <a:buChar char="•"/>
              <a:defRPr/>
            </a:pPr>
            <a:r>
              <a:rPr lang="en-US" sz="2800" dirty="0"/>
              <a:t>1/3 of current growth in ad spending in BRICS</a:t>
            </a:r>
          </a:p>
          <a:p>
            <a:pPr fontAlgn="auto">
              <a:spcAft>
                <a:spcPts val="0"/>
              </a:spcAft>
              <a:buFont typeface="Arial"/>
              <a:buChar char="•"/>
              <a:defRPr/>
            </a:pPr>
            <a:r>
              <a:rPr lang="en-US" sz="2800" dirty="0"/>
              <a:t>Worldwide, TV is the #1 medium with estimated spending of $206 billion in 2014; TV captured slightly less than 40% of global ad spending</a:t>
            </a:r>
          </a:p>
          <a:p>
            <a:pPr fontAlgn="auto">
              <a:spcAft>
                <a:spcPts val="0"/>
              </a:spcAft>
              <a:buFont typeface="Arial"/>
              <a:buChar char="•"/>
              <a:defRPr/>
            </a:pPr>
            <a:r>
              <a:rPr lang="en-US" sz="2800" dirty="0"/>
              <a:t>In Germany newspapers are #1 advertising vehicle</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203502" y="705681"/>
            <a:ext cx="6639636" cy="755175"/>
          </a:xfrm>
          <a:ln>
            <a:miter lim="800000"/>
            <a:headEnd/>
            <a:tailEnd/>
          </a:ln>
        </p:spPr>
        <p:txBody>
          <a:bodyPr wrap="square" numCol="1" anchorCtr="0" compatLnSpc="1">
            <a:prstTxWarp prst="textNoShape">
              <a:avLst/>
            </a:prstTxWarp>
            <a:noAutofit/>
          </a:bodyPr>
          <a:lstStyle/>
          <a:p>
            <a:pPr algn="ctr"/>
            <a:r>
              <a:rPr lang="en-US" b="1" dirty="0"/>
              <a:t>IMC</a:t>
            </a:r>
          </a:p>
        </p:txBody>
      </p:sp>
      <p:sp>
        <p:nvSpPr>
          <p:cNvPr id="22531" name="Rectangle 3"/>
          <p:cNvSpPr>
            <a:spLocks noGrp="1" noChangeArrowheads="1"/>
          </p:cNvSpPr>
          <p:nvPr>
            <p:ph idx="1"/>
          </p:nvPr>
        </p:nvSpPr>
        <p:spPr>
          <a:xfrm>
            <a:off x="705134" y="1670304"/>
            <a:ext cx="8073106" cy="4450080"/>
          </a:xfrm>
        </p:spPr>
        <p:txBody>
          <a:bodyPr>
            <a:normAutofit fontScale="77500" lnSpcReduction="20000"/>
          </a:bodyPr>
          <a:lstStyle/>
          <a:p>
            <a:r>
              <a:rPr lang="en-US" sz="3300" dirty="0"/>
              <a:t>Integrated Marketing Communications (IMC) is becoming more popular because of the challenges of communicating across national borders</a:t>
            </a:r>
          </a:p>
          <a:p>
            <a:pPr marL="0" indent="0">
              <a:buNone/>
            </a:pPr>
            <a:endParaRPr lang="en-US" sz="2800" dirty="0"/>
          </a:p>
          <a:p>
            <a:endParaRPr lang="en-US" sz="2800" dirty="0"/>
          </a:p>
          <a:p>
            <a:pPr>
              <a:buFontTx/>
              <a:buNone/>
            </a:pPr>
            <a:r>
              <a:rPr lang="en-US" sz="2400" b="1" dirty="0"/>
              <a:t>“</a:t>
            </a:r>
            <a:r>
              <a:rPr lang="en-US" sz="3300" i="1" dirty="0"/>
              <a:t>We have an integrated marketing model that involves all elements of the marketing mix from digital to sports marketing, from event marketing to advertising to entertainment, all sitting at the table driving ideas.”</a:t>
            </a:r>
          </a:p>
          <a:p>
            <a:pPr algn="r">
              <a:buNone/>
            </a:pPr>
            <a:r>
              <a:rPr lang="en-US" sz="2400" dirty="0">
                <a:cs typeface="Calibri" pitchFamily="34" charset="0"/>
              </a:rPr>
              <a:t>Trevor Edwards, President, Nike Brand</a:t>
            </a:r>
          </a:p>
          <a:p>
            <a:pPr algn="r">
              <a:buFontTx/>
              <a:buNone/>
            </a:pPr>
            <a:r>
              <a:rPr lang="en-US" sz="2400" b="1" dirty="0"/>
              <a:t>	</a:t>
            </a:r>
          </a:p>
          <a:p>
            <a:pPr>
              <a:buFontTx/>
              <a:buNone/>
            </a:pPr>
            <a:r>
              <a:rPr lang="en-US" sz="2400" b="1" dirty="0"/>
              <a:t>	</a:t>
            </a:r>
            <a:endParaRPr lang="en-US" dirty="0">
              <a:latin typeface="Gungsuh" pitchFamily="18" charset="-127"/>
            </a:endParaRPr>
          </a:p>
        </p:txBody>
      </p:sp>
      <p:sp>
        <p:nvSpPr>
          <p:cNvPr id="3" name="Footer Placeholder 2"/>
          <p:cNvSpPr>
            <a:spLocks noGrp="1"/>
          </p:cNvSpPr>
          <p:nvPr>
            <p:ph type="ftr" sz="quarter" idx="11"/>
          </p:nvPr>
        </p:nvSpPr>
        <p:spPr/>
        <p:txBody>
          <a:bodyPr/>
          <a:lstStyle/>
          <a:p>
            <a:r>
              <a:rPr lang="en-US" dirty="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a:t>13-</a:t>
            </a:r>
            <a:fld id="{BA1B1854-2A96-441B-8E94-8B895DE28521}"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xfrm>
            <a:off x="195072" y="685800"/>
            <a:ext cx="8948928" cy="1143000"/>
          </a:xfrm>
          <a:ln>
            <a:miter lim="800000"/>
            <a:headEnd/>
            <a:tailEnd/>
          </a:ln>
        </p:spPr>
        <p:txBody>
          <a:bodyPr wrap="square" numCol="1" anchorCtr="0" compatLnSpc="1">
            <a:prstTxWarp prst="textNoShape">
              <a:avLst/>
            </a:prstTxWarp>
          </a:bodyPr>
          <a:lstStyle/>
          <a:p>
            <a:pPr algn="ctr"/>
            <a:r>
              <a:rPr lang="en-US" b="1" dirty="0"/>
              <a:t>Media Decisions</a:t>
            </a:r>
          </a:p>
        </p:txBody>
      </p:sp>
      <p:sp>
        <p:nvSpPr>
          <p:cNvPr id="3" name="Content Placeholder 2"/>
          <p:cNvSpPr>
            <a:spLocks noGrp="1"/>
          </p:cNvSpPr>
          <p:nvPr>
            <p:ph idx="1"/>
          </p:nvPr>
        </p:nvSpPr>
        <p:spPr>
          <a:xfrm>
            <a:off x="851338" y="1828800"/>
            <a:ext cx="7835462" cy="4297363"/>
          </a:xfrm>
        </p:spPr>
        <p:txBody>
          <a:bodyPr rtlCol="0">
            <a:normAutofit fontScale="92500" lnSpcReduction="20000"/>
          </a:bodyPr>
          <a:lstStyle/>
          <a:p>
            <a:pPr fontAlgn="auto">
              <a:spcAft>
                <a:spcPts val="0"/>
              </a:spcAft>
              <a:buFont typeface="Arial"/>
              <a:buChar char="•"/>
              <a:defRPr/>
            </a:pPr>
            <a:r>
              <a:rPr lang="en-US" dirty="0"/>
              <a:t>The availability of TV, newspapers and other media varies widely globally</a:t>
            </a:r>
          </a:p>
          <a:p>
            <a:pPr fontAlgn="auto">
              <a:spcAft>
                <a:spcPts val="0"/>
              </a:spcAft>
              <a:buFont typeface="Arial"/>
              <a:buChar char="•"/>
              <a:defRPr/>
            </a:pPr>
            <a:r>
              <a:rPr lang="en-US" dirty="0"/>
              <a:t>In developed countries, newspapers are declining as Internet usage rises</a:t>
            </a:r>
          </a:p>
          <a:p>
            <a:pPr fontAlgn="auto">
              <a:spcAft>
                <a:spcPts val="0"/>
              </a:spcAft>
              <a:buFont typeface="Arial"/>
              <a:buChar char="•"/>
              <a:defRPr/>
            </a:pPr>
            <a:r>
              <a:rPr lang="en-US" dirty="0"/>
              <a:t>In India, newly redesigned papers are growing</a:t>
            </a:r>
          </a:p>
          <a:p>
            <a:pPr lvl="1" fontAlgn="auto">
              <a:spcAft>
                <a:spcPts val="0"/>
              </a:spcAft>
              <a:buFont typeface="Arial"/>
              <a:buChar char="–"/>
              <a:defRPr/>
            </a:pPr>
            <a:r>
              <a:rPr lang="en-US" dirty="0"/>
              <a:t>300 daily papers, only 4 million Indians subscribe to Internet service</a:t>
            </a:r>
          </a:p>
          <a:p>
            <a:pPr fontAlgn="auto">
              <a:spcAft>
                <a:spcPts val="0"/>
              </a:spcAft>
              <a:buFont typeface="Arial"/>
              <a:buChar char="•"/>
              <a:defRPr/>
            </a:pPr>
            <a:r>
              <a:rPr lang="en-US" dirty="0"/>
              <a:t>In Moscow, billboards are #1; In a city built for 30,000 cars, there are 3 million, creating massive traffic jams and captive audiences</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a:t>13-</a:t>
            </a:r>
            <a:fld id="{BA1B1854-2A96-441B-8E94-8B895DE28521}"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609600"/>
            <a:ext cx="9144000" cy="1220788"/>
          </a:xfrm>
        </p:spPr>
        <p:txBody>
          <a:bodyPr>
            <a:noAutofit/>
          </a:bodyPr>
          <a:lstStyle/>
          <a:p>
            <a:pPr algn="ctr" fontAlgn="auto">
              <a:spcAft>
                <a:spcPts val="0"/>
              </a:spcAft>
              <a:defRPr/>
            </a:pPr>
            <a:r>
              <a:rPr lang="en-US" b="1" dirty="0"/>
              <a:t>Media Decisions: Arab Countries</a:t>
            </a:r>
          </a:p>
        </p:txBody>
      </p:sp>
      <p:sp>
        <p:nvSpPr>
          <p:cNvPr id="63491" name="Rectangle 3"/>
          <p:cNvSpPr>
            <a:spLocks noGrp="1" noChangeArrowheads="1"/>
          </p:cNvSpPr>
          <p:nvPr>
            <p:ph idx="1"/>
          </p:nvPr>
        </p:nvSpPr>
        <p:spPr>
          <a:xfrm>
            <a:off x="1008992" y="1830388"/>
            <a:ext cx="7869895" cy="4525962"/>
          </a:xfrm>
        </p:spPr>
        <p:txBody>
          <a:bodyPr rtlCol="0">
            <a:normAutofit/>
          </a:bodyPr>
          <a:lstStyle/>
          <a:p>
            <a:pPr fontAlgn="auto">
              <a:lnSpc>
                <a:spcPct val="90000"/>
              </a:lnSpc>
              <a:spcAft>
                <a:spcPts val="0"/>
              </a:spcAft>
              <a:buFont typeface="Arial"/>
              <a:buChar char="•"/>
              <a:defRPr/>
            </a:pPr>
            <a:r>
              <a:rPr lang="en-US" sz="3000" dirty="0"/>
              <a:t>People are depicted less often than in the U.S.</a:t>
            </a:r>
          </a:p>
          <a:p>
            <a:pPr fontAlgn="auto">
              <a:lnSpc>
                <a:spcPct val="90000"/>
              </a:lnSpc>
              <a:spcAft>
                <a:spcPts val="0"/>
              </a:spcAft>
              <a:buFont typeface="Arial"/>
              <a:buChar char="•"/>
              <a:defRPr/>
            </a:pPr>
            <a:r>
              <a:rPr lang="en-US" sz="3000" dirty="0"/>
              <a:t>Women may only appear in those commercials that relate the advertised product</a:t>
            </a:r>
          </a:p>
          <a:p>
            <a:pPr fontAlgn="auto">
              <a:lnSpc>
                <a:spcPct val="90000"/>
              </a:lnSpc>
              <a:spcAft>
                <a:spcPts val="0"/>
              </a:spcAft>
              <a:buFont typeface="Arial"/>
              <a:buChar char="•"/>
              <a:defRPr/>
            </a:pPr>
            <a:r>
              <a:rPr lang="en-US" sz="3000" dirty="0"/>
              <a:t>Women must wear long dresses</a:t>
            </a:r>
          </a:p>
          <a:p>
            <a:pPr fontAlgn="auto">
              <a:lnSpc>
                <a:spcPct val="90000"/>
              </a:lnSpc>
              <a:spcAft>
                <a:spcPts val="0"/>
              </a:spcAft>
              <a:buFont typeface="Arial"/>
              <a:buChar char="•"/>
              <a:defRPr/>
            </a:pPr>
            <a:r>
              <a:rPr lang="en-US" sz="3000" dirty="0"/>
              <a:t>Brevity is a virtue in ads</a:t>
            </a:r>
          </a:p>
          <a:p>
            <a:pPr fontAlgn="auto">
              <a:lnSpc>
                <a:spcPct val="90000"/>
              </a:lnSpc>
              <a:spcAft>
                <a:spcPts val="0"/>
              </a:spcAft>
              <a:buFont typeface="Arial"/>
              <a:buChar char="•"/>
              <a:defRPr/>
            </a:pPr>
            <a:r>
              <a:rPr lang="en-US" sz="3000" dirty="0"/>
              <a:t>Use of comparative advertising claims very limited</a:t>
            </a:r>
          </a:p>
          <a:p>
            <a:pPr fontAlgn="auto">
              <a:lnSpc>
                <a:spcPct val="90000"/>
              </a:lnSpc>
              <a:spcAft>
                <a:spcPts val="0"/>
              </a:spcAft>
              <a:buFont typeface="Arial"/>
              <a:buChar char="•"/>
              <a:defRPr/>
            </a:pPr>
            <a:r>
              <a:rPr lang="en-US" sz="3000" dirty="0"/>
              <a:t>U.S. ads have more price information</a:t>
            </a:r>
          </a:p>
          <a:p>
            <a:pPr fontAlgn="auto">
              <a:lnSpc>
                <a:spcPct val="90000"/>
              </a:lnSpc>
              <a:spcAft>
                <a:spcPts val="0"/>
              </a:spcAft>
              <a:buFont typeface="Arial"/>
              <a:buChar char="•"/>
              <a:defRPr/>
            </a:pPr>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0" y="728796"/>
            <a:ext cx="8860221" cy="1143000"/>
          </a:xfrm>
          <a:ln>
            <a:miter lim="800000"/>
            <a:headEnd/>
            <a:tailEnd/>
          </a:ln>
        </p:spPr>
        <p:txBody>
          <a:bodyPr wrap="square" numCol="1" anchorCtr="0" compatLnSpc="1">
            <a:prstTxWarp prst="textNoShape">
              <a:avLst/>
            </a:prstTxWarp>
          </a:bodyPr>
          <a:lstStyle/>
          <a:p>
            <a:pPr algn="ctr"/>
            <a:r>
              <a:rPr lang="en-US" b="1" dirty="0"/>
              <a:t>Media Decisions: Scandinavia</a:t>
            </a:r>
          </a:p>
        </p:txBody>
      </p:sp>
      <p:sp>
        <p:nvSpPr>
          <p:cNvPr id="76803" name="Rectangle 3"/>
          <p:cNvSpPr>
            <a:spLocks noGrp="1" noChangeArrowheads="1"/>
          </p:cNvSpPr>
          <p:nvPr>
            <p:ph idx="1"/>
          </p:nvPr>
        </p:nvSpPr>
        <p:spPr>
          <a:xfrm>
            <a:off x="499872" y="1830388"/>
            <a:ext cx="8186928" cy="4525962"/>
          </a:xfrm>
        </p:spPr>
        <p:txBody>
          <a:bodyPr>
            <a:normAutofit/>
          </a:bodyPr>
          <a:lstStyle/>
          <a:p>
            <a:pPr>
              <a:lnSpc>
                <a:spcPct val="90000"/>
              </a:lnSpc>
            </a:pPr>
            <a:r>
              <a:rPr lang="en-US" dirty="0"/>
              <a:t>Limited TV ads in Sweden, Norway, and Denmark </a:t>
            </a:r>
          </a:p>
          <a:p>
            <a:pPr>
              <a:lnSpc>
                <a:spcPct val="90000"/>
              </a:lnSpc>
            </a:pPr>
            <a:r>
              <a:rPr lang="en-US" dirty="0"/>
              <a:t>No advertising to children under 12 in Sweden </a:t>
            </a:r>
          </a:p>
          <a:p>
            <a:pPr>
              <a:lnSpc>
                <a:spcPct val="90000"/>
              </a:lnSpc>
            </a:pPr>
            <a:r>
              <a:rPr lang="en-US" dirty="0"/>
              <a:t>Spending on print media is 3 times higher than TV</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0" y="731419"/>
            <a:ext cx="9144000" cy="1143000"/>
          </a:xfrm>
          <a:ln>
            <a:miter lim="800000"/>
            <a:headEnd/>
            <a:tailEnd/>
          </a:ln>
        </p:spPr>
        <p:txBody>
          <a:bodyPr wrap="square" numCol="1" anchorCtr="0" compatLnSpc="1">
            <a:prstTxWarp prst="textNoShape">
              <a:avLst/>
            </a:prstTxWarp>
          </a:bodyPr>
          <a:lstStyle/>
          <a:p>
            <a:pPr algn="ctr"/>
            <a:r>
              <a:rPr lang="en-US" b="1" dirty="0"/>
              <a:t>Public Relations</a:t>
            </a:r>
          </a:p>
        </p:txBody>
      </p:sp>
      <p:sp>
        <p:nvSpPr>
          <p:cNvPr id="66563" name="Rectangle 3"/>
          <p:cNvSpPr>
            <a:spLocks noGrp="1" noChangeArrowheads="1"/>
          </p:cNvSpPr>
          <p:nvPr>
            <p:ph idx="1"/>
          </p:nvPr>
        </p:nvSpPr>
        <p:spPr>
          <a:xfrm>
            <a:off x="713006" y="1724966"/>
            <a:ext cx="7973794" cy="4514189"/>
          </a:xfrm>
        </p:spPr>
        <p:txBody>
          <a:bodyPr rtlCol="0">
            <a:normAutofit fontScale="70000" lnSpcReduction="20000"/>
          </a:bodyPr>
          <a:lstStyle/>
          <a:p>
            <a:pPr fontAlgn="auto">
              <a:lnSpc>
                <a:spcPct val="90000"/>
              </a:lnSpc>
              <a:spcAft>
                <a:spcPts val="0"/>
              </a:spcAft>
              <a:buFont typeface="Arial"/>
              <a:buChar char="•"/>
              <a:defRPr/>
            </a:pPr>
            <a:r>
              <a:rPr lang="en-US" sz="4800" dirty="0"/>
              <a:t>Fosters goodwill and understanding</a:t>
            </a:r>
          </a:p>
          <a:p>
            <a:pPr fontAlgn="auto">
              <a:lnSpc>
                <a:spcPct val="90000"/>
              </a:lnSpc>
              <a:spcAft>
                <a:spcPts val="0"/>
              </a:spcAft>
              <a:buFont typeface="Arial"/>
              <a:buChar char="•"/>
              <a:defRPr/>
            </a:pPr>
            <a:r>
              <a:rPr lang="en-US" sz="4800" dirty="0"/>
              <a:t>Generates favorable publicity</a:t>
            </a:r>
          </a:p>
          <a:p>
            <a:pPr fontAlgn="auto">
              <a:lnSpc>
                <a:spcPct val="90000"/>
              </a:lnSpc>
              <a:spcAft>
                <a:spcPts val="0"/>
              </a:spcAft>
              <a:buFont typeface="Arial"/>
              <a:buChar char="•"/>
              <a:defRPr/>
            </a:pPr>
            <a:r>
              <a:rPr lang="en-US" sz="4800" dirty="0"/>
              <a:t>Tools</a:t>
            </a:r>
          </a:p>
          <a:p>
            <a:pPr lvl="1" fontAlgn="auto">
              <a:lnSpc>
                <a:spcPct val="90000"/>
              </a:lnSpc>
              <a:spcAft>
                <a:spcPts val="0"/>
              </a:spcAft>
              <a:buFont typeface="Arial"/>
              <a:buChar char="–"/>
              <a:defRPr/>
            </a:pPr>
            <a:r>
              <a:rPr lang="en-US" sz="3600" dirty="0"/>
              <a:t>News releases</a:t>
            </a:r>
          </a:p>
          <a:p>
            <a:pPr lvl="1" fontAlgn="auto">
              <a:lnSpc>
                <a:spcPct val="90000"/>
              </a:lnSpc>
              <a:spcAft>
                <a:spcPts val="0"/>
              </a:spcAft>
              <a:buFont typeface="Arial"/>
              <a:buChar char="–"/>
              <a:defRPr/>
            </a:pPr>
            <a:r>
              <a:rPr lang="en-US" sz="3600" dirty="0"/>
              <a:t>Media kits</a:t>
            </a:r>
          </a:p>
          <a:p>
            <a:pPr lvl="1" fontAlgn="auto">
              <a:lnSpc>
                <a:spcPct val="90000"/>
              </a:lnSpc>
              <a:spcAft>
                <a:spcPts val="0"/>
              </a:spcAft>
              <a:buFont typeface="Arial"/>
              <a:buChar char="–"/>
              <a:defRPr/>
            </a:pPr>
            <a:r>
              <a:rPr lang="en-US" sz="3600" dirty="0"/>
              <a:t>Press conferences</a:t>
            </a:r>
          </a:p>
          <a:p>
            <a:pPr lvl="1" fontAlgn="auto">
              <a:lnSpc>
                <a:spcPct val="90000"/>
              </a:lnSpc>
              <a:spcAft>
                <a:spcPts val="0"/>
              </a:spcAft>
              <a:buFont typeface="Arial"/>
              <a:buChar char="–"/>
              <a:defRPr/>
            </a:pPr>
            <a:r>
              <a:rPr lang="en-US" sz="3600" dirty="0"/>
              <a:t>Tours</a:t>
            </a:r>
          </a:p>
          <a:p>
            <a:pPr lvl="1" fontAlgn="auto">
              <a:lnSpc>
                <a:spcPct val="90000"/>
              </a:lnSpc>
              <a:spcAft>
                <a:spcPts val="0"/>
              </a:spcAft>
              <a:buFont typeface="Arial"/>
              <a:buChar char="–"/>
              <a:defRPr/>
            </a:pPr>
            <a:r>
              <a:rPr lang="en-US" sz="3600" dirty="0"/>
              <a:t>Articles in trade, professional journals</a:t>
            </a:r>
          </a:p>
          <a:p>
            <a:pPr lvl="1" fontAlgn="auto">
              <a:lnSpc>
                <a:spcPct val="90000"/>
              </a:lnSpc>
              <a:spcAft>
                <a:spcPts val="0"/>
              </a:spcAft>
              <a:buFont typeface="Arial"/>
              <a:buChar char="–"/>
              <a:defRPr/>
            </a:pPr>
            <a:r>
              <a:rPr lang="en-US" sz="3600" dirty="0"/>
              <a:t>TV and radio talk show appearances</a:t>
            </a:r>
          </a:p>
          <a:p>
            <a:pPr lvl="1" fontAlgn="auto">
              <a:lnSpc>
                <a:spcPct val="90000"/>
              </a:lnSpc>
              <a:spcAft>
                <a:spcPts val="0"/>
              </a:spcAft>
              <a:buFont typeface="Arial"/>
              <a:buChar char="–"/>
              <a:defRPr/>
            </a:pPr>
            <a:r>
              <a:rPr lang="en-US" sz="3600" dirty="0"/>
              <a:t>Special events</a:t>
            </a:r>
          </a:p>
          <a:p>
            <a:pPr lvl="1" fontAlgn="auto">
              <a:lnSpc>
                <a:spcPct val="90000"/>
              </a:lnSpc>
              <a:spcAft>
                <a:spcPts val="0"/>
              </a:spcAft>
              <a:buFont typeface="Arial"/>
              <a:buChar char="–"/>
              <a:defRPr/>
            </a:pPr>
            <a:r>
              <a:rPr lang="en-US" sz="3600" dirty="0"/>
              <a:t>Social media</a:t>
            </a:r>
          </a:p>
          <a:p>
            <a:pPr lvl="1" fontAlgn="auto">
              <a:lnSpc>
                <a:spcPct val="90000"/>
              </a:lnSpc>
              <a:spcAft>
                <a:spcPts val="0"/>
              </a:spcAft>
              <a:buFont typeface="Arial"/>
              <a:buChar char="–"/>
              <a:defRPr/>
            </a:pPr>
            <a:r>
              <a:rPr lang="en-US" sz="3600" dirty="0"/>
              <a:t>Corporate Web sites</a:t>
            </a:r>
          </a:p>
          <a:p>
            <a:pPr lvl="1" fontAlgn="auto">
              <a:lnSpc>
                <a:spcPct val="90000"/>
              </a:lnSpc>
              <a:spcAft>
                <a:spcPts val="0"/>
              </a:spcAft>
              <a:buFont typeface="Arial"/>
              <a:buChar char="–"/>
              <a:defRPr/>
            </a:pPr>
            <a:endParaRPr lang="en-US" sz="2400"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490" y="609600"/>
            <a:ext cx="7239000" cy="1143000"/>
          </a:xfrm>
        </p:spPr>
        <p:txBody>
          <a:bodyPr>
            <a:normAutofit fontScale="90000"/>
          </a:bodyPr>
          <a:lstStyle/>
          <a:p>
            <a:pPr algn="ctr" fontAlgn="auto">
              <a:spcAft>
                <a:spcPts val="0"/>
              </a:spcAft>
              <a:defRPr/>
            </a:pPr>
            <a:r>
              <a:rPr lang="en-US" b="1" dirty="0"/>
              <a:t>Negative Publicity </a:t>
            </a:r>
            <a:br>
              <a:rPr lang="en-US" b="1" dirty="0"/>
            </a:br>
            <a:r>
              <a:rPr lang="en-US" b="1" dirty="0"/>
              <a:t>Affecting Global Marketers</a:t>
            </a:r>
          </a:p>
        </p:txBody>
      </p:sp>
      <p:pic>
        <p:nvPicPr>
          <p:cNvPr id="3" name="Picture 2"/>
          <p:cNvPicPr>
            <a:picLocks noChangeAspect="1" noChangeArrowheads="1"/>
          </p:cNvPicPr>
          <p:nvPr/>
        </p:nvPicPr>
        <p:blipFill>
          <a:blip r:embed="rId2"/>
          <a:srcRect/>
          <a:stretch>
            <a:fillRect/>
          </a:stretch>
        </p:blipFill>
        <p:spPr bwMode="auto">
          <a:xfrm>
            <a:off x="137421" y="1752600"/>
            <a:ext cx="8935931" cy="462281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dirty="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a:t>13-</a:t>
            </a:r>
            <a:fld id="{BA1B1854-2A96-441B-8E94-8B895DE28521}"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1447800" y="436179"/>
            <a:ext cx="7239000" cy="1143000"/>
          </a:xfrm>
          <a:ln>
            <a:miter lim="800000"/>
            <a:headEnd/>
            <a:tailEnd/>
          </a:ln>
        </p:spPr>
        <p:txBody>
          <a:bodyPr wrap="square" numCol="1" anchorCtr="0" compatLnSpc="1">
            <a:prstTxWarp prst="textNoShape">
              <a:avLst/>
            </a:prstTxWarp>
          </a:bodyPr>
          <a:lstStyle/>
          <a:p>
            <a:pPr algn="ctr"/>
            <a:r>
              <a:rPr lang="en-US" b="1" dirty="0"/>
              <a:t>Advertising as a PR Function</a:t>
            </a:r>
          </a:p>
        </p:txBody>
      </p:sp>
      <p:sp>
        <p:nvSpPr>
          <p:cNvPr id="80899" name="Rectangle 3"/>
          <p:cNvSpPr>
            <a:spLocks noGrp="1" noChangeArrowheads="1"/>
          </p:cNvSpPr>
          <p:nvPr>
            <p:ph idx="1"/>
          </p:nvPr>
        </p:nvSpPr>
        <p:spPr>
          <a:xfrm>
            <a:off x="993229" y="1463676"/>
            <a:ext cx="8150771" cy="4892675"/>
          </a:xfrm>
        </p:spPr>
        <p:txBody>
          <a:bodyPr>
            <a:noAutofit/>
          </a:bodyPr>
          <a:lstStyle/>
          <a:p>
            <a:r>
              <a:rPr lang="en-US" sz="3000" b="1" dirty="0"/>
              <a:t>Corporate advertising</a:t>
            </a:r>
          </a:p>
          <a:p>
            <a:pPr lvl="1"/>
            <a:r>
              <a:rPr lang="en-US" dirty="0"/>
              <a:t>Compensates for lack of control over publicity</a:t>
            </a:r>
          </a:p>
          <a:p>
            <a:pPr lvl="1"/>
            <a:r>
              <a:rPr lang="en-US" dirty="0"/>
              <a:t>Calls attention to the company’s other communication efforts</a:t>
            </a:r>
          </a:p>
          <a:p>
            <a:r>
              <a:rPr lang="en-US" sz="3000" b="1" dirty="0"/>
              <a:t>Image advertising</a:t>
            </a:r>
          </a:p>
          <a:p>
            <a:pPr lvl="1"/>
            <a:r>
              <a:rPr lang="en-US" dirty="0"/>
              <a:t>Enhances the public’s perception, creates goodwill</a:t>
            </a:r>
          </a:p>
          <a:p>
            <a:r>
              <a:rPr lang="en-US" sz="3000" b="1" dirty="0"/>
              <a:t>Advocacy advertising</a:t>
            </a:r>
          </a:p>
          <a:p>
            <a:pPr lvl="1"/>
            <a:r>
              <a:rPr lang="en-US" dirty="0"/>
              <a:t>Presents the company’s point of view on a particular issue</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538110"/>
            <a:ext cx="8844455" cy="1752600"/>
          </a:xfrm>
        </p:spPr>
        <p:txBody>
          <a:bodyPr>
            <a:noAutofit/>
          </a:bodyPr>
          <a:lstStyle/>
          <a:p>
            <a:pPr algn="ctr" fontAlgn="auto">
              <a:spcAft>
                <a:spcPts val="0"/>
              </a:spcAft>
              <a:defRPr/>
            </a:pPr>
            <a:r>
              <a:rPr lang="en-US" sz="3600" b="1" dirty="0"/>
              <a:t>Role of Public Relations</a:t>
            </a:r>
            <a:br>
              <a:rPr lang="en-US" sz="3600" b="1" dirty="0"/>
            </a:br>
            <a:r>
              <a:rPr lang="en-US" sz="3600" b="1" dirty="0"/>
              <a:t> in Global Marketing Communications</a:t>
            </a:r>
          </a:p>
        </p:txBody>
      </p:sp>
      <p:sp>
        <p:nvSpPr>
          <p:cNvPr id="7" name="Content Placeholder 6"/>
          <p:cNvSpPr>
            <a:spLocks noGrp="1"/>
          </p:cNvSpPr>
          <p:nvPr>
            <p:ph idx="1"/>
          </p:nvPr>
        </p:nvSpPr>
        <p:spPr>
          <a:xfrm>
            <a:off x="685800" y="2063002"/>
            <a:ext cx="8158655" cy="4176076"/>
          </a:xfrm>
        </p:spPr>
        <p:txBody>
          <a:bodyPr rtlCol="0">
            <a:normAutofit/>
          </a:bodyPr>
          <a:lstStyle/>
          <a:p>
            <a:pPr fontAlgn="auto">
              <a:spcAft>
                <a:spcPts val="0"/>
              </a:spcAft>
              <a:buFont typeface="Arial"/>
              <a:buChar char="•"/>
              <a:defRPr/>
            </a:pPr>
            <a:r>
              <a:rPr lang="en-US" sz="3000" dirty="0"/>
              <a:t>PR’s role is growing in the post global recession</a:t>
            </a:r>
          </a:p>
          <a:p>
            <a:pPr lvl="1" fontAlgn="auto">
              <a:spcAft>
                <a:spcPts val="0"/>
              </a:spcAft>
              <a:buFont typeface="Arial"/>
              <a:buChar char="–"/>
              <a:defRPr/>
            </a:pPr>
            <a:r>
              <a:rPr lang="en-US" dirty="0"/>
              <a:t>Build consensus and understanding</a:t>
            </a:r>
          </a:p>
          <a:p>
            <a:pPr lvl="1" fontAlgn="auto">
              <a:spcAft>
                <a:spcPts val="0"/>
              </a:spcAft>
              <a:buFont typeface="Arial"/>
              <a:buChar char="–"/>
              <a:defRPr/>
            </a:pPr>
            <a:r>
              <a:rPr lang="en-US" dirty="0"/>
              <a:t>Create harmony and trust</a:t>
            </a:r>
          </a:p>
          <a:p>
            <a:pPr lvl="1" fontAlgn="auto">
              <a:spcAft>
                <a:spcPts val="0"/>
              </a:spcAft>
              <a:buFont typeface="Arial"/>
              <a:buChar char="–"/>
              <a:defRPr/>
            </a:pPr>
            <a:r>
              <a:rPr lang="en-US" dirty="0"/>
              <a:t>Articulate and influence public opinion</a:t>
            </a:r>
          </a:p>
          <a:p>
            <a:pPr lvl="1" fontAlgn="auto">
              <a:spcAft>
                <a:spcPts val="0"/>
              </a:spcAft>
              <a:buFont typeface="Arial"/>
              <a:buChar char="–"/>
              <a:defRPr/>
            </a:pPr>
            <a:r>
              <a:rPr lang="en-US" dirty="0"/>
              <a:t>Anticipate conflicts and resolve disputes</a:t>
            </a:r>
          </a:p>
          <a:p>
            <a:pPr lvl="1">
              <a:buFont typeface="Arial"/>
              <a:buChar char="–"/>
              <a:defRPr/>
            </a:pPr>
            <a:r>
              <a:rPr lang="en-US" dirty="0">
                <a:latin typeface="Calibri" pitchFamily="34" charset="0"/>
              </a:rPr>
              <a:t>Smartphones, broadband Internet, social media, satellite links allow PR pros to stay in touch with media anywhere, anytime</a:t>
            </a:r>
          </a:p>
          <a:p>
            <a:pPr lvl="1" fontAlgn="auto">
              <a:spcAft>
                <a:spcPts val="0"/>
              </a:spcAft>
              <a:buFont typeface="Arial"/>
              <a:buChar char="–"/>
              <a:defRPr/>
            </a:pPr>
            <a:endParaRPr lang="en-US" dirty="0"/>
          </a:p>
          <a:p>
            <a:pPr lvl="1" fontAlgn="auto">
              <a:spcAft>
                <a:spcPts val="0"/>
              </a:spcAft>
              <a:buFont typeface="Arial"/>
              <a:buChar char="–"/>
              <a:defRPr/>
            </a:pPr>
            <a:endParaRPr lang="en-US" dirty="0"/>
          </a:p>
          <a:p>
            <a:pPr lvl="1" fontAlgn="auto">
              <a:spcAft>
                <a:spcPts val="0"/>
              </a:spcAft>
              <a:buFont typeface="Arial"/>
              <a:buChar char="–"/>
              <a:defRPr/>
            </a:pPr>
            <a:endParaRPr lang="en-US" dirty="0"/>
          </a:p>
          <a:p>
            <a:pPr lvl="1" fontAlgn="auto">
              <a:spcAft>
                <a:spcPts val="0"/>
              </a:spcAft>
              <a:buFont typeface="Arial"/>
              <a:buChar char="–"/>
              <a:defRPr/>
            </a:pPr>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743712"/>
            <a:ext cx="9009888" cy="1143000"/>
          </a:xfrm>
        </p:spPr>
        <p:txBody>
          <a:bodyPr>
            <a:normAutofit fontScale="90000"/>
          </a:bodyPr>
          <a:lstStyle/>
          <a:p>
            <a:pPr algn="ctr" fontAlgn="auto">
              <a:spcAft>
                <a:spcPts val="0"/>
              </a:spcAft>
              <a:defRPr/>
            </a:pPr>
            <a:r>
              <a:rPr lang="en-US" sz="4000" b="1" dirty="0"/>
              <a:t>Public Relations Practices Around the World</a:t>
            </a:r>
          </a:p>
        </p:txBody>
      </p:sp>
      <p:sp>
        <p:nvSpPr>
          <p:cNvPr id="84995" name="Rectangle 3"/>
          <p:cNvSpPr>
            <a:spLocks noGrp="1" noChangeArrowheads="1"/>
          </p:cNvSpPr>
          <p:nvPr>
            <p:ph idx="1"/>
          </p:nvPr>
        </p:nvSpPr>
        <p:spPr>
          <a:xfrm>
            <a:off x="1103586" y="1886712"/>
            <a:ext cx="7583214" cy="4297363"/>
          </a:xfrm>
        </p:spPr>
        <p:txBody>
          <a:bodyPr>
            <a:normAutofit lnSpcReduction="10000"/>
          </a:bodyPr>
          <a:lstStyle/>
          <a:p>
            <a:pPr>
              <a:lnSpc>
                <a:spcPct val="90000"/>
              </a:lnSpc>
            </a:pPr>
            <a:r>
              <a:rPr lang="en-US" sz="3000" dirty="0"/>
              <a:t>Public relations practices can be affected by:</a:t>
            </a:r>
          </a:p>
          <a:p>
            <a:pPr lvl="1">
              <a:lnSpc>
                <a:spcPct val="90000"/>
              </a:lnSpc>
            </a:pPr>
            <a:r>
              <a:rPr lang="en-US" dirty="0"/>
              <a:t>Cultural traditions</a:t>
            </a:r>
          </a:p>
          <a:p>
            <a:pPr lvl="1">
              <a:lnSpc>
                <a:spcPct val="90000"/>
              </a:lnSpc>
            </a:pPr>
            <a:r>
              <a:rPr lang="en-US" dirty="0"/>
              <a:t>Social and political contexts</a:t>
            </a:r>
          </a:p>
          <a:p>
            <a:pPr lvl="1">
              <a:lnSpc>
                <a:spcPct val="90000"/>
              </a:lnSpc>
            </a:pPr>
            <a:r>
              <a:rPr lang="en-US" dirty="0"/>
              <a:t>Economic environments</a:t>
            </a:r>
          </a:p>
          <a:p>
            <a:pPr>
              <a:lnSpc>
                <a:spcPct val="90000"/>
              </a:lnSpc>
            </a:pPr>
            <a:r>
              <a:rPr lang="en-US" sz="3000" dirty="0"/>
              <a:t>Public relations professionals must understand these differences and tailor the message appropriately</a:t>
            </a:r>
          </a:p>
          <a:p>
            <a:pPr>
              <a:lnSpc>
                <a:spcPct val="90000"/>
              </a:lnSpc>
            </a:pPr>
            <a:r>
              <a:rPr lang="en-US" sz="3000" dirty="0"/>
              <a:t>PR can shine in a crisis; best to be forthright, direct, reassure the public, be accurate with the media</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37</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0" y="787026"/>
            <a:ext cx="9144000" cy="864358"/>
          </a:xfrm>
          <a:ln>
            <a:miter lim="800000"/>
            <a:headEnd/>
            <a:tailEnd/>
          </a:ln>
        </p:spPr>
        <p:txBody>
          <a:bodyPr wrap="square" numCol="1" anchorCtr="0" compatLnSpc="1">
            <a:prstTxWarp prst="textNoShape">
              <a:avLst/>
            </a:prstTxWarp>
          </a:bodyPr>
          <a:lstStyle/>
          <a:p>
            <a:pPr algn="ctr"/>
            <a:r>
              <a:rPr lang="en-US" b="1" dirty="0"/>
              <a:t>Global Advertising</a:t>
            </a:r>
          </a:p>
        </p:txBody>
      </p:sp>
      <p:sp>
        <p:nvSpPr>
          <p:cNvPr id="18435" name="Rectangle 3"/>
          <p:cNvSpPr>
            <a:spLocks noGrp="1" noChangeArrowheads="1"/>
          </p:cNvSpPr>
          <p:nvPr>
            <p:ph idx="1"/>
          </p:nvPr>
        </p:nvSpPr>
        <p:spPr>
          <a:xfrm>
            <a:off x="648268" y="1651384"/>
            <a:ext cx="7874630" cy="4363872"/>
          </a:xfrm>
        </p:spPr>
        <p:txBody>
          <a:bodyPr rtlCol="0">
            <a:normAutofit fontScale="92500" lnSpcReduction="20000"/>
          </a:bodyPr>
          <a:lstStyle/>
          <a:p>
            <a:pPr>
              <a:defRPr/>
            </a:pPr>
            <a:r>
              <a:rPr lang="en-US" sz="3300" dirty="0"/>
              <a:t>Advertising is any sponsored, paid message that is communicated in a non-personal way</a:t>
            </a:r>
          </a:p>
          <a:p>
            <a:pPr lvl="1">
              <a:defRPr/>
            </a:pPr>
            <a:r>
              <a:rPr lang="en-US" sz="3300" dirty="0"/>
              <a:t>Single country</a:t>
            </a:r>
          </a:p>
          <a:p>
            <a:pPr lvl="1">
              <a:defRPr/>
            </a:pPr>
            <a:r>
              <a:rPr lang="en-US" sz="3300" dirty="0"/>
              <a:t>Regional</a:t>
            </a:r>
          </a:p>
          <a:p>
            <a:pPr lvl="1">
              <a:defRPr/>
            </a:pPr>
            <a:r>
              <a:rPr lang="en-US" sz="3300" dirty="0"/>
              <a:t>Global</a:t>
            </a:r>
          </a:p>
          <a:p>
            <a:pPr>
              <a:defRPr/>
            </a:pPr>
            <a:r>
              <a:rPr lang="en-US" sz="3300" dirty="0"/>
              <a:t>Global advertising is the use of                                                                                          the same advertising appeals, messages, art, copy, photographs, stories, and video segments for worldwide suitability</a:t>
            </a:r>
          </a:p>
          <a:p>
            <a:pPr>
              <a:defRPr/>
            </a:pPr>
            <a:r>
              <a:rPr lang="en-US" sz="3300" dirty="0"/>
              <a:t>Surpassed $560 billion in 2019</a:t>
            </a:r>
          </a:p>
          <a:p>
            <a:pPr lvl="1" fontAlgn="auto">
              <a:spcAft>
                <a:spcPts val="0"/>
              </a:spcAft>
              <a:buFont typeface="Arial"/>
              <a:buChar char="–"/>
              <a:defRPr/>
            </a:pPr>
            <a:endParaRPr lang="en-US" dirty="0"/>
          </a:p>
          <a:p>
            <a:pPr fontAlgn="auto">
              <a:spcAft>
                <a:spcPts val="0"/>
              </a:spcAft>
              <a:buFont typeface="Arial"/>
              <a:buChar char="•"/>
              <a:defRPr/>
            </a:pPr>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0" y="708546"/>
            <a:ext cx="9144000" cy="1143000"/>
          </a:xfrm>
          <a:ln>
            <a:miter lim="800000"/>
            <a:headEnd/>
            <a:tailEnd/>
          </a:ln>
        </p:spPr>
        <p:txBody>
          <a:bodyPr wrap="square" numCol="1" anchorCtr="0" compatLnSpc="1">
            <a:prstTxWarp prst="textNoShape">
              <a:avLst/>
            </a:prstTxWarp>
            <a:noAutofit/>
          </a:bodyPr>
          <a:lstStyle/>
          <a:p>
            <a:pPr algn="ctr"/>
            <a:r>
              <a:rPr lang="en-US" b="1" dirty="0"/>
              <a:t>Globalization and Product Cultures</a:t>
            </a:r>
          </a:p>
        </p:txBody>
      </p:sp>
      <p:sp>
        <p:nvSpPr>
          <p:cNvPr id="25602" name="Content Placeholder 3"/>
          <p:cNvSpPr>
            <a:spLocks noGrp="1"/>
          </p:cNvSpPr>
          <p:nvPr>
            <p:ph sz="half" idx="1"/>
          </p:nvPr>
        </p:nvSpPr>
        <p:spPr>
          <a:xfrm>
            <a:off x="997416" y="1742364"/>
            <a:ext cx="5555784" cy="4328236"/>
          </a:xfrm>
        </p:spPr>
        <p:txBody>
          <a:bodyPr>
            <a:normAutofit/>
          </a:bodyPr>
          <a:lstStyle/>
          <a:p>
            <a:r>
              <a:rPr lang="en-US" sz="3200" dirty="0"/>
              <a:t>Products such as coffee and soft drink have emerged as true global products</a:t>
            </a:r>
          </a:p>
          <a:p>
            <a:pPr lvl="1"/>
            <a:r>
              <a:rPr lang="en-US" sz="3200" dirty="0"/>
              <a:t>Starbucks and the coffee culture</a:t>
            </a:r>
          </a:p>
          <a:p>
            <a:pPr lvl="1"/>
            <a:r>
              <a:rPr lang="en-US" sz="3200" dirty="0"/>
              <a:t>Coke halls in every where </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5</a:t>
            </a:fld>
            <a:endParaRPr lang="en-US" dirty="0"/>
          </a:p>
        </p:txBody>
      </p:sp>
      <p:pic>
        <p:nvPicPr>
          <p:cNvPr id="66562" name="Picture 2" descr="نتيجة بحث الصور عن إعلانات مترجمة&quot;"/>
          <p:cNvPicPr>
            <a:picLocks noChangeAspect="1" noChangeArrowheads="1"/>
          </p:cNvPicPr>
          <p:nvPr/>
        </p:nvPicPr>
        <p:blipFill>
          <a:blip r:embed="rId3"/>
          <a:srcRect/>
          <a:stretch>
            <a:fillRect/>
          </a:stretch>
        </p:blipFill>
        <p:spPr bwMode="auto">
          <a:xfrm>
            <a:off x="6718300" y="3924299"/>
            <a:ext cx="1713384" cy="1645527"/>
          </a:xfrm>
          <a:prstGeom prst="rect">
            <a:avLst/>
          </a:prstGeom>
          <a:noFill/>
        </p:spPr>
      </p:pic>
      <p:pic>
        <p:nvPicPr>
          <p:cNvPr id="66566" name="Picture 6" descr="نتيجة بحث الصور عن إعلانات مترجمة&quot;"/>
          <p:cNvPicPr>
            <a:picLocks noChangeAspect="1" noChangeArrowheads="1"/>
          </p:cNvPicPr>
          <p:nvPr/>
        </p:nvPicPr>
        <p:blipFill>
          <a:blip r:embed="rId4"/>
          <a:srcRect/>
          <a:stretch>
            <a:fillRect/>
          </a:stretch>
        </p:blipFill>
        <p:spPr bwMode="auto">
          <a:xfrm>
            <a:off x="6756400" y="1967907"/>
            <a:ext cx="1678940" cy="15530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algn="ctr"/>
            <a:r>
              <a:rPr lang="en-US" b="1" dirty="0"/>
              <a:t>Worldwide Market Segments</a:t>
            </a:r>
          </a:p>
        </p:txBody>
      </p:sp>
      <p:sp>
        <p:nvSpPr>
          <p:cNvPr id="27651" name="Rectangle 3"/>
          <p:cNvSpPr>
            <a:spLocks noGrp="1" noChangeArrowheads="1"/>
          </p:cNvSpPr>
          <p:nvPr>
            <p:ph idx="1"/>
          </p:nvPr>
        </p:nvSpPr>
        <p:spPr>
          <a:xfrm>
            <a:off x="609600" y="1999487"/>
            <a:ext cx="7656576" cy="4855337"/>
          </a:xfrm>
        </p:spPr>
        <p:txBody>
          <a:bodyPr/>
          <a:lstStyle/>
          <a:p>
            <a:pPr>
              <a:buFontTx/>
              <a:buNone/>
            </a:pPr>
            <a:r>
              <a:rPr lang="en-US" sz="2800" i="1" dirty="0"/>
              <a:t>  “Eighteen-year olds in Paris have more in common with 18-year-olds in New York than with their own parents. They buy the same products, go to the same movies, listen to the same music, sip the same colas. Global advertising merely works on that premise.”</a:t>
            </a:r>
          </a:p>
          <a:p>
            <a:pPr algn="r">
              <a:buFontTx/>
              <a:buNone/>
            </a:pPr>
            <a:r>
              <a:rPr lang="en-US" sz="2800" dirty="0"/>
              <a:t>- William </a:t>
            </a:r>
            <a:r>
              <a:rPr lang="en-US" sz="2800" dirty="0" err="1"/>
              <a:t>Roedy</a:t>
            </a:r>
            <a:r>
              <a:rPr lang="en-US" sz="2800" dirty="0"/>
              <a:t>, Director, MTV Europe</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Copyright © 2017 Pearson Education, Ltd.</a:t>
            </a:r>
          </a:p>
          <a:p>
            <a:endParaRPr lang="en-US" dirty="0"/>
          </a:p>
        </p:txBody>
      </p:sp>
      <p:sp>
        <p:nvSpPr>
          <p:cNvPr id="3" name="عنصر نائب لرقم الشريحة 2"/>
          <p:cNvSpPr>
            <a:spLocks noGrp="1"/>
          </p:cNvSpPr>
          <p:nvPr>
            <p:ph type="sldNum" sz="quarter" idx="12"/>
          </p:nvPr>
        </p:nvSpPr>
        <p:spPr/>
        <p:txBody>
          <a:bodyPr/>
          <a:lstStyle/>
          <a:p>
            <a:r>
              <a:rPr lang="en-US"/>
              <a:t>13-</a:t>
            </a:r>
            <a:fld id="{BA1B1854-2A96-441B-8E94-8B895DE28521}" type="slidenum">
              <a:rPr lang="en-US" smtClean="0"/>
              <a:pPr/>
              <a:t>7</a:t>
            </a:fld>
            <a:endParaRPr lang="en-US" dirty="0"/>
          </a:p>
        </p:txBody>
      </p:sp>
      <p:graphicFrame>
        <p:nvGraphicFramePr>
          <p:cNvPr id="4" name="جدول 3"/>
          <p:cNvGraphicFramePr>
            <a:graphicFrameLocks noGrp="1"/>
          </p:cNvGraphicFramePr>
          <p:nvPr/>
        </p:nvGraphicFramePr>
        <p:xfrm>
          <a:off x="482600" y="952500"/>
          <a:ext cx="7924800" cy="4741986"/>
        </p:xfrm>
        <a:graphic>
          <a:graphicData uri="http://schemas.openxmlformats.org/drawingml/2006/table">
            <a:tbl>
              <a:tblPr>
                <a:tableStyleId>{0505E3EF-67EA-436B-97B2-0124C06EBD24}</a:tableStyleId>
              </a:tblPr>
              <a:tblGrid>
                <a:gridCol w="635000">
                  <a:extLst>
                    <a:ext uri="{9D8B030D-6E8A-4147-A177-3AD203B41FA5}">
                      <a16:colId xmlns:a16="http://schemas.microsoft.com/office/drawing/2014/main" val="20000"/>
                    </a:ext>
                  </a:extLst>
                </a:gridCol>
                <a:gridCol w="253492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1103416">
                <a:tc>
                  <a:txBody>
                    <a:bodyPr/>
                    <a:lstStyle/>
                    <a:p>
                      <a:pPr algn="l" fontAlgn="ctr"/>
                      <a:r>
                        <a:rPr lang="en-GB" sz="1800" dirty="0"/>
                        <a:t>Rank</a:t>
                      </a:r>
                      <a:endParaRPr lang="en-GB" sz="1800" b="1" dirty="0">
                        <a:latin typeface="retina"/>
                      </a:endParaRPr>
                    </a:p>
                  </a:txBody>
                  <a:tcPr marL="76970" marR="76970" marT="76970" marB="76970" anchor="ctr"/>
                </a:tc>
                <a:tc>
                  <a:txBody>
                    <a:bodyPr/>
                    <a:lstStyle/>
                    <a:p>
                      <a:pPr algn="l" fontAlgn="ctr"/>
                      <a:r>
                        <a:rPr lang="en-GB" sz="1800"/>
                        <a:t>Marketer</a:t>
                      </a:r>
                      <a:endParaRPr lang="en-GB" sz="1800" b="1">
                        <a:latin typeface="retina"/>
                      </a:endParaRPr>
                    </a:p>
                  </a:txBody>
                  <a:tcPr marL="76970" marR="76970" marT="76970" marB="76970" anchor="ctr"/>
                </a:tc>
                <a:tc>
                  <a:txBody>
                    <a:bodyPr/>
                    <a:lstStyle/>
                    <a:p>
                      <a:pPr algn="l" fontAlgn="ctr"/>
                      <a:r>
                        <a:rPr lang="en-GB" sz="1800" dirty="0"/>
                        <a:t>Headquarters</a:t>
                      </a:r>
                      <a:endParaRPr lang="en-GB" sz="1800" b="1" dirty="0">
                        <a:latin typeface="retina"/>
                      </a:endParaRPr>
                    </a:p>
                  </a:txBody>
                  <a:tcPr marL="76970" marR="76970" marT="76970" marB="76970" anchor="ctr"/>
                </a:tc>
                <a:tc>
                  <a:txBody>
                    <a:bodyPr/>
                    <a:lstStyle/>
                    <a:p>
                      <a:pPr algn="l" fontAlgn="ctr"/>
                      <a:r>
                        <a:rPr lang="en-GB" sz="1800" dirty="0"/>
                        <a:t>Category</a:t>
                      </a:r>
                      <a:endParaRPr lang="en-GB" sz="1800" b="1" dirty="0">
                        <a:latin typeface="retina"/>
                      </a:endParaRPr>
                    </a:p>
                  </a:txBody>
                  <a:tcPr marL="76970" marR="76970" marT="76970" marB="76970" anchor="ctr"/>
                </a:tc>
                <a:tc>
                  <a:txBody>
                    <a:bodyPr/>
                    <a:lstStyle/>
                    <a:p>
                      <a:pPr algn="l" fontAlgn="ctr"/>
                      <a:r>
                        <a:rPr lang="en-GB" sz="1800"/>
                        <a:t>2017 total worldwide advertising spending</a:t>
                      </a:r>
                      <a:endParaRPr lang="en-GB" sz="1800" b="1">
                        <a:latin typeface="retina"/>
                      </a:endParaRPr>
                    </a:p>
                  </a:txBody>
                  <a:tcPr marL="76970" marR="76970" marT="76970" marB="76970" anchor="ctr"/>
                </a:tc>
                <a:extLst>
                  <a:ext uri="{0D108BD9-81ED-4DB2-BD59-A6C34878D82A}">
                    <a16:rowId xmlns:a16="http://schemas.microsoft.com/office/drawing/2014/main" val="10000"/>
                  </a:ext>
                </a:extLst>
              </a:tr>
              <a:tr h="858488">
                <a:tc>
                  <a:txBody>
                    <a:bodyPr/>
                    <a:lstStyle/>
                    <a:p>
                      <a:pPr algn="l" fontAlgn="ctr"/>
                      <a:r>
                        <a:rPr lang="en-US" sz="1800" dirty="0"/>
                        <a:t>1</a:t>
                      </a:r>
                      <a:endParaRPr lang="ar-SA" sz="1800" b="1" dirty="0">
                        <a:latin typeface="retina"/>
                      </a:endParaRPr>
                    </a:p>
                  </a:txBody>
                  <a:tcPr marL="76970" marR="76970" marT="76970" marB="76970" anchor="ctr"/>
                </a:tc>
                <a:tc>
                  <a:txBody>
                    <a:bodyPr/>
                    <a:lstStyle/>
                    <a:p>
                      <a:pPr algn="l" fontAlgn="ctr"/>
                      <a:r>
                        <a:rPr lang="en-GB" sz="1800"/>
                        <a:t>Samsung Electronics Co.</a:t>
                      </a:r>
                      <a:endParaRPr lang="en-GB" sz="1800" b="1">
                        <a:latin typeface="Outsiders"/>
                      </a:endParaRPr>
                    </a:p>
                  </a:txBody>
                  <a:tcPr marL="76970" marR="76970" marT="76970" marB="76970" anchor="ctr"/>
                </a:tc>
                <a:tc>
                  <a:txBody>
                    <a:bodyPr/>
                    <a:lstStyle/>
                    <a:p>
                      <a:pPr algn="l" fontAlgn="ctr"/>
                      <a:r>
                        <a:rPr lang="en-GB" sz="1800"/>
                        <a:t>South Korea</a:t>
                      </a:r>
                      <a:endParaRPr lang="en-GB" sz="1800" b="1">
                        <a:latin typeface="Outsiders"/>
                      </a:endParaRPr>
                    </a:p>
                  </a:txBody>
                  <a:tcPr marL="76970" marR="76970" marT="76970" marB="76970" anchor="ctr"/>
                </a:tc>
                <a:tc>
                  <a:txBody>
                    <a:bodyPr/>
                    <a:lstStyle/>
                    <a:p>
                      <a:pPr algn="l" fontAlgn="ctr"/>
                      <a:r>
                        <a:rPr lang="en-GB" sz="1800"/>
                        <a:t>Technology</a:t>
                      </a:r>
                      <a:endParaRPr lang="en-GB" sz="1800" b="1">
                        <a:latin typeface="Outsiders"/>
                      </a:endParaRPr>
                    </a:p>
                  </a:txBody>
                  <a:tcPr marL="76970" marR="76970" marT="76970" marB="76970" anchor="ctr"/>
                </a:tc>
                <a:tc>
                  <a:txBody>
                    <a:bodyPr/>
                    <a:lstStyle/>
                    <a:p>
                      <a:pPr algn="l" fontAlgn="ctr"/>
                      <a:r>
                        <a:rPr lang="en-GB" sz="1800"/>
                        <a:t>$11.2B</a:t>
                      </a:r>
                      <a:endParaRPr lang="en-GB" sz="1800" b="1">
                        <a:latin typeface="retina"/>
                      </a:endParaRPr>
                    </a:p>
                  </a:txBody>
                  <a:tcPr marL="76970" marR="76970" marT="76970" marB="76970" anchor="ctr"/>
                </a:tc>
                <a:extLst>
                  <a:ext uri="{0D108BD9-81ED-4DB2-BD59-A6C34878D82A}">
                    <a16:rowId xmlns:a16="http://schemas.microsoft.com/office/drawing/2014/main" val="10001"/>
                  </a:ext>
                </a:extLst>
              </a:tr>
              <a:tr h="613559">
                <a:tc>
                  <a:txBody>
                    <a:bodyPr/>
                    <a:lstStyle/>
                    <a:p>
                      <a:pPr algn="l" fontAlgn="ctr"/>
                      <a:r>
                        <a:rPr lang="en-US" sz="1800" dirty="0"/>
                        <a:t>2</a:t>
                      </a:r>
                      <a:endParaRPr lang="ar-SA" sz="1800" b="1" dirty="0">
                        <a:latin typeface="retina"/>
                      </a:endParaRPr>
                    </a:p>
                  </a:txBody>
                  <a:tcPr marL="76970" marR="76970" marT="76970" marB="76970" anchor="ctr"/>
                </a:tc>
                <a:tc>
                  <a:txBody>
                    <a:bodyPr/>
                    <a:lstStyle/>
                    <a:p>
                      <a:pPr algn="l" fontAlgn="ctr"/>
                      <a:r>
                        <a:rPr lang="en-GB" sz="1800"/>
                        <a:t>Procter &amp; Gamble Co.</a:t>
                      </a:r>
                      <a:endParaRPr lang="en-GB" sz="1800" b="1">
                        <a:latin typeface="Outsiders"/>
                      </a:endParaRPr>
                    </a:p>
                  </a:txBody>
                  <a:tcPr marL="76970" marR="76970" marT="76970" marB="76970" anchor="ctr"/>
                </a:tc>
                <a:tc>
                  <a:txBody>
                    <a:bodyPr/>
                    <a:lstStyle/>
                    <a:p>
                      <a:pPr algn="l" fontAlgn="ctr"/>
                      <a:r>
                        <a:rPr lang="en-GB" sz="1800"/>
                        <a:t>U.S.</a:t>
                      </a:r>
                      <a:endParaRPr lang="en-GB" sz="1800" b="1">
                        <a:latin typeface="Outsiders"/>
                      </a:endParaRPr>
                    </a:p>
                  </a:txBody>
                  <a:tcPr marL="76970" marR="76970" marT="76970" marB="76970" anchor="ctr"/>
                </a:tc>
                <a:tc>
                  <a:txBody>
                    <a:bodyPr/>
                    <a:lstStyle/>
                    <a:p>
                      <a:pPr algn="l" fontAlgn="ctr"/>
                      <a:r>
                        <a:rPr lang="en-GB" sz="1800"/>
                        <a:t>Personal care</a:t>
                      </a:r>
                      <a:endParaRPr lang="en-GB" sz="1800" b="1">
                        <a:latin typeface="Outsiders"/>
                      </a:endParaRPr>
                    </a:p>
                  </a:txBody>
                  <a:tcPr marL="76970" marR="76970" marT="76970" marB="76970" anchor="ctr"/>
                </a:tc>
                <a:tc>
                  <a:txBody>
                    <a:bodyPr/>
                    <a:lstStyle/>
                    <a:p>
                      <a:pPr algn="l" fontAlgn="ctr"/>
                      <a:r>
                        <a:rPr lang="en-GB" sz="1800"/>
                        <a:t>10.5B</a:t>
                      </a:r>
                      <a:endParaRPr lang="en-GB" sz="1800" b="1">
                        <a:latin typeface="retina"/>
                      </a:endParaRPr>
                    </a:p>
                  </a:txBody>
                  <a:tcPr marL="76970" marR="76970" marT="76970" marB="76970" anchor="ctr"/>
                </a:tc>
                <a:extLst>
                  <a:ext uri="{0D108BD9-81ED-4DB2-BD59-A6C34878D82A}">
                    <a16:rowId xmlns:a16="http://schemas.microsoft.com/office/drawing/2014/main" val="10002"/>
                  </a:ext>
                </a:extLst>
              </a:tr>
              <a:tr h="613559">
                <a:tc>
                  <a:txBody>
                    <a:bodyPr/>
                    <a:lstStyle/>
                    <a:p>
                      <a:pPr algn="l" fontAlgn="ctr"/>
                      <a:r>
                        <a:rPr lang="en-US" sz="1800" dirty="0"/>
                        <a:t>3</a:t>
                      </a:r>
                      <a:endParaRPr lang="ar-SA" sz="1800" b="1" dirty="0">
                        <a:latin typeface="retina"/>
                      </a:endParaRPr>
                    </a:p>
                  </a:txBody>
                  <a:tcPr marL="76970" marR="76970" marT="76970" marB="76970" anchor="ctr"/>
                </a:tc>
                <a:tc>
                  <a:txBody>
                    <a:bodyPr/>
                    <a:lstStyle/>
                    <a:p>
                      <a:pPr algn="l" fontAlgn="ctr"/>
                      <a:r>
                        <a:rPr lang="en-GB" sz="1800"/>
                        <a:t>L'Oréal</a:t>
                      </a:r>
                      <a:endParaRPr lang="en-GB" sz="1800" b="1">
                        <a:latin typeface="Outsiders"/>
                      </a:endParaRPr>
                    </a:p>
                  </a:txBody>
                  <a:tcPr marL="76970" marR="76970" marT="76970" marB="76970" anchor="ctr"/>
                </a:tc>
                <a:tc>
                  <a:txBody>
                    <a:bodyPr/>
                    <a:lstStyle/>
                    <a:p>
                      <a:pPr algn="l" fontAlgn="ctr"/>
                      <a:r>
                        <a:rPr lang="en-GB" sz="1800"/>
                        <a:t>France</a:t>
                      </a:r>
                      <a:endParaRPr lang="en-GB" sz="1800" b="1">
                        <a:latin typeface="Outsiders"/>
                      </a:endParaRPr>
                    </a:p>
                  </a:txBody>
                  <a:tcPr marL="76970" marR="76970" marT="76970" marB="76970" anchor="ctr"/>
                </a:tc>
                <a:tc>
                  <a:txBody>
                    <a:bodyPr/>
                    <a:lstStyle/>
                    <a:p>
                      <a:pPr algn="l" fontAlgn="ctr"/>
                      <a:r>
                        <a:rPr lang="en-GB" sz="1800"/>
                        <a:t>Personal care</a:t>
                      </a:r>
                      <a:endParaRPr lang="en-GB" sz="1800" b="1">
                        <a:latin typeface="Outsiders"/>
                      </a:endParaRPr>
                    </a:p>
                  </a:txBody>
                  <a:tcPr marL="76970" marR="76970" marT="76970" marB="76970" anchor="ctr"/>
                </a:tc>
                <a:tc>
                  <a:txBody>
                    <a:bodyPr/>
                    <a:lstStyle/>
                    <a:p>
                      <a:pPr algn="l" fontAlgn="ctr"/>
                      <a:r>
                        <a:rPr lang="en-GB" sz="1800"/>
                        <a:t>8.6B</a:t>
                      </a:r>
                      <a:endParaRPr lang="en-GB" sz="1800" b="1">
                        <a:latin typeface="retina"/>
                      </a:endParaRPr>
                    </a:p>
                  </a:txBody>
                  <a:tcPr marL="76970" marR="76970" marT="76970" marB="76970" anchor="ctr"/>
                </a:tc>
                <a:extLst>
                  <a:ext uri="{0D108BD9-81ED-4DB2-BD59-A6C34878D82A}">
                    <a16:rowId xmlns:a16="http://schemas.microsoft.com/office/drawing/2014/main" val="10003"/>
                  </a:ext>
                </a:extLst>
              </a:tr>
              <a:tr h="613559">
                <a:tc>
                  <a:txBody>
                    <a:bodyPr/>
                    <a:lstStyle/>
                    <a:p>
                      <a:pPr algn="l" fontAlgn="ctr"/>
                      <a:r>
                        <a:rPr lang="en-US" sz="1800" dirty="0"/>
                        <a:t>4</a:t>
                      </a:r>
                      <a:endParaRPr lang="ar-SA" sz="1800" b="1" dirty="0">
                        <a:latin typeface="retina"/>
                      </a:endParaRPr>
                    </a:p>
                  </a:txBody>
                  <a:tcPr marL="76970" marR="76970" marT="76970" marB="76970" anchor="ctr"/>
                </a:tc>
                <a:tc>
                  <a:txBody>
                    <a:bodyPr/>
                    <a:lstStyle/>
                    <a:p>
                      <a:pPr algn="l" fontAlgn="ctr"/>
                      <a:r>
                        <a:rPr lang="en-GB" sz="1800"/>
                        <a:t>Unilever</a:t>
                      </a:r>
                      <a:endParaRPr lang="en-GB" sz="1800" b="1">
                        <a:latin typeface="Outsiders"/>
                      </a:endParaRPr>
                    </a:p>
                  </a:txBody>
                  <a:tcPr marL="76970" marR="76970" marT="76970" marB="76970" anchor="ctr"/>
                </a:tc>
                <a:tc>
                  <a:txBody>
                    <a:bodyPr/>
                    <a:lstStyle/>
                    <a:p>
                      <a:pPr algn="l" fontAlgn="ctr"/>
                      <a:r>
                        <a:rPr lang="en-GB" sz="1800"/>
                        <a:t>U.K./Netherlands</a:t>
                      </a:r>
                      <a:endParaRPr lang="en-GB" sz="1800" b="1">
                        <a:latin typeface="Outsiders"/>
                      </a:endParaRPr>
                    </a:p>
                  </a:txBody>
                  <a:tcPr marL="76970" marR="76970" marT="76970" marB="76970" anchor="ctr"/>
                </a:tc>
                <a:tc>
                  <a:txBody>
                    <a:bodyPr/>
                    <a:lstStyle/>
                    <a:p>
                      <a:pPr algn="l" fontAlgn="ctr"/>
                      <a:r>
                        <a:rPr lang="en-GB" sz="1800"/>
                        <a:t>Personal care</a:t>
                      </a:r>
                      <a:endParaRPr lang="en-GB" sz="1800" b="1">
                        <a:latin typeface="Outsiders"/>
                      </a:endParaRPr>
                    </a:p>
                  </a:txBody>
                  <a:tcPr marL="76970" marR="76970" marT="76970" marB="76970" anchor="ctr"/>
                </a:tc>
                <a:tc>
                  <a:txBody>
                    <a:bodyPr/>
                    <a:lstStyle/>
                    <a:p>
                      <a:pPr algn="l" fontAlgn="ctr"/>
                      <a:r>
                        <a:rPr lang="en-GB" sz="1800"/>
                        <a:t>8.5B</a:t>
                      </a:r>
                      <a:endParaRPr lang="en-GB" sz="1800" b="1">
                        <a:latin typeface="retina"/>
                      </a:endParaRPr>
                    </a:p>
                  </a:txBody>
                  <a:tcPr marL="76970" marR="76970" marT="76970" marB="76970" anchor="ctr"/>
                </a:tc>
                <a:extLst>
                  <a:ext uri="{0D108BD9-81ED-4DB2-BD59-A6C34878D82A}">
                    <a16:rowId xmlns:a16="http://schemas.microsoft.com/office/drawing/2014/main" val="10004"/>
                  </a:ext>
                </a:extLst>
              </a:tr>
              <a:tr h="613559">
                <a:tc>
                  <a:txBody>
                    <a:bodyPr/>
                    <a:lstStyle/>
                    <a:p>
                      <a:pPr algn="l" fontAlgn="ctr"/>
                      <a:r>
                        <a:rPr lang="en-US" sz="1800" dirty="0"/>
                        <a:t>5</a:t>
                      </a:r>
                      <a:endParaRPr lang="ar-SA" sz="1800" b="1" dirty="0">
                        <a:latin typeface="retina"/>
                      </a:endParaRPr>
                    </a:p>
                  </a:txBody>
                  <a:tcPr marL="76970" marR="76970" marT="76970" marB="76970" anchor="ctr"/>
                </a:tc>
                <a:tc>
                  <a:txBody>
                    <a:bodyPr/>
                    <a:lstStyle/>
                    <a:p>
                      <a:pPr algn="l" fontAlgn="ctr"/>
                      <a:r>
                        <a:rPr lang="en-GB" sz="1800"/>
                        <a:t>Nestlé</a:t>
                      </a:r>
                      <a:endParaRPr lang="en-GB" sz="1800" b="1">
                        <a:latin typeface="Outsiders"/>
                      </a:endParaRPr>
                    </a:p>
                  </a:txBody>
                  <a:tcPr marL="76970" marR="76970" marT="76970" marB="76970" anchor="ctr"/>
                </a:tc>
                <a:tc>
                  <a:txBody>
                    <a:bodyPr/>
                    <a:lstStyle/>
                    <a:p>
                      <a:pPr algn="l" fontAlgn="ctr"/>
                      <a:r>
                        <a:rPr lang="en-GB" sz="1800"/>
                        <a:t>Switzerland</a:t>
                      </a:r>
                      <a:endParaRPr lang="en-GB" sz="1800" b="1">
                        <a:latin typeface="Outsiders"/>
                      </a:endParaRPr>
                    </a:p>
                  </a:txBody>
                  <a:tcPr marL="76970" marR="76970" marT="76970" marB="76970" anchor="ctr"/>
                </a:tc>
                <a:tc>
                  <a:txBody>
                    <a:bodyPr/>
                    <a:lstStyle/>
                    <a:p>
                      <a:pPr algn="l" fontAlgn="ctr"/>
                      <a:r>
                        <a:rPr lang="en-GB" sz="1800"/>
                        <a:t>Food and beverages</a:t>
                      </a:r>
                      <a:endParaRPr lang="en-GB" sz="1800" b="1">
                        <a:latin typeface="Outsiders"/>
                      </a:endParaRPr>
                    </a:p>
                  </a:txBody>
                  <a:tcPr marL="76970" marR="76970" marT="76970" marB="76970" anchor="ctr"/>
                </a:tc>
                <a:tc>
                  <a:txBody>
                    <a:bodyPr/>
                    <a:lstStyle/>
                    <a:p>
                      <a:pPr algn="l" fontAlgn="ctr"/>
                      <a:r>
                        <a:rPr lang="en-GB" sz="1800" dirty="0"/>
                        <a:t>7.2B</a:t>
                      </a:r>
                      <a:endParaRPr lang="en-GB" sz="1800" b="1" dirty="0">
                        <a:latin typeface="retina"/>
                      </a:endParaRPr>
                    </a:p>
                  </a:txBody>
                  <a:tcPr marL="76970" marR="76970" marT="76970" marB="76970" anchor="ctr"/>
                </a:tc>
                <a:extLst>
                  <a:ext uri="{0D108BD9-81ED-4DB2-BD59-A6C34878D82A}">
                    <a16:rowId xmlns:a16="http://schemas.microsoft.com/office/drawing/2014/main" val="10005"/>
                  </a:ext>
                </a:extLst>
              </a:tr>
            </a:tbl>
          </a:graphicData>
        </a:graphic>
      </p:graphicFrame>
      <p:sp>
        <p:nvSpPr>
          <p:cNvPr id="1025" name="Rectangle 1"/>
          <p:cNvSpPr>
            <a:spLocks noChangeArrowheads="1"/>
          </p:cNvSpPr>
          <p:nvPr/>
        </p:nvSpPr>
        <p:spPr bwMode="auto">
          <a:xfrm>
            <a:off x="908812" y="222480"/>
            <a:ext cx="7408310" cy="530902"/>
          </a:xfrm>
          <a:prstGeom prst="rect">
            <a:avLst/>
          </a:prstGeom>
          <a:noFill/>
          <a:ln w="9525">
            <a:noFill/>
            <a:miter lim="800000"/>
            <a:headEnd/>
            <a:tailEnd/>
          </a:ln>
          <a:effectLst/>
        </p:spPr>
        <p:txBody>
          <a:bodyPr vert="horz" wrap="none" lIns="0" tIns="0" rIns="0" bIns="38088"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3200" i="0" u="none" strike="noStrike" cap="none" normalizeH="0" baseline="0" dirty="0" err="1">
                <a:ln>
                  <a:noFill/>
                </a:ln>
                <a:solidFill>
                  <a:srgbClr val="000000"/>
                </a:solidFill>
                <a:effectLst/>
                <a:latin typeface="+mj-lt"/>
                <a:cs typeface="Arial" pitchFamily="34" charset="0"/>
              </a:rPr>
              <a:t>Ad Age World's Five Largest Avertisers</a:t>
            </a:r>
            <a:r>
              <a:rPr kumimoji="0" lang="en-US" sz="3200" i="0" u="none" strike="noStrike" cap="none" normalizeH="0" baseline="0" dirty="0">
                <a:ln>
                  <a:noFill/>
                </a:ln>
                <a:solidFill>
                  <a:srgbClr val="000000"/>
                </a:solidFill>
                <a:effectLst/>
                <a:latin typeface="+mj-lt"/>
                <a:cs typeface="Arial" pitchFamily="34" charset="0"/>
              </a:rPr>
              <a:t> </a:t>
            </a:r>
            <a:r>
              <a:rPr lang="en-US" sz="3200" dirty="0">
                <a:latin typeface="+mj-lt"/>
                <a:cs typeface="Arial" pitchFamily="34" charset="0"/>
              </a:rPr>
              <a:t>2017</a:t>
            </a:r>
            <a:endParaRPr kumimoji="0" lang="ar-SA" sz="3200" i="0" u="none" strike="noStrike" cap="none" normalizeH="0" baseline="0" dirty="0">
              <a:ln>
                <a:noFill/>
              </a:ln>
              <a:solidFill>
                <a:srgbClr val="000000"/>
              </a:solidFill>
              <a:effectLst/>
              <a:latin typeface="+mj-l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71015"/>
            <a:ext cx="9143999" cy="1302224"/>
          </a:xfrm>
          <a:ln>
            <a:miter lim="800000"/>
            <a:headEnd/>
            <a:tailEnd/>
          </a:ln>
        </p:spPr>
        <p:txBody>
          <a:bodyPr wrap="square" numCol="1" anchorCtr="0" compatLnSpc="1">
            <a:prstTxWarp prst="textNoShape">
              <a:avLst/>
            </a:prstTxWarp>
            <a:noAutofit/>
          </a:bodyPr>
          <a:lstStyle/>
          <a:p>
            <a:pPr algn="ctr"/>
            <a:r>
              <a:rPr lang="en-US" b="1" dirty="0"/>
              <a:t>Standardization vs. Adaptation</a:t>
            </a:r>
          </a:p>
        </p:txBody>
      </p:sp>
      <p:sp>
        <p:nvSpPr>
          <p:cNvPr id="31747" name="Rectangle 3"/>
          <p:cNvSpPr>
            <a:spLocks noGrp="1" noChangeArrowheads="1"/>
          </p:cNvSpPr>
          <p:nvPr>
            <p:ph idx="1"/>
          </p:nvPr>
        </p:nvSpPr>
        <p:spPr>
          <a:xfrm>
            <a:off x="1037230" y="2192695"/>
            <a:ext cx="7649570" cy="3507475"/>
          </a:xfrm>
        </p:spPr>
        <p:txBody>
          <a:bodyPr>
            <a:normAutofit/>
          </a:bodyPr>
          <a:lstStyle/>
          <a:p>
            <a:r>
              <a:rPr lang="en-US" sz="3000" dirty="0"/>
              <a:t>Primary Issue</a:t>
            </a:r>
          </a:p>
          <a:p>
            <a:pPr lvl="1"/>
            <a:r>
              <a:rPr lang="en-US" dirty="0"/>
              <a:t>Must the specific advertising message and media strategy be changed from region to region or country to country?</a:t>
            </a:r>
          </a:p>
          <a:p>
            <a:r>
              <a:rPr lang="en-US" sz="3000" dirty="0"/>
              <a:t>Think of cultural and legal issues</a:t>
            </a:r>
          </a:p>
          <a:p>
            <a:pPr lvl="1">
              <a:buFontTx/>
              <a:buNone/>
            </a:pPr>
            <a:endParaRPr lang="en-US" sz="3200" dirty="0"/>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487681" y="671015"/>
            <a:ext cx="7926164" cy="1302224"/>
          </a:xfrm>
          <a:ln>
            <a:miter lim="800000"/>
            <a:headEnd/>
            <a:tailEnd/>
          </a:ln>
        </p:spPr>
        <p:txBody>
          <a:bodyPr wrap="square" numCol="1" anchorCtr="0" compatLnSpc="1">
            <a:prstTxWarp prst="textNoShape">
              <a:avLst/>
            </a:prstTxWarp>
            <a:noAutofit/>
          </a:bodyPr>
          <a:lstStyle/>
          <a:p>
            <a:pPr algn="ctr"/>
            <a:r>
              <a:rPr lang="en-US" b="1" dirty="0"/>
              <a:t>Standardization vs. Adaptation</a:t>
            </a:r>
          </a:p>
        </p:txBody>
      </p:sp>
      <p:sp>
        <p:nvSpPr>
          <p:cNvPr id="33795" name="Rectangle 3"/>
          <p:cNvSpPr>
            <a:spLocks noGrp="1" noChangeArrowheads="1"/>
          </p:cNvSpPr>
          <p:nvPr>
            <p:ph idx="1"/>
          </p:nvPr>
        </p:nvSpPr>
        <p:spPr>
          <a:xfrm>
            <a:off x="818866" y="1973239"/>
            <a:ext cx="7867934" cy="4297363"/>
          </a:xfrm>
        </p:spPr>
        <p:txBody>
          <a:bodyPr>
            <a:normAutofit/>
          </a:bodyPr>
          <a:lstStyle/>
          <a:p>
            <a:pPr>
              <a:lnSpc>
                <a:spcPct val="90000"/>
              </a:lnSpc>
            </a:pPr>
            <a:r>
              <a:rPr lang="en-US" sz="2400" dirty="0"/>
              <a:t>Four difficulties that compromise an organization’s communication efforts</a:t>
            </a:r>
          </a:p>
          <a:p>
            <a:pPr marL="514350" indent="-457200">
              <a:lnSpc>
                <a:spcPct val="90000"/>
              </a:lnSpc>
              <a:buFont typeface="+mj-lt"/>
              <a:buAutoNum type="arabicPeriod"/>
            </a:pPr>
            <a:r>
              <a:rPr lang="en-US" sz="2400" dirty="0"/>
              <a:t>The message may not get through to the intended recipient. (media)</a:t>
            </a:r>
          </a:p>
          <a:p>
            <a:pPr marL="514350" indent="-457200">
              <a:lnSpc>
                <a:spcPct val="90000"/>
              </a:lnSpc>
              <a:buFont typeface="+mj-lt"/>
              <a:buAutoNum type="arabicPeriod"/>
            </a:pPr>
            <a:r>
              <a:rPr lang="en-US" sz="2400" dirty="0"/>
              <a:t>The message may reach the target audience but may not be understood or may even be misunderstood. (target)</a:t>
            </a:r>
          </a:p>
          <a:p>
            <a:pPr marL="514350" indent="-457200">
              <a:lnSpc>
                <a:spcPct val="90000"/>
              </a:lnSpc>
              <a:buFont typeface="+mj-lt"/>
              <a:buAutoNum type="arabicPeriod"/>
            </a:pPr>
            <a:r>
              <a:rPr lang="en-US" sz="2400" dirty="0"/>
              <a:t>The message may reach the target audience and may be understood but still may not induce the recipient to take the action desired by the sender. (</a:t>
            </a:r>
            <a:r>
              <a:rPr lang="en-US" sz="2400" dirty="0" err="1"/>
              <a:t>cultur</a:t>
            </a:r>
            <a:r>
              <a:rPr lang="en-US" sz="2400" dirty="0"/>
              <a:t>)</a:t>
            </a:r>
          </a:p>
          <a:p>
            <a:pPr marL="514350" indent="-457200">
              <a:lnSpc>
                <a:spcPct val="90000"/>
              </a:lnSpc>
              <a:buFont typeface="+mj-lt"/>
              <a:buAutoNum type="arabicPeriod"/>
            </a:pPr>
            <a:r>
              <a:rPr lang="en-US" sz="2400" dirty="0"/>
              <a:t>The effectiveness of the message can be impaired by </a:t>
            </a:r>
            <a:r>
              <a:rPr lang="en-US" sz="2400" i="1" dirty="0"/>
              <a:t>noise</a:t>
            </a:r>
            <a:r>
              <a:rPr lang="en-US" sz="2400" dirty="0"/>
              <a:t>. </a:t>
            </a:r>
          </a:p>
        </p:txBody>
      </p:sp>
      <p:sp>
        <p:nvSpPr>
          <p:cNvPr id="2" name="Footer Placeholder 1"/>
          <p:cNvSpPr>
            <a:spLocks noGrp="1"/>
          </p:cNvSpPr>
          <p:nvPr>
            <p:ph type="ftr" sz="quarter" idx="11"/>
          </p:nvPr>
        </p:nvSpPr>
        <p:spPr/>
        <p:txBody>
          <a:bodyPr/>
          <a:lstStyle/>
          <a:p>
            <a:r>
              <a:rPr lang="en-US" dirty="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a:t>13-</a:t>
            </a:r>
            <a:fld id="{BA1B1854-2A96-441B-8E94-8B895DE28521}" type="slidenum">
              <a:rPr lang="en-US" smtClean="0"/>
              <a:pPr/>
              <a:t>9</a:t>
            </a:fld>
            <a:endParaRPr lang="en-US" dirty="0"/>
          </a:p>
        </p:txBody>
      </p:sp>
    </p:spTree>
  </p:cSld>
  <p:clrMapOvr>
    <a:masterClrMapping/>
  </p:clrMapOvr>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2531</TotalTime>
  <Words>6376</Words>
  <Application>Microsoft Office PowerPoint</Application>
  <PresentationFormat>On-screen Show (4:3)</PresentationFormat>
  <Paragraphs>439</Paragraphs>
  <Slides>37</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Gungsuh</vt:lpstr>
      <vt:lpstr>Arial</vt:lpstr>
      <vt:lpstr>Calibri</vt:lpstr>
      <vt:lpstr>HP Simplified</vt:lpstr>
      <vt:lpstr>HP Simplified Light</vt:lpstr>
      <vt:lpstr>inherit</vt:lpstr>
      <vt:lpstr>Outsiders</vt:lpstr>
      <vt:lpstr>retina</vt:lpstr>
      <vt:lpstr>Tahoma</vt:lpstr>
      <vt:lpstr>Times New Roman</vt:lpstr>
      <vt:lpstr>K&amp; G 9e Title Theme</vt:lpstr>
      <vt:lpstr>K&amp;G 9e workaround</vt:lpstr>
      <vt:lpstr>PowerPoint Presentation</vt:lpstr>
      <vt:lpstr>Learning Objectives</vt:lpstr>
      <vt:lpstr>IMC</vt:lpstr>
      <vt:lpstr>Global Advertising</vt:lpstr>
      <vt:lpstr>Globalization and Product Cultures</vt:lpstr>
      <vt:lpstr>Worldwide Market Segments</vt:lpstr>
      <vt:lpstr>PowerPoint Presentation</vt:lpstr>
      <vt:lpstr>Standardization vs. Adaptation</vt:lpstr>
      <vt:lpstr>Standardization vs. Adaptation</vt:lpstr>
      <vt:lpstr>Standardization vs. Adaptation  Localization Argument </vt:lpstr>
      <vt:lpstr>Standardization vs. Adaptation Globalization Argument </vt:lpstr>
      <vt:lpstr>Pattern Advertising</vt:lpstr>
      <vt:lpstr>Pattern Advertising</vt:lpstr>
      <vt:lpstr>Advertising Agencies:  Organizations and Brands</vt:lpstr>
      <vt:lpstr>Top 10 Global Advertising  Agency Companies, 2014 </vt:lpstr>
      <vt:lpstr>PowerPoint Presentation</vt:lpstr>
      <vt:lpstr>Selecting an Advertising Agency</vt:lpstr>
      <vt:lpstr>Creating Global Advertising</vt:lpstr>
      <vt:lpstr>Advertising Appeal</vt:lpstr>
      <vt:lpstr>Advertising Appeal</vt:lpstr>
      <vt:lpstr>Creative Execution</vt:lpstr>
      <vt:lpstr>Creatives and Their Tasks</vt:lpstr>
      <vt:lpstr>Copywriting Decisions</vt:lpstr>
      <vt:lpstr>Advertising Copy Mistakes</vt:lpstr>
      <vt:lpstr>Cultural Considerations</vt:lpstr>
      <vt:lpstr>Cultural Considerations</vt:lpstr>
      <vt:lpstr>Cultural Considerations– Japanese &amp; American Differences</vt:lpstr>
      <vt:lpstr>Global Media Decisions</vt:lpstr>
      <vt:lpstr>Global Advertising Expenditures  and Media Vehicles</vt:lpstr>
      <vt:lpstr>Media Decisions</vt:lpstr>
      <vt:lpstr>Media Decisions: Arab Countries</vt:lpstr>
      <vt:lpstr>Media Decisions: Scandinavia</vt:lpstr>
      <vt:lpstr>Public Relations</vt:lpstr>
      <vt:lpstr>Negative Publicity  Affecting Global Marketers</vt:lpstr>
      <vt:lpstr>Advertising as a PR Function</vt:lpstr>
      <vt:lpstr>Role of Public Relations  in Global Marketing Communications</vt:lpstr>
      <vt:lpstr>Public Relations Practices Around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Ahmed .</cp:lastModifiedBy>
  <cp:revision>98</cp:revision>
  <dcterms:created xsi:type="dcterms:W3CDTF">2012-01-25T15:29:12Z</dcterms:created>
  <dcterms:modified xsi:type="dcterms:W3CDTF">2019-11-03T19:00:56Z</dcterms:modified>
</cp:coreProperties>
</file>