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 id="2147483805" r:id="rId2"/>
  </p:sldMasterIdLst>
  <p:notesMasterIdLst>
    <p:notesMasterId r:id="rId40"/>
  </p:notesMasterIdLst>
  <p:sldIdLst>
    <p:sldId id="256" r:id="rId3"/>
    <p:sldId id="293" r:id="rId4"/>
    <p:sldId id="257" r:id="rId5"/>
    <p:sldId id="258" r:id="rId6"/>
    <p:sldId id="282" r:id="rId7"/>
    <p:sldId id="302" r:id="rId8"/>
    <p:sldId id="280" r:id="rId9"/>
    <p:sldId id="281" r:id="rId10"/>
    <p:sldId id="259" r:id="rId11"/>
    <p:sldId id="260" r:id="rId12"/>
    <p:sldId id="261" r:id="rId13"/>
    <p:sldId id="263" r:id="rId14"/>
    <p:sldId id="264" r:id="rId15"/>
    <p:sldId id="266" r:id="rId16"/>
    <p:sldId id="268" r:id="rId17"/>
    <p:sldId id="269" r:id="rId18"/>
    <p:sldId id="296" r:id="rId19"/>
    <p:sldId id="270" r:id="rId20"/>
    <p:sldId id="278" r:id="rId21"/>
    <p:sldId id="271" r:id="rId22"/>
    <p:sldId id="272" r:id="rId23"/>
    <p:sldId id="273" r:id="rId24"/>
    <p:sldId id="275" r:id="rId25"/>
    <p:sldId id="303" r:id="rId26"/>
    <p:sldId id="276" r:id="rId27"/>
    <p:sldId id="277" r:id="rId28"/>
    <p:sldId id="283" r:id="rId29"/>
    <p:sldId id="274" r:id="rId30"/>
    <p:sldId id="298" r:id="rId31"/>
    <p:sldId id="299" r:id="rId32"/>
    <p:sldId id="300" r:id="rId33"/>
    <p:sldId id="301" r:id="rId34"/>
    <p:sldId id="284" r:id="rId35"/>
    <p:sldId id="286" r:id="rId36"/>
    <p:sldId id="288" r:id="rId37"/>
    <p:sldId id="289" r:id="rId38"/>
    <p:sldId id="290"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9075" autoAdjust="0"/>
  </p:normalViewPr>
  <p:slideViewPr>
    <p:cSldViewPr snapToGrid="0" snapToObjects="1">
      <p:cViewPr>
        <p:scale>
          <a:sx n="51" d="100"/>
          <a:sy n="51" d="100"/>
        </p:scale>
        <p:origin x="1555" y="37"/>
      </p:cViewPr>
      <p:guideLst>
        <p:guide orient="horz" pos="2160"/>
        <p:guide pos="2880"/>
      </p:guideLst>
    </p:cSldViewPr>
  </p:slideViewPr>
  <p:outlineViewPr>
    <p:cViewPr>
      <p:scale>
        <a:sx n="33" d="100"/>
        <a:sy n="33" d="100"/>
      </p:scale>
      <p:origin x="0" y="208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659B1E1-4F3C-4D94-AFBB-E3F46A46F18F}" type="datetimeFigureOut">
              <a:rPr lang="en-US"/>
              <a:pPr>
                <a:defRPr/>
              </a:pPr>
              <a:t>10/29/2019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940794-29B9-4827-B556-7D690C50D084}" type="slidenum">
              <a:rPr lang="en-US"/>
              <a:pPr>
                <a:defRPr/>
              </a:pPr>
              <a:t>‹#›</a:t>
            </a:fld>
            <a:endParaRPr lang="en-US" dirty="0"/>
          </a:p>
        </p:txBody>
      </p:sp>
    </p:spTree>
    <p:extLst>
      <p:ext uri="{BB962C8B-B14F-4D97-AF65-F5344CB8AC3E}">
        <p14:creationId xmlns:p14="http://schemas.microsoft.com/office/powerpoint/2010/main" val="223593133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a:t>
            </a:fld>
            <a:endParaRPr lang="en-US" dirty="0"/>
          </a:p>
        </p:txBody>
      </p:sp>
    </p:spTree>
    <p:extLst>
      <p:ext uri="{BB962C8B-B14F-4D97-AF65-F5344CB8AC3E}">
        <p14:creationId xmlns:p14="http://schemas.microsoft.com/office/powerpoint/2010/main" val="344845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Source: Kevin Keller</a:t>
            </a:r>
          </a:p>
          <a:p>
            <a:pPr>
              <a:spcBef>
                <a:spcPct val="0"/>
              </a:spcBef>
            </a:pPr>
            <a:endParaRPr lang="en-US" dirty="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081776-FEB8-418C-AE57-BFC993D587F5}"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22977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13</a:t>
            </a:fld>
            <a:endParaRPr lang="en-US" dirty="0"/>
          </a:p>
        </p:txBody>
      </p:sp>
    </p:spTree>
    <p:extLst>
      <p:ext uri="{BB962C8B-B14F-4D97-AF65-F5344CB8AC3E}">
        <p14:creationId xmlns:p14="http://schemas.microsoft.com/office/powerpoint/2010/main" val="291030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Worldwide, consumers, corporate buyers, governments, activists, and other groups associate global brands with three characteristics; consumers use these characteristics as a guide when making purchase decisions. </a:t>
            </a:r>
          </a:p>
          <a:p>
            <a:pPr>
              <a:spcBef>
                <a:spcPct val="0"/>
              </a:spcBef>
            </a:pPr>
            <a:r>
              <a:rPr lang="en-US" dirty="0"/>
              <a:t> </a:t>
            </a:r>
          </a:p>
          <a:p>
            <a:pPr>
              <a:spcBef>
                <a:spcPct val="0"/>
              </a:spcBef>
            </a:pPr>
            <a:r>
              <a:rPr lang="en-US" dirty="0"/>
              <a:t>• </a:t>
            </a:r>
            <a:r>
              <a:rPr lang="en-US" i="1" dirty="0"/>
              <a:t>Quality signal</a:t>
            </a:r>
            <a:r>
              <a:rPr lang="en-US" dirty="0"/>
              <a:t>. Global brands compete fiercely with each other to provide world-class quality. A global brand name differentiates product offerings and allows marketers to charge premium prices. </a:t>
            </a:r>
          </a:p>
          <a:p>
            <a:pPr>
              <a:spcBef>
                <a:spcPct val="0"/>
              </a:spcBef>
            </a:pPr>
            <a:r>
              <a:rPr lang="en-US" dirty="0"/>
              <a:t> </a:t>
            </a:r>
          </a:p>
          <a:p>
            <a:pPr>
              <a:spcBef>
                <a:spcPct val="0"/>
              </a:spcBef>
            </a:pPr>
            <a:r>
              <a:rPr lang="en-US" dirty="0"/>
              <a:t>• </a:t>
            </a:r>
            <a:r>
              <a:rPr lang="en-US" i="1" dirty="0"/>
              <a:t>Global myth.</a:t>
            </a:r>
            <a:r>
              <a:rPr lang="en-US" dirty="0"/>
              <a:t> Global brands are symbols of cultural ideals. As noted in Chapter 7, marketers can use global consumer culture positioning (GCCP) to communicate a brand</a:t>
            </a:r>
            <a:r>
              <a:rPr lang="ja-JP" altLang="en-US" dirty="0"/>
              <a:t>’</a:t>
            </a:r>
            <a:r>
              <a:rPr lang="en-US" dirty="0"/>
              <a:t>s global identity and link that identity to aspirations in any part of the world. </a:t>
            </a:r>
          </a:p>
          <a:p>
            <a:pPr>
              <a:spcBef>
                <a:spcPct val="0"/>
              </a:spcBef>
            </a:pPr>
            <a:r>
              <a:rPr lang="en-US" dirty="0"/>
              <a:t> </a:t>
            </a:r>
          </a:p>
          <a:p>
            <a:pPr>
              <a:spcBef>
                <a:spcPct val="0"/>
              </a:spcBef>
            </a:pPr>
            <a:r>
              <a:rPr lang="en-US" dirty="0"/>
              <a:t>• </a:t>
            </a:r>
            <a:r>
              <a:rPr lang="en-US" i="1" dirty="0"/>
              <a:t>Social responsibility</a:t>
            </a:r>
            <a:r>
              <a:rPr lang="en-US" dirty="0"/>
              <a:t>. Customers evaluate companies and brands in terms of how they address social problems and how they conduct business.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65867-4A45-4A2A-96DD-63174F467135}"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160890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cs typeface="Times New Roman" pitchFamily="18" charset="0"/>
              </a:rPr>
              <a:t>Properly implemented, co-branding can engender customer loyalty and allow companies to achieve synergy. However, co-branding can also confuse consumers and dilute brand equity. The approach works most effectively when the products involved complement each other. Credit card companies were the pioneers, and today it is possible to use cards to earn frequent flyer miles and discounts on automobiles. </a:t>
            </a:r>
          </a:p>
          <a:p>
            <a:pPr>
              <a:spcBef>
                <a:spcPct val="0"/>
              </a:spcBef>
            </a:pPr>
            <a:endParaRPr lang="en-US" dirty="0">
              <a:ea typeface="ＭＳ Ｐゴシック" pitchFamily="34" charset="-128"/>
              <a:cs typeface="Times New Roman" pitchFamily="18" charset="0"/>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E4EB7-ACDF-4F45-8389-75564D23CB5C}"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273351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brand has been built on Richard Branson</a:t>
            </a:r>
            <a:r>
              <a:rPr lang="ja-JP" altLang="en-US"/>
              <a:t>’</a:t>
            </a:r>
            <a:r>
              <a:rPr lang="en-US" dirty="0"/>
              <a:t>s shrewd ability to exploit weaknesses in competitors</a:t>
            </a:r>
            <a:r>
              <a:rPr lang="ja-JP" altLang="en-US"/>
              <a:t>’</a:t>
            </a:r>
            <a:r>
              <a:rPr lang="en-US" dirty="0"/>
              <a:t> customer service skills, as well as a flair for self-promotion. Branson</a:t>
            </a:r>
            <a:r>
              <a:rPr lang="ja-JP" altLang="en-US"/>
              <a:t>’</a:t>
            </a:r>
            <a:r>
              <a:rPr lang="en-US" dirty="0"/>
              <a:t>s business philosophy is that brands are built around reputation, quality, innovation, and price rather than image. Although Branson is intent on establishing Virgin as </a:t>
            </a:r>
            <a:r>
              <a:rPr lang="en-US" i="1" dirty="0"/>
              <a:t>the</a:t>
            </a:r>
            <a:r>
              <a:rPr lang="en-US" dirty="0"/>
              <a:t> British brand of the new millennium, some industry observers wonder if the brand has been spread too thin.</a:t>
            </a:r>
          </a:p>
          <a:p>
            <a:pPr>
              <a:spcBef>
                <a:spcPct val="0"/>
              </a:spcBef>
            </a:pPr>
            <a:endParaRPr lang="en-US" dirty="0">
              <a:ea typeface="ＭＳ Ｐゴシック" pitchFamily="34" charset="-128"/>
            </a:endParaRPr>
          </a:p>
          <a:p>
            <a:pPr>
              <a:spcBef>
                <a:spcPct val="0"/>
              </a:spcBef>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E9ADE-CB0B-4936-8003-75A4671CB51A}"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39744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This table shows the four combinations of local and global products and brands in matrix form. Each represents a different strategy; a global company can use one or more strategies as appropriate. Some global companies pursue strategy 1 by developing local products and brands for individual country or regional markets. Coca-Cola makes extensive use of this strategy; Georgia canned coffee in Japan is one example. Coca-Cola’s flagship cola brand is an example of strategy 4. In South Africa, Coca-Cola markets </a:t>
            </a:r>
            <a:r>
              <a:rPr lang="en-US" sz="1200" kern="1200" dirty="0" err="1">
                <a:solidFill>
                  <a:schemeClr val="tx1"/>
                </a:solidFill>
                <a:latin typeface="+mn-lt"/>
                <a:ea typeface="+mn-ea"/>
                <a:cs typeface="+mn-cs"/>
              </a:rPr>
              <a:t>Valpre</a:t>
            </a:r>
            <a:r>
              <a:rPr lang="en-US" sz="1200" kern="1200" dirty="0">
                <a:solidFill>
                  <a:schemeClr val="tx1"/>
                </a:solidFill>
                <a:latin typeface="+mn-lt"/>
                <a:ea typeface="+mn-ea"/>
                <a:cs typeface="+mn-cs"/>
              </a:rPr>
              <a:t> brand bottled water (strategy 2). The global cosmetics industry makes extensive use of strategy 3; the marketers of Chanel, Givenchy, </a:t>
            </a:r>
            <a:r>
              <a:rPr lang="en-US" sz="1200" kern="1200" dirty="0" err="1">
                <a:solidFill>
                  <a:schemeClr val="tx1"/>
                </a:solidFill>
                <a:latin typeface="+mn-lt"/>
                <a:ea typeface="+mn-ea"/>
                <a:cs typeface="+mn-cs"/>
              </a:rPr>
              <a:t>Clarins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Guerlain</a:t>
            </a:r>
            <a:r>
              <a:rPr lang="en-US" sz="1200" kern="1200" dirty="0">
                <a:solidFill>
                  <a:schemeClr val="tx1"/>
                </a:solidFill>
                <a:latin typeface="+mn-lt"/>
                <a:ea typeface="+mn-ea"/>
                <a:cs typeface="+mn-cs"/>
              </a:rPr>
              <a:t>, and other leading cosmetics brands create different formulations for different regions of the world. However, the brand name and the packaging may be uniform everywhere.</a:t>
            </a:r>
          </a:p>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17</a:t>
            </a:fld>
            <a:endParaRPr lang="en-US" dirty="0"/>
          </a:p>
        </p:txBody>
      </p:sp>
    </p:spTree>
    <p:extLst>
      <p:ext uri="{BB962C8B-B14F-4D97-AF65-F5344CB8AC3E}">
        <p14:creationId xmlns:p14="http://schemas.microsoft.com/office/powerpoint/2010/main" val="84105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cs typeface="Times New Roman" pitchFamily="18" charset="0"/>
              </a:rPr>
              <a:t>Table 10-2 </a:t>
            </a:r>
            <a:r>
              <a:rPr lang="en-US" sz="1200" kern="1200" dirty="0">
                <a:solidFill>
                  <a:schemeClr val="tx1"/>
                </a:solidFill>
                <a:latin typeface="+mn-lt"/>
                <a:ea typeface="+mn-ea"/>
                <a:cs typeface="+mn-cs"/>
              </a:rPr>
              <a:t>shows global brands ranked in terms of their economic value as determined by analysts at the </a:t>
            </a:r>
            <a:r>
              <a:rPr lang="en-US" sz="1200" kern="1200" dirty="0" err="1">
                <a:solidFill>
                  <a:schemeClr val="tx1"/>
                </a:solidFill>
                <a:latin typeface="+mn-lt"/>
                <a:ea typeface="+mn-ea"/>
                <a:cs typeface="+mn-cs"/>
              </a:rPr>
              <a:t>Interbrand</a:t>
            </a:r>
            <a:r>
              <a:rPr lang="en-US" sz="1200" kern="1200" dirty="0">
                <a:solidFill>
                  <a:schemeClr val="tx1"/>
                </a:solidFill>
                <a:latin typeface="+mn-lt"/>
                <a:ea typeface="+mn-ea"/>
                <a:cs typeface="+mn-cs"/>
              </a:rPr>
              <a:t> consultancy and Citigroup. To be included in the rankings, the brand has to generate about one-third of sales outside the home country; brands owned by privately held companies, such as Mars, are not included. Not surprisingly, technology giants Apple and Google occupy the top two spots. Coincidentally, Google also ranked number 2 in the Global Brand Simplicity Index compiled by Siegel &amp; Gale; German discounter </a:t>
            </a:r>
            <a:r>
              <a:rPr lang="en-US" sz="1200" kern="1200" dirty="0" err="1">
                <a:solidFill>
                  <a:schemeClr val="tx1"/>
                </a:solidFill>
                <a:latin typeface="+mn-lt"/>
                <a:ea typeface="+mn-ea"/>
                <a:cs typeface="+mn-cs"/>
              </a:rPr>
              <a:t>Aldi</a:t>
            </a:r>
            <a:r>
              <a:rPr lang="en-US" sz="1200" kern="1200" dirty="0">
                <a:solidFill>
                  <a:schemeClr val="tx1"/>
                </a:solidFill>
                <a:latin typeface="+mn-lt"/>
                <a:ea typeface="+mn-ea"/>
                <a:cs typeface="+mn-cs"/>
              </a:rPr>
              <a:t> topped the rankings.</a:t>
            </a:r>
          </a:p>
          <a:p>
            <a:r>
              <a:rPr lang="en-IN" sz="1200" kern="1200" dirty="0">
                <a:solidFill>
                  <a:schemeClr val="tx1"/>
                </a:solidFill>
                <a:latin typeface="+mn-lt"/>
                <a:ea typeface="+mn-ea"/>
                <a:cs typeface="+mn-cs"/>
              </a:rPr>
              <a:t>The rankings show that strong brand management is being practiced by companies in a wide range of industries, from consumer packaged goods to electronics to automobiles. Even top brands have their ups and downs; in the 2012 rankings, Nokia dropped out of the top 10. When he was president and CEO of Nokia, Stephen </a:t>
            </a:r>
            <a:r>
              <a:rPr lang="en-IN" sz="1200" kern="1200" dirty="0" err="1">
                <a:solidFill>
                  <a:schemeClr val="tx1"/>
                </a:solidFill>
                <a:latin typeface="+mn-lt"/>
                <a:ea typeface="+mn-ea"/>
                <a:cs typeface="+mn-cs"/>
              </a:rPr>
              <a:t>Elop</a:t>
            </a:r>
            <a:r>
              <a:rPr lang="en-IN" sz="1200" kern="1200" dirty="0">
                <a:solidFill>
                  <a:schemeClr val="tx1"/>
                </a:solidFill>
                <a:latin typeface="+mn-lt"/>
                <a:ea typeface="+mn-ea"/>
                <a:cs typeface="+mn-cs"/>
              </a:rPr>
              <a:t> partnered with Microsoft to develop a new generation of smartphones. Even so, in the 2014 rankings, Nokia dropped out of the top</a:t>
            </a:r>
            <a:r>
              <a:rPr lang="en-IN" sz="1200" kern="1200" baseline="0" dirty="0">
                <a:solidFill>
                  <a:schemeClr val="tx1"/>
                </a:solidFill>
                <a:latin typeface="+mn-lt"/>
                <a:ea typeface="+mn-ea"/>
                <a:cs typeface="+mn-cs"/>
              </a:rPr>
              <a:t> 25.</a:t>
            </a:r>
            <a:endParaRPr lang="en-US" sz="1200" kern="1200" dirty="0">
              <a:solidFill>
                <a:schemeClr val="tx1"/>
              </a:solidFill>
              <a:latin typeface="+mn-lt"/>
              <a:ea typeface="+mn-ea"/>
              <a:cs typeface="+mn-cs"/>
            </a:endParaRPr>
          </a:p>
          <a:p>
            <a:pPr>
              <a:spcBef>
                <a:spcPct val="0"/>
              </a:spcBef>
            </a:pPr>
            <a:endParaRPr lang="en-US" dirty="0">
              <a:ea typeface="ＭＳ Ｐゴシック" pitchFamily="34" charset="-128"/>
              <a:cs typeface="Times New Roman" pitchFamily="18" charset="0"/>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4D3C50-2E24-407A-B8E5-29F79F9B6DA1}"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124024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One of the facts of life in global marketing is that perceptions about and attitudes toward particular countries often extend to products and brands known to originate in those countries. Such perceptions contribute to the </a:t>
            </a:r>
            <a:r>
              <a:rPr lang="en-US" b="1" dirty="0"/>
              <a:t>country-of-origin effect; </a:t>
            </a:r>
            <a:r>
              <a:rPr lang="en-US" dirty="0"/>
              <a:t>they become part of a brand</a:t>
            </a:r>
            <a:r>
              <a:rPr lang="ja-JP" altLang="en-US" dirty="0"/>
              <a:t>’</a:t>
            </a:r>
            <a:r>
              <a:rPr lang="en-US" dirty="0"/>
              <a:t>s image and contribute to brand equity. This is particularly true for automobiles, electronics, fashion, beer, recorded music, and certain other product categories. Perceptions and attitudes about a product</a:t>
            </a:r>
            <a:r>
              <a:rPr lang="ja-JP" altLang="en-US" dirty="0"/>
              <a:t>’</a:t>
            </a:r>
            <a:r>
              <a:rPr lang="en-US" dirty="0"/>
              <a:t>s origins can be positive or negative. On the positive side, as one marketing expert has pointed out, </a:t>
            </a:r>
            <a:r>
              <a:rPr lang="ja-JP" altLang="en-US" dirty="0"/>
              <a:t>“‘</a:t>
            </a:r>
            <a:r>
              <a:rPr lang="en-US" dirty="0"/>
              <a:t>German</a:t>
            </a:r>
            <a:r>
              <a:rPr lang="ja-JP" altLang="en-US" dirty="0"/>
              <a:t>’</a:t>
            </a:r>
            <a:r>
              <a:rPr lang="en-US" dirty="0"/>
              <a:t> is synonymous with quality engineering, </a:t>
            </a:r>
            <a:r>
              <a:rPr lang="ja-JP" altLang="en-US" dirty="0"/>
              <a:t>‘</a:t>
            </a:r>
            <a:r>
              <a:rPr lang="en-US" dirty="0"/>
              <a:t>Italian</a:t>
            </a:r>
            <a:r>
              <a:rPr lang="ja-JP" altLang="en-US" dirty="0"/>
              <a:t>’</a:t>
            </a:r>
            <a:r>
              <a:rPr lang="en-US" dirty="0"/>
              <a:t> is synonymous with style, and </a:t>
            </a:r>
            <a:r>
              <a:rPr lang="ja-JP" altLang="en-US" dirty="0"/>
              <a:t>‘</a:t>
            </a:r>
            <a:r>
              <a:rPr lang="en-US" dirty="0"/>
              <a:t>French</a:t>
            </a:r>
            <a:r>
              <a:rPr lang="ja-JP" altLang="en-US" dirty="0"/>
              <a:t>’</a:t>
            </a:r>
            <a:r>
              <a:rPr lang="en-US" dirty="0"/>
              <a:t> is synonymous with chic.</a:t>
            </a:r>
            <a:r>
              <a:rPr lang="ja-JP" altLang="en-US" dirty="0"/>
              <a:t>”</a:t>
            </a:r>
            <a:endParaRPr lang="en-US" dirty="0"/>
          </a:p>
          <a:p>
            <a:pPr>
              <a:spcBef>
                <a:spcPct val="0"/>
              </a:spcBef>
            </a:pPr>
            <a:r>
              <a:rPr lang="en-US" dirty="0"/>
              <a:t> </a:t>
            </a:r>
          </a:p>
          <a:p>
            <a:pPr>
              <a:spcBef>
                <a:spcPct val="0"/>
              </a:spcBef>
            </a:pPr>
            <a:r>
              <a:rPr lang="en-US" dirty="0"/>
              <a:t>English tea</a:t>
            </a:r>
          </a:p>
          <a:p>
            <a:pPr>
              <a:spcBef>
                <a:spcPct val="0"/>
              </a:spcBef>
            </a:pPr>
            <a:r>
              <a:rPr lang="en-US" dirty="0"/>
              <a:t>French perfume</a:t>
            </a:r>
          </a:p>
          <a:p>
            <a:pPr>
              <a:spcBef>
                <a:spcPct val="0"/>
              </a:spcBef>
            </a:pPr>
            <a:r>
              <a:rPr lang="en-US" dirty="0"/>
              <a:t>Jamaican rum</a:t>
            </a:r>
          </a:p>
          <a:p>
            <a:pPr>
              <a:spcBef>
                <a:spcPct val="0"/>
              </a:spcBef>
            </a:pPr>
            <a:r>
              <a:rPr lang="en-US" dirty="0"/>
              <a:t>Chinese silk</a:t>
            </a:r>
          </a:p>
          <a:p>
            <a:pPr>
              <a:spcBef>
                <a:spcPct val="0"/>
              </a:spcBef>
            </a:pPr>
            <a:r>
              <a:rPr lang="en-US" dirty="0"/>
              <a:t>Italian leather </a:t>
            </a:r>
          </a:p>
          <a:p>
            <a:pPr>
              <a:spcBef>
                <a:spcPct val="0"/>
              </a:spcBef>
            </a:pPr>
            <a:r>
              <a:rPr lang="en-US" dirty="0"/>
              <a:t>Japanese electronics</a:t>
            </a:r>
          </a:p>
          <a:p>
            <a:pPr>
              <a:spcBef>
                <a:spcPct val="0"/>
              </a:spcBef>
            </a:pPr>
            <a:r>
              <a:rPr lang="en-US" dirty="0"/>
              <a:t>USA: Polo, Land</a:t>
            </a:r>
            <a:r>
              <a:rPr lang="ja-JP" altLang="en-US" dirty="0"/>
              <a:t>’</a:t>
            </a:r>
            <a:r>
              <a:rPr lang="en-US" dirty="0"/>
              <a:t>s End, Budweiser, Marlboro</a:t>
            </a:r>
          </a:p>
          <a:p>
            <a:pPr>
              <a:spcBef>
                <a:spcPct val="0"/>
              </a:spcBef>
            </a:pPr>
            <a:r>
              <a:rPr lang="en-US" dirty="0"/>
              <a:t>Korea: LG, Hyundai, Daewoo, Samsung</a:t>
            </a:r>
          </a:p>
          <a:p>
            <a:pPr>
              <a:spcBef>
                <a:spcPct val="0"/>
              </a:spcBef>
            </a:pPr>
            <a:r>
              <a:rPr lang="en-US" dirty="0"/>
              <a:t> </a:t>
            </a:r>
          </a:p>
          <a:p>
            <a:pPr>
              <a:spcBef>
                <a:spcPct val="0"/>
              </a:spcBef>
            </a:pPr>
            <a:r>
              <a:rPr lang="en-US" dirty="0"/>
              <a:t> </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27682-C2BA-4497-BAF0-D7B3EB076C96}"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265901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Aacker and Joachimsthaler</a:t>
            </a:r>
            <a:r>
              <a:rPr lang="ja-JP" altLang="en-US"/>
              <a:t>’</a:t>
            </a:r>
            <a:r>
              <a:rPr lang="en-US" dirty="0">
                <a:ea typeface="ＭＳ Ｐゴシック" pitchFamily="34" charset="-128"/>
              </a:rPr>
              <a:t>s research</a:t>
            </a:r>
          </a:p>
          <a:p>
            <a:pPr>
              <a:spcBef>
                <a:spcPct val="0"/>
              </a:spcBef>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3A2D50-7117-4CE9-9728-AE9A558DD71B}"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141292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Companies should place a priority on creating strong brands in all markets through global brand leadership.</a:t>
            </a:r>
          </a:p>
          <a:p>
            <a:pPr>
              <a:spcBef>
                <a:spcPct val="0"/>
              </a:spcBef>
            </a:pP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E4C2D-E273-4B9E-A4AD-31C3C8C36CB4}"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p14="http://schemas.microsoft.com/office/powerpoint/2010/main" val="210318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cs typeface="Times New Roman" pitchFamily="18" charset="0"/>
              </a:rPr>
              <a:t>The product </a:t>
            </a:r>
            <a:r>
              <a:rPr lang="ja-JP" altLang="en-US">
                <a:cs typeface="Times New Roman" pitchFamily="18" charset="0"/>
              </a:rPr>
              <a:t>“</a:t>
            </a:r>
            <a:r>
              <a:rPr lang="en-US" dirty="0">
                <a:ea typeface="ＭＳ Ｐゴシック" pitchFamily="34" charset="-128"/>
                <a:cs typeface="Times New Roman" pitchFamily="18" charset="0"/>
              </a:rPr>
              <a:t>P</a:t>
            </a:r>
            <a:r>
              <a:rPr lang="ja-JP" altLang="en-US">
                <a:cs typeface="Times New Roman" pitchFamily="18" charset="0"/>
              </a:rPr>
              <a:t>”</a:t>
            </a:r>
            <a:r>
              <a:rPr lang="en-US" dirty="0">
                <a:ea typeface="ＭＳ Ｐゴシック" pitchFamily="34" charset="-128"/>
                <a:cs typeface="Times New Roman" pitchFamily="18" charset="0"/>
              </a:rPr>
              <a:t> of the marketing mix is at the heart of the challenges and opportunities facing global companies today: Management must develop product and brand policies and strategies that are sensitive to market needs, competition, and company ambitions and resources on a global scale. Effective global marketing often entails finding a balance between the payoff from extensively adapting products and brands to local market preferences and the benefits that come from concentrating company resources on relatively standardized global products and brands. </a:t>
            </a:r>
          </a:p>
          <a:p>
            <a:pPr>
              <a:spcBef>
                <a:spcPct val="0"/>
              </a:spcBef>
            </a:pPr>
            <a:endParaRPr lang="en-US" dirty="0">
              <a:ea typeface="ＭＳ Ｐゴシック" pitchFamily="34" charset="-128"/>
              <a:cs typeface="Times New Roman" pitchFamily="18" charset="0"/>
            </a:endParaRPr>
          </a:p>
          <a:p>
            <a:pPr>
              <a:spcBef>
                <a:spcPct val="0"/>
              </a:spcBef>
            </a:pPr>
            <a:endParaRPr lang="en-US" dirty="0">
              <a:ea typeface="ＭＳ Ｐゴシック" pitchFamily="34" charset="-128"/>
              <a:cs typeface="Times New Roman" pitchFamily="18" charset="0"/>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7398CC-DF93-48F3-8BAC-EAD1E3046BF7}"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p14="http://schemas.microsoft.com/office/powerpoint/2010/main" val="495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Both this slide and the next offer eight suggestions for managers that are seeking to develop global brand leadership.</a:t>
            </a:r>
          </a:p>
          <a:p>
            <a:pPr>
              <a:spcBef>
                <a:spcPct val="0"/>
              </a:spcBef>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0BA4B-29AE-4B01-B2A2-5E6D855BFF17}"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p14="http://schemas.microsoft.com/office/powerpoint/2010/main" val="18344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a:p>
            <a:r>
              <a:rPr lang="en-US" sz="1200" kern="1200" dirty="0">
                <a:solidFill>
                  <a:schemeClr val="tx1"/>
                </a:solidFill>
                <a:latin typeface="+mn-lt"/>
                <a:ea typeface="+mn-ea"/>
                <a:cs typeface="+mn-cs"/>
              </a:rPr>
              <a:t>Coke is arguably the quintessential global product and global brand. Coke relies on similar positioning and marketing in all countries; it projects a global image of fun, good times, and enjoyment. The product itself, though, may vary to suit local tastes; for example, Coke increased the sweetness of its beverages in the Middle East, where customers prefer a sweeter drink. Also, prices may vary to suit local competitive conditions, and the channels of distribution may differ. In 2009, Coke adopted the global advertising theme “Open Happiness.” The previous slogan, “The Coke Side of Life,” was also global but required adaptation in emerging markets such as Russia and China. However, the basic, underlying strategic principles that guide the management of the brand are the same worldwide. The issue is not exact uniformity but rather: Are we offering </a:t>
            </a:r>
            <a:r>
              <a:rPr lang="en-US" sz="1200" i="1" kern="1200" dirty="0">
                <a:solidFill>
                  <a:schemeClr val="tx1"/>
                </a:solidFill>
                <a:latin typeface="+mn-lt"/>
                <a:ea typeface="+mn-ea"/>
                <a:cs typeface="+mn-cs"/>
              </a:rPr>
              <a:t>essentially</a:t>
            </a:r>
            <a:r>
              <a:rPr lang="en-US" sz="1200" kern="1200" dirty="0">
                <a:solidFill>
                  <a:schemeClr val="tx1"/>
                </a:solidFill>
                <a:latin typeface="+mn-lt"/>
                <a:ea typeface="+mn-ea"/>
                <a:cs typeface="+mn-cs"/>
              </a:rPr>
              <a:t> the same product and brand promise? As discussed in the next few chapters, other elements of the marketing mix—for example, price, communications appeal and media strategy, and distribution channels—may also vary.</a:t>
            </a:r>
          </a:p>
          <a:p>
            <a:pPr>
              <a:spcBef>
                <a:spcPct val="0"/>
              </a:spcBef>
            </a:pPr>
            <a:endParaRPr lang="en-US"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590CE-613B-4B37-842E-8F78F87E3313}" type="slidenum">
              <a:rPr lang="en-US">
                <a:cs typeface="Arial" charset="0"/>
              </a:rPr>
              <a:pPr fontAlgn="base">
                <a:spcBef>
                  <a:spcPct val="0"/>
                </a:spcBef>
                <a:spcAft>
                  <a:spcPct val="0"/>
                </a:spcAft>
              </a:pPr>
              <a:t>23</a:t>
            </a:fld>
            <a:endParaRPr lang="en-US" dirty="0">
              <a:cs typeface="Arial" charset="0"/>
            </a:endParaRPr>
          </a:p>
        </p:txBody>
      </p:sp>
    </p:spTree>
    <p:extLst>
      <p:ext uri="{BB962C8B-B14F-4D97-AF65-F5344CB8AC3E}">
        <p14:creationId xmlns:p14="http://schemas.microsoft.com/office/powerpoint/2010/main" val="607043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At the most basic level of human existence, physiological and safety needs must be met. People need food, clothing, and shelter, and a product that meets these basic needs has potential for globalization.</a:t>
            </a:r>
          </a:p>
          <a:p>
            <a:r>
              <a:rPr lang="en-US" sz="1200" kern="1200" dirty="0">
                <a:solidFill>
                  <a:schemeClr val="tx1"/>
                </a:solidFill>
                <a:latin typeface="+mn-lt"/>
                <a:ea typeface="+mn-ea"/>
                <a:cs typeface="+mn-cs"/>
              </a:rPr>
              <a:t>However, the basic human need to consume food and drink is not the same thing as wanting or preferring a Big Mac or a Coke. Before the Coca-Cola Company and McDonald’s conquered the world, they built their brands and business systems at home. Because their products fulfilled basic human needs and because both companies are masterful marketers, they were able to cross geographic boundaries and build global brand franchises. At the same time, Coca-Cola and McDonald’s have learned from experience that some food and drink preferences—China is a case in point—remain deeply embedded in culture. Responding to those differences has meant creating local products and brands for particular country markets. Sony has prospered for a similar reason. Audio and video entertainment products fulfill important social functions. Throughout its history, Sony’s corporate vision has called for developing new products such as the transistor radio and the Walkman personal stereo that fulfill the need for mobile entertainment.</a:t>
            </a:r>
          </a:p>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24</a:t>
            </a:fld>
            <a:endParaRPr lang="en-US" dirty="0"/>
          </a:p>
        </p:txBody>
      </p:sp>
    </p:spTree>
    <p:extLst>
      <p:ext uri="{BB962C8B-B14F-4D97-AF65-F5344CB8AC3E}">
        <p14:creationId xmlns:p14="http://schemas.microsoft.com/office/powerpoint/2010/main" val="2041354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essence of marketing is finding needs and filling them. Maslow</a:t>
            </a:r>
            <a:r>
              <a:rPr lang="ja-JP" altLang="en-US" dirty="0"/>
              <a:t>’</a:t>
            </a:r>
            <a:r>
              <a:rPr lang="en-US" dirty="0"/>
              <a:t>s hierarchy of needs, a staple of sociology and psychology courses, provides a useful framework for understanding how and why local products and brands can be extended beyond home country borders. Maslow hypothesized that people</a:t>
            </a:r>
            <a:r>
              <a:rPr lang="ja-JP" altLang="en-US" dirty="0"/>
              <a:t>’</a:t>
            </a:r>
            <a:r>
              <a:rPr lang="en-US" dirty="0"/>
              <a:t>s desires can be arranged into a hierarchy of five needs.  As an individual fulfills needs at each level, he or she progresses to higher levels. At the most basic level of human existence, physiological and safety needs must be met. People need food, clothing, and shelter, and a product that meets these basic needs has potential for globalization. Mid-level needs in the hierarchy include self-respect, self-esteem, and the esteem of others. These social needs, which can create a powerful internal motivation driving demand for status-oriented products, cut across the various stages of country development. </a:t>
            </a:r>
          </a:p>
          <a:p>
            <a:pPr>
              <a:spcBef>
                <a:spcPct val="0"/>
              </a:spcBef>
            </a:pPr>
            <a:r>
              <a:rPr lang="en-US" dirty="0"/>
              <a:t> </a:t>
            </a:r>
          </a:p>
          <a:p>
            <a:pPr>
              <a:spcBef>
                <a:spcPct val="0"/>
              </a:spcBef>
            </a:pPr>
            <a:r>
              <a:rPr lang="en-US" dirty="0"/>
              <a:t>Rolex, Louis Vuitton, and Dom Perignon are just a few of the global brands that consumers buy in an effort to satisfy esteem needs. Some consumers flaunt their wealth by buying expensive products and brands that others will notice. Such behavior is referred to as </a:t>
            </a:r>
            <a:r>
              <a:rPr lang="en-US" i="1" dirty="0"/>
              <a:t>conspicuous consumption</a:t>
            </a:r>
            <a:r>
              <a:rPr lang="en-US" dirty="0"/>
              <a:t> or </a:t>
            </a:r>
            <a:r>
              <a:rPr lang="en-US" i="1" dirty="0"/>
              <a:t>luxury badging</a:t>
            </a:r>
            <a:r>
              <a:rPr lang="en-US" dirty="0"/>
              <a:t>. </a:t>
            </a:r>
          </a:p>
          <a:p>
            <a:pPr>
              <a:spcBef>
                <a:spcPct val="0"/>
              </a:spcBef>
            </a:pPr>
            <a:r>
              <a:rPr lang="en-US" i="1" dirty="0"/>
              <a:t> </a:t>
            </a:r>
            <a:endParaRPr lang="en-US" dirty="0"/>
          </a:p>
          <a:p>
            <a:pPr>
              <a:spcBef>
                <a:spcPct val="0"/>
              </a:spcBef>
            </a:pPr>
            <a:r>
              <a:rPr lang="en-US" i="1" dirty="0"/>
              <a:t>Note:</a:t>
            </a:r>
            <a:r>
              <a:rPr lang="en-US" dirty="0"/>
              <a:t> </a:t>
            </a:r>
            <a:r>
              <a:rPr lang="en-US" i="1" dirty="0"/>
              <a:t>Luxury brands are doing exceptionally well thanks to the growth of millionaires in China and India and the demands they have for such goods.</a:t>
            </a:r>
            <a:endParaRPr lang="en-US" dirty="0"/>
          </a:p>
          <a:p>
            <a:pPr>
              <a:spcBef>
                <a:spcPct val="0"/>
              </a:spcBef>
            </a:pPr>
            <a:endParaRPr lang="en-US" i="1"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CB734-F447-43D3-A383-9D06C531BF47}" type="slidenum">
              <a:rPr lang="en-US">
                <a:cs typeface="Arial" charset="0"/>
              </a:rPr>
              <a:pPr fontAlgn="base">
                <a:spcBef>
                  <a:spcPct val="0"/>
                </a:spcBef>
                <a:spcAft>
                  <a:spcPct val="0"/>
                </a:spcAft>
              </a:pPr>
              <a:t>25</a:t>
            </a:fld>
            <a:endParaRPr lang="en-US" dirty="0">
              <a:cs typeface="Arial" charset="0"/>
            </a:endParaRPr>
          </a:p>
        </p:txBody>
      </p:sp>
    </p:spTree>
    <p:extLst>
      <p:ext uri="{BB962C8B-B14F-4D97-AF65-F5344CB8AC3E}">
        <p14:creationId xmlns:p14="http://schemas.microsoft.com/office/powerpoint/2010/main" val="223788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Hellmut Schütte has proposed a modified hierarchy to explain the needs and wants of Asian consumers.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Although the two lower-level needs are the same as in the traditional hierarchy, the three highest levels emphasize social needs. </a:t>
            </a:r>
            <a:r>
              <a:rPr lang="en-US" sz="1200" i="1" kern="1200" dirty="0">
                <a:solidFill>
                  <a:schemeClr val="tx1"/>
                </a:solidFill>
                <a:latin typeface="+mn-lt"/>
                <a:ea typeface="+mn-ea"/>
                <a:cs typeface="+mn-cs"/>
              </a:rPr>
              <a:t>Affiliation needs</a:t>
            </a:r>
            <a:r>
              <a:rPr lang="en-US" sz="1200" kern="1200" dirty="0">
                <a:solidFill>
                  <a:schemeClr val="tx1"/>
                </a:solidFill>
                <a:latin typeface="+mn-lt"/>
                <a:ea typeface="+mn-ea"/>
                <a:cs typeface="+mn-cs"/>
              </a:rPr>
              <a:t> in Asia are satisfied when an individual has been accepted by a group. Conformity with group norms becomes a key force driving consumer behavior. For example, when a cool new cell phone hits the market, every teenager who wants to fit in buys one. Knowing this, managers at Japanese companies develop local products specifically designed to appeal to teens. The next level is </a:t>
            </a:r>
            <a:r>
              <a:rPr lang="en-US" sz="1200" i="1" kern="1200" dirty="0">
                <a:solidFill>
                  <a:schemeClr val="tx1"/>
                </a:solidFill>
                <a:latin typeface="+mn-lt"/>
                <a:ea typeface="+mn-ea"/>
                <a:cs typeface="+mn-cs"/>
              </a:rPr>
              <a:t>admiration</a:t>
            </a:r>
            <a:r>
              <a:rPr lang="en-US" sz="1200" kern="1200" dirty="0">
                <a:solidFill>
                  <a:schemeClr val="tx1"/>
                </a:solidFill>
                <a:latin typeface="+mn-lt"/>
                <a:ea typeface="+mn-ea"/>
                <a:cs typeface="+mn-cs"/>
              </a:rPr>
              <a:t>, a higher-level need that can be satisfied through acts that command respect within a group. At the top of the Asian hierarchy is </a:t>
            </a:r>
            <a:r>
              <a:rPr lang="en-US" sz="1200" i="1" kern="1200" dirty="0">
                <a:solidFill>
                  <a:schemeClr val="tx1"/>
                </a:solidFill>
                <a:latin typeface="+mn-lt"/>
                <a:ea typeface="+mn-ea"/>
                <a:cs typeface="+mn-cs"/>
              </a:rPr>
              <a:t>status</a:t>
            </a:r>
            <a:r>
              <a:rPr lang="en-US" sz="1200" kern="1200" dirty="0">
                <a:solidFill>
                  <a:schemeClr val="tx1"/>
                </a:solidFill>
                <a:latin typeface="+mn-lt"/>
                <a:ea typeface="+mn-ea"/>
                <a:cs typeface="+mn-cs"/>
              </a:rPr>
              <a:t>, the esteem of society as a whole. In part, attainment of high status is character driven. However, the quest for status also leads to luxury badging. Support for Schütte’s contention that status is the highest-ranking need in the Asian hierarchy can be seen in the geographic breakdown of the $200-plus billion global luxury goods market. Fully 20 percent of industry sales are generated in Japan alone, with another 22 percent of sales occurring in the rest of the Asia-Pacific region. Nearly half of all sales revenues of Italy’s Gucci Group are generated in Asia.</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26</a:t>
            </a:fld>
            <a:endParaRPr lang="en-US" dirty="0"/>
          </a:p>
        </p:txBody>
      </p:sp>
    </p:spTree>
    <p:extLst>
      <p:ext uri="{BB962C8B-B14F-4D97-AF65-F5344CB8AC3E}">
        <p14:creationId xmlns:p14="http://schemas.microsoft.com/office/powerpoint/2010/main" val="339984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cs typeface="Times New Roman" pitchFamily="18" charset="0"/>
              </a:rPr>
              <a:t>Laws and regulations in different countries frequently lead to obligatory product design adaptations. This may be seen most clearly in Europe, where one impetus for the creation of the single market was the desire to dismantle regulatory and legal barriers that prevented pan-European sales of standardized products. These were particularly prevalent in the areas of technical standards and health and safety standards. In the food industry, for example, there were 200 legal and regulatory barriers to cross-border trade within the EU in 10 food categories.</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E3BF46-3888-4D05-B676-A75A594889FF}" type="slidenum">
              <a:rPr lang="en-US">
                <a:cs typeface="Arial" charset="0"/>
              </a:rPr>
              <a:pPr fontAlgn="base">
                <a:spcBef>
                  <a:spcPct val="0"/>
                </a:spcBef>
                <a:spcAft>
                  <a:spcPct val="0"/>
                </a:spcAft>
              </a:pPr>
              <a:t>27</a:t>
            </a:fld>
            <a:endParaRPr lang="en-US" dirty="0">
              <a:cs typeface="Arial" charset="0"/>
            </a:endParaRPr>
          </a:p>
        </p:txBody>
      </p:sp>
    </p:spTree>
    <p:extLst>
      <p:ext uri="{BB962C8B-B14F-4D97-AF65-F5344CB8AC3E}">
        <p14:creationId xmlns:p14="http://schemas.microsoft.com/office/powerpoint/2010/main" val="342049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Extension strategies are employed by companies in the international, global, and transnational stages of development. The critical difference is one of execution and mind-set. In an international company, for example, the extension strategy reflects an ethnocentric orientation and the </a:t>
            </a:r>
            <a:r>
              <a:rPr lang="en-US" i="1" dirty="0"/>
              <a:t>assumption</a:t>
            </a:r>
            <a:r>
              <a:rPr lang="en-US" dirty="0"/>
              <a:t> that all markets are alike. A global company such as Gillette does not fall victim to such assumptions; the company’s geocentric orientation allows it to thoroughly understand its markets and consciously take advantage of similarities in world markets. Likewise, a multinational company utilizes the adaptation strategy because of its polycentric orientation and the assumption</a:t>
            </a:r>
            <a:r>
              <a:rPr lang="en-US" i="1" dirty="0"/>
              <a:t> </a:t>
            </a:r>
            <a:r>
              <a:rPr lang="en-US" dirty="0"/>
              <a:t>that all markets are different. By contrast, the geocentric orientation of managers and executives in a global company has sensitized them to actual, rather than assumed, differences between markets.</a:t>
            </a:r>
          </a:p>
          <a:p>
            <a:pPr>
              <a:spcBef>
                <a:spcPct val="0"/>
              </a:spcBef>
            </a:pPr>
            <a:endParaRPr lang="en-US" dirty="0"/>
          </a:p>
          <a:p>
            <a:pPr>
              <a:spcBef>
                <a:spcPct val="0"/>
              </a:spcBef>
            </a:pPr>
            <a:r>
              <a:rPr lang="en-US" dirty="0"/>
              <a:t>Strategy 1:  Common for B2B</a:t>
            </a:r>
          </a:p>
          <a:p>
            <a:pPr>
              <a:spcBef>
                <a:spcPct val="0"/>
              </a:spcBef>
            </a:pPr>
            <a:r>
              <a:rPr lang="en-US" dirty="0"/>
              <a:t>Strategy 2:  Low-cost because the product is unchanged, communication is adapted</a:t>
            </a:r>
          </a:p>
          <a:p>
            <a:pPr>
              <a:spcBef>
                <a:spcPct val="0"/>
              </a:spcBef>
            </a:pPr>
            <a:r>
              <a:rPr lang="en-US" dirty="0"/>
              <a:t>Strategy 3:  Cadillac wanted to sell 20,000 autos outside the U.S. by 2010; will adapt to local market requirements</a:t>
            </a:r>
          </a:p>
          <a:p>
            <a:pPr>
              <a:spcBef>
                <a:spcPct val="0"/>
              </a:spcBef>
            </a:pPr>
            <a:r>
              <a:rPr lang="en-US" dirty="0"/>
              <a:t>Strategy 4:  Combines local market conditions recognized in Strategies 2 and 3</a:t>
            </a:r>
          </a:p>
          <a:p>
            <a:pPr>
              <a:spcBef>
                <a:spcPct val="0"/>
              </a:spcBef>
            </a:pPr>
            <a:r>
              <a:rPr lang="en-US" dirty="0"/>
              <a:t> </a:t>
            </a:r>
          </a:p>
          <a:p>
            <a:pPr>
              <a:spcBef>
                <a:spcPct val="0"/>
              </a:spcBef>
            </a:pPr>
            <a:endParaRPr lang="en-US" dirty="0">
              <a:ea typeface="ＭＳ Ｐゴシック" pitchFamily="34" charset="-128"/>
            </a:endParaRPr>
          </a:p>
          <a:p>
            <a:pPr>
              <a:spcBef>
                <a:spcPct val="0"/>
              </a:spcBef>
            </a:pPr>
            <a:endParaRPr lang="en-US" dirty="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12F15B-C402-4041-94DA-82220AE8582E}" type="slidenum">
              <a:rPr lang="en-US">
                <a:cs typeface="Arial" charset="0"/>
              </a:rPr>
              <a:pPr fontAlgn="base">
                <a:spcBef>
                  <a:spcPct val="0"/>
                </a:spcBef>
                <a:spcAft>
                  <a:spcPct val="0"/>
                </a:spcAft>
              </a:pPr>
              <a:t>28</a:t>
            </a:fld>
            <a:endParaRPr lang="en-US" dirty="0">
              <a:cs typeface="Arial" charset="0"/>
            </a:endParaRPr>
          </a:p>
        </p:txBody>
      </p:sp>
    </p:spTree>
    <p:extLst>
      <p:ext uri="{BB962C8B-B14F-4D97-AF65-F5344CB8AC3E}">
        <p14:creationId xmlns:p14="http://schemas.microsoft.com/office/powerpoint/2010/main" val="3338250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a:solidFill>
                  <a:schemeClr val="tx1"/>
                </a:solidFill>
                <a:latin typeface="+mn-lt"/>
                <a:ea typeface="+mn-ea"/>
                <a:cs typeface="+mn-cs"/>
              </a:rPr>
              <a:t>As a general rule, extension/standardization strategies are utilized more frequently with industrial (business-to-business) products than with consumer products. The reason is simple: Industrial products tend to be less deeply rooted in culture than are consumer goods. </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29</a:t>
            </a:fld>
            <a:endParaRPr lang="en-US" dirty="0"/>
          </a:p>
        </p:txBody>
      </p:sp>
    </p:spTree>
    <p:extLst>
      <p:ext uri="{BB962C8B-B14F-4D97-AF65-F5344CB8AC3E}">
        <p14:creationId xmlns:p14="http://schemas.microsoft.com/office/powerpoint/2010/main" val="100027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30</a:t>
            </a:fld>
            <a:endParaRPr lang="en-US" dirty="0"/>
          </a:p>
        </p:txBody>
      </p:sp>
    </p:spTree>
    <p:extLst>
      <p:ext uri="{BB962C8B-B14F-4D97-AF65-F5344CB8AC3E}">
        <p14:creationId xmlns:p14="http://schemas.microsoft.com/office/powerpoint/2010/main" val="2677169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Kraft Foods launched Oreo brand cookies in China in 1996, it used a product extension approach. Following several years of flat sales, Kraft’s in-country marketing team launched a research study, which alerted the team to the fact that Oreos were too sweet for the Chinese palate and that the price—14 cookies for 72 cents—was too high. Oreos were then reformulated as a less-sweet, chocolate-covered, four-layer wafer filled with vanilla and chocolate cream. Packages of the new wafer Oreo contain fewer cookies but sell for about 29 cents. Today, Oreo is the best-selling cookie brand in China.</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31</a:t>
            </a:fld>
            <a:endParaRPr lang="en-US" dirty="0"/>
          </a:p>
        </p:txBody>
      </p:sp>
    </p:spTree>
    <p:extLst>
      <p:ext uri="{BB962C8B-B14F-4D97-AF65-F5344CB8AC3E}">
        <p14:creationId xmlns:p14="http://schemas.microsoft.com/office/powerpoint/2010/main" val="220085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 product</a:t>
            </a:r>
            <a:r>
              <a:rPr lang="ja-JP" altLang="en-US" dirty="0"/>
              <a:t>’</a:t>
            </a:r>
            <a:r>
              <a:rPr lang="en-US" dirty="0"/>
              <a:t>s </a:t>
            </a:r>
            <a:r>
              <a:rPr lang="en-US" i="1" dirty="0"/>
              <a:t>tangible </a:t>
            </a:r>
            <a:r>
              <a:rPr lang="en-US" dirty="0"/>
              <a:t>attributes can be assessed in physical terms such as weight, dimensions, or materials used. Consider, for example, a flat-panel TV with an LCD screen that measures 42 inches across. The unit weighs 100 pounds, is four inches thick, and has a tuner capable of receiving high-definition TV signals over the air. These tangible, physical features translate into benefits that enhance the enjoyment of watching prime time TV and movies on DVR</a:t>
            </a:r>
            <a:r>
              <a:rPr lang="ja-JP" altLang="en-US" dirty="0"/>
              <a:t>’</a:t>
            </a:r>
            <a:r>
              <a:rPr lang="en-US" dirty="0"/>
              <a:t>s.</a:t>
            </a:r>
          </a:p>
          <a:p>
            <a:pPr>
              <a:spcBef>
                <a:spcPct val="0"/>
              </a:spcBef>
            </a:pPr>
            <a:r>
              <a:rPr lang="en-US" dirty="0"/>
              <a:t> </a:t>
            </a:r>
          </a:p>
          <a:p>
            <a:pPr>
              <a:spcBef>
                <a:spcPct val="0"/>
              </a:spcBef>
            </a:pPr>
            <a:r>
              <a:rPr lang="en-US" i="1" dirty="0"/>
              <a:t>Intangible</a:t>
            </a:r>
            <a:r>
              <a:rPr lang="en-US" dirty="0"/>
              <a:t> product attributes, including status associated with product ownership, a manufacturer’s service commitment, and a brand’s overall reputation or mystique, are also important. When shopping for a new TV set, for example, many people want </a:t>
            </a:r>
            <a:r>
              <a:rPr lang="ja-JP" altLang="en-US" dirty="0"/>
              <a:t>“</a:t>
            </a:r>
            <a:r>
              <a:rPr lang="en-US" dirty="0"/>
              <a:t>the best:</a:t>
            </a:r>
            <a:r>
              <a:rPr lang="ja-JP" altLang="en-US" dirty="0"/>
              <a:t>”</a:t>
            </a:r>
            <a:r>
              <a:rPr lang="en-US" dirty="0"/>
              <a:t> They want a TV loaded with features (tangible product elements), as well as one that is “cool” and makes a status statement (intangible product element).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8E159-3C54-4E8D-AB91-6B315462C48F}"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p14="http://schemas.microsoft.com/office/powerpoint/2010/main" val="4291244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Nike has built a global brand by marketing technologically advanced, premium-priced athletic shoes in conjunction with advertising that emphasizes U.S.-style, in-your-face brashness and a “Just Do It” attitude. In the huge and strategically important China market, however, this approach had several limitations. For one thing, Nike’s “bad boy” image is at odds with ingrained Chinese values such as respect for authority and filial piety. As a general rule, Nike advertisements in China do not show disruption of harmony; this is due, in part, to a government that discourages dissent. Price was another issue: A regular pair of Nike shoes cost the equivalent of $60–$78, while average annual family income ranges from about $200 in rural areas to $500 in urban areas. In the mid-1990s, Nike responded by creating a shoe that could be assembled in China specifically for the Chinese market using less expensive material and sold for less than $40. After years of running ads designed for Western markets by longtime agency Wieden &amp; Kennedy, Nike hired Chinese-speaking art directors and copywriters working in WPP Group’s J. Walter Thompson ad agency in Shanghai to create new advertising featuring local athletes that would appeal to Chinese nationalistic sentiments.</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32</a:t>
            </a:fld>
            <a:endParaRPr lang="en-US" dirty="0"/>
          </a:p>
        </p:txBody>
      </p:sp>
    </p:spTree>
    <p:extLst>
      <p:ext uri="{BB962C8B-B14F-4D97-AF65-F5344CB8AC3E}">
        <p14:creationId xmlns:p14="http://schemas.microsoft.com/office/powerpoint/2010/main" val="2757005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Thermex had achieved great success in the domestic market.  A new design focused on ease of installation.,</a:t>
            </a:r>
            <a:r>
              <a:rPr lang="en-US" baseline="0" dirty="0"/>
              <a:t> a factor not important in low-wage India but extremely important in industrialized nations.</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33</a:t>
            </a:fld>
            <a:endParaRPr lang="en-US" dirty="0"/>
          </a:p>
        </p:txBody>
      </p:sp>
    </p:spTree>
    <p:extLst>
      <p:ext uri="{BB962C8B-B14F-4D97-AF65-F5344CB8AC3E}">
        <p14:creationId xmlns:p14="http://schemas.microsoft.com/office/powerpoint/2010/main" val="1287161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This slide sums up the section regarding choosing a product-communication strategy. It is important to note that only after analysis of the product-market fit and of company capabilities and costs can executives choose the most profitable strategy.</a:t>
            </a:r>
          </a:p>
          <a:p>
            <a:pPr>
              <a:spcBef>
                <a:spcPct val="0"/>
              </a:spcBef>
            </a:pPr>
            <a:endParaRPr lang="en-US" dirty="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2651E-0FEE-4DB0-A8CF-EBB93BB67165}" type="slidenum">
              <a:rPr lang="en-US">
                <a:cs typeface="Arial" charset="0"/>
              </a:rPr>
              <a:pPr fontAlgn="base">
                <a:spcBef>
                  <a:spcPct val="0"/>
                </a:spcBef>
                <a:spcAft>
                  <a:spcPct val="0"/>
                </a:spcAft>
              </a:pPr>
              <a:t>34</a:t>
            </a:fld>
            <a:endParaRPr lang="en-US" dirty="0">
              <a:cs typeface="Arial" charset="0"/>
            </a:endParaRPr>
          </a:p>
        </p:txBody>
      </p:sp>
    </p:spTree>
    <p:extLst>
      <p:ext uri="{BB962C8B-B14F-4D97-AF65-F5344CB8AC3E}">
        <p14:creationId xmlns:p14="http://schemas.microsoft.com/office/powerpoint/2010/main" val="258008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starting point for an effective worldwide new-product program is an information system that seeks new-product ideas from all potentially useful sources and channels these ideas to relevant screening and decision centers within the organization. Ideas can come from many sources, including customers, suppliers, competitors, company salespeople, distributors and agents, subsidiary executives, headquarters executives, documentary sources (e.g., information service reports and publications), and, finally, actual firsthand observation of the market environment. The diagram on this slide illustrates the continuum that new products will fall into and the amount of learning that consumers will have to go through in order to use the product.</a:t>
            </a:r>
          </a:p>
          <a:p>
            <a:pPr>
              <a:spcBef>
                <a:spcPct val="0"/>
              </a:spcBef>
            </a:pPr>
            <a:r>
              <a:rPr lang="en-US" dirty="0"/>
              <a:t> </a:t>
            </a:r>
          </a:p>
          <a:p>
            <a:pPr>
              <a:spcBef>
                <a:spcPct val="0"/>
              </a:spcBef>
            </a:pPr>
            <a:r>
              <a:rPr lang="en-US" b="1" dirty="0"/>
              <a:t>Continuous innovations</a:t>
            </a:r>
            <a:r>
              <a:rPr lang="en-US" dirty="0"/>
              <a:t> = </a:t>
            </a:r>
            <a:r>
              <a:rPr lang="ja-JP" altLang="en-US"/>
              <a:t>“</a:t>
            </a:r>
            <a:r>
              <a:rPr lang="en-US" dirty="0"/>
              <a:t>new and improved;</a:t>
            </a:r>
            <a:r>
              <a:rPr lang="ja-JP" altLang="en-US"/>
              <a:t>”</a:t>
            </a:r>
            <a:r>
              <a:rPr lang="en-US" dirty="0"/>
              <a:t> less R&amp;D needed; a faster computer  May be in the form</a:t>
            </a:r>
            <a:r>
              <a:rPr lang="en-US" baseline="0" dirty="0"/>
              <a:t> of line extension</a:t>
            </a:r>
            <a:endParaRPr lang="en-US" dirty="0"/>
          </a:p>
          <a:p>
            <a:pPr>
              <a:spcBef>
                <a:spcPct val="0"/>
              </a:spcBef>
            </a:pPr>
            <a:r>
              <a:rPr lang="en-US" b="1" dirty="0"/>
              <a:t>Dynamically continuous innovations</a:t>
            </a:r>
            <a:r>
              <a:rPr lang="en-US" dirty="0"/>
              <a:t> = require less learning and is less disruptive; Gillette Sensor, Sensor Excel, and MACH3 brings news technology for an unchanged category, wet shaving;  Music on the go 1050s transistor radios to Sony Walkman;   TVs to high</a:t>
            </a:r>
            <a:r>
              <a:rPr lang="en-US" baseline="0" dirty="0"/>
              <a:t> def, flat screen products</a:t>
            </a:r>
            <a:endParaRPr lang="en-US" dirty="0"/>
          </a:p>
          <a:p>
            <a:pPr>
              <a:spcBef>
                <a:spcPct val="0"/>
              </a:spcBef>
            </a:pPr>
            <a:r>
              <a:rPr lang="en-US" b="1" dirty="0"/>
              <a:t>Discontinuous innovations = </a:t>
            </a:r>
            <a:r>
              <a:rPr lang="en-US" dirty="0"/>
              <a:t>represent a break with the past; VCRs, PCs, Apple products:  iPod, iPhone, iPad</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CBC8E-1A47-4BC3-BD22-F83A9909D99D}" type="slidenum">
              <a:rPr lang="en-US">
                <a:cs typeface="Arial" charset="0"/>
              </a:rPr>
              <a:pPr fontAlgn="base">
                <a:spcBef>
                  <a:spcPct val="0"/>
                </a:spcBef>
                <a:spcAft>
                  <a:spcPct val="0"/>
                </a:spcAft>
              </a:pPr>
              <a:t>35</a:t>
            </a:fld>
            <a:endParaRPr lang="en-US" dirty="0">
              <a:cs typeface="Arial" charset="0"/>
            </a:endParaRPr>
          </a:p>
        </p:txBody>
      </p:sp>
    </p:spTree>
    <p:extLst>
      <p:ext uri="{BB962C8B-B14F-4D97-AF65-F5344CB8AC3E}">
        <p14:creationId xmlns:p14="http://schemas.microsoft.com/office/powerpoint/2010/main" val="401896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A high volume of information flow is required to scan adequately for new-product opportunities, and considerable effort is subsequently required to screen these opportunities to identify candidates for product development. The best organizational design for addressing these requirements is a new product department. Managers in such a department engage in several activities. First, they ensure that all relevant information sources are continuously tapped for new-product ideas. Second, they screen these ideas to identify candidates for investigation. Third, they investigate and analyze selected new-product ideas. Finally, they ensure that the organization commits resources to the most likely new-product candidates and is continuously involved in an orderly program of new-product introduction and development on a worldwide basis.</a:t>
            </a:r>
          </a:p>
          <a:p>
            <a:pPr>
              <a:spcBef>
                <a:spcPct val="0"/>
              </a:spcBef>
            </a:pPr>
            <a:endParaRPr lang="en-US" dirty="0">
              <a:ea typeface="ＭＳ Ｐゴシック" pitchFamily="34" charset="-128"/>
            </a:endParaRPr>
          </a:p>
          <a:p>
            <a:r>
              <a:rPr lang="en-US" sz="1200" b="1" u="none" strike="noStrike" kern="1200" dirty="0">
                <a:solidFill>
                  <a:schemeClr val="tx1"/>
                </a:solidFill>
                <a:latin typeface="+mn-lt"/>
                <a:ea typeface="+mn-ea"/>
                <a:cs typeface="+mn-cs"/>
              </a:rPr>
              <a:t>1.	</a:t>
            </a:r>
            <a:r>
              <a:rPr lang="en-US" sz="1200" kern="1200" dirty="0">
                <a:solidFill>
                  <a:schemeClr val="tx1"/>
                </a:solidFill>
                <a:latin typeface="+mn-lt"/>
                <a:ea typeface="+mn-ea"/>
                <a:cs typeface="+mn-cs"/>
              </a:rPr>
              <a:t>How big is the market for this product at various prices?</a:t>
            </a:r>
          </a:p>
          <a:p>
            <a:r>
              <a:rPr lang="en-US" sz="1200" b="1" u="none" strike="noStrike" kern="1200" dirty="0">
                <a:solidFill>
                  <a:schemeClr val="tx1"/>
                </a:solidFill>
                <a:latin typeface="+mn-lt"/>
                <a:ea typeface="+mn-ea"/>
                <a:cs typeface="+mn-cs"/>
              </a:rPr>
              <a:t>2.	</a:t>
            </a:r>
            <a:r>
              <a:rPr lang="en-US" sz="1200" kern="1200" dirty="0">
                <a:solidFill>
                  <a:schemeClr val="tx1"/>
                </a:solidFill>
                <a:latin typeface="+mn-lt"/>
                <a:ea typeface="+mn-ea"/>
                <a:cs typeface="+mn-cs"/>
              </a:rPr>
              <a:t>What are the likely competitive moves in response to our activity with this product?</a:t>
            </a:r>
          </a:p>
          <a:p>
            <a:r>
              <a:rPr lang="en-US" sz="1200" b="1" u="none" strike="noStrike" kern="1200" dirty="0">
                <a:solidFill>
                  <a:schemeClr val="tx1"/>
                </a:solidFill>
                <a:latin typeface="+mn-lt"/>
                <a:ea typeface="+mn-ea"/>
                <a:cs typeface="+mn-cs"/>
              </a:rPr>
              <a:t>3.	</a:t>
            </a:r>
            <a:r>
              <a:rPr lang="en-US" sz="1200" kern="1200" dirty="0">
                <a:solidFill>
                  <a:schemeClr val="tx1"/>
                </a:solidFill>
                <a:latin typeface="+mn-lt"/>
                <a:ea typeface="+mn-ea"/>
                <a:cs typeface="+mn-cs"/>
              </a:rPr>
              <a:t>Can we market the product through our existing structure? If not, what changes will be required, and what costs will be incurred to make the changes?</a:t>
            </a:r>
          </a:p>
          <a:p>
            <a:r>
              <a:rPr lang="en-US" sz="1200" b="1" u="none" strike="noStrike" kern="1200" dirty="0">
                <a:solidFill>
                  <a:schemeClr val="tx1"/>
                </a:solidFill>
                <a:latin typeface="+mn-lt"/>
                <a:ea typeface="+mn-ea"/>
                <a:cs typeface="+mn-cs"/>
              </a:rPr>
              <a:t>4.	</a:t>
            </a:r>
            <a:r>
              <a:rPr lang="en-US" sz="1200" kern="1200" dirty="0">
                <a:solidFill>
                  <a:schemeClr val="tx1"/>
                </a:solidFill>
                <a:latin typeface="+mn-lt"/>
                <a:ea typeface="+mn-ea"/>
                <a:cs typeface="+mn-cs"/>
              </a:rPr>
              <a:t>Given estimates of potential demand for this product at specified prices and estimated levels of competition, can we source the product at a cost that will yield an adequate profit?</a:t>
            </a:r>
          </a:p>
          <a:p>
            <a:r>
              <a:rPr lang="en-US" sz="1200" b="1" u="none" strike="noStrike" kern="1200" dirty="0">
                <a:solidFill>
                  <a:schemeClr val="tx1"/>
                </a:solidFill>
                <a:latin typeface="+mn-lt"/>
                <a:ea typeface="+mn-ea"/>
                <a:cs typeface="+mn-cs"/>
              </a:rPr>
              <a:t>5.	</a:t>
            </a:r>
            <a:r>
              <a:rPr lang="en-IN" sz="1200" kern="1200" dirty="0">
                <a:solidFill>
                  <a:schemeClr val="tx1"/>
                </a:solidFill>
                <a:latin typeface="+mn-lt"/>
                <a:ea typeface="+mn-ea"/>
                <a:cs typeface="+mn-cs"/>
              </a:rPr>
              <a:t>Does this product fit our strategic development plan? (a) Is the product consistent with our overall goals and objectives? (b) Is the product consistent with our available resources? (c) Is the product consistent with our management structure? (d) Does the product have adequate global potential?</a:t>
            </a:r>
            <a:endParaRPr lang="en-US" dirty="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3F0A84-643C-451B-B942-D4F90BCA823A}" type="slidenum">
              <a:rPr lang="en-US">
                <a:cs typeface="Arial" charset="0"/>
              </a:rPr>
              <a:pPr fontAlgn="base">
                <a:spcBef>
                  <a:spcPct val="0"/>
                </a:spcBef>
                <a:spcAft>
                  <a:spcPct val="0"/>
                </a:spcAft>
              </a:pPr>
              <a:t>36</a:t>
            </a:fld>
            <a:endParaRPr lang="en-US" dirty="0">
              <a:cs typeface="Arial" charset="0"/>
            </a:endParaRPr>
          </a:p>
        </p:txBody>
      </p:sp>
    </p:spTree>
    <p:extLst>
      <p:ext uri="{BB962C8B-B14F-4D97-AF65-F5344CB8AC3E}">
        <p14:creationId xmlns:p14="http://schemas.microsoft.com/office/powerpoint/2010/main" val="1761278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Failure to assess actual use conditions can lead to big surprises, as Unilever learned when it rolled out a new detergent brand in Europe without sufficient testing. Unilever spent $150 million to develop the new detergent, which was formulated with a stain-fighting manganese complex molecule intended to clean fabrics faster at lower temperatures than competing products such as Procter &amp; Gamble’s Ariel. Backed by a $300 million marketing budget, the detergent was launched in April 1994 as Persil Power, Omo Power, and other brand names. After a restructuring, Unilever had cut the time required to roll out new products in Europe from 3 years to 16 months. In this particular instance, the increased efficiency combined with corporate enthusiasm for the new formula resulted in a marketing debacle. Consumers discovered that some clothing items were damaged after being washed with Power. P&amp;G, quick to capitalize on the situation, ran newspaper ads denouncing Power and commissioned lab tests to verify that the damage did, in fact, occur. Unilever chairman Sir Michael Perry called the Power fiasco, “the greatest marketing setback we’ve seen.” Unilever reformulated Power, but it was too late to save the brand. The company lost the opportunity to gain share against P&amp;G in Europe.</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37</a:t>
            </a:fld>
            <a:endParaRPr lang="en-US" dirty="0"/>
          </a:p>
        </p:txBody>
      </p:sp>
    </p:spTree>
    <p:extLst>
      <p:ext uri="{BB962C8B-B14F-4D97-AF65-F5344CB8AC3E}">
        <p14:creationId xmlns:p14="http://schemas.microsoft.com/office/powerpoint/2010/main" val="378572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A frequently used framework for classifying products distinguishes between consumer and industrial goods. Consumer and industrial goods, in turn, can be further classified on the basis of criteria such as buyer orientation. Buyer orientation is a composite measure of the amount of effort a customer expends, the level of risk associated with a purchase, and buyer involvement in the purchase. The buyer orientation framework includes such categories as convenience, preference, shopping, and specialty goods.</a:t>
            </a:r>
          </a:p>
          <a:p>
            <a:pPr>
              <a:spcBef>
                <a:spcPct val="0"/>
              </a:spcBef>
            </a:pPr>
            <a:endParaRPr lang="en-US" dirty="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672DBC-D9A5-4A7E-BAB6-604E9F3C4F99}"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32868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In the late 1990s, Hyundai Motor America chief executive Finbarr O’Neill realized that many American car buyers perceived Korean cars as “cheap” and were skeptical about the Hyundai nameplate’s reliability. In fact, the company had made significant improvements in the quality and reliability of its vehicles, but consumer perceptions of the brand had not kept pace with the changes. O’Neill instituted a 10-year, 100,000-mile warranty program that represents the most comprehensive coverage in the auto industry. Concurrently, Hyundai launched several new vehicles and increased expenditures for advertising. The results are impressive: Hyundai’s U.S. sales jumped from about 90,000 vehicles in 1998 to nearly 500,000 vehicles in 2011.</a:t>
            </a:r>
          </a:p>
          <a:p>
            <a:pPr>
              <a:spcBef>
                <a:spcPct val="0"/>
              </a:spcBef>
            </a:pPr>
            <a:endParaRPr lang="en-US" dirty="0">
              <a:ea typeface="ＭＳ Ｐゴシック" pitchFamily="34" charset="-128"/>
            </a:endParaRPr>
          </a:p>
          <a:p>
            <a:pPr>
              <a:spcBef>
                <a:spcPct val="0"/>
              </a:spcBef>
            </a:pPr>
            <a:endParaRPr lang="en-US" dirty="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5D4DDA-4322-48BB-AB64-DF7176969E97}"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p14="http://schemas.microsoft.com/office/powerpoint/2010/main" val="401619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One hallmark of the modern global marketplace is the abundance of multi-language labeling that appears on many products. In today</a:t>
            </a:r>
            <a:r>
              <a:rPr lang="ja-JP" altLang="en-US" dirty="0"/>
              <a:t>’</a:t>
            </a:r>
            <a:r>
              <a:rPr lang="en-US" dirty="0"/>
              <a:t>s self-service retail environments, product labels may be designed to attract attention, to support a product</a:t>
            </a:r>
            <a:r>
              <a:rPr lang="ja-JP" altLang="en-US" dirty="0"/>
              <a:t>’</a:t>
            </a:r>
            <a:r>
              <a:rPr lang="en-US" dirty="0"/>
              <a:t>s positioning, and to help persuade consumers to buy.</a:t>
            </a:r>
          </a:p>
          <a:p>
            <a:pPr>
              <a:spcBef>
                <a:spcPct val="0"/>
              </a:spcBef>
            </a:pPr>
            <a:r>
              <a:rPr lang="en-US" dirty="0"/>
              <a:t> </a:t>
            </a:r>
          </a:p>
          <a:p>
            <a:pPr>
              <a:spcBef>
                <a:spcPct val="0"/>
              </a:spcBef>
            </a:pPr>
            <a:r>
              <a:rPr lang="en-US" dirty="0"/>
              <a:t>Today, virtually all food products sold in the United States must present information regarding nutrition (e.g., calories and fat content) and serving size in a standard format. The use of certain terms such as “light” and “natural” is also restricted. Other examples of labeling in global marketing include:</a:t>
            </a:r>
          </a:p>
          <a:p>
            <a:pPr lvl="1">
              <a:buFont typeface="Arial" pitchFamily="34" charset="0"/>
              <a:buChar char="•"/>
            </a:pPr>
            <a:r>
              <a:rPr lang="en-US" sz="1200" kern="1200" dirty="0">
                <a:solidFill>
                  <a:schemeClr val="tx1"/>
                </a:solidFill>
                <a:latin typeface="+mn-lt"/>
                <a:ea typeface="+mn-ea"/>
                <a:cs typeface="+mn-cs"/>
              </a:rPr>
              <a:t>Mandatory health warnings on tobacco products are required in most countries.</a:t>
            </a:r>
            <a:endParaRPr lang="en-US" sz="10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The American Automobile Labeling Act clarifies the country of origin, the final assembly point, and the percentages of the major sources of foreign content of every car, truck, and minivan sold in the United States (effective since October 1, 1994).</a:t>
            </a:r>
            <a:endParaRPr lang="en-US" sz="1000" kern="1200" dirty="0">
              <a:solidFill>
                <a:schemeClr val="tx1"/>
              </a:solidFill>
              <a:latin typeface="+mn-lt"/>
              <a:ea typeface="+mn-ea"/>
              <a:cs typeface="+mn-cs"/>
            </a:endParaRPr>
          </a:p>
          <a:p>
            <a:pPr marL="685800" lvl="1" indent="-228600">
              <a:spcBef>
                <a:spcPct val="0"/>
              </a:spcBef>
              <a:buFontTx/>
              <a:buChar char="•"/>
            </a:pPr>
            <a:r>
              <a:rPr lang="en-US" dirty="0"/>
              <a:t>Responding to pressure from consumer groups, in 2006 McDonald</a:t>
            </a:r>
            <a:r>
              <a:rPr lang="ja-JP" altLang="en-US" dirty="0"/>
              <a:t>’</a:t>
            </a:r>
            <a:r>
              <a:rPr lang="en-US" dirty="0"/>
              <a:t>s began posting nutrition information on all food packaging and wrappers in approximately 20,000 restaurants in key markets worldwide. Executives indicated that issues pertaining to language and nutritional testing would delay labeling in 10,000 additional restaurants in smaller country markets.</a:t>
            </a:r>
          </a:p>
          <a:p>
            <a:pPr marL="685800" lvl="1" indent="-228600">
              <a:spcBef>
                <a:spcPct val="0"/>
              </a:spcBef>
              <a:buFontTx/>
              <a:buChar char="•"/>
            </a:pPr>
            <a:r>
              <a:rPr lang="en-US" dirty="0"/>
              <a:t>Nestlé recently introduced Nan, an infant-formula brand that is popular in Latin America, in the American market. Targeted at Hispanic mothers, Nestlé Nan</a:t>
            </a:r>
            <a:r>
              <a:rPr lang="ja-JP" altLang="en-US" dirty="0"/>
              <a:t>’</a:t>
            </a:r>
            <a:r>
              <a:rPr lang="en-US" dirty="0"/>
              <a:t>s instructions are printed in Spanish on the front of the can. Other brands have English-language labeling on the outside; Spanish-language instructions are printed on the reverse side.</a:t>
            </a:r>
          </a:p>
          <a:p>
            <a:pPr marL="685800" lvl="1" indent="-228600">
              <a:spcBef>
                <a:spcPct val="0"/>
              </a:spcBef>
              <a:buFontTx/>
              <a:buChar char="•"/>
            </a:pPr>
            <a:r>
              <a:rPr lang="en-US" dirty="0"/>
              <a:t>In 2008, the United States enacted a country-of-origin labeling (COOL) law. The law requires supermarkets and other food retailers to display information that identifies the country that meat, poultry, and certain other food products come from. </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2D3BF-697E-4D91-B94F-270B3970E30B}"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p14="http://schemas.microsoft.com/office/powerpoint/2010/main" val="148126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Global marketers must understand the importance of </a:t>
            </a:r>
            <a:r>
              <a:rPr lang="en-US" sz="1200" i="1" kern="1200" dirty="0">
                <a:solidFill>
                  <a:schemeClr val="tx1"/>
                </a:solidFill>
                <a:latin typeface="+mn-lt"/>
                <a:ea typeface="+mn-ea"/>
                <a:cs typeface="+mn-cs"/>
              </a:rPr>
              <a:t>visual aesthetics</a:t>
            </a:r>
            <a:r>
              <a:rPr lang="en-US" sz="1200" kern="1200" dirty="0">
                <a:solidFill>
                  <a:schemeClr val="tx1"/>
                </a:solidFill>
                <a:latin typeface="+mn-lt"/>
                <a:ea typeface="+mn-ea"/>
                <a:cs typeface="+mn-cs"/>
              </a:rPr>
              <a:t> embodied in the color or shape of a product, label, or package. Likewise, </a:t>
            </a:r>
            <a:r>
              <a:rPr lang="en-US" sz="1200" i="1" kern="1200" dirty="0">
                <a:solidFill>
                  <a:schemeClr val="tx1"/>
                </a:solidFill>
                <a:latin typeface="+mn-lt"/>
                <a:ea typeface="+mn-ea"/>
                <a:cs typeface="+mn-cs"/>
              </a:rPr>
              <a:t>aesthetic styles</a:t>
            </a:r>
            <a:r>
              <a:rPr lang="en-US" sz="1200" kern="1200" dirty="0">
                <a:solidFill>
                  <a:schemeClr val="tx1"/>
                </a:solidFill>
                <a:latin typeface="+mn-lt"/>
                <a:ea typeface="+mn-ea"/>
                <a:cs typeface="+mn-cs"/>
              </a:rPr>
              <a:t>, such as the degree of complexity found on a label, are perceived differently in different parts of the world. For example, it has been said that </a:t>
            </a:r>
            <a:r>
              <a:rPr lang="en-IN" sz="1200" kern="1200" dirty="0">
                <a:solidFill>
                  <a:schemeClr val="tx1"/>
                </a:solidFill>
                <a:latin typeface="+mn-lt"/>
                <a:ea typeface="+mn-ea"/>
                <a:cs typeface="+mn-cs"/>
              </a:rPr>
              <a:t>In some cases, a standardized </a:t>
            </a:r>
            <a:r>
              <a:rPr lang="en-IN" sz="1200" kern="1200" dirty="0" err="1">
                <a:solidFill>
                  <a:schemeClr val="tx1"/>
                </a:solidFill>
                <a:latin typeface="+mn-lt"/>
                <a:ea typeface="+mn-ea"/>
                <a:cs typeface="+mn-cs"/>
              </a:rPr>
              <a:t>color</a:t>
            </a:r>
            <a:r>
              <a:rPr lang="en-IN" sz="1200" kern="1200" dirty="0">
                <a:solidFill>
                  <a:schemeClr val="tx1"/>
                </a:solidFill>
                <a:latin typeface="+mn-lt"/>
                <a:ea typeface="+mn-ea"/>
                <a:cs typeface="+mn-cs"/>
              </a:rPr>
              <a:t> can be used in all countries; examples include the distinctive yellow </a:t>
            </a:r>
            <a:r>
              <a:rPr lang="en-IN" sz="1200" kern="1200" dirty="0" err="1">
                <a:solidFill>
                  <a:schemeClr val="tx1"/>
                </a:solidFill>
                <a:latin typeface="+mn-lt"/>
                <a:ea typeface="+mn-ea"/>
                <a:cs typeface="+mn-cs"/>
              </a:rPr>
              <a:t>color</a:t>
            </a:r>
            <a:r>
              <a:rPr lang="en-IN" sz="1200" kern="1200" dirty="0">
                <a:solidFill>
                  <a:schemeClr val="tx1"/>
                </a:solidFill>
                <a:latin typeface="+mn-lt"/>
                <a:ea typeface="+mn-ea"/>
                <a:cs typeface="+mn-cs"/>
              </a:rPr>
              <a:t> on Caterpillar’s earthmoving equipment and its licensed outdoor gear, the red Marlboro chevron, and John Deere’s signature green. In other instances, </a:t>
            </a:r>
            <a:r>
              <a:rPr lang="en-IN" sz="1200" kern="1200" dirty="0" err="1">
                <a:solidFill>
                  <a:schemeClr val="tx1"/>
                </a:solidFill>
                <a:latin typeface="+mn-lt"/>
                <a:ea typeface="+mn-ea"/>
                <a:cs typeface="+mn-cs"/>
              </a:rPr>
              <a:t>color</a:t>
            </a:r>
            <a:r>
              <a:rPr lang="en-IN" sz="1200" kern="1200" dirty="0">
                <a:solidFill>
                  <a:schemeClr val="tx1"/>
                </a:solidFill>
                <a:latin typeface="+mn-lt"/>
                <a:ea typeface="+mn-ea"/>
                <a:cs typeface="+mn-cs"/>
              </a:rPr>
              <a:t> choices should be changed in response to local perceptions. </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8</a:t>
            </a:fld>
            <a:endParaRPr lang="en-US" dirty="0"/>
          </a:p>
        </p:txBody>
      </p:sp>
    </p:spTree>
    <p:extLst>
      <p:ext uri="{BB962C8B-B14F-4D97-AF65-F5344CB8AC3E}">
        <p14:creationId xmlns:p14="http://schemas.microsoft.com/office/powerpoint/2010/main" val="124145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ea typeface="ＭＳ Ｐゴシック" pitchFamily="34" charset="-128"/>
              </a:rPr>
              <a:t>Customers integrate all their experiences of observing, using, or consuming a product with everything they hear and read about it. The essence of a brand exists in the mind; as such, brands are intangible. However, companies develop logos, distinctive packaging, and other communication devices to provide visual representations of their brands. A logo can take a variety of forms, starting with the brand name itself.</a:t>
            </a:r>
          </a:p>
          <a:p>
            <a:pPr>
              <a:spcBef>
                <a:spcPct val="0"/>
              </a:spcBef>
            </a:pPr>
            <a:endParaRPr lang="en-US" dirty="0">
              <a:ea typeface="ＭＳ Ｐゴシック" pitchFamily="34" charset="-128"/>
            </a:endParaRPr>
          </a:p>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760BF0-BB34-434D-A884-05598B011983}"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24248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value of global megabrands such as Coca-Cola and Marlboro runs in the tens of </a:t>
            </a:r>
            <a:r>
              <a:rPr lang="en-US" i="1" dirty="0"/>
              <a:t>billions</a:t>
            </a:r>
            <a:r>
              <a:rPr lang="en-US" dirty="0"/>
              <a:t> of dollars.</a:t>
            </a:r>
          </a:p>
          <a:p>
            <a:pPr>
              <a:spcBef>
                <a:spcPct val="0"/>
              </a:spcBef>
            </a:pPr>
            <a:r>
              <a:rPr lang="en-US" dirty="0"/>
              <a:t> </a:t>
            </a:r>
          </a:p>
          <a:p>
            <a:pPr>
              <a:spcBef>
                <a:spcPct val="0"/>
              </a:spcBef>
            </a:pPr>
            <a:r>
              <a:rPr lang="en-US" dirty="0"/>
              <a:t>Warren Buffett, the legendary American investor who heads Berkshire Hathaway, asserts that the global power of brands such as Coca-Cola and Gillette permits the companies that own them to set up a protective moat around their economic castles. As Buffett once explained, </a:t>
            </a:r>
            <a:r>
              <a:rPr lang="ja-JP" altLang="en-US"/>
              <a:t>“</a:t>
            </a:r>
            <a:r>
              <a:rPr lang="en-US" dirty="0"/>
              <a:t>The average company, by contrast, does battle daily without any such means of protection.</a:t>
            </a:r>
            <a:r>
              <a:rPr lang="ja-JP" altLang="en-US"/>
              <a:t>”</a:t>
            </a:r>
            <a:r>
              <a:rPr lang="en-US" dirty="0"/>
              <a:t> That protection often yields added profit, because the owners of powerful brand names can typically command higher prices for their products than can owners of lesser brands. In other words, the strongest global brands have tremendous brand equity. </a:t>
            </a:r>
          </a:p>
          <a:p>
            <a:pPr>
              <a:spcBef>
                <a:spcPct val="0"/>
              </a:spcBef>
            </a:pPr>
            <a:br>
              <a:rPr lang="en-US" dirty="0">
                <a:ea typeface="ＭＳ Ｐゴシック" pitchFamily="34" charset="-128"/>
              </a:rPr>
            </a:br>
            <a:endParaRPr lang="en-US" dirty="0">
              <a:ea typeface="ＭＳ Ｐゴシック" pitchFamily="34" charset="-128"/>
            </a:endParaRPr>
          </a:p>
          <a:p>
            <a:pPr>
              <a:spcBef>
                <a:spcPct val="0"/>
              </a:spcBef>
            </a:pPr>
            <a:endParaRPr lang="en-US"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96DD6F-106A-4E20-B109-EC38E3ADFF5D}"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83242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C4F17A-EA11-4A49-8B37-D3D79DC99486}" type="datetime1">
              <a:rPr lang="en-US" smtClean="0"/>
              <a:pPr/>
              <a:t>10/29/2019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D3477-6E6B-4F3E-82DD-E57938BF1212}" type="datetime1">
              <a:rPr lang="en-US" smtClean="0"/>
              <a:pPr/>
              <a:t>10/29/2019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71B1F-5A32-4248-98F9-70D03011D0AA}" type="datetime1">
              <a:rPr lang="en-US" smtClean="0"/>
              <a:pPr/>
              <a:t>10/29/2019</a:t>
            </a:fld>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7162F9-5B25-44AF-AFFD-CC25946AB0A3}" type="datetime1">
              <a:rPr lang="en-US" smtClean="0"/>
              <a:pPr/>
              <a:t>10/29/2019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91132E-7FC7-4305-A413-F8EBE94C9662}" type="datetime1">
              <a:rPr lang="en-US" smtClean="0"/>
              <a:pPr/>
              <a:t>10/29/2019</a:t>
            </a:fld>
            <a:endParaRPr lang="en-US" dirty="0"/>
          </a:p>
        </p:txBody>
      </p:sp>
      <p:sp>
        <p:nvSpPr>
          <p:cNvPr id="5" name="Footer Placeholder 4"/>
          <p:cNvSpPr>
            <a:spLocks noGrp="1"/>
          </p:cNvSpPr>
          <p:nvPr>
            <p:ph type="ftr" sz="quarter" idx="11"/>
          </p:nvPr>
        </p:nvSpPr>
        <p:spPr>
          <a:xfrm>
            <a:off x="2971800" y="6356350"/>
            <a:ext cx="3403600" cy="365125"/>
          </a:xfrm>
          <a:prstGeom prst="rect">
            <a:avLst/>
          </a:prstGeom>
        </p:spPr>
        <p:txBody>
          <a:bodyPr/>
          <a:lstStyle>
            <a:lvl1pPr>
              <a:defRPr sz="1200">
                <a:solidFill>
                  <a:schemeClr val="bg1">
                    <a:lumMod val="65000"/>
                  </a:schemeClr>
                </a:solidFill>
              </a:defRPr>
            </a:lvl1p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dirty="0"/>
              <a:t>10-</a:t>
            </a:r>
            <a:fld id="{3D970145-E5A9-4A86-BF3A-FF01985F75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A81F1-20E2-4183-81DF-5EAC2CA4CD01}" type="datetime1">
              <a:rPr lang="en-US" smtClean="0"/>
              <a:pPr/>
              <a:t>10/29/2019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dirty="0"/>
              <a:t>10-</a:t>
            </a:r>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ACF31-F575-4A06-BBEC-EF117C1B4EA0}" type="datetime1">
              <a:rPr lang="en-US" smtClean="0"/>
              <a:pPr/>
              <a:t>10/29/2019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3C1B3-2AC7-4669-9B78-DEDBDC910656}" type="datetime1">
              <a:rPr lang="en-US" smtClean="0"/>
              <a:pPr/>
              <a:t>10/29/2019</a:t>
            </a:fld>
            <a:endParaRPr lang="en-US" dirty="0"/>
          </a:p>
        </p:txBody>
      </p:sp>
      <p:sp>
        <p:nvSpPr>
          <p:cNvPr id="6" name="Footer Placeholder 5"/>
          <p:cNvSpPr>
            <a:spLocks noGrp="1"/>
          </p:cNvSpPr>
          <p:nvPr>
            <p:ph type="ftr" sz="quarter" idx="11"/>
          </p:nvPr>
        </p:nvSpPr>
        <p:spPr>
          <a:xfrm>
            <a:off x="2933700" y="6356350"/>
            <a:ext cx="3086100" cy="365125"/>
          </a:xfrm>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r>
              <a:rPr lang="en-US" dirty="0"/>
              <a:t>10-</a:t>
            </a:r>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8C16EA-16BA-4C5D-8C18-0C0DB44459B6}" type="datetime1">
              <a:rPr lang="en-US" smtClean="0"/>
              <a:pPr/>
              <a:t>10/29/2019</a:t>
            </a:fld>
            <a:endParaRPr lang="en-US" dirty="0"/>
          </a:p>
        </p:txBody>
      </p:sp>
      <p:sp>
        <p:nvSpPr>
          <p:cNvPr id="8" name="Footer Placeholder 7"/>
          <p:cNvSpPr>
            <a:spLocks noGrp="1"/>
          </p:cNvSpPr>
          <p:nvPr>
            <p:ph type="ftr" sz="quarter" idx="11"/>
          </p:nvPr>
        </p:nvSpPr>
        <p:spPr/>
        <p:txBody>
          <a:bodyPr/>
          <a:lstStyle/>
          <a:p>
            <a:r>
              <a:rPr lang="en-US" dirty="0"/>
              <a:t>Copyright © 2017 Pearson Education, Ltd.</a:t>
            </a:r>
          </a:p>
        </p:txBody>
      </p:sp>
      <p:sp>
        <p:nvSpPr>
          <p:cNvPr id="9" name="Slide Number Placeholder 8"/>
          <p:cNvSpPr>
            <a:spLocks noGrp="1"/>
          </p:cNvSpPr>
          <p:nvPr>
            <p:ph type="sldNum" sz="quarter" idx="12"/>
          </p:nvPr>
        </p:nvSpPr>
        <p:spPr/>
        <p:txBody>
          <a:bodyPr/>
          <a:lstStyle/>
          <a:p>
            <a:r>
              <a:rPr lang="en-US" dirty="0"/>
              <a:t>10-</a:t>
            </a:r>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A5986-B4C6-4CB3-B82B-E71FA51F0CE7}" type="datetime1">
              <a:rPr lang="en-US" smtClean="0"/>
              <a:pPr/>
              <a:t>10/29/2019</a:t>
            </a:fld>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dirty="0"/>
              <a:t>10-</a:t>
            </a:r>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02F2-62AE-4F1E-999A-8B6E6E21C0B1}" type="datetime1">
              <a:rPr lang="en-US" smtClean="0"/>
              <a:pPr/>
              <a:t>10/29/2019</a:t>
            </a:fld>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dirty="0"/>
              <a:t>10-</a:t>
            </a:r>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F3570E-C950-43FC-82AB-8E084A046868}" type="datetime1">
              <a:rPr lang="en-US" smtClean="0"/>
              <a:pPr/>
              <a:t>10/29/2019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475BC-83EB-4894-BEB1-BC44374AF361}" type="datetime1">
              <a:rPr lang="en-US" smtClean="0"/>
              <a:pPr/>
              <a:t>10/29/2019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D2929-EA58-4C35-AE05-61ABA085AE1D}" type="datetime1">
              <a:rPr lang="en-US" smtClean="0"/>
              <a:pPr/>
              <a:t>10/29/2019</a:t>
            </a:fld>
            <a:endParaRPr lang="en-US" dirty="0"/>
          </a:p>
        </p:txBody>
      </p:sp>
      <p:sp>
        <p:nvSpPr>
          <p:cNvPr id="5" name="Footer Placeholder 4"/>
          <p:cNvSpPr>
            <a:spLocks noGrp="1"/>
          </p:cNvSpPr>
          <p:nvPr>
            <p:ph type="ftr" sz="quarter" idx="3"/>
          </p:nvPr>
        </p:nvSpPr>
        <p:spPr>
          <a:xfrm>
            <a:off x="312420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10-</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B99CE8-C43C-4CD4-9A37-201C2DE7C32F}" type="datetime1">
              <a:rPr lang="en-US" smtClean="0"/>
              <a:pPr>
                <a:defRPr/>
              </a:pPr>
              <a:t>10/29/2019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806" r:id="rId1"/>
    <p:sldLayoutId id="214748380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654009" y="119163"/>
            <a:ext cx="7550150" cy="1384995"/>
          </a:xfrm>
          <a:prstGeom prst="rect">
            <a:avLst/>
          </a:prstGeom>
          <a:noFill/>
          <a:ln w="9525">
            <a:noFill/>
            <a:miter lim="800000"/>
            <a:headEnd/>
            <a:tailEnd/>
          </a:ln>
        </p:spPr>
        <p:txBody>
          <a:bodyPr wrap="square">
            <a:spAutoFit/>
          </a:bodyPr>
          <a:lstStyle/>
          <a:p>
            <a:pPr algn="ctr"/>
            <a:r>
              <a:rPr lang="en-US" sz="2800" b="1" dirty="0"/>
              <a:t>Brand and Product Decisions</a:t>
            </a:r>
          </a:p>
          <a:p>
            <a:pPr algn="ctr"/>
            <a:r>
              <a:rPr lang="en-US" sz="2800" b="1" dirty="0"/>
              <a:t> in Global Marketing</a:t>
            </a:r>
          </a:p>
          <a:p>
            <a:pPr algn="ctr"/>
            <a:r>
              <a:rPr lang="en-US" sz="2800" b="1" dirty="0">
                <a:solidFill>
                  <a:srgbClr val="00B0F0"/>
                </a:solidFill>
              </a:rPr>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Brand Equity</a:t>
            </a:r>
          </a:p>
        </p:txBody>
      </p:sp>
      <p:sp>
        <p:nvSpPr>
          <p:cNvPr id="3" name="Content Placeholder 2"/>
          <p:cNvSpPr>
            <a:spLocks noGrp="1"/>
          </p:cNvSpPr>
          <p:nvPr>
            <p:ph sz="half" idx="1"/>
          </p:nvPr>
        </p:nvSpPr>
        <p:spPr>
          <a:xfrm>
            <a:off x="457200" y="1762125"/>
            <a:ext cx="8229600" cy="4159250"/>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The total value that accrues to a product as a result of investments in the marketing of the brand</a:t>
            </a:r>
          </a:p>
          <a:p>
            <a:pPr marL="0" indent="0" fontAlgn="auto">
              <a:spcAft>
                <a:spcPts val="0"/>
              </a:spcAft>
              <a:buFont typeface="Arial"/>
              <a:buNone/>
              <a:defRPr/>
            </a:pPr>
            <a:endParaRPr lang="en-US" sz="3200" dirty="0">
              <a:ea typeface="ＭＳ Ｐゴシック" charset="0"/>
              <a:cs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An asset that represents the value created by the relationship between the brand and customer over time</a:t>
            </a:r>
          </a:p>
          <a:p>
            <a:pPr fontAlgn="auto">
              <a:spcAft>
                <a:spcPts val="0"/>
              </a:spcAft>
              <a:buFont typeface="Arial"/>
              <a:buChar char="•"/>
              <a:defRPr/>
            </a:pPr>
            <a:endParaRPr lang="en-US" sz="3200"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Brand Equity Benefits</a:t>
            </a:r>
          </a:p>
        </p:txBody>
      </p:sp>
      <p:sp>
        <p:nvSpPr>
          <p:cNvPr id="29698" name="Content Placeholder 3"/>
          <p:cNvSpPr>
            <a:spLocks noGrp="1"/>
          </p:cNvSpPr>
          <p:nvPr>
            <p:ph sz="half" idx="1"/>
          </p:nvPr>
        </p:nvSpPr>
        <p:spPr>
          <a:xfrm>
            <a:off x="457200" y="1600200"/>
            <a:ext cx="8229600" cy="4525963"/>
          </a:xfrm>
        </p:spPr>
        <p:txBody>
          <a:bodyPr/>
          <a:lstStyle/>
          <a:p>
            <a:pPr>
              <a:lnSpc>
                <a:spcPct val="90000"/>
              </a:lnSpc>
            </a:pPr>
            <a:r>
              <a:rPr lang="en-US" dirty="0">
                <a:ea typeface="ＭＳ Ｐゴシック" pitchFamily="34" charset="-128"/>
              </a:rPr>
              <a:t>Greater loyalty</a:t>
            </a:r>
          </a:p>
          <a:p>
            <a:pPr>
              <a:lnSpc>
                <a:spcPct val="90000"/>
              </a:lnSpc>
            </a:pPr>
            <a:r>
              <a:rPr lang="en-US" dirty="0">
                <a:ea typeface="ＭＳ Ｐゴシック" pitchFamily="34" charset="-128"/>
              </a:rPr>
              <a:t>Less vulnerability to marketing actions</a:t>
            </a:r>
          </a:p>
          <a:p>
            <a:pPr>
              <a:lnSpc>
                <a:spcPct val="90000"/>
              </a:lnSpc>
            </a:pPr>
            <a:r>
              <a:rPr lang="en-US" dirty="0">
                <a:ea typeface="ＭＳ Ｐゴシック" pitchFamily="34" charset="-128"/>
              </a:rPr>
              <a:t>Less vulnerability to marketing crises</a:t>
            </a:r>
          </a:p>
          <a:p>
            <a:pPr>
              <a:lnSpc>
                <a:spcPct val="90000"/>
              </a:lnSpc>
            </a:pPr>
            <a:r>
              <a:rPr lang="en-US" dirty="0">
                <a:ea typeface="ＭＳ Ｐゴシック" pitchFamily="34" charset="-128"/>
              </a:rPr>
              <a:t>Larger margins</a:t>
            </a:r>
          </a:p>
          <a:p>
            <a:pPr>
              <a:lnSpc>
                <a:spcPct val="90000"/>
              </a:lnSpc>
            </a:pPr>
            <a:r>
              <a:rPr lang="en-US" dirty="0">
                <a:ea typeface="ＭＳ Ｐゴシック" pitchFamily="34" charset="-128"/>
              </a:rPr>
              <a:t>More inelastic consumer response to price increases</a:t>
            </a:r>
          </a:p>
          <a:p>
            <a:pPr>
              <a:lnSpc>
                <a:spcPct val="90000"/>
              </a:lnSpc>
            </a:pPr>
            <a:r>
              <a:rPr lang="en-US" dirty="0">
                <a:ea typeface="ＭＳ Ｐゴシック" pitchFamily="34" charset="-128"/>
              </a:rPr>
              <a:t>More elastic consumer response to price decreases</a:t>
            </a:r>
          </a:p>
          <a:p>
            <a:pPr>
              <a:lnSpc>
                <a:spcPct val="90000"/>
              </a:lnSpc>
            </a:pPr>
            <a:r>
              <a:rPr lang="en-US" dirty="0">
                <a:ea typeface="ＭＳ Ｐゴシック" pitchFamily="34" charset="-128"/>
              </a:rPr>
              <a:t>Increased marketing communication effectiveness</a:t>
            </a:r>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International Products and Brands</a:t>
            </a:r>
            <a:endParaRPr lang="en-US" dirty="0">
              <a:latin typeface="+mn-lt"/>
            </a:endParaRPr>
          </a:p>
        </p:txBody>
      </p:sp>
      <p:sp>
        <p:nvSpPr>
          <p:cNvPr id="3" name="Content Placeholder 2"/>
          <p:cNvSpPr>
            <a:spLocks noGrp="1"/>
          </p:cNvSpPr>
          <p:nvPr>
            <p:ph sz="half" idx="1"/>
          </p:nvPr>
        </p:nvSpPr>
        <p:spPr>
          <a:xfrm>
            <a:off x="457200" y="2222500"/>
            <a:ext cx="7861300" cy="4525963"/>
          </a:xfrm>
        </p:spPr>
        <p:txBody>
          <a:bodyPr rtlCol="0">
            <a:normAutofit/>
          </a:bodyPr>
          <a:lstStyle/>
          <a:p>
            <a:pPr fontAlgn="auto">
              <a:lnSpc>
                <a:spcPct val="90000"/>
              </a:lnSpc>
              <a:spcAft>
                <a:spcPts val="0"/>
              </a:spcAft>
              <a:buFont typeface="Arial"/>
              <a:buChar char="•"/>
              <a:defRPr/>
            </a:pPr>
            <a:r>
              <a:rPr lang="en-US" sz="3600" dirty="0">
                <a:ea typeface="ＭＳ Ｐゴシック" charset="0"/>
                <a:cs typeface="ＭＳ Ｐゴシック" charset="0"/>
              </a:rPr>
              <a:t>Products and brands offered in several markets in a particular region</a:t>
            </a:r>
          </a:p>
          <a:p>
            <a:pPr lvl="1" fontAlgn="auto">
              <a:lnSpc>
                <a:spcPct val="90000"/>
              </a:lnSpc>
              <a:spcAft>
                <a:spcPts val="0"/>
              </a:spcAft>
              <a:buFont typeface="Arial"/>
              <a:buChar char="–"/>
              <a:defRPr/>
            </a:pPr>
            <a:r>
              <a:rPr lang="ja-JP" altLang="en-US" sz="3200" dirty="0"/>
              <a:t>‘</a:t>
            </a:r>
            <a:r>
              <a:rPr lang="en-US" sz="3200" dirty="0">
                <a:ea typeface="ＭＳ Ｐゴシック" charset="0"/>
              </a:rPr>
              <a:t>Euro-brands</a:t>
            </a:r>
            <a:r>
              <a:rPr lang="ja-JP" altLang="en-US" sz="3200" dirty="0"/>
              <a:t>’</a:t>
            </a:r>
            <a:endParaRPr lang="en-US" sz="3200" dirty="0">
              <a:ea typeface="ＭＳ Ｐゴシック" charset="0"/>
            </a:endParaRPr>
          </a:p>
          <a:p>
            <a:pPr lvl="1" fontAlgn="auto">
              <a:lnSpc>
                <a:spcPct val="90000"/>
              </a:lnSpc>
              <a:spcAft>
                <a:spcPts val="0"/>
              </a:spcAft>
              <a:buFont typeface="Arial"/>
              <a:buChar char="–"/>
              <a:defRPr/>
            </a:pPr>
            <a:r>
              <a:rPr lang="en-US" sz="3200" dirty="0">
                <a:ea typeface="ＭＳ Ｐゴシック" charset="0"/>
              </a:rPr>
              <a:t>Honda 5-door hatchback auto is known as Fit in Japan and Jazz in Europe</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r>
              <a:rPr lang="en-US"/>
              <a:t>10-</a:t>
            </a:r>
            <a:fld id="{BA1B1854-2A96-441B-8E94-8B895DE2852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Products and Brands</a:t>
            </a:r>
            <a:endParaRPr lang="en-US" dirty="0">
              <a:latin typeface="+mn-lt"/>
            </a:endParaRPr>
          </a:p>
        </p:txBody>
      </p:sp>
      <p:sp>
        <p:nvSpPr>
          <p:cNvPr id="3" name="Content Placeholder 2"/>
          <p:cNvSpPr>
            <a:spLocks noGrp="1"/>
          </p:cNvSpPr>
          <p:nvPr>
            <p:ph sz="half" idx="1"/>
          </p:nvPr>
        </p:nvSpPr>
        <p:spPr>
          <a:xfrm>
            <a:off x="139700" y="1460500"/>
            <a:ext cx="4508500" cy="5892800"/>
          </a:xfrm>
        </p:spPr>
        <p:txBody>
          <a:bodyPr rtlCol="0">
            <a:normAutofit fontScale="62500" lnSpcReduction="20000"/>
          </a:bodyPr>
          <a:lstStyle/>
          <a:p>
            <a:pPr>
              <a:buFont typeface="Arial"/>
              <a:buChar char="•"/>
              <a:defRPr/>
            </a:pPr>
            <a:r>
              <a:rPr lang="en-US" sz="3800" dirty="0">
                <a:ea typeface="ＭＳ Ｐゴシック" charset="0"/>
                <a:cs typeface="ＭＳ Ｐゴシック" charset="0"/>
              </a:rPr>
              <a:t>Global brands are not the same as global products</a:t>
            </a:r>
          </a:p>
          <a:p>
            <a:pPr lvl="1">
              <a:buFont typeface="Arial"/>
              <a:buChar char="–"/>
              <a:defRPr/>
            </a:pPr>
            <a:r>
              <a:rPr lang="en-US" sz="3200" dirty="0">
                <a:ea typeface="ＭＳ Ｐゴシック" charset="0"/>
              </a:rPr>
              <a:t>iPod = brand</a:t>
            </a:r>
          </a:p>
          <a:p>
            <a:pPr lvl="1">
              <a:buFont typeface="Arial"/>
              <a:buChar char="–"/>
              <a:defRPr/>
            </a:pPr>
            <a:r>
              <a:rPr lang="en-US" sz="3200" dirty="0">
                <a:ea typeface="ＭＳ Ｐゴシック" charset="0"/>
              </a:rPr>
              <a:t>mp3 player= product</a:t>
            </a:r>
          </a:p>
          <a:p>
            <a:pPr fontAlgn="auto">
              <a:spcAft>
                <a:spcPts val="0"/>
              </a:spcAft>
              <a:buFont typeface="Arial"/>
              <a:buChar char="•"/>
              <a:defRPr/>
            </a:pPr>
            <a:r>
              <a:rPr lang="en-US" sz="3800" dirty="0">
                <a:ea typeface="ＭＳ Ｐゴシック" charset="0"/>
                <a:cs typeface="ＭＳ Ｐゴシック" charset="0"/>
              </a:rPr>
              <a:t>Global products meet the wants and needs of a global market and are offered in all world regions</a:t>
            </a:r>
          </a:p>
          <a:p>
            <a:pPr fontAlgn="auto">
              <a:spcAft>
                <a:spcPts val="0"/>
              </a:spcAft>
              <a:buFont typeface="Arial"/>
              <a:buChar char="•"/>
              <a:defRPr/>
            </a:pPr>
            <a:r>
              <a:rPr lang="en-US" sz="3800" dirty="0">
                <a:ea typeface="ＭＳ Ｐゴシック" charset="0"/>
                <a:cs typeface="ＭＳ Ｐゴシック" charset="0"/>
              </a:rPr>
              <a:t>Global brands have the same name and similar image and positioning throughout the world</a:t>
            </a:r>
          </a:p>
          <a:p>
            <a:pPr lvl="1">
              <a:buFont typeface="Arial"/>
              <a:buChar char="•"/>
              <a:defRPr/>
            </a:pPr>
            <a:r>
              <a:rPr lang="en-US" sz="3200" dirty="0">
                <a:ea typeface="ＭＳ Ｐゴシック" charset="0"/>
                <a:cs typeface="ＭＳ Ｐゴシック" charset="0"/>
              </a:rPr>
              <a:t>BMW : “Ultimate Driving Machine</a:t>
            </a:r>
          </a:p>
          <a:p>
            <a:pPr lvl="1">
              <a:buFont typeface="Arial"/>
              <a:buChar char="•"/>
              <a:defRPr/>
            </a:pPr>
            <a:r>
              <a:rPr lang="en-US" sz="3200" dirty="0">
                <a:ea typeface="ＭＳ Ｐゴシック" charset="0"/>
                <a:cs typeface="ＭＳ Ｐゴシック" charset="0"/>
              </a:rPr>
              <a:t>GE:  Imagination at Work</a:t>
            </a:r>
          </a:p>
          <a:p>
            <a:pPr lvl="1">
              <a:buFont typeface="Arial"/>
              <a:buChar char="•"/>
              <a:defRPr/>
            </a:pPr>
            <a:r>
              <a:rPr lang="en-US" sz="3200" dirty="0">
                <a:ea typeface="ＭＳ Ｐゴシック" charset="0"/>
                <a:cs typeface="ＭＳ Ｐゴシック" charset="0"/>
              </a:rPr>
              <a:t>Visa:  Life takes Visa</a:t>
            </a:r>
          </a:p>
          <a:p>
            <a:pPr lvl="1">
              <a:buFont typeface="Arial"/>
              <a:buChar char="•"/>
              <a:defRPr/>
            </a:pPr>
            <a:r>
              <a:rPr lang="en-US" sz="3200" dirty="0">
                <a:ea typeface="ＭＳ Ｐゴシック" charset="0"/>
                <a:cs typeface="ＭＳ Ｐゴシック" charset="0"/>
              </a:rPr>
              <a:t>Harley-Davidson:  An American Legend</a:t>
            </a:r>
          </a:p>
          <a:p>
            <a:pPr marL="0" indent="0" fontAlgn="auto">
              <a:spcAft>
                <a:spcPts val="0"/>
              </a:spcAft>
              <a:buFont typeface="Arial"/>
              <a:buNone/>
              <a:defRPr/>
            </a:pPr>
            <a:endParaRPr lang="en-US" dirty="0"/>
          </a:p>
        </p:txBody>
      </p:sp>
      <p:sp>
        <p:nvSpPr>
          <p:cNvPr id="34820" name="TextBox 6"/>
          <p:cNvSpPr txBox="1">
            <a:spLocks noChangeArrowheads="1"/>
          </p:cNvSpPr>
          <p:nvPr/>
        </p:nvSpPr>
        <p:spPr bwMode="auto">
          <a:xfrm>
            <a:off x="4851400" y="4996002"/>
            <a:ext cx="3835400" cy="707886"/>
          </a:xfrm>
          <a:prstGeom prst="rect">
            <a:avLst/>
          </a:prstGeom>
          <a:noFill/>
          <a:ln w="3175">
            <a:solidFill>
              <a:schemeClr val="tx1"/>
            </a:solidFill>
            <a:miter lim="800000"/>
            <a:headEnd/>
            <a:tailEnd/>
          </a:ln>
        </p:spPr>
        <p:txBody>
          <a:bodyPr wrap="square">
            <a:spAutoFit/>
          </a:bodyPr>
          <a:lstStyle/>
          <a:p>
            <a:r>
              <a:rPr lang="en-US" sz="2400" baseline="30000" dirty="0">
                <a:latin typeface="Calibri" pitchFamily="34" charset="0"/>
              </a:rPr>
              <a:t>In any language Gillette’s trademarked brand promise is easy to understand.</a:t>
            </a:r>
            <a:endParaRPr lang="en-US" sz="2400"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17" y="2044700"/>
            <a:ext cx="3991633" cy="265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10-</a:t>
            </a:r>
            <a:fld id="{BA1B1854-2A96-441B-8E94-8B895DE2852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Characteristics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Quality signal—allows a company to charge premium price in a highly competitive market</a:t>
            </a:r>
          </a:p>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Global myth—marketers can use global consumer culture positioning to link the brand identity to any part of the world</a:t>
            </a:r>
          </a:p>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Social responsibility—shows how a company addresses social problems</a:t>
            </a:r>
          </a:p>
          <a:p>
            <a:pPr marL="514350" indent="-514350" fontAlgn="auto">
              <a:spcAft>
                <a:spcPts val="0"/>
              </a:spcAft>
              <a:buFont typeface="+mj-lt"/>
              <a:buAutoNum type="arabicPeriod"/>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Branding Strategies</a:t>
            </a:r>
            <a:endParaRPr lang="en-US" dirty="0">
              <a:latin typeface="+mn-lt"/>
            </a:endParaRPr>
          </a:p>
        </p:txBody>
      </p:sp>
      <p:sp>
        <p:nvSpPr>
          <p:cNvPr id="3" name="Content Placeholder 2"/>
          <p:cNvSpPr>
            <a:spLocks noGrp="1"/>
          </p:cNvSpPr>
          <p:nvPr>
            <p:ph sz="half" idx="1"/>
          </p:nvPr>
        </p:nvSpPr>
        <p:spPr>
          <a:xfrm>
            <a:off x="457200" y="1600200"/>
            <a:ext cx="8229600" cy="3835400"/>
          </a:xfrm>
        </p:spPr>
        <p:txBody>
          <a:bodyPr rtlCol="0">
            <a:normAutofit lnSpcReduction="10000"/>
          </a:bodyPr>
          <a:lstStyle/>
          <a:p>
            <a:pPr fontAlgn="auto">
              <a:spcAft>
                <a:spcPts val="0"/>
              </a:spcAft>
              <a:buFont typeface="Arial"/>
              <a:buChar char="•"/>
              <a:defRPr/>
            </a:pPr>
            <a:r>
              <a:rPr lang="en-US" dirty="0">
                <a:ea typeface="ＭＳ Ｐゴシック" charset="0"/>
                <a:cs typeface="ＭＳ Ｐゴシック" charset="0"/>
              </a:rPr>
              <a:t>Combination branding allows marketers to leverage a company</a:t>
            </a:r>
            <a:r>
              <a:rPr lang="ja-JP" altLang="en-US" dirty="0">
                <a:cs typeface="ＭＳ Ｐゴシック" charset="0"/>
              </a:rPr>
              <a:t>’</a:t>
            </a:r>
            <a:r>
              <a:rPr lang="en-US" dirty="0">
                <a:ea typeface="ＭＳ Ｐゴシック" charset="0"/>
                <a:cs typeface="ＭＳ Ｐゴシック" charset="0"/>
              </a:rPr>
              <a:t>s reputation while developing a distinctive identity for a line of products</a:t>
            </a:r>
          </a:p>
          <a:p>
            <a:pPr lvl="1" fontAlgn="auto">
              <a:spcAft>
                <a:spcPts val="0"/>
              </a:spcAft>
              <a:buFont typeface="Arial"/>
              <a:buChar char="–"/>
              <a:defRPr/>
            </a:pPr>
            <a:r>
              <a:rPr lang="en-US" dirty="0">
                <a:ea typeface="ＭＳ Ｐゴシック" charset="0"/>
              </a:rPr>
              <a:t>Sony Walkman</a:t>
            </a:r>
          </a:p>
          <a:p>
            <a:pPr fontAlgn="auto">
              <a:spcAft>
                <a:spcPts val="0"/>
              </a:spcAft>
              <a:buFont typeface="Arial"/>
              <a:buChar char="•"/>
              <a:defRPr/>
            </a:pPr>
            <a:r>
              <a:rPr lang="en-US" dirty="0">
                <a:ea typeface="ＭＳ Ｐゴシック" charset="0"/>
                <a:cs typeface="ＭＳ Ｐゴシック" charset="0"/>
              </a:rPr>
              <a:t>Co-branding features two or more company or product brands</a:t>
            </a:r>
          </a:p>
          <a:p>
            <a:pPr lvl="1" fontAlgn="auto">
              <a:spcAft>
                <a:spcPts val="0"/>
              </a:spcAft>
              <a:buFont typeface="Arial"/>
              <a:buChar char="–"/>
              <a:defRPr/>
            </a:pPr>
            <a:r>
              <a:rPr lang="en-US" dirty="0">
                <a:ea typeface="ＭＳ Ｐゴシック" charset="0"/>
              </a:rPr>
              <a:t>NutraSweet and Coca-Cola</a:t>
            </a:r>
          </a:p>
          <a:p>
            <a:pPr lvl="1" fontAlgn="auto">
              <a:spcAft>
                <a:spcPts val="0"/>
              </a:spcAft>
              <a:buFont typeface="Arial"/>
              <a:buChar char="–"/>
              <a:defRPr/>
            </a:pPr>
            <a:r>
              <a:rPr lang="en-US" dirty="0">
                <a:ea typeface="ＭＳ Ｐゴシック" charset="0"/>
              </a:rPr>
              <a:t>Intel Inside</a:t>
            </a:r>
          </a:p>
          <a:p>
            <a:pPr lvl="1" fontAlgn="auto">
              <a:spcAft>
                <a:spcPts val="0"/>
              </a:spcAft>
              <a:buFont typeface="Arial"/>
              <a:buChar char="–"/>
              <a:defRPr/>
            </a:pPr>
            <a:r>
              <a:rPr lang="en-US" dirty="0">
                <a:ea typeface="ＭＳ Ｐゴシック" charset="0"/>
              </a:rPr>
              <a:t>Credit card</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Brand Extension</a:t>
            </a:r>
            <a:endParaRPr lang="en-US" dirty="0">
              <a:latin typeface="+mn-lt"/>
            </a:endParaRPr>
          </a:p>
        </p:txBody>
      </p:sp>
      <p:sp>
        <p:nvSpPr>
          <p:cNvPr id="4" name="Content Placeholder 3"/>
          <p:cNvSpPr>
            <a:spLocks noGrp="1"/>
          </p:cNvSpPr>
          <p:nvPr>
            <p:ph sz="half" idx="1"/>
          </p:nvPr>
        </p:nvSpPr>
        <p:spPr>
          <a:xfrm>
            <a:off x="457200" y="1600200"/>
            <a:ext cx="8229600" cy="4749800"/>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Brand acts as an umbrella for new products</a:t>
            </a:r>
          </a:p>
          <a:p>
            <a:pPr lvl="1" fontAlgn="auto">
              <a:lnSpc>
                <a:spcPct val="90000"/>
              </a:lnSpc>
              <a:spcAft>
                <a:spcPts val="0"/>
              </a:spcAft>
              <a:buFont typeface="Arial"/>
              <a:buChar char="–"/>
              <a:defRPr/>
            </a:pPr>
            <a:r>
              <a:rPr lang="en-US" sz="2800" dirty="0">
                <a:ea typeface="ＭＳ Ｐゴシック" charset="0"/>
              </a:rPr>
              <a:t>Example: The Virgin Group</a:t>
            </a:r>
          </a:p>
          <a:p>
            <a:pPr lvl="2" fontAlgn="auto">
              <a:lnSpc>
                <a:spcPct val="90000"/>
              </a:lnSpc>
              <a:spcAft>
                <a:spcPts val="0"/>
              </a:spcAft>
              <a:buFont typeface="Arial"/>
              <a:buChar char="•"/>
              <a:defRPr/>
            </a:pPr>
            <a:r>
              <a:rPr lang="en-US" sz="2200" dirty="0">
                <a:ea typeface="ＭＳ Ｐゴシック" charset="0"/>
              </a:rPr>
              <a:t>Virgin Entertainment: Virgin Mega-stores and MGM Cinemas</a:t>
            </a:r>
          </a:p>
          <a:p>
            <a:pPr lvl="2" fontAlgn="auto">
              <a:lnSpc>
                <a:spcPct val="90000"/>
              </a:lnSpc>
              <a:spcAft>
                <a:spcPts val="0"/>
              </a:spcAft>
              <a:buFont typeface="Arial"/>
              <a:buChar char="•"/>
              <a:defRPr/>
            </a:pPr>
            <a:r>
              <a:rPr lang="en-US" sz="2200" dirty="0">
                <a:ea typeface="ＭＳ Ｐゴシック" charset="0"/>
              </a:rPr>
              <a:t>Virgin Radio</a:t>
            </a:r>
          </a:p>
          <a:p>
            <a:pPr lvl="2" fontAlgn="auto">
              <a:lnSpc>
                <a:spcPct val="90000"/>
              </a:lnSpc>
              <a:spcAft>
                <a:spcPts val="0"/>
              </a:spcAft>
              <a:buFont typeface="Arial"/>
              <a:buChar char="•"/>
              <a:defRPr/>
            </a:pPr>
            <a:r>
              <a:rPr lang="en-US" sz="2200" dirty="0">
                <a:ea typeface="ＭＳ Ｐゴシック" charset="0"/>
              </a:rPr>
              <a:t>Virgin Rail (UK only)</a:t>
            </a:r>
          </a:p>
          <a:p>
            <a:pPr lvl="2" fontAlgn="auto">
              <a:lnSpc>
                <a:spcPct val="90000"/>
              </a:lnSpc>
              <a:spcAft>
                <a:spcPts val="0"/>
              </a:spcAft>
              <a:buFont typeface="Arial"/>
              <a:buChar char="•"/>
              <a:defRPr/>
            </a:pPr>
            <a:r>
              <a:rPr lang="en-US" sz="2200" dirty="0">
                <a:ea typeface="ＭＳ Ｐゴシック" charset="0"/>
              </a:rPr>
              <a:t>Virgin Media Group: Virgin Publishing, Virgin Television, Virgin Net (UK only)</a:t>
            </a:r>
          </a:p>
          <a:p>
            <a:pPr lvl="2" fontAlgn="auto">
              <a:lnSpc>
                <a:spcPct val="90000"/>
              </a:lnSpc>
              <a:spcAft>
                <a:spcPts val="0"/>
              </a:spcAft>
              <a:buFont typeface="Arial"/>
              <a:buChar char="•"/>
              <a:defRPr/>
            </a:pPr>
            <a:r>
              <a:rPr lang="en-US" sz="2200" dirty="0">
                <a:ea typeface="ＭＳ Ｐゴシック" charset="0"/>
              </a:rPr>
              <a:t>Virgin Hotels</a:t>
            </a:r>
          </a:p>
          <a:p>
            <a:pPr lvl="2" fontAlgn="auto">
              <a:lnSpc>
                <a:spcPct val="90000"/>
              </a:lnSpc>
              <a:spcAft>
                <a:spcPts val="0"/>
              </a:spcAft>
              <a:buFont typeface="Arial"/>
              <a:buChar char="•"/>
              <a:defRPr/>
            </a:pPr>
            <a:r>
              <a:rPr lang="en-US" sz="2200" dirty="0">
                <a:ea typeface="ＭＳ Ｐゴシック" charset="0"/>
              </a:rPr>
              <a:t>Virgin Travel Group: Virgin America Airways, Virgin Holidays, Virgin Galactic</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Product/Brand Matrix</a:t>
            </a:r>
          </a:p>
        </p:txBody>
      </p:sp>
      <p:pic>
        <p:nvPicPr>
          <p:cNvPr id="1026" name="Picture 2"/>
          <p:cNvPicPr>
            <a:picLocks noChangeAspect="1" noChangeArrowheads="1"/>
          </p:cNvPicPr>
          <p:nvPr/>
        </p:nvPicPr>
        <p:blipFill>
          <a:blip r:embed="rId3"/>
          <a:srcRect/>
          <a:stretch>
            <a:fillRect/>
          </a:stretch>
        </p:blipFill>
        <p:spPr bwMode="auto">
          <a:xfrm>
            <a:off x="0" y="2463800"/>
            <a:ext cx="8973329" cy="172211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10-</a:t>
            </a:r>
            <a:fld id="{BA1B1854-2A96-441B-8E94-8B895DE28521}"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8483600" cy="1143000"/>
          </a:xfrm>
        </p:spPr>
        <p:txBody>
          <a:bodyPr>
            <a:normAutofit/>
          </a:bodyPr>
          <a:lstStyle/>
          <a:p>
            <a:pPr fontAlgn="auto">
              <a:spcAft>
                <a:spcPts val="0"/>
              </a:spcAft>
              <a:defRPr/>
            </a:pPr>
            <a:r>
              <a:rPr lang="en-US" sz="3600" dirty="0">
                <a:latin typeface="+mn-lt"/>
                <a:ea typeface="ＭＳ Ｐゴシック" charset="0"/>
                <a:cs typeface="ＭＳ Ｐゴシック" charset="0"/>
              </a:rPr>
              <a:t>World</a:t>
            </a:r>
            <a:r>
              <a:rPr lang="en-US" sz="3600" dirty="0">
                <a:latin typeface="+mn-lt"/>
                <a:cs typeface="ＭＳ Ｐゴシック" charset="0"/>
              </a:rPr>
              <a:t>’</a:t>
            </a:r>
            <a:r>
              <a:rPr lang="en-US" sz="3600" dirty="0">
                <a:latin typeface="+mn-lt"/>
                <a:ea typeface="ＭＳ Ｐゴシック" charset="0"/>
                <a:cs typeface="ＭＳ Ｐゴシック" charset="0"/>
              </a:rPr>
              <a:t>s Most Valuable Brands, 2019</a:t>
            </a:r>
            <a:endParaRPr lang="en-US" sz="3600" dirty="0">
              <a:latin typeface="+mn-lt"/>
            </a:endParaRP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18</a:t>
            </a:fld>
            <a:endParaRPr lang="en-US" dirty="0"/>
          </a:p>
        </p:txBody>
      </p:sp>
      <p:sp>
        <p:nvSpPr>
          <p:cNvPr id="5" name="Rectangle 4">
            <a:extLst>
              <a:ext uri="{FF2B5EF4-FFF2-40B4-BE49-F238E27FC236}">
                <a16:creationId xmlns:a16="http://schemas.microsoft.com/office/drawing/2014/main" id="{7094ED6D-9815-4E91-B4F6-8B47D19F1E04}"/>
              </a:ext>
            </a:extLst>
          </p:cNvPr>
          <p:cNvSpPr/>
          <p:nvPr/>
        </p:nvSpPr>
        <p:spPr>
          <a:xfrm>
            <a:off x="407323" y="1752600"/>
            <a:ext cx="8337665" cy="3108543"/>
          </a:xfrm>
          <a:prstGeom prst="rect">
            <a:avLst/>
          </a:prstGeom>
        </p:spPr>
        <p:txBody>
          <a:bodyPr wrap="square">
            <a:spAutoFit/>
          </a:bodyPr>
          <a:lstStyle/>
          <a:p>
            <a:pPr marL="514350" indent="-514350">
              <a:buFont typeface="+mj-lt"/>
              <a:buAutoNum type="arabicPeriod"/>
            </a:pPr>
            <a:r>
              <a:rPr lang="en-US" sz="2800" dirty="0">
                <a:solidFill>
                  <a:srgbClr val="222222"/>
                </a:solidFill>
                <a:latin typeface="arial" panose="020B0604020202020204" pitchFamily="34" charset="0"/>
              </a:rPr>
              <a:t>Amazon	 	 $315.5 billion.</a:t>
            </a:r>
          </a:p>
          <a:p>
            <a:pPr marL="514350" indent="-514350">
              <a:buFont typeface="+mj-lt"/>
              <a:buAutoNum type="arabicPeriod"/>
            </a:pPr>
            <a:r>
              <a:rPr lang="en-US" sz="2800" dirty="0">
                <a:solidFill>
                  <a:srgbClr val="222222"/>
                </a:solidFill>
                <a:latin typeface="arial" panose="020B0604020202020204" pitchFamily="34" charset="0"/>
              </a:rPr>
              <a:t>Apple		 $309.5 billion.</a:t>
            </a:r>
          </a:p>
          <a:p>
            <a:pPr marL="514350" indent="-514350">
              <a:buFont typeface="+mj-lt"/>
              <a:buAutoNum type="arabicPeriod"/>
            </a:pPr>
            <a:r>
              <a:rPr lang="en-US" sz="2800" dirty="0">
                <a:solidFill>
                  <a:srgbClr val="222222"/>
                </a:solidFill>
                <a:latin typeface="arial" panose="020B0604020202020204" pitchFamily="34" charset="0"/>
              </a:rPr>
              <a:t>Google 	 	 $309 billion.</a:t>
            </a:r>
          </a:p>
          <a:p>
            <a:pPr marL="514350" indent="-514350">
              <a:buFont typeface="+mj-lt"/>
              <a:buAutoNum type="arabicPeriod"/>
            </a:pPr>
            <a:r>
              <a:rPr lang="en-US" sz="2800" dirty="0">
                <a:solidFill>
                  <a:srgbClr val="222222"/>
                </a:solidFill>
                <a:latin typeface="arial" panose="020B0604020202020204" pitchFamily="34" charset="0"/>
              </a:rPr>
              <a:t>Microsoft 	 $251.2 billion.</a:t>
            </a:r>
          </a:p>
          <a:p>
            <a:pPr marL="514350" indent="-514350">
              <a:buFont typeface="+mj-lt"/>
              <a:buAutoNum type="arabicPeriod"/>
            </a:pPr>
            <a:r>
              <a:rPr lang="en-US" sz="2800" dirty="0">
                <a:solidFill>
                  <a:srgbClr val="222222"/>
                </a:solidFill>
                <a:latin typeface="arial" panose="020B0604020202020204" pitchFamily="34" charset="0"/>
              </a:rPr>
              <a:t>Visa 			 $177.9 billion.</a:t>
            </a:r>
          </a:p>
          <a:p>
            <a:pPr marL="514350" indent="-514350">
              <a:buFont typeface="+mj-lt"/>
              <a:buAutoNum type="arabicPeriod"/>
            </a:pPr>
            <a:r>
              <a:rPr lang="en-US" sz="2800" dirty="0">
                <a:solidFill>
                  <a:srgbClr val="222222"/>
                </a:solidFill>
                <a:latin typeface="arial" panose="020B0604020202020204" pitchFamily="34" charset="0"/>
              </a:rPr>
              <a:t>Facebook 	 $159 billion.</a:t>
            </a:r>
          </a:p>
          <a:p>
            <a:pPr marL="514350" indent="-514350">
              <a:buFont typeface="+mj-lt"/>
              <a:buAutoNum type="arabicPeriod"/>
            </a:pPr>
            <a:r>
              <a:rPr lang="en-US" sz="2800" dirty="0">
                <a:solidFill>
                  <a:srgbClr val="222222"/>
                </a:solidFill>
                <a:latin typeface="arial" panose="020B0604020202020204" pitchFamily="34" charset="0"/>
              </a:rPr>
              <a:t>Alibaba 	 	 $131.2 billion.</a:t>
            </a:r>
            <a:endParaRPr lang="en-US" sz="2800" b="0" i="0" dirty="0">
              <a:solidFill>
                <a:srgbClr val="222222"/>
              </a:solidFill>
              <a:effectLst/>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latin typeface="+mn-lt"/>
                <a:ea typeface="ＭＳ Ｐゴシック" charset="0"/>
                <a:cs typeface="ＭＳ Ｐゴシック" charset="0"/>
              </a:rPr>
              <a:t>Country of Origin as Brand Element </a:t>
            </a:r>
            <a:endParaRPr lang="en-US" dirty="0">
              <a:latin typeface="+mn-lt"/>
            </a:endParaRPr>
          </a:p>
        </p:txBody>
      </p:sp>
      <p:sp>
        <p:nvSpPr>
          <p:cNvPr id="3" name="Content Placeholder 2"/>
          <p:cNvSpPr>
            <a:spLocks noGrp="1"/>
          </p:cNvSpPr>
          <p:nvPr>
            <p:ph sz="half" idx="1"/>
          </p:nvPr>
        </p:nvSpPr>
        <p:spPr>
          <a:xfrm>
            <a:off x="558800" y="1879600"/>
            <a:ext cx="8229600" cy="3987800"/>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Perceptions about and attitudes toward particular countries often extend to products and brands known to originate in those countries</a:t>
            </a:r>
          </a:p>
          <a:p>
            <a:pPr lvl="1" fontAlgn="auto">
              <a:spcAft>
                <a:spcPts val="0"/>
              </a:spcAft>
              <a:buFont typeface="Arial"/>
              <a:buChar char="–"/>
              <a:defRPr/>
            </a:pPr>
            <a:r>
              <a:rPr lang="en-US" sz="2600" dirty="0">
                <a:ea typeface="ＭＳ Ｐゴシック" charset="0"/>
              </a:rPr>
              <a:t>Japan</a:t>
            </a:r>
          </a:p>
          <a:p>
            <a:pPr lvl="1" fontAlgn="auto">
              <a:spcAft>
                <a:spcPts val="0"/>
              </a:spcAft>
              <a:buFont typeface="Arial"/>
              <a:buChar char="–"/>
              <a:defRPr/>
            </a:pPr>
            <a:r>
              <a:rPr lang="en-US" sz="2600" dirty="0">
                <a:ea typeface="ＭＳ Ｐゴシック" charset="0"/>
              </a:rPr>
              <a:t>Germany</a:t>
            </a:r>
          </a:p>
          <a:p>
            <a:pPr lvl="1" fontAlgn="auto">
              <a:spcAft>
                <a:spcPts val="0"/>
              </a:spcAft>
              <a:buFont typeface="Arial"/>
              <a:buChar char="–"/>
              <a:defRPr/>
            </a:pPr>
            <a:r>
              <a:rPr lang="en-US" sz="2600" dirty="0">
                <a:ea typeface="ＭＳ Ｐゴシック" charset="0"/>
              </a:rPr>
              <a:t>France</a:t>
            </a:r>
          </a:p>
          <a:p>
            <a:pPr lvl="1" fontAlgn="auto">
              <a:spcAft>
                <a:spcPts val="0"/>
              </a:spcAft>
              <a:buFont typeface="Arial"/>
              <a:buChar char="–"/>
              <a:defRPr/>
            </a:pPr>
            <a:r>
              <a:rPr lang="en-US" sz="2600" dirty="0">
                <a:ea typeface="ＭＳ Ｐゴシック" charset="0"/>
              </a:rPr>
              <a:t>Italy</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Learning Objectives</a:t>
            </a:r>
          </a:p>
        </p:txBody>
      </p:sp>
      <p:sp>
        <p:nvSpPr>
          <p:cNvPr id="3" name="Content Placeholder 2"/>
          <p:cNvSpPr>
            <a:spLocks noGrp="1"/>
          </p:cNvSpPr>
          <p:nvPr>
            <p:ph sz="half" idx="1"/>
          </p:nvPr>
        </p:nvSpPr>
        <p:spPr>
          <a:xfrm>
            <a:off x="457200" y="1600200"/>
            <a:ext cx="7886700" cy="4525963"/>
          </a:xfrm>
        </p:spPr>
        <p:txBody>
          <a:bodyPr rtlCol="0">
            <a:normAutofit fontScale="92500" lnSpcReduction="20000"/>
          </a:bodyPr>
          <a:lstStyle/>
          <a:p>
            <a:pPr marL="533400" indent="-533400" fontAlgn="auto">
              <a:lnSpc>
                <a:spcPct val="90000"/>
              </a:lnSpc>
              <a:spcAft>
                <a:spcPts val="0"/>
              </a:spcAft>
              <a:buFont typeface="+mj-lt"/>
              <a:buAutoNum type="arabicPeriod"/>
              <a:defRPr/>
            </a:pPr>
            <a:r>
              <a:rPr lang="en-US" dirty="0">
                <a:ea typeface="ＭＳ Ｐゴシック" charset="0"/>
                <a:cs typeface="ＭＳ Ｐゴシック" charset="0"/>
              </a:rPr>
              <a:t>Review the basic product concepts that underlie a successful global marketing product strategy.</a:t>
            </a:r>
          </a:p>
          <a:p>
            <a:pPr marL="533400" indent="-533400">
              <a:lnSpc>
                <a:spcPct val="90000"/>
              </a:lnSpc>
              <a:buFont typeface="+mj-lt"/>
              <a:buAutoNum type="arabicPeriod"/>
              <a:defRPr/>
            </a:pPr>
            <a:r>
              <a:rPr lang="en-US" dirty="0">
                <a:ea typeface="ＭＳ Ｐゴシック" charset="0"/>
                <a:cs typeface="ＭＳ Ｐゴシック" charset="0"/>
              </a:rPr>
              <a:t>Compare &amp; contrast local products &amp; brands, international products &amp; brands, and global products &amp; brands.</a:t>
            </a:r>
          </a:p>
          <a:p>
            <a:pPr marL="533400" indent="-533400" fontAlgn="auto">
              <a:lnSpc>
                <a:spcPct val="90000"/>
              </a:lnSpc>
              <a:spcAft>
                <a:spcPts val="0"/>
              </a:spcAft>
              <a:buFont typeface="+mj-lt"/>
              <a:buAutoNum type="arabicPeriod"/>
              <a:defRPr/>
            </a:pPr>
            <a:r>
              <a:rPr lang="en-US" dirty="0">
                <a:ea typeface="ＭＳ Ｐゴシック" charset="0"/>
                <a:cs typeface="ＭＳ Ｐゴシック" charset="0"/>
              </a:rPr>
              <a:t>Explain how Maslow’s needs hierarchy helps global marketers understand the benefits sought by buyers in different parts of the world.</a:t>
            </a:r>
          </a:p>
          <a:p>
            <a:pPr marL="533400" indent="-533400" fontAlgn="auto">
              <a:lnSpc>
                <a:spcPct val="90000"/>
              </a:lnSpc>
              <a:spcAft>
                <a:spcPts val="0"/>
              </a:spcAft>
              <a:buFont typeface="+mj-lt"/>
              <a:buAutoNum type="arabicPeriod"/>
              <a:defRPr/>
            </a:pPr>
            <a:r>
              <a:rPr lang="en-US" dirty="0">
                <a:ea typeface="ＭＳ Ｐゴシック" charset="0"/>
                <a:cs typeface="ＭＳ Ｐゴシック" charset="0"/>
              </a:rPr>
              <a:t>Outline the importance of the “country of origin” as a brand element.</a:t>
            </a:r>
          </a:p>
          <a:p>
            <a:pPr marL="533400" indent="-533400" fontAlgn="auto">
              <a:lnSpc>
                <a:spcPct val="90000"/>
              </a:lnSpc>
              <a:spcAft>
                <a:spcPts val="0"/>
              </a:spcAft>
              <a:buFont typeface="+mj-lt"/>
              <a:buAutoNum type="arabicPeriod"/>
              <a:defRPr/>
            </a:pPr>
            <a:r>
              <a:rPr lang="en-US" dirty="0">
                <a:ea typeface="ＭＳ Ｐゴシック" charset="0"/>
                <a:cs typeface="ＭＳ Ｐゴシック" charset="0"/>
              </a:rPr>
              <a:t>List the five strategic alternatives that marketers can utilize during the global product planning process.</a:t>
            </a:r>
          </a:p>
          <a:p>
            <a:pPr marL="533400" indent="-533400" fontAlgn="auto">
              <a:lnSpc>
                <a:spcPct val="90000"/>
              </a:lnSpc>
              <a:spcAft>
                <a:spcPts val="0"/>
              </a:spcAft>
              <a:buFont typeface="+mj-lt"/>
              <a:buAutoNum type="arabicPeriod"/>
              <a:defRPr/>
            </a:pPr>
            <a:r>
              <a:rPr lang="en-US" dirty="0">
                <a:ea typeface="ＭＳ Ｐゴシック" charset="0"/>
                <a:cs typeface="ＭＳ Ｐゴシック" charset="0"/>
              </a:rPr>
              <a:t>Explain the new-product continuum and compare and contrast the types of innovation.</a:t>
            </a:r>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10-</a:t>
            </a:r>
            <a:fld id="{BA1B1854-2A96-441B-8E94-8B895DE2852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Questions to ask when management seeks to build a global brand:</a:t>
            </a:r>
          </a:p>
          <a:p>
            <a:pPr lvl="1" fontAlgn="auto">
              <a:spcAft>
                <a:spcPts val="0"/>
              </a:spcAft>
              <a:buFont typeface="Arial"/>
              <a:buChar char="–"/>
              <a:defRPr/>
            </a:pPr>
            <a:r>
              <a:rPr lang="en-US" sz="2800" dirty="0">
                <a:ea typeface="ＭＳ Ｐゴシック" charset="0"/>
              </a:rPr>
              <a:t>Does this move fit the company and/or its markets?</a:t>
            </a:r>
          </a:p>
          <a:p>
            <a:pPr lvl="1" fontAlgn="auto">
              <a:spcAft>
                <a:spcPts val="0"/>
              </a:spcAft>
              <a:buFont typeface="Arial"/>
              <a:buChar char="–"/>
              <a:defRPr/>
            </a:pPr>
            <a:r>
              <a:rPr lang="en-US" sz="2800" dirty="0">
                <a:ea typeface="ＭＳ Ｐゴシック" charset="0"/>
              </a:rPr>
              <a:t>Will anticipated scale economies materialize?</a:t>
            </a:r>
          </a:p>
          <a:p>
            <a:pPr lvl="1" fontAlgn="auto">
              <a:spcAft>
                <a:spcPts val="0"/>
              </a:spcAft>
              <a:buFont typeface="Arial"/>
              <a:buChar char="–"/>
              <a:defRPr/>
            </a:pPr>
            <a:r>
              <a:rPr lang="en-US" sz="2800" dirty="0">
                <a:ea typeface="ＭＳ Ｐゴシック" charset="0"/>
              </a:rPr>
              <a:t>How difficult will it be to develop a global brand team?</a:t>
            </a:r>
          </a:p>
          <a:p>
            <a:pPr lvl="1" fontAlgn="auto">
              <a:spcAft>
                <a:spcPts val="0"/>
              </a:spcAft>
              <a:buFont typeface="Arial"/>
              <a:buChar char="–"/>
              <a:defRPr/>
            </a:pPr>
            <a:r>
              <a:rPr lang="en-US" sz="2800" dirty="0">
                <a:ea typeface="ＭＳ Ｐゴシック" charset="0"/>
              </a:rPr>
              <a:t>Can a single brand be imposed on all markets successfully?</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Global Brand Leadership</a:t>
            </a:r>
          </a:p>
          <a:p>
            <a:pPr lvl="1" fontAlgn="auto">
              <a:spcAft>
                <a:spcPts val="0"/>
              </a:spcAft>
              <a:buFont typeface="Arial"/>
              <a:buChar char="–"/>
              <a:defRPr/>
            </a:pPr>
            <a:r>
              <a:rPr lang="en-US" sz="2800" dirty="0">
                <a:ea typeface="ＭＳ Ｐゴシック" charset="0"/>
              </a:rPr>
              <a:t>Using organizational structures, processes, and cultures to allocate brand-building resources globally, to create global synergies, and to develop a global brand strategy that coordinates and leverages country brand strategies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Create a compelling value proposition, beginning with the home-country market</a:t>
            </a:r>
          </a:p>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Think about all elements of brand identity and select names, marks, and symbols that have the potential for globalization</a:t>
            </a:r>
          </a:p>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Develop a company-wide communication system to share &amp; leverage knowledge and information about marketing programs &amp; customers in different markets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53250" name="Content Placeholder 3"/>
          <p:cNvSpPr>
            <a:spLocks noGrp="1"/>
          </p:cNvSpPr>
          <p:nvPr>
            <p:ph sz="half" idx="1"/>
          </p:nvPr>
        </p:nvSpPr>
        <p:spPr>
          <a:xfrm>
            <a:off x="457200" y="1600200"/>
            <a:ext cx="8229600" cy="4525963"/>
          </a:xfrm>
        </p:spPr>
        <p:txBody>
          <a:bodyPr>
            <a:normAutofit lnSpcReduction="10000"/>
          </a:bodyPr>
          <a:lstStyle/>
          <a:p>
            <a:pPr marL="0" indent="0">
              <a:buFont typeface="Arial" charset="0"/>
              <a:buNone/>
            </a:pPr>
            <a:r>
              <a:rPr lang="en-US" sz="3200" dirty="0">
                <a:ea typeface="ＭＳ Ｐゴシック" pitchFamily="34" charset="-128"/>
              </a:rPr>
              <a:t>4.  Develop a consistent planning process across markets &amp; products.  Make a process template available to managers in all markets</a:t>
            </a:r>
          </a:p>
          <a:p>
            <a:pPr marL="0" indent="0">
              <a:buFont typeface="Arial" charset="0"/>
              <a:buNone/>
            </a:pPr>
            <a:r>
              <a:rPr lang="en-US" sz="3200" dirty="0">
                <a:ea typeface="ＭＳ Ｐゴシック" pitchFamily="34" charset="-128"/>
              </a:rPr>
              <a:t>5.  Assign specific responsibility for managing branding issues to ensure local brand managers accept global best practices.</a:t>
            </a:r>
          </a:p>
          <a:p>
            <a:pPr marL="0" indent="0">
              <a:buFont typeface="Arial" charset="0"/>
              <a:buNone/>
            </a:pPr>
            <a:r>
              <a:rPr lang="en-US" sz="3200" dirty="0">
                <a:ea typeface="ＭＳ Ｐゴシック" pitchFamily="34" charset="-128"/>
              </a:rPr>
              <a:t>6.  Execute brand-building strategies that leverage global strengths &amp; respond to relevant local differences.</a:t>
            </a:r>
          </a:p>
          <a:p>
            <a:pPr marL="0" indent="0">
              <a:buFont typeface="Arial" charset="0"/>
              <a:buNone/>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Needs-Based Approach </a:t>
            </a:r>
            <a:br>
              <a:rPr lang="en-US" dirty="0"/>
            </a:br>
            <a:r>
              <a:rPr lang="en-US" dirty="0"/>
              <a:t>to Product Planning</a:t>
            </a:r>
          </a:p>
        </p:txBody>
      </p:sp>
      <p:sp>
        <p:nvSpPr>
          <p:cNvPr id="5" name="Content Placeholder 4"/>
          <p:cNvSpPr>
            <a:spLocks noGrp="1"/>
          </p:cNvSpPr>
          <p:nvPr>
            <p:ph idx="1"/>
          </p:nvPr>
        </p:nvSpPr>
        <p:spPr>
          <a:xfrm>
            <a:off x="457200" y="1905000"/>
            <a:ext cx="8229600" cy="4525963"/>
          </a:xfrm>
        </p:spPr>
        <p:txBody>
          <a:bodyPr/>
          <a:lstStyle/>
          <a:p>
            <a:r>
              <a:rPr lang="en-US" dirty="0"/>
              <a:t>Maslow’s Needs Hierarchy helps marketers understand how &amp; why local products go beyond the home-country</a:t>
            </a:r>
          </a:p>
          <a:p>
            <a:r>
              <a:rPr lang="en-US" dirty="0"/>
              <a:t>Needs and wants aren’t the same thing</a:t>
            </a:r>
          </a:p>
          <a:p>
            <a:r>
              <a:rPr lang="en-US" dirty="0"/>
              <a:t>Global giants like Coca-Cola, McDonald’s and Sony understand and build local products or products that fulfill social functions </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09600"/>
            <a:ext cx="7569199" cy="1143000"/>
          </a:xfrm>
        </p:spPr>
        <p:txBody>
          <a:bodyPr>
            <a:normAutofit/>
          </a:bodyPr>
          <a:lstStyle/>
          <a:p>
            <a:pPr fontAlgn="auto">
              <a:spcAft>
                <a:spcPts val="0"/>
              </a:spcAft>
              <a:defRPr/>
            </a:pPr>
            <a:r>
              <a:rPr lang="en-US" dirty="0">
                <a:latin typeface="+mn-lt"/>
              </a:rPr>
              <a:t>Maslow’s Hierarchy of Needs</a:t>
            </a:r>
          </a:p>
        </p:txBody>
      </p:sp>
      <p:pic>
        <p:nvPicPr>
          <p:cNvPr id="3075" name="Picture 3"/>
          <p:cNvPicPr>
            <a:picLocks noChangeAspect="1" noChangeArrowheads="1"/>
          </p:cNvPicPr>
          <p:nvPr/>
        </p:nvPicPr>
        <p:blipFill>
          <a:blip r:embed="rId3"/>
          <a:srcRect/>
          <a:stretch>
            <a:fillRect/>
          </a:stretch>
        </p:blipFill>
        <p:spPr bwMode="auto">
          <a:xfrm>
            <a:off x="889001" y="1378989"/>
            <a:ext cx="7753524" cy="497736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401782"/>
            <a:ext cx="7759700" cy="1352204"/>
          </a:xfrm>
        </p:spPr>
        <p:txBody>
          <a:bodyPr>
            <a:normAutofit/>
          </a:bodyPr>
          <a:lstStyle/>
          <a:p>
            <a:pPr fontAlgn="auto">
              <a:spcAft>
                <a:spcPts val="0"/>
              </a:spcAft>
              <a:defRPr/>
            </a:pPr>
            <a:r>
              <a:rPr lang="en-US" dirty="0">
                <a:latin typeface="+mn-lt"/>
                <a:ea typeface="ＭＳ Ｐゴシック" charset="0"/>
                <a:cs typeface="ＭＳ Ｐゴシック" charset="0"/>
              </a:rPr>
              <a:t>Asian Hierarchy of Needs</a:t>
            </a:r>
            <a:br>
              <a:rPr lang="en-US" dirty="0">
                <a:latin typeface="+mn-lt"/>
                <a:ea typeface="ＭＳ Ｐゴシック" charset="0"/>
                <a:cs typeface="ＭＳ Ｐゴシック" charset="0"/>
              </a:rPr>
            </a:br>
            <a:r>
              <a:rPr lang="en-US" sz="2200" dirty="0" err="1"/>
              <a:t>Hellmut</a:t>
            </a:r>
            <a:r>
              <a:rPr lang="en-US" sz="2200" dirty="0"/>
              <a:t> </a:t>
            </a:r>
            <a:r>
              <a:rPr lang="en-US" sz="2200" dirty="0" err="1"/>
              <a:t>Schütte</a:t>
            </a:r>
            <a:endParaRPr lang="en-US" sz="2200" dirty="0">
              <a:latin typeface="+mn-lt"/>
            </a:endParaRPr>
          </a:p>
        </p:txBody>
      </p:sp>
      <p:pic>
        <p:nvPicPr>
          <p:cNvPr id="4104" name="Picture 8"/>
          <p:cNvPicPr>
            <a:picLocks noChangeAspect="1" noChangeArrowheads="1"/>
          </p:cNvPicPr>
          <p:nvPr/>
        </p:nvPicPr>
        <p:blipFill>
          <a:blip r:embed="rId3"/>
          <a:srcRect/>
          <a:stretch>
            <a:fillRect/>
          </a:stretch>
        </p:blipFill>
        <p:spPr bwMode="auto">
          <a:xfrm>
            <a:off x="800101" y="1551906"/>
            <a:ext cx="7734300" cy="489217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latin typeface="+mn-lt"/>
                <a:ea typeface="ＭＳ Ｐゴシック" charset="0"/>
                <a:cs typeface="ＭＳ Ｐゴシック" charset="0"/>
              </a:rPr>
              <a:t>Extend, Adapt, Create: Strategic Alternatives in Global Marketing</a:t>
            </a:r>
            <a:endParaRPr lang="en-US" dirty="0">
              <a:latin typeface="+mn-lt"/>
            </a:endParaRPr>
          </a:p>
        </p:txBody>
      </p:sp>
      <p:sp>
        <p:nvSpPr>
          <p:cNvPr id="3" name="Content Placeholder 2"/>
          <p:cNvSpPr>
            <a:spLocks noGrp="1"/>
          </p:cNvSpPr>
          <p:nvPr>
            <p:ph sz="half" idx="1"/>
          </p:nvPr>
        </p:nvSpPr>
        <p:spPr>
          <a:xfrm>
            <a:off x="457200" y="1971255"/>
            <a:ext cx="8229600" cy="4525963"/>
          </a:xfrm>
        </p:spPr>
        <p:txBody>
          <a:bodyPr rtlCol="0">
            <a:normAutofit/>
          </a:bodyPr>
          <a:lstStyle/>
          <a:p>
            <a:pPr fontAlgn="auto">
              <a:spcAft>
                <a:spcPts val="0"/>
              </a:spcAft>
              <a:buFont typeface="Arial"/>
              <a:buChar char="•"/>
              <a:defRPr/>
            </a:pPr>
            <a:r>
              <a:rPr lang="en-US" sz="3200" b="1" dirty="0">
                <a:ea typeface="ＭＳ Ｐゴシック" charset="0"/>
                <a:cs typeface="ＭＳ Ｐゴシック" charset="0"/>
              </a:rPr>
              <a:t>Extension</a:t>
            </a:r>
            <a:r>
              <a:rPr lang="en-US" sz="3200" dirty="0">
                <a:ea typeface="ＭＳ Ｐゴシック" charset="0"/>
                <a:cs typeface="ＭＳ Ｐゴシック" charset="0"/>
              </a:rPr>
              <a:t> – offering product virtually unchanged in markets outside of home country</a:t>
            </a:r>
          </a:p>
          <a:p>
            <a:pPr fontAlgn="auto">
              <a:spcAft>
                <a:spcPts val="0"/>
              </a:spcAft>
              <a:buFont typeface="Arial"/>
              <a:buChar char="•"/>
              <a:defRPr/>
            </a:pPr>
            <a:r>
              <a:rPr lang="en-US" sz="3200" b="1" dirty="0">
                <a:ea typeface="ＭＳ Ｐゴシック" charset="0"/>
                <a:cs typeface="ＭＳ Ｐゴシック" charset="0"/>
              </a:rPr>
              <a:t>Adaptation</a:t>
            </a:r>
            <a:r>
              <a:rPr lang="en-US" sz="3200" dirty="0">
                <a:ea typeface="ＭＳ Ｐゴシック" charset="0"/>
                <a:cs typeface="ＭＳ Ｐゴシック" charset="0"/>
              </a:rPr>
              <a:t> – changing elements of design, function, and packaging according to needs of different country markets</a:t>
            </a:r>
          </a:p>
          <a:p>
            <a:pPr fontAlgn="auto">
              <a:spcAft>
                <a:spcPts val="0"/>
              </a:spcAft>
              <a:buFont typeface="Arial"/>
              <a:buChar char="•"/>
              <a:defRPr/>
            </a:pPr>
            <a:r>
              <a:rPr lang="en-US" sz="3200" b="1" dirty="0">
                <a:ea typeface="ＭＳ Ｐゴシック" charset="0"/>
                <a:cs typeface="ＭＳ Ｐゴシック" charset="0"/>
              </a:rPr>
              <a:t>Product Invention</a:t>
            </a:r>
            <a:r>
              <a:rPr lang="en-US" sz="3200" dirty="0">
                <a:ea typeface="ＭＳ Ｐゴシック" charset="0"/>
                <a:cs typeface="ＭＳ Ｐゴシック" charset="0"/>
              </a:rPr>
              <a:t>– developing new products for the world market</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Global Product Planning: </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Strategic Alternatives</a:t>
            </a:r>
            <a:endParaRPr lang="en-US" dirty="0">
              <a:latin typeface="+mn-lt"/>
            </a:endParaRPr>
          </a:p>
        </p:txBody>
      </p:sp>
      <p:pic>
        <p:nvPicPr>
          <p:cNvPr id="5123" name="Picture 3"/>
          <p:cNvPicPr>
            <a:picLocks noChangeAspect="1" noChangeArrowheads="1"/>
          </p:cNvPicPr>
          <p:nvPr/>
        </p:nvPicPr>
        <p:blipFill>
          <a:blip r:embed="rId3"/>
          <a:srcRect/>
          <a:stretch>
            <a:fillRect/>
          </a:stretch>
        </p:blipFill>
        <p:spPr bwMode="auto">
          <a:xfrm>
            <a:off x="271462" y="1905000"/>
            <a:ext cx="7894638" cy="4626326"/>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Strategy 1:  Dual Extension</a:t>
            </a:r>
          </a:p>
        </p:txBody>
      </p:sp>
      <p:sp>
        <p:nvSpPr>
          <p:cNvPr id="5" name="Content Placeholder 4"/>
          <p:cNvSpPr>
            <a:spLocks noGrp="1"/>
          </p:cNvSpPr>
          <p:nvPr>
            <p:ph idx="1"/>
          </p:nvPr>
        </p:nvSpPr>
        <p:spPr/>
        <p:txBody>
          <a:bodyPr>
            <a:normAutofit/>
          </a:bodyPr>
          <a:lstStyle/>
          <a:p>
            <a:r>
              <a:rPr lang="en-US" b="1" dirty="0"/>
              <a:t>Product-Communication Extension</a:t>
            </a:r>
          </a:p>
          <a:p>
            <a:pPr lvl="1"/>
            <a:r>
              <a:rPr lang="en-US" dirty="0"/>
              <a:t>May be very profitable, simple</a:t>
            </a:r>
          </a:p>
          <a:p>
            <a:pPr lvl="1"/>
            <a:r>
              <a:rPr lang="en-US" dirty="0"/>
              <a:t>Almost no adaptation</a:t>
            </a:r>
          </a:p>
          <a:p>
            <a:pPr lvl="1"/>
            <a:r>
              <a:rPr lang="en-US" dirty="0"/>
              <a:t>Same advertising and promotional appeals</a:t>
            </a:r>
          </a:p>
          <a:p>
            <a:pPr lvl="1"/>
            <a:r>
              <a:rPr lang="en-US" dirty="0"/>
              <a:t>Used with B2B or industrial products</a:t>
            </a:r>
          </a:p>
          <a:p>
            <a:r>
              <a:rPr lang="en-US" dirty="0"/>
              <a:t>Apple iPhone</a:t>
            </a:r>
          </a:p>
          <a:p>
            <a:r>
              <a:rPr lang="en-US" dirty="0"/>
              <a:t>Microsoft Windows 7</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Basic Product Concepts</a:t>
            </a:r>
            <a:endParaRPr lang="en-US" dirty="0">
              <a:latin typeface="+mn-lt"/>
            </a:endParaRPr>
          </a:p>
        </p:txBody>
      </p:sp>
      <p:sp>
        <p:nvSpPr>
          <p:cNvPr id="21506" name="Content Placeholder 3"/>
          <p:cNvSpPr>
            <a:spLocks noGrp="1"/>
          </p:cNvSpPr>
          <p:nvPr>
            <p:ph sz="half" idx="2"/>
          </p:nvPr>
        </p:nvSpPr>
        <p:spPr>
          <a:xfrm>
            <a:off x="939800" y="1968500"/>
            <a:ext cx="7747000" cy="3835400"/>
          </a:xfrm>
        </p:spPr>
        <p:txBody>
          <a:bodyPr/>
          <a:lstStyle/>
          <a:p>
            <a:r>
              <a:rPr lang="en-US" dirty="0">
                <a:ea typeface="ＭＳ Ｐゴシック" pitchFamily="34" charset="-128"/>
              </a:rPr>
              <a:t>A product is a good, service, or idea</a:t>
            </a:r>
          </a:p>
          <a:p>
            <a:pPr lvl="1"/>
            <a:r>
              <a:rPr lang="en-US" i="1" dirty="0">
                <a:ea typeface="ＭＳ Ｐゴシック" pitchFamily="34" charset="-128"/>
              </a:rPr>
              <a:t>Tangible Attributes  (Weight, dimensions, materials)</a:t>
            </a:r>
          </a:p>
          <a:p>
            <a:pPr lvl="1"/>
            <a:r>
              <a:rPr lang="en-US" i="1" dirty="0">
                <a:ea typeface="ＭＳ Ｐゴシック" pitchFamily="34" charset="-128"/>
              </a:rPr>
              <a:t>Intangible Attributes (Services, Brand)</a:t>
            </a:r>
          </a:p>
          <a:p>
            <a:r>
              <a:rPr lang="en-US" dirty="0">
                <a:solidFill>
                  <a:srgbClr val="000000"/>
                </a:solidFill>
                <a:ea typeface="ＭＳ Ｐゴシック" pitchFamily="34" charset="-128"/>
              </a:rPr>
              <a:t>Product types</a:t>
            </a:r>
          </a:p>
          <a:p>
            <a:pPr lvl="1"/>
            <a:r>
              <a:rPr lang="en-US" i="1" dirty="0">
                <a:ea typeface="ＭＳ Ｐゴシック" pitchFamily="34" charset="-128"/>
              </a:rPr>
              <a:t>Consumer goods</a:t>
            </a:r>
          </a:p>
          <a:p>
            <a:pPr lvl="1"/>
            <a:r>
              <a:rPr lang="en-US" i="1" dirty="0">
                <a:ea typeface="ＭＳ Ｐゴシック" pitchFamily="34" charset="-128"/>
              </a:rPr>
              <a:t>Industrial goods</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727643"/>
            <a:ext cx="8229600" cy="1143000"/>
          </a:xfrm>
        </p:spPr>
        <p:txBody>
          <a:bodyPr>
            <a:normAutofit fontScale="90000"/>
          </a:bodyPr>
          <a:lstStyle/>
          <a:p>
            <a:pPr algn="ctr"/>
            <a:r>
              <a:rPr lang="en-US" b="1" dirty="0"/>
              <a:t>Strategy 2:  Product Extension-Communications Adaptation</a:t>
            </a:r>
            <a:endParaRPr lang="en-US" dirty="0"/>
          </a:p>
        </p:txBody>
      </p:sp>
      <p:sp>
        <p:nvSpPr>
          <p:cNvPr id="3" name="Content Placeholder 2"/>
          <p:cNvSpPr>
            <a:spLocks noGrp="1"/>
          </p:cNvSpPr>
          <p:nvPr>
            <p:ph idx="1"/>
          </p:nvPr>
        </p:nvSpPr>
        <p:spPr>
          <a:xfrm>
            <a:off x="457200" y="2012949"/>
            <a:ext cx="5689206" cy="4525963"/>
          </a:xfrm>
        </p:spPr>
        <p:txBody>
          <a:bodyPr>
            <a:normAutofit fontScale="92500" lnSpcReduction="10000"/>
          </a:bodyPr>
          <a:lstStyle/>
          <a:p>
            <a:r>
              <a:rPr lang="en-US" dirty="0"/>
              <a:t>Products may serve the same or different needs in different markets</a:t>
            </a:r>
          </a:p>
          <a:p>
            <a:r>
              <a:rPr lang="en-US" dirty="0"/>
              <a:t>No product changes reduce expense</a:t>
            </a:r>
          </a:p>
          <a:p>
            <a:r>
              <a:rPr lang="en-US" dirty="0"/>
              <a:t>Costs in market research advertising, sales promotion, point-of-sale material</a:t>
            </a:r>
          </a:p>
          <a:p>
            <a:r>
              <a:rPr lang="en-US" sz="2400" dirty="0"/>
              <a:t>Ben&amp; Jerry’s changed packaging color in the U.K</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30</a:t>
            </a:fld>
            <a:endParaRPr lang="en-US" dirty="0"/>
          </a:p>
        </p:txBody>
      </p:sp>
      <p:pic>
        <p:nvPicPr>
          <p:cNvPr id="2050" name="Picture 2">
            <a:extLst>
              <a:ext uri="{FF2B5EF4-FFF2-40B4-BE49-F238E27FC236}">
                <a16:creationId xmlns:a16="http://schemas.microsoft.com/office/drawing/2014/main" id="{383D5B5B-6E9D-492D-9146-7219712B5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06" y="2435629"/>
            <a:ext cx="2207414" cy="2826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586"/>
            <a:ext cx="8229600" cy="1143000"/>
          </a:xfrm>
        </p:spPr>
        <p:txBody>
          <a:bodyPr>
            <a:normAutofit fontScale="90000"/>
          </a:bodyPr>
          <a:lstStyle/>
          <a:p>
            <a:pPr algn="ctr"/>
            <a:r>
              <a:rPr lang="en-US" b="1" dirty="0"/>
              <a:t>Strategy 3:  Product Adaptation-Communications Extension</a:t>
            </a:r>
            <a:endParaRPr lang="en-US" dirty="0"/>
          </a:p>
        </p:txBody>
      </p:sp>
      <p:sp>
        <p:nvSpPr>
          <p:cNvPr id="3" name="Content Placeholder 2"/>
          <p:cNvSpPr>
            <a:spLocks noGrp="1"/>
          </p:cNvSpPr>
          <p:nvPr>
            <p:ph idx="1"/>
          </p:nvPr>
        </p:nvSpPr>
        <p:spPr>
          <a:xfrm>
            <a:off x="457200" y="2051049"/>
            <a:ext cx="4788131" cy="4525963"/>
          </a:xfrm>
        </p:spPr>
        <p:txBody>
          <a:bodyPr>
            <a:normAutofit fontScale="92500" lnSpcReduction="10000"/>
          </a:bodyPr>
          <a:lstStyle/>
          <a:p>
            <a:r>
              <a:rPr lang="en-US" dirty="0"/>
              <a:t>Adapt the product to local use but the message stays the same</a:t>
            </a:r>
          </a:p>
          <a:p>
            <a:r>
              <a:rPr lang="en-US" dirty="0"/>
              <a:t>Cadillac BTS in Sweden is 6” shorter that the CTS; available in diesel</a:t>
            </a:r>
          </a:p>
          <a:p>
            <a:r>
              <a:rPr lang="en-US" b="1" dirty="0"/>
              <a:t>Oreos</a:t>
            </a:r>
            <a:r>
              <a:rPr lang="en-US" dirty="0"/>
              <a:t> in China failed until they were reformulated to be less sweet and expensive</a:t>
            </a:r>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31</a:t>
            </a:fld>
            <a:endParaRPr lang="en-US" dirty="0"/>
          </a:p>
        </p:txBody>
      </p:sp>
      <p:pic>
        <p:nvPicPr>
          <p:cNvPr id="1026" name="Picture 2" descr="Image result for oreo">
            <a:extLst>
              <a:ext uri="{FF2B5EF4-FFF2-40B4-BE49-F238E27FC236}">
                <a16:creationId xmlns:a16="http://schemas.microsoft.com/office/drawing/2014/main" id="{24892345-038C-4F1B-A2D1-E9C616A67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967" y="2859578"/>
            <a:ext cx="3111277" cy="2426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202"/>
            <a:ext cx="8229600" cy="1143000"/>
          </a:xfrm>
        </p:spPr>
        <p:txBody>
          <a:bodyPr>
            <a:normAutofit fontScale="90000"/>
          </a:bodyPr>
          <a:lstStyle/>
          <a:p>
            <a:pPr algn="ctr"/>
            <a:r>
              <a:rPr lang="en-US" b="1" dirty="0"/>
              <a:t>Strategy 4:  Product- Communications Adaptation</a:t>
            </a:r>
            <a:endParaRPr lang="en-US" dirty="0"/>
          </a:p>
        </p:txBody>
      </p:sp>
      <p:sp>
        <p:nvSpPr>
          <p:cNvPr id="3" name="Content Placeholder 2"/>
          <p:cNvSpPr>
            <a:spLocks noGrp="1"/>
          </p:cNvSpPr>
          <p:nvPr>
            <p:ph idx="1"/>
          </p:nvPr>
        </p:nvSpPr>
        <p:spPr>
          <a:xfrm>
            <a:off x="457200" y="1874957"/>
            <a:ext cx="6168044" cy="4525963"/>
          </a:xfrm>
        </p:spPr>
        <p:txBody>
          <a:bodyPr>
            <a:normAutofit fontScale="85000" lnSpcReduction="10000"/>
          </a:bodyPr>
          <a:lstStyle/>
          <a:p>
            <a:r>
              <a:rPr lang="en-US" b="1" dirty="0"/>
              <a:t>Dual Adaptation</a:t>
            </a:r>
          </a:p>
          <a:p>
            <a:pPr lvl="1"/>
            <a:r>
              <a:rPr lang="en-US" dirty="0"/>
              <a:t>Both may need to change for legal, cultural or other environmental reasons</a:t>
            </a:r>
          </a:p>
          <a:p>
            <a:pPr lvl="1"/>
            <a:r>
              <a:rPr lang="en-US" dirty="0"/>
              <a:t>Regional managers may simply act independently</a:t>
            </a:r>
          </a:p>
          <a:p>
            <a:r>
              <a:rPr lang="en-US" dirty="0"/>
              <a:t>Nike global shoes and “Just Do It”  approach didn’t work in China</a:t>
            </a:r>
          </a:p>
          <a:p>
            <a:r>
              <a:rPr lang="en-US" dirty="0"/>
              <a:t>Less expensive shoes created in country and ads featuring Chinese athletes in line with cultural principles of harmony and respect for authority</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32</a:t>
            </a:fld>
            <a:endParaRPr lang="en-US" dirty="0"/>
          </a:p>
        </p:txBody>
      </p:sp>
      <p:pic>
        <p:nvPicPr>
          <p:cNvPr id="3074" name="Picture 2">
            <a:extLst>
              <a:ext uri="{FF2B5EF4-FFF2-40B4-BE49-F238E27FC236}">
                <a16:creationId xmlns:a16="http://schemas.microsoft.com/office/drawing/2014/main" id="{F62700FB-FBB6-453A-85F5-A40B0E1DD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144" y="1934182"/>
            <a:ext cx="21431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B4E76B1-4CE2-4604-BBA1-FE1203D8D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710" y="3865418"/>
            <a:ext cx="2046559" cy="2046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ea typeface="ＭＳ Ｐゴシック" charset="0"/>
                <a:cs typeface="ＭＳ Ｐゴシック" charset="0"/>
              </a:rPr>
              <a:t>Strategy 5: </a:t>
            </a:r>
            <a:r>
              <a:rPr lang="en-US" dirty="0">
                <a:latin typeface="+mn-lt"/>
                <a:ea typeface="ＭＳ Ｐゴシック" charset="0"/>
                <a:cs typeface="ＭＳ Ｐゴシック" charset="0"/>
              </a:rPr>
              <a:t>Innovation</a:t>
            </a:r>
            <a:endParaRPr lang="en-US" dirty="0">
              <a:latin typeface="+mn-lt"/>
            </a:endParaRPr>
          </a:p>
        </p:txBody>
      </p:sp>
      <p:sp>
        <p:nvSpPr>
          <p:cNvPr id="3" name="Content Placeholder 2"/>
          <p:cNvSpPr>
            <a:spLocks noGrp="1"/>
          </p:cNvSpPr>
          <p:nvPr>
            <p:ph sz="half" idx="1"/>
          </p:nvPr>
        </p:nvSpPr>
        <p:spPr>
          <a:xfrm>
            <a:off x="457200" y="1600200"/>
            <a:ext cx="6325985" cy="4648200"/>
          </a:xfrm>
        </p:spPr>
        <p:txBody>
          <a:bodyPr rtlCol="0">
            <a:normAutofit fontScale="92500" lnSpcReduction="10000"/>
          </a:bodyPr>
          <a:lstStyle/>
          <a:p>
            <a:pPr>
              <a:defRPr/>
            </a:pPr>
            <a:r>
              <a:rPr lang="en-US" sz="3200" dirty="0">
                <a:ea typeface="ＭＳ Ｐゴシック" charset="0"/>
              </a:rPr>
              <a:t>Important for reaching mass markets in less industrialized nations and certain segments in industrialized countries</a:t>
            </a:r>
          </a:p>
          <a:p>
            <a:pPr lvl="1">
              <a:defRPr/>
            </a:pPr>
            <a:r>
              <a:rPr lang="en-US" sz="3200" dirty="0">
                <a:ea typeface="ＭＳ Ｐゴシック" charset="0"/>
              </a:rPr>
              <a:t>Hand-cranked radios for areas with no electricity</a:t>
            </a:r>
          </a:p>
          <a:p>
            <a:pPr lvl="1">
              <a:defRPr/>
            </a:pPr>
            <a:r>
              <a:rPr lang="en-US" sz="3200" dirty="0">
                <a:ea typeface="ＭＳ Ｐゴシック" charset="0"/>
              </a:rPr>
              <a:t>Thermax, an Indian producer of small industrial boilers, created new products for industrialized countries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33</a:t>
            </a:fld>
            <a:endParaRPr lang="en-US" dirty="0"/>
          </a:p>
        </p:txBody>
      </p:sp>
      <p:pic>
        <p:nvPicPr>
          <p:cNvPr id="4098" name="Picture 2">
            <a:extLst>
              <a:ext uri="{FF2B5EF4-FFF2-40B4-BE49-F238E27FC236}">
                <a16:creationId xmlns:a16="http://schemas.microsoft.com/office/drawing/2014/main" id="{DCA584C1-962B-435D-9B56-41245AA72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694" y="2186246"/>
            <a:ext cx="2333106" cy="2333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How to Choose a Strategy?</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fontScale="92500" lnSpcReduction="10000"/>
          </a:bodyPr>
          <a:lstStyle/>
          <a:p>
            <a:pPr fontAlgn="auto">
              <a:spcAft>
                <a:spcPts val="0"/>
              </a:spcAft>
              <a:buFont typeface="Arial"/>
              <a:buChar char="•"/>
              <a:defRPr/>
            </a:pPr>
            <a:r>
              <a:rPr lang="en-US" sz="3200" dirty="0">
                <a:ea typeface="ＭＳ Ｐゴシック" charset="0"/>
                <a:cs typeface="ＭＳ Ｐゴシック" charset="0"/>
              </a:rPr>
              <a:t>Managers face two types of errors:</a:t>
            </a:r>
          </a:p>
          <a:p>
            <a:pPr lvl="1">
              <a:buFont typeface="Arial"/>
              <a:buChar char="•"/>
              <a:defRPr/>
            </a:pPr>
            <a:r>
              <a:rPr lang="en-US" dirty="0">
                <a:ea typeface="ＭＳ Ｐゴシック" charset="0"/>
                <a:cs typeface="ＭＳ Ｐゴシック" charset="0"/>
              </a:rPr>
              <a:t>NIH “Not Invented Here” and Ethnocentrism</a:t>
            </a:r>
          </a:p>
          <a:p>
            <a:pPr fontAlgn="auto">
              <a:spcAft>
                <a:spcPts val="0"/>
              </a:spcAft>
              <a:buFont typeface="Arial"/>
              <a:buChar char="•"/>
              <a:defRPr/>
            </a:pPr>
            <a:r>
              <a:rPr lang="en-US" sz="3200" dirty="0">
                <a:ea typeface="ＭＳ Ｐゴシック" charset="0"/>
                <a:cs typeface="ＭＳ Ｐゴシック" charset="0"/>
              </a:rPr>
              <a:t>The product itself, defined in terms of the function or need it serves</a:t>
            </a:r>
          </a:p>
          <a:p>
            <a:pPr fontAlgn="auto">
              <a:spcAft>
                <a:spcPts val="0"/>
              </a:spcAft>
              <a:buFont typeface="Arial"/>
              <a:buChar char="•"/>
              <a:defRPr/>
            </a:pPr>
            <a:r>
              <a:rPr lang="en-US" sz="3200" dirty="0">
                <a:ea typeface="ＭＳ Ｐゴシック" charset="0"/>
                <a:cs typeface="ＭＳ Ｐゴシック" charset="0"/>
              </a:rPr>
              <a:t>The market, defined in terms of the conditions under which the product is used, preferences of potential customers, and ability to buy the product</a:t>
            </a:r>
          </a:p>
          <a:p>
            <a:pPr fontAlgn="auto">
              <a:spcAft>
                <a:spcPts val="0"/>
              </a:spcAft>
              <a:buFont typeface="Arial"/>
              <a:buChar char="•"/>
              <a:defRPr/>
            </a:pPr>
            <a:r>
              <a:rPr lang="en-US" sz="3200" dirty="0">
                <a:ea typeface="ＭＳ Ｐゴシック" charset="0"/>
                <a:cs typeface="ＭＳ Ｐゴシック" charset="0"/>
              </a:rPr>
              <a:t>Adaptation and manufacturing costs the company will incur </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Identifying New Product Ideas</a:t>
            </a:r>
            <a:endParaRPr lang="en-US" dirty="0">
              <a:latin typeface="+mn-lt"/>
            </a:endParaRPr>
          </a:p>
        </p:txBody>
      </p:sp>
      <p:sp>
        <p:nvSpPr>
          <p:cNvPr id="4" name="Content Placeholder 3"/>
          <p:cNvSpPr>
            <a:spLocks noGrp="1"/>
          </p:cNvSpPr>
          <p:nvPr>
            <p:ph sz="half" idx="1"/>
          </p:nvPr>
        </p:nvSpPr>
        <p:spPr>
          <a:xfrm>
            <a:off x="457200" y="3894138"/>
            <a:ext cx="8229600" cy="2232025"/>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What is a new product?</a:t>
            </a:r>
          </a:p>
          <a:p>
            <a:pPr lvl="1" fontAlgn="auto">
              <a:spcAft>
                <a:spcPts val="0"/>
              </a:spcAft>
              <a:buFont typeface="Arial"/>
              <a:buChar char="–"/>
              <a:defRPr/>
            </a:pPr>
            <a:r>
              <a:rPr lang="en-US" sz="2800" dirty="0">
                <a:ea typeface="ＭＳ Ｐゴシック" charset="0"/>
              </a:rPr>
              <a:t>New to those who use it or buy it</a:t>
            </a:r>
          </a:p>
          <a:p>
            <a:pPr lvl="1" fontAlgn="auto">
              <a:spcAft>
                <a:spcPts val="0"/>
              </a:spcAft>
              <a:buFont typeface="Arial"/>
              <a:buChar char="–"/>
              <a:defRPr/>
            </a:pPr>
            <a:r>
              <a:rPr lang="en-US" sz="2800" dirty="0">
                <a:ea typeface="ＭＳ Ｐゴシック" charset="0"/>
              </a:rPr>
              <a:t>New to the organization</a:t>
            </a:r>
          </a:p>
          <a:p>
            <a:pPr lvl="1" fontAlgn="auto">
              <a:spcAft>
                <a:spcPts val="0"/>
              </a:spcAft>
              <a:buFont typeface="Arial"/>
              <a:buChar char="–"/>
              <a:defRPr/>
            </a:pPr>
            <a:r>
              <a:rPr lang="en-US" sz="2800" dirty="0">
                <a:ea typeface="ＭＳ Ｐゴシック" charset="0"/>
              </a:rPr>
              <a:t>New to a market</a:t>
            </a:r>
          </a:p>
          <a:p>
            <a:pPr marL="0" indent="0" fontAlgn="auto">
              <a:spcAft>
                <a:spcPts val="0"/>
              </a:spcAft>
              <a:buFont typeface="Arial"/>
              <a:buNone/>
              <a:defRPr/>
            </a:pPr>
            <a:endParaRPr lang="en-US" dirty="0"/>
          </a:p>
        </p:txBody>
      </p:sp>
      <p:pic>
        <p:nvPicPr>
          <p:cNvPr id="6146" name="Picture 2"/>
          <p:cNvPicPr>
            <a:picLocks noChangeAspect="1" noChangeArrowheads="1"/>
          </p:cNvPicPr>
          <p:nvPr/>
        </p:nvPicPr>
        <p:blipFill>
          <a:blip r:embed="rId3"/>
          <a:srcRect/>
          <a:stretch>
            <a:fillRect/>
          </a:stretch>
        </p:blipFill>
        <p:spPr bwMode="auto">
          <a:xfrm>
            <a:off x="190500" y="2171701"/>
            <a:ext cx="8496300" cy="219223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86800" cy="1325562"/>
          </a:xfrm>
        </p:spPr>
        <p:txBody>
          <a:bodyPr>
            <a:noAutofit/>
          </a:bodyPr>
          <a:lstStyle/>
          <a:p>
            <a:pPr fontAlgn="auto">
              <a:spcAft>
                <a:spcPts val="0"/>
              </a:spcAft>
              <a:defRPr/>
            </a:pPr>
            <a:r>
              <a:rPr lang="en-US" sz="3600" dirty="0">
                <a:latin typeface="+mn-lt"/>
                <a:ea typeface="ＭＳ Ｐゴシック" charset="0"/>
                <a:cs typeface="ＭＳ Ｐゴシック" charset="0"/>
              </a:rPr>
              <a:t>The International New Product Department</a:t>
            </a:r>
            <a:endParaRPr lang="en-US" sz="3600"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000" dirty="0">
                <a:ea typeface="ＭＳ Ｐゴシック" charset="0"/>
                <a:cs typeface="ＭＳ Ｐゴシック" charset="0"/>
              </a:rPr>
              <a:t>How big is the market for this product at various prices?</a:t>
            </a:r>
          </a:p>
          <a:p>
            <a:pPr fontAlgn="auto">
              <a:lnSpc>
                <a:spcPct val="90000"/>
              </a:lnSpc>
              <a:spcAft>
                <a:spcPts val="0"/>
              </a:spcAft>
              <a:buFont typeface="Arial"/>
              <a:buChar char="•"/>
              <a:defRPr/>
            </a:pPr>
            <a:r>
              <a:rPr lang="en-US" sz="3000" dirty="0">
                <a:ea typeface="ＭＳ Ｐゴシック" charset="0"/>
                <a:cs typeface="ＭＳ Ｐゴシック" charset="0"/>
              </a:rPr>
              <a:t>What are the likely competitive moves in response to our activity?</a:t>
            </a:r>
          </a:p>
          <a:p>
            <a:pPr fontAlgn="auto">
              <a:lnSpc>
                <a:spcPct val="90000"/>
              </a:lnSpc>
              <a:spcAft>
                <a:spcPts val="0"/>
              </a:spcAft>
              <a:buFont typeface="Arial"/>
              <a:buChar char="•"/>
              <a:defRPr/>
            </a:pPr>
            <a:r>
              <a:rPr lang="en-US" sz="3000" dirty="0">
                <a:ea typeface="ＭＳ Ｐゴシック" charset="0"/>
                <a:cs typeface="ＭＳ Ｐゴシック" charset="0"/>
              </a:rPr>
              <a:t>Can we market the product through existing structure?</a:t>
            </a:r>
          </a:p>
          <a:p>
            <a:pPr fontAlgn="auto">
              <a:lnSpc>
                <a:spcPct val="90000"/>
              </a:lnSpc>
              <a:spcAft>
                <a:spcPts val="0"/>
              </a:spcAft>
              <a:buFont typeface="Arial"/>
              <a:buChar char="•"/>
              <a:defRPr/>
            </a:pPr>
            <a:r>
              <a:rPr lang="en-US" sz="3000" dirty="0">
                <a:ea typeface="ＭＳ Ｐゴシック" charset="0"/>
                <a:cs typeface="ＭＳ Ｐゴシック" charset="0"/>
              </a:rPr>
              <a:t>Can we source the product at a cost that will yield an adequate profit?</a:t>
            </a:r>
          </a:p>
          <a:p>
            <a:pPr fontAlgn="auto">
              <a:lnSpc>
                <a:spcPct val="90000"/>
              </a:lnSpc>
              <a:spcAft>
                <a:spcPts val="0"/>
              </a:spcAft>
              <a:buFont typeface="Arial"/>
              <a:buChar char="•"/>
              <a:defRPr/>
            </a:pPr>
            <a:r>
              <a:rPr lang="en-US" sz="3000" dirty="0">
                <a:ea typeface="ＭＳ Ｐゴシック" charset="0"/>
                <a:cs typeface="ＭＳ Ｐゴシック" charset="0"/>
              </a:rPr>
              <a:t>Does product fit our strategic development plan?</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Testing New Products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When do you test a new product?</a:t>
            </a:r>
          </a:p>
          <a:p>
            <a:pPr lvl="1" fontAlgn="auto">
              <a:spcAft>
                <a:spcPts val="0"/>
              </a:spcAft>
              <a:buFont typeface="Arial"/>
              <a:buChar char="–"/>
              <a:defRPr/>
            </a:pPr>
            <a:r>
              <a:rPr lang="en-US" sz="2800" dirty="0">
                <a:ea typeface="ＭＳ Ｐゴシック" charset="0"/>
              </a:rPr>
              <a:t>Whenever a product interacts with human, mechanical, or chemical elements because there is the potential for a surprising and unexpected incompatibility</a:t>
            </a:r>
          </a:p>
          <a:p>
            <a:pPr marL="457200" lvl="1" indent="0" fontAlgn="auto">
              <a:spcAft>
                <a:spcPts val="0"/>
              </a:spcAft>
              <a:buFont typeface="Arial"/>
              <a:buNone/>
              <a:defRPr/>
            </a:pPr>
            <a:endParaRPr lang="en-US" sz="2800" dirty="0">
              <a:ea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Test could simply be observing the product being used within the market</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Product Types</a:t>
            </a:r>
            <a:endParaRPr lang="en-US" dirty="0">
              <a:latin typeface="+mn-lt"/>
            </a:endParaRPr>
          </a:p>
        </p:txBody>
      </p:sp>
      <p:sp>
        <p:nvSpPr>
          <p:cNvPr id="3" name="Content Placeholder 2"/>
          <p:cNvSpPr>
            <a:spLocks noGrp="1"/>
          </p:cNvSpPr>
          <p:nvPr>
            <p:ph sz="half" idx="1"/>
          </p:nvPr>
        </p:nvSpPr>
        <p:spPr>
          <a:xfrm>
            <a:off x="457200" y="1600200"/>
            <a:ext cx="8331200" cy="4525963"/>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Buyer orientation</a:t>
            </a:r>
          </a:p>
          <a:p>
            <a:pPr lvl="1" fontAlgn="auto">
              <a:spcAft>
                <a:spcPts val="0"/>
              </a:spcAft>
              <a:buFont typeface="Arial"/>
              <a:buChar char="–"/>
              <a:defRPr/>
            </a:pPr>
            <a:r>
              <a:rPr lang="en-US" dirty="0">
                <a:ea typeface="ＭＳ Ｐゴシック" charset="0"/>
              </a:rPr>
              <a:t>Amount of effort expended</a:t>
            </a:r>
          </a:p>
          <a:p>
            <a:pPr lvl="1" fontAlgn="auto">
              <a:spcAft>
                <a:spcPts val="0"/>
              </a:spcAft>
              <a:buFont typeface="Arial"/>
              <a:buChar char="–"/>
              <a:defRPr/>
            </a:pPr>
            <a:r>
              <a:rPr lang="en-US" dirty="0">
                <a:ea typeface="ＭＳ Ｐゴシック" charset="0"/>
              </a:rPr>
              <a:t>Level of risk </a:t>
            </a:r>
          </a:p>
          <a:p>
            <a:pPr lvl="1" fontAlgn="auto">
              <a:spcAft>
                <a:spcPts val="0"/>
              </a:spcAft>
              <a:buFont typeface="Arial"/>
              <a:buChar char="–"/>
              <a:defRPr/>
            </a:pPr>
            <a:r>
              <a:rPr lang="en-US" dirty="0">
                <a:ea typeface="ＭＳ Ｐゴシック" charset="0"/>
              </a:rPr>
              <a:t>Buyer involvement</a:t>
            </a:r>
          </a:p>
          <a:p>
            <a:pPr fontAlgn="auto">
              <a:spcAft>
                <a:spcPts val="0"/>
              </a:spcAft>
              <a:buFont typeface="Arial"/>
              <a:buChar char="•"/>
              <a:defRPr/>
            </a:pPr>
            <a:r>
              <a:rPr lang="en-US" dirty="0">
                <a:ea typeface="ＭＳ Ｐゴシック" charset="0"/>
                <a:cs typeface="ＭＳ Ｐゴシック" charset="0"/>
              </a:rPr>
              <a:t>Buyer orientation framework</a:t>
            </a:r>
          </a:p>
          <a:p>
            <a:pPr lvl="1" fontAlgn="auto">
              <a:spcAft>
                <a:spcPts val="0"/>
              </a:spcAft>
              <a:buFont typeface="Arial"/>
              <a:buChar char="–"/>
              <a:defRPr/>
            </a:pPr>
            <a:r>
              <a:rPr lang="en-US" dirty="0">
                <a:ea typeface="ＭＳ Ｐゴシック" charset="0"/>
              </a:rPr>
              <a:t>Convenience goods</a:t>
            </a:r>
          </a:p>
          <a:p>
            <a:pPr lvl="1" fontAlgn="auto">
              <a:spcAft>
                <a:spcPts val="0"/>
              </a:spcAft>
              <a:buFont typeface="Arial"/>
              <a:buChar char="–"/>
              <a:defRPr/>
            </a:pPr>
            <a:r>
              <a:rPr lang="en-US" dirty="0">
                <a:ea typeface="ＭＳ Ｐゴシック" charset="0"/>
              </a:rPr>
              <a:t>Preference goods</a:t>
            </a:r>
          </a:p>
          <a:p>
            <a:pPr lvl="1" fontAlgn="auto">
              <a:spcAft>
                <a:spcPts val="0"/>
              </a:spcAft>
              <a:buFont typeface="Arial"/>
              <a:buChar char="–"/>
              <a:defRPr/>
            </a:pPr>
            <a:r>
              <a:rPr lang="en-US" dirty="0">
                <a:ea typeface="ＭＳ Ｐゴシック" charset="0"/>
              </a:rPr>
              <a:t>Shopping goods</a:t>
            </a:r>
          </a:p>
          <a:p>
            <a:pPr lvl="1" fontAlgn="auto">
              <a:spcAft>
                <a:spcPts val="0"/>
              </a:spcAft>
              <a:buFont typeface="Arial"/>
              <a:buChar char="–"/>
              <a:defRPr/>
            </a:pPr>
            <a:r>
              <a:rPr lang="en-US" dirty="0">
                <a:ea typeface="ＭＳ Ｐゴシック" charset="0"/>
              </a:rPr>
              <a:t>Specialty goods</a:t>
            </a:r>
          </a:p>
          <a:p>
            <a:pPr fontAlgn="auto">
              <a:spcAft>
                <a:spcPts val="0"/>
              </a:spcAft>
              <a:buFont typeface="Arial"/>
              <a:buChar char="•"/>
              <a:defRPr/>
            </a:pPr>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10-</a:t>
            </a:r>
            <a:fld id="{BA1B1854-2A96-441B-8E94-8B895DE28521}"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Product Warranties</a:t>
            </a:r>
            <a:endParaRPr lang="en-US" dirty="0">
              <a:latin typeface="+mn-lt"/>
            </a:endParaRPr>
          </a:p>
        </p:txBody>
      </p:sp>
      <p:sp>
        <p:nvSpPr>
          <p:cNvPr id="3" name="Content Placeholder 2"/>
          <p:cNvSpPr>
            <a:spLocks noGrp="1"/>
          </p:cNvSpPr>
          <p:nvPr>
            <p:ph sz="half" idx="1"/>
          </p:nvPr>
        </p:nvSpPr>
        <p:spPr>
          <a:xfrm>
            <a:off x="546100" y="1955800"/>
            <a:ext cx="8229600" cy="3208338"/>
          </a:xfrm>
        </p:spPr>
        <p:txBody>
          <a:bodyPr rtlCol="0">
            <a:normAutofit fontScale="92500" lnSpcReduction="20000"/>
          </a:bodyPr>
          <a:lstStyle/>
          <a:p>
            <a:pPr fontAlgn="auto">
              <a:spcAft>
                <a:spcPts val="0"/>
              </a:spcAft>
              <a:buFont typeface="Arial"/>
              <a:buChar char="•"/>
              <a:defRPr/>
            </a:pPr>
            <a:r>
              <a:rPr lang="en-US" sz="3200" dirty="0">
                <a:ea typeface="ＭＳ Ｐゴシック" charset="0"/>
                <a:cs typeface="ＭＳ Ｐゴシック" charset="0"/>
              </a:rPr>
              <a:t>An </a:t>
            </a:r>
            <a:r>
              <a:rPr lang="en-US" sz="3200" b="1" dirty="0">
                <a:ea typeface="ＭＳ Ｐゴシック" charset="0"/>
                <a:cs typeface="ＭＳ Ｐゴシック" charset="0"/>
              </a:rPr>
              <a:t>Express Warranty </a:t>
            </a:r>
            <a:r>
              <a:rPr lang="en-US" sz="3200" dirty="0">
                <a:ea typeface="ＭＳ Ｐゴシック" charset="0"/>
                <a:cs typeface="ＭＳ Ｐゴシック" charset="0"/>
              </a:rPr>
              <a:t>is a written guarantee that assures the buyer is getting what he or she paid for or provides a remedy in case of a product failure</a:t>
            </a:r>
          </a:p>
          <a:p>
            <a:pPr fontAlgn="auto">
              <a:spcAft>
                <a:spcPts val="0"/>
              </a:spcAft>
              <a:buFont typeface="Arial"/>
              <a:buChar char="•"/>
              <a:defRPr/>
            </a:pPr>
            <a:r>
              <a:rPr lang="en-US" sz="3200" dirty="0">
                <a:ea typeface="ＭＳ Ｐゴシック" charset="0"/>
                <a:cs typeface="ＭＳ Ｐゴシック" charset="0"/>
              </a:rPr>
              <a:t>Warranties can be used as a competitive tool</a:t>
            </a:r>
          </a:p>
          <a:p>
            <a:pPr fontAlgn="auto">
              <a:spcAft>
                <a:spcPts val="0"/>
              </a:spcAft>
              <a:buFont typeface="Arial"/>
              <a:buChar char="•"/>
              <a:defRPr/>
            </a:pPr>
            <a:endParaRPr lang="en-US" sz="3200" dirty="0">
              <a:ea typeface="ＭＳ Ｐゴシック" charset="0"/>
              <a:cs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Hyundai 1998- 2011  (90-500)</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10-</a:t>
            </a:r>
            <a:fld id="{BA1B1854-2A96-441B-8E94-8B895DE2852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a:t>
            </a:r>
          </a:p>
        </p:txBody>
      </p:sp>
      <p:sp>
        <p:nvSpPr>
          <p:cNvPr id="5" name="Content Placeholder 4"/>
          <p:cNvSpPr>
            <a:spLocks noGrp="1"/>
          </p:cNvSpPr>
          <p:nvPr>
            <p:ph idx="1"/>
          </p:nvPr>
        </p:nvSpPr>
        <p:spPr/>
        <p:txBody>
          <a:bodyPr>
            <a:normAutofit lnSpcReduction="10000"/>
          </a:bodyPr>
          <a:lstStyle/>
          <a:p>
            <a:r>
              <a:rPr lang="en-US" b="1" dirty="0"/>
              <a:t>Consumer Packaged Goods </a:t>
            </a:r>
            <a:r>
              <a:rPr lang="en-US" dirty="0"/>
              <a:t>are a variety of products whose packaging </a:t>
            </a:r>
            <a:r>
              <a:rPr lang="en-US" b="1" dirty="0"/>
              <a:t>protects</a:t>
            </a:r>
            <a:r>
              <a:rPr lang="en-US" dirty="0"/>
              <a:t> or </a:t>
            </a:r>
            <a:r>
              <a:rPr lang="en-US" b="1" dirty="0"/>
              <a:t>contains</a:t>
            </a:r>
            <a:r>
              <a:rPr lang="en-US" dirty="0"/>
              <a:t> the product from production to the end user</a:t>
            </a:r>
          </a:p>
          <a:p>
            <a:r>
              <a:rPr lang="en-US" b="1" dirty="0"/>
              <a:t>Eco-packaging </a:t>
            </a:r>
            <a:r>
              <a:rPr lang="en-US" dirty="0"/>
              <a:t>addresses environmental issues  like recycling, biodegradability, &amp; sustainable forestry</a:t>
            </a:r>
          </a:p>
          <a:p>
            <a:r>
              <a:rPr lang="en-US" dirty="0"/>
              <a:t>Must engage the senses, make an emotional connection, &amp; enhance the brand experience</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Labeling</a:t>
            </a:r>
            <a:endParaRPr lang="en-US" dirty="0">
              <a:latin typeface="+mn-lt"/>
            </a:endParaRPr>
          </a:p>
        </p:txBody>
      </p:sp>
      <p:sp>
        <p:nvSpPr>
          <p:cNvPr id="3" name="Content Placeholder 2"/>
          <p:cNvSpPr>
            <a:spLocks noGrp="1"/>
          </p:cNvSpPr>
          <p:nvPr>
            <p:ph sz="half" idx="1"/>
          </p:nvPr>
        </p:nvSpPr>
        <p:spPr>
          <a:xfrm>
            <a:off x="457200" y="1600200"/>
            <a:ext cx="7340600" cy="4525963"/>
          </a:xfrm>
        </p:spPr>
        <p:txBody>
          <a:bodyPr rtlCol="0">
            <a:normAutofit/>
          </a:bodyPr>
          <a:lstStyle/>
          <a:p>
            <a:pPr fontAlgn="auto">
              <a:lnSpc>
                <a:spcPct val="90000"/>
              </a:lnSpc>
              <a:spcAft>
                <a:spcPts val="0"/>
              </a:spcAft>
              <a:buFont typeface="Arial"/>
              <a:buChar char="•"/>
              <a:defRPr/>
            </a:pPr>
            <a:r>
              <a:rPr lang="en-US" dirty="0">
                <a:ea typeface="ＭＳ Ｐゴシック" charset="0"/>
                <a:cs typeface="ＭＳ Ｐゴシック" charset="0"/>
              </a:rPr>
              <a:t>Provides consumers with various types of information</a:t>
            </a:r>
          </a:p>
          <a:p>
            <a:pPr fontAlgn="auto">
              <a:lnSpc>
                <a:spcPct val="90000"/>
              </a:lnSpc>
              <a:spcAft>
                <a:spcPts val="0"/>
              </a:spcAft>
              <a:buFont typeface="Arial"/>
              <a:buChar char="•"/>
              <a:defRPr/>
            </a:pPr>
            <a:r>
              <a:rPr lang="en-US" dirty="0">
                <a:ea typeface="ＭＳ Ｐゴシック" charset="0"/>
                <a:cs typeface="ＭＳ Ｐゴシック" charset="0"/>
              </a:rPr>
              <a:t>Regulations differ by country regarding various products</a:t>
            </a:r>
          </a:p>
          <a:p>
            <a:pPr lvl="1" fontAlgn="auto">
              <a:lnSpc>
                <a:spcPct val="90000"/>
              </a:lnSpc>
              <a:spcAft>
                <a:spcPts val="0"/>
              </a:spcAft>
              <a:buFont typeface="Arial"/>
              <a:buChar char="–"/>
              <a:defRPr/>
            </a:pPr>
            <a:r>
              <a:rPr lang="en-US" dirty="0">
                <a:ea typeface="ＭＳ Ｐゴシック" charset="0"/>
              </a:rPr>
              <a:t>Health warnings on tobacco products</a:t>
            </a:r>
          </a:p>
          <a:p>
            <a:pPr lvl="1" fontAlgn="auto">
              <a:lnSpc>
                <a:spcPct val="90000"/>
              </a:lnSpc>
              <a:spcAft>
                <a:spcPts val="0"/>
              </a:spcAft>
              <a:buFont typeface="Arial"/>
              <a:buChar char="–"/>
              <a:defRPr/>
            </a:pPr>
            <a:r>
              <a:rPr lang="en-US" dirty="0">
                <a:ea typeface="ＭＳ Ｐゴシック" charset="0"/>
              </a:rPr>
              <a:t>American Automobile Labeling Act clarifies the country of origin, and final assembly point</a:t>
            </a:r>
          </a:p>
          <a:p>
            <a:pPr lvl="1" fontAlgn="auto">
              <a:lnSpc>
                <a:spcPct val="90000"/>
              </a:lnSpc>
              <a:spcAft>
                <a:spcPts val="0"/>
              </a:spcAft>
              <a:buFont typeface="Arial"/>
              <a:buChar char="–"/>
              <a:defRPr/>
            </a:pPr>
            <a:r>
              <a:rPr lang="en-US" dirty="0">
                <a:ea typeface="ＭＳ Ｐゴシック" charset="0"/>
              </a:rPr>
              <a:t>European Union requires labels on all food products that include ingredients from genetically modified crops</a:t>
            </a:r>
          </a:p>
          <a:p>
            <a:pPr lvl="1" fontAlgn="auto">
              <a:lnSpc>
                <a:spcPct val="90000"/>
              </a:lnSpc>
              <a:spcAft>
                <a:spcPts val="0"/>
              </a:spcAft>
              <a:buFont typeface="Arial"/>
              <a:buChar char="–"/>
              <a:defRPr/>
            </a:pPr>
            <a:r>
              <a:rPr lang="en-US" dirty="0">
                <a:ea typeface="ＭＳ Ｐゴシック" charset="0"/>
              </a:rPr>
              <a:t>COOL in USA</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10-</a:t>
            </a:r>
            <a:fld id="{BA1B1854-2A96-441B-8E94-8B895DE2852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Aesthetics</a:t>
            </a:r>
            <a:endParaRPr lang="en-US" dirty="0">
              <a:latin typeface="+mn-lt"/>
            </a:endParaRPr>
          </a:p>
        </p:txBody>
      </p:sp>
      <p:sp>
        <p:nvSpPr>
          <p:cNvPr id="4" name="Content Placeholder 3"/>
          <p:cNvSpPr>
            <a:spLocks noGrp="1"/>
          </p:cNvSpPr>
          <p:nvPr>
            <p:ph sz="half" idx="2"/>
          </p:nvPr>
        </p:nvSpPr>
        <p:spPr>
          <a:xfrm>
            <a:off x="1371600" y="1600200"/>
            <a:ext cx="7315200" cy="4525963"/>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Global marketers must understand the importance of visual aesthetics</a:t>
            </a:r>
          </a:p>
          <a:p>
            <a:pPr fontAlgn="auto">
              <a:spcAft>
                <a:spcPts val="0"/>
              </a:spcAft>
              <a:buFont typeface="Arial"/>
              <a:buChar char="•"/>
              <a:defRPr/>
            </a:pPr>
            <a:r>
              <a:rPr lang="en-US" dirty="0">
                <a:ea typeface="ＭＳ Ｐゴシック" charset="0"/>
                <a:cs typeface="ＭＳ Ｐゴシック" charset="0"/>
              </a:rPr>
              <a:t>Aesthetic styles (degree of complexity found on a label) differ around the world</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10-</a:t>
            </a:r>
            <a:fld id="{BA1B1854-2A96-441B-8E94-8B895DE2852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Basic Brand Concepts</a:t>
            </a:r>
            <a:endParaRPr lang="en-US" dirty="0">
              <a:latin typeface="+mn-lt"/>
            </a:endParaRPr>
          </a:p>
        </p:txBody>
      </p:sp>
      <p:sp>
        <p:nvSpPr>
          <p:cNvPr id="25602" name="Content Placeholder 2"/>
          <p:cNvSpPr>
            <a:spLocks noGrp="1"/>
          </p:cNvSpPr>
          <p:nvPr>
            <p:ph sz="half" idx="1"/>
          </p:nvPr>
        </p:nvSpPr>
        <p:spPr>
          <a:xfrm>
            <a:off x="457200" y="1600200"/>
            <a:ext cx="8229600" cy="4525963"/>
          </a:xfrm>
        </p:spPr>
        <p:txBody>
          <a:bodyPr/>
          <a:lstStyle/>
          <a:p>
            <a:r>
              <a:rPr lang="en-US" sz="3200" dirty="0">
                <a:ea typeface="ＭＳ Ｐゴシック" pitchFamily="34" charset="-128"/>
              </a:rPr>
              <a:t>Bundle of images and experiences in the customer</a:t>
            </a:r>
            <a:r>
              <a:rPr lang="en-US" sz="3200" dirty="0"/>
              <a:t>’</a:t>
            </a:r>
            <a:r>
              <a:rPr lang="en-US" sz="3200" dirty="0">
                <a:ea typeface="ＭＳ Ｐゴシック" pitchFamily="34" charset="-128"/>
              </a:rPr>
              <a:t>s mind</a:t>
            </a:r>
          </a:p>
          <a:p>
            <a:r>
              <a:rPr lang="en-US" sz="3200" dirty="0">
                <a:ea typeface="ＭＳ Ｐゴシック" pitchFamily="34" charset="-128"/>
              </a:rPr>
              <a:t>A promise made by a particular company about a particular product</a:t>
            </a:r>
          </a:p>
          <a:p>
            <a:r>
              <a:rPr lang="en-US" sz="3200" dirty="0">
                <a:ea typeface="ＭＳ Ｐゴシック" pitchFamily="34" charset="-128"/>
              </a:rPr>
              <a:t>A quality certification</a:t>
            </a:r>
          </a:p>
          <a:p>
            <a:r>
              <a:rPr lang="en-US" sz="3200" dirty="0">
                <a:ea typeface="ＭＳ Ｐゴシック" pitchFamily="34" charset="-128"/>
              </a:rPr>
              <a:t>Differentiation between competing products</a:t>
            </a:r>
          </a:p>
          <a:p>
            <a:r>
              <a:rPr lang="en-US" sz="3200" dirty="0">
                <a:ea typeface="ＭＳ Ｐゴシック" pitchFamily="34" charset="-128"/>
              </a:rPr>
              <a:t>The sum of impressions about a brand is the </a:t>
            </a:r>
            <a:r>
              <a:rPr lang="en-US" sz="3200" i="1" dirty="0">
                <a:ea typeface="ＭＳ Ｐゴシック" pitchFamily="34" charset="-128"/>
              </a:rPr>
              <a:t>Brand Image</a:t>
            </a:r>
            <a:endParaRPr lang="en-US" sz="3200" dirty="0">
              <a:ea typeface="ＭＳ Ｐゴシック" pitchFamily="34" charset="-128"/>
            </a:endParaRP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10-</a:t>
            </a:r>
            <a:fld id="{BA1B1854-2A96-441B-8E94-8B895DE28521}" type="slidenum">
              <a:rPr lang="en-US" smtClean="0"/>
              <a:pPr/>
              <a:t>9</a:t>
            </a:fld>
            <a:endParaRPr lang="en-US" dirty="0"/>
          </a:p>
        </p:txBody>
      </p:sp>
    </p:spTree>
  </p:cSld>
  <p:clrMapOvr>
    <a:masterClrMapping/>
  </p:clrMapOvr>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5635</TotalTime>
  <Words>5159</Words>
  <Application>Microsoft Office PowerPoint</Application>
  <PresentationFormat>On-screen Show (4:3)</PresentationFormat>
  <Paragraphs>382</Paragraphs>
  <Slides>37</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vt:lpstr>
      <vt:lpstr>Calibri</vt:lpstr>
      <vt:lpstr>HP Simplified</vt:lpstr>
      <vt:lpstr>HP Simplified Light</vt:lpstr>
      <vt:lpstr>K&amp; G 9e Title Theme</vt:lpstr>
      <vt:lpstr>K&amp;G 9e workaround</vt:lpstr>
      <vt:lpstr>PowerPoint Presentation</vt:lpstr>
      <vt:lpstr>Learning Objectives</vt:lpstr>
      <vt:lpstr>Basic Product Concepts</vt:lpstr>
      <vt:lpstr>Product Types</vt:lpstr>
      <vt:lpstr>Product Warranties</vt:lpstr>
      <vt:lpstr>Packaging</vt:lpstr>
      <vt:lpstr>Labeling</vt:lpstr>
      <vt:lpstr>Aesthetics</vt:lpstr>
      <vt:lpstr>Basic Brand Concepts</vt:lpstr>
      <vt:lpstr>Brand Equity</vt:lpstr>
      <vt:lpstr>Brand Equity Benefits</vt:lpstr>
      <vt:lpstr>International Products and Brands</vt:lpstr>
      <vt:lpstr>Global Products and Brands</vt:lpstr>
      <vt:lpstr>Global Brand Characteristics</vt:lpstr>
      <vt:lpstr>Branding Strategies</vt:lpstr>
      <vt:lpstr>Brand Extension</vt:lpstr>
      <vt:lpstr>Product/Brand Matrix</vt:lpstr>
      <vt:lpstr>World’s Most Valuable Brands, 2019</vt:lpstr>
      <vt:lpstr>Country of Origin as Brand Element </vt:lpstr>
      <vt:lpstr>Global Brand Development</vt:lpstr>
      <vt:lpstr>Global Brand Development</vt:lpstr>
      <vt:lpstr>Global Brand Development</vt:lpstr>
      <vt:lpstr>Global Brand Development</vt:lpstr>
      <vt:lpstr>A Needs-Based Approach  to Product Planning</vt:lpstr>
      <vt:lpstr>Maslow’s Hierarchy of Needs</vt:lpstr>
      <vt:lpstr>Asian Hierarchy of Needs Hellmut Schütte</vt:lpstr>
      <vt:lpstr>Extend, Adapt, Create: Strategic Alternatives in Global Marketing</vt:lpstr>
      <vt:lpstr>Global Product Planning:  Strategic Alternatives</vt:lpstr>
      <vt:lpstr>Strategy 1:  Dual Extension</vt:lpstr>
      <vt:lpstr>Strategy 2:  Product Extension-Communications Adaptation</vt:lpstr>
      <vt:lpstr>Strategy 3:  Product Adaptation-Communications Extension</vt:lpstr>
      <vt:lpstr>Strategy 4:  Product- Communications Adaptation</vt:lpstr>
      <vt:lpstr>Strategy 5: Innovation</vt:lpstr>
      <vt:lpstr>How to Choose a Strategy?</vt:lpstr>
      <vt:lpstr>Identifying New Product Ideas</vt:lpstr>
      <vt:lpstr>The International New Product Department</vt:lpstr>
      <vt:lpstr>Testing New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Ahmed .</cp:lastModifiedBy>
  <cp:revision>88</cp:revision>
  <dcterms:created xsi:type="dcterms:W3CDTF">2012-01-25T15:29:12Z</dcterms:created>
  <dcterms:modified xsi:type="dcterms:W3CDTF">2019-10-29T15:21:14Z</dcterms:modified>
</cp:coreProperties>
</file>