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FB2F80-17E8-4D81-A74C-DCBB1FC76B46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4B6FB9-F0E4-4C46-AA21-A4853586EE7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B2F80-17E8-4D81-A74C-DCBB1FC76B46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B6FB9-F0E4-4C46-AA21-A4853586EE7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B2F80-17E8-4D81-A74C-DCBB1FC76B46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B6FB9-F0E4-4C46-AA21-A4853586EE7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B2F80-17E8-4D81-A74C-DCBB1FC76B46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B6FB9-F0E4-4C46-AA21-A4853586EE7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B2F80-17E8-4D81-A74C-DCBB1FC76B46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B6FB9-F0E4-4C46-AA21-A4853586EE7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B2F80-17E8-4D81-A74C-DCBB1FC76B46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B6FB9-F0E4-4C46-AA21-A4853586EE7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B2F80-17E8-4D81-A74C-DCBB1FC76B46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B6FB9-F0E4-4C46-AA21-A4853586EE7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B2F80-17E8-4D81-A74C-DCBB1FC76B46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B6FB9-F0E4-4C46-AA21-A4853586EE7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B2F80-17E8-4D81-A74C-DCBB1FC76B46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B6FB9-F0E4-4C46-AA21-A4853586EE7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FB2F80-17E8-4D81-A74C-DCBB1FC76B46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4B6FB9-F0E4-4C46-AA21-A4853586EE7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FB2F80-17E8-4D81-A74C-DCBB1FC76B46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4B6FB9-F0E4-4C46-AA21-A4853586EE7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FB2F80-17E8-4D81-A74C-DCBB1FC76B46}" type="datetimeFigureOut">
              <a:rPr lang="ar-SA" smtClean="0"/>
              <a:pPr/>
              <a:t>26/12/37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4B6FB9-F0E4-4C46-AA21-A4853586EE7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2832368"/>
            <a:ext cx="7772400" cy="1470025"/>
          </a:xfrm>
        </p:spPr>
        <p:txBody>
          <a:bodyPr/>
          <a:lstStyle/>
          <a:p>
            <a:r>
              <a:rPr lang="en-US" dirty="0" smtClean="0"/>
              <a:t>Phytochemical screening</a:t>
            </a:r>
            <a:endParaRPr lang="ar-SA" dirty="0"/>
          </a:p>
        </p:txBody>
      </p:sp>
      <p:pic>
        <p:nvPicPr>
          <p:cNvPr id="1026" name="صورة 20" descr="بدوkن عنوان.pn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4587" y="1988840"/>
            <a:ext cx="1389062" cy="1462088"/>
          </a:xfrm>
          <a:prstGeom prst="rect">
            <a:avLst/>
          </a:prstGeom>
          <a:noFill/>
        </p:spPr>
      </p:pic>
      <p:pic>
        <p:nvPicPr>
          <p:cNvPr id="1027" name="صورة 23" descr="20120405074553_669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27849">
            <a:off x="683568" y="4581128"/>
            <a:ext cx="2292350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صورة 21" descr="200px-Anthraquinone_acsv_svg.pn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495616">
            <a:off x="710798" y="373060"/>
            <a:ext cx="1536700" cy="2274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908720"/>
            <a:ext cx="7812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ويستخدم  المسح الضوئي الكيميائي للكشف عن المركبات الكيميائية وأهم  المواد الفعالة الموجودة في النباتات.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7544" y="2204864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1-  Carbohydrates and or \ glycosides</a:t>
            </a:r>
          </a:p>
          <a:p>
            <a:pPr algn="l"/>
            <a:r>
              <a:rPr lang="en-US" dirty="0"/>
              <a:t>2-  Alkaloids and or\nitrogenous</a:t>
            </a:r>
          </a:p>
          <a:p>
            <a:pPr algn="l"/>
            <a:r>
              <a:rPr lang="en-US" dirty="0"/>
              <a:t>3-  </a:t>
            </a:r>
            <a:r>
              <a:rPr lang="en-US" dirty="0" err="1"/>
              <a:t>Flavonids</a:t>
            </a:r>
            <a:endParaRPr lang="en-US" dirty="0"/>
          </a:p>
          <a:p>
            <a:pPr algn="l"/>
            <a:r>
              <a:rPr lang="en-US" dirty="0"/>
              <a:t>4-  </a:t>
            </a:r>
            <a:r>
              <a:rPr lang="en-US" dirty="0" err="1"/>
              <a:t>Saponins</a:t>
            </a:r>
            <a:endParaRPr lang="en-US" dirty="0"/>
          </a:p>
          <a:p>
            <a:pPr algn="l"/>
            <a:r>
              <a:rPr lang="en-US" dirty="0"/>
              <a:t>5-  Tannins</a:t>
            </a:r>
          </a:p>
          <a:p>
            <a:pPr algn="l"/>
            <a:r>
              <a:rPr lang="en-US" dirty="0"/>
              <a:t>6-  Unsaturated sterols and or \triterpenes</a:t>
            </a:r>
          </a:p>
          <a:p>
            <a:pPr algn="l"/>
            <a:r>
              <a:rPr lang="en-US" dirty="0"/>
              <a:t>7-  Resins</a:t>
            </a:r>
          </a:p>
          <a:p>
            <a:pPr algn="l"/>
            <a:r>
              <a:rPr lang="en-US" dirty="0"/>
              <a:t>8-  </a:t>
            </a:r>
            <a:r>
              <a:rPr lang="en-US" dirty="0" err="1"/>
              <a:t>Coumarins</a:t>
            </a:r>
            <a:endParaRPr lang="en-US" dirty="0"/>
          </a:p>
          <a:p>
            <a:pPr algn="l"/>
            <a:r>
              <a:rPr lang="en-US" dirty="0"/>
              <a:t>9-  Proteins and or \ amino acid</a:t>
            </a:r>
          </a:p>
          <a:p>
            <a:pPr algn="l"/>
            <a:r>
              <a:rPr lang="en-US" dirty="0"/>
              <a:t>10- </a:t>
            </a:r>
            <a:r>
              <a:rPr lang="en-US" dirty="0" err="1"/>
              <a:t>Anthraquinones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958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التحضير للكشف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11960" y="1484784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3200" dirty="0" smtClean="0"/>
              <a:t>1-جمع </a:t>
            </a:r>
            <a:r>
              <a:rPr lang="ar-SA" sz="3200" dirty="0"/>
              <a:t>النبات        </a:t>
            </a:r>
            <a:endParaRPr lang="ar-SA" sz="3200" dirty="0" smtClean="0"/>
          </a:p>
          <a:p>
            <a:r>
              <a:rPr lang="ar-SA" sz="3200" dirty="0" smtClean="0"/>
              <a:t>2-تجفيفه        </a:t>
            </a:r>
          </a:p>
          <a:p>
            <a:r>
              <a:rPr lang="ar-SA" sz="3200" dirty="0" smtClean="0"/>
              <a:t>3-طحنه       </a:t>
            </a:r>
          </a:p>
          <a:p>
            <a:r>
              <a:rPr lang="ar-SA" sz="3200" dirty="0" smtClean="0"/>
              <a:t>4- </a:t>
            </a:r>
            <a:r>
              <a:rPr lang="ar-SA" sz="3200" dirty="0"/>
              <a:t>استخلاص المركبات الكيميائية والمواد الفعالة من النبات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242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9072" y="843677"/>
            <a:ext cx="8172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 smtClean="0"/>
              <a:t></a:t>
            </a:r>
            <a:r>
              <a:rPr lang="ar-SA" sz="4800" dirty="0" smtClean="0">
                <a:solidFill>
                  <a:srgbClr val="00B050"/>
                </a:solidFill>
              </a:rPr>
              <a:t>الكربوهيدرات </a:t>
            </a:r>
            <a:r>
              <a:rPr lang="ar-SA" sz="4800" dirty="0">
                <a:solidFill>
                  <a:srgbClr val="00B050"/>
                </a:solidFill>
              </a:rPr>
              <a:t>أو الجليكوسيدات </a:t>
            </a:r>
          </a:p>
          <a:p>
            <a:r>
              <a:rPr lang="ar-SA" dirty="0"/>
              <a:t>نضع 5</a:t>
            </a:r>
            <a:r>
              <a:rPr lang="en-US" dirty="0"/>
              <a:t>g </a:t>
            </a:r>
            <a:r>
              <a:rPr lang="ar-SA" dirty="0"/>
              <a:t>من الأجزاء الهوائية للنبات بعد  تجفيفها وطحنها في 10</a:t>
            </a:r>
            <a:r>
              <a:rPr lang="en-US" dirty="0"/>
              <a:t>ml))  </a:t>
            </a:r>
            <a:r>
              <a:rPr lang="ar-SA" dirty="0"/>
              <a:t>ماء مقطر أو كحول ايثيلي %95تغلى مدة 5</a:t>
            </a:r>
            <a:r>
              <a:rPr lang="en-US" dirty="0"/>
              <a:t>min </a:t>
            </a:r>
            <a:r>
              <a:rPr lang="ar-SA" dirty="0"/>
              <a:t>ثم يرشح المحلول نأخذ الرشاحة وتركزونجري عليها الاختبارات </a:t>
            </a:r>
            <a:r>
              <a:rPr lang="ar-SA" dirty="0" smtClean="0"/>
              <a:t>التالية:ــ</a:t>
            </a:r>
          </a:p>
          <a:p>
            <a:endParaRPr lang="ar-SA" dirty="0"/>
          </a:p>
          <a:p>
            <a:r>
              <a:rPr lang="ar-SA" sz="4800" dirty="0">
                <a:solidFill>
                  <a:schemeClr val="accent3"/>
                </a:solidFill>
              </a:rPr>
              <a:t>1-اختبار موليش</a:t>
            </a:r>
            <a:r>
              <a:rPr lang="ar-SA" dirty="0"/>
              <a:t> </a:t>
            </a:r>
            <a:endParaRPr lang="ar-SA" dirty="0" smtClean="0"/>
          </a:p>
          <a:p>
            <a:r>
              <a:rPr lang="ar-SA" dirty="0" smtClean="0"/>
              <a:t>نأخذ </a:t>
            </a:r>
            <a:r>
              <a:rPr lang="ar-SA" dirty="0"/>
              <a:t>2</a:t>
            </a:r>
            <a:r>
              <a:rPr lang="en-US" dirty="0"/>
              <a:t>ml)) </a:t>
            </a:r>
            <a:r>
              <a:rPr lang="ar-SA" dirty="0"/>
              <a:t>الرشاحة + 0.2</a:t>
            </a:r>
            <a:r>
              <a:rPr lang="en-US" dirty="0"/>
              <a:t>ml </a:t>
            </a:r>
            <a:r>
              <a:rPr lang="ar-SA" dirty="0"/>
              <a:t>الفانفثول الكحولي+ 2</a:t>
            </a:r>
            <a:r>
              <a:rPr lang="en-US" dirty="0"/>
              <a:t>ml</a:t>
            </a:r>
            <a:r>
              <a:rPr lang="ar-SA" dirty="0"/>
              <a:t>حمض الكبريتيك </a:t>
            </a:r>
            <a:endParaRPr lang="ar-SA" dirty="0" smtClean="0"/>
          </a:p>
          <a:p>
            <a:endParaRPr lang="ar-SA" dirty="0"/>
          </a:p>
          <a:p>
            <a:r>
              <a:rPr lang="ar-SA" sz="4800" dirty="0">
                <a:solidFill>
                  <a:schemeClr val="accent3"/>
                </a:solidFill>
              </a:rPr>
              <a:t>2 – اختبار فهلنج </a:t>
            </a:r>
          </a:p>
          <a:p>
            <a:endParaRPr lang="ar-SA" dirty="0"/>
          </a:p>
          <a:p>
            <a:r>
              <a:rPr lang="ar-SA" dirty="0" smtClean="0"/>
              <a:t>نأخذ </a:t>
            </a:r>
            <a:r>
              <a:rPr lang="ar-SA" dirty="0"/>
              <a:t>5</a:t>
            </a:r>
            <a:r>
              <a:rPr lang="en-US" dirty="0"/>
              <a:t>ml </a:t>
            </a:r>
            <a:r>
              <a:rPr lang="ar-SA" dirty="0"/>
              <a:t>رشاحة +1</a:t>
            </a:r>
            <a:r>
              <a:rPr lang="en-US" dirty="0"/>
              <a:t>ml </a:t>
            </a:r>
            <a:r>
              <a:rPr lang="ar-SA" dirty="0"/>
              <a:t>محلول فهلينج </a:t>
            </a:r>
            <a:r>
              <a:rPr lang="en-US" dirty="0"/>
              <a:t>A+1ml</a:t>
            </a:r>
            <a:r>
              <a:rPr lang="ar-SA" dirty="0"/>
              <a:t>محلول فهلينج </a:t>
            </a:r>
            <a:r>
              <a:rPr lang="en-US" dirty="0"/>
              <a:t>B </a:t>
            </a:r>
            <a:r>
              <a:rPr lang="ar-SA" dirty="0"/>
              <a:t>ثم التسخين في حمام مائي </a:t>
            </a:r>
            <a:r>
              <a:rPr lang="ar-SA" dirty="0" smtClean="0"/>
              <a:t>والنتيجة </a:t>
            </a:r>
            <a:endParaRPr lang="ar-S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02" y="2466075"/>
            <a:ext cx="1971675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351247" y="5116763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chemeClr val="accent6"/>
                </a:solidFill>
              </a:rPr>
              <a:t>راسب احمر </a:t>
            </a:r>
            <a:endParaRPr lang="en-US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703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764704"/>
            <a:ext cx="849694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	</a:t>
            </a:r>
            <a:r>
              <a:rPr lang="ar-SA" sz="4800" dirty="0">
                <a:solidFill>
                  <a:srgbClr val="00B050"/>
                </a:solidFill>
              </a:rPr>
              <a:t>القلويدات أو القواعد </a:t>
            </a:r>
            <a:r>
              <a:rPr lang="ar-SA" sz="4800" dirty="0" smtClean="0">
                <a:solidFill>
                  <a:srgbClr val="00B050"/>
                </a:solidFill>
              </a:rPr>
              <a:t>النيتروجينية</a:t>
            </a:r>
          </a:p>
          <a:p>
            <a:endParaRPr lang="ar-SA" sz="4800" dirty="0">
              <a:solidFill>
                <a:srgbClr val="00B050"/>
              </a:solidFill>
            </a:endParaRPr>
          </a:p>
          <a:p>
            <a:r>
              <a:rPr lang="ar-SA" dirty="0"/>
              <a:t>نأخذ 10</a:t>
            </a:r>
            <a:r>
              <a:rPr lang="en-US" dirty="0"/>
              <a:t>g </a:t>
            </a:r>
            <a:r>
              <a:rPr lang="ar-SA" dirty="0"/>
              <a:t>من الأجزاء الهوائية للنبات بعد تجفيفها وطحنهاوتغلى في 10</a:t>
            </a:r>
            <a:r>
              <a:rPr lang="en-US" dirty="0"/>
              <a:t>ml))  </a:t>
            </a:r>
            <a:r>
              <a:rPr lang="ar-SA" dirty="0"/>
              <a:t>ميثانول وترشح ويكررذلك 3مرات ثم تركز تماماَ ، ثم تذاب في 20</a:t>
            </a:r>
            <a:r>
              <a:rPr lang="en-US" dirty="0"/>
              <a:t>ml </a:t>
            </a:r>
            <a:r>
              <a:rPr lang="en-US" dirty="0" err="1"/>
              <a:t>diHCl</a:t>
            </a:r>
            <a:r>
              <a:rPr lang="en-US" dirty="0"/>
              <a:t> </a:t>
            </a:r>
            <a:r>
              <a:rPr lang="ar-SA" dirty="0"/>
              <a:t>ثم نقوم باستخلاصه ثلاث مرات باستخدام الكلوروفورم  10</a:t>
            </a:r>
            <a:r>
              <a:rPr lang="en-US" dirty="0"/>
              <a:t>ml ،  </a:t>
            </a:r>
            <a:r>
              <a:rPr lang="ar-SA" dirty="0"/>
              <a:t>في كل مرة </a:t>
            </a:r>
            <a:r>
              <a:rPr lang="ar-SA" dirty="0" smtClean="0"/>
              <a:t>نأخذ </a:t>
            </a:r>
            <a:r>
              <a:rPr lang="ar-SA" dirty="0"/>
              <a:t>الطبقة المائية نضيف 10%</a:t>
            </a:r>
            <a:r>
              <a:rPr lang="en-US" dirty="0"/>
              <a:t>NH4OH</a:t>
            </a:r>
            <a:r>
              <a:rPr lang="ar-SA" dirty="0"/>
              <a:t>أو  50%</a:t>
            </a:r>
            <a:r>
              <a:rPr lang="en-US" dirty="0"/>
              <a:t>NH4OH </a:t>
            </a:r>
            <a:r>
              <a:rPr lang="ar-SA" dirty="0"/>
              <a:t>حتى يصبح الوسط قاعدي ثم نقوم باستخلاصه بواسطة الكلوفورم ثلاث مرات ,10</a:t>
            </a:r>
            <a:r>
              <a:rPr lang="en-US" dirty="0"/>
              <a:t>ml   </a:t>
            </a:r>
            <a:r>
              <a:rPr lang="ar-SA" dirty="0"/>
              <a:t>في كل مرة ثم بعد ذلك نأخذ الطبقة العضوية و تمرر على كبريتات الصوديوم اللامائية  وتركز، ثم توضع  على ورقة ترشيح في منتصفها ويتم التأكد بواسطة الكاشف دراجن دوف ( </a:t>
            </a:r>
            <a:r>
              <a:rPr lang="en-US" dirty="0" err="1">
                <a:solidFill>
                  <a:schemeClr val="accent2"/>
                </a:solidFill>
              </a:rPr>
              <a:t>Dragendorff’s</a:t>
            </a:r>
            <a:r>
              <a:rPr lang="en-US" dirty="0">
                <a:solidFill>
                  <a:schemeClr val="accent2"/>
                </a:solidFill>
              </a:rPr>
              <a:t> reagent</a:t>
            </a:r>
            <a:r>
              <a:rPr lang="en-US" dirty="0" smtClean="0">
                <a:solidFill>
                  <a:schemeClr val="accent2"/>
                </a:solidFill>
              </a:rPr>
              <a:t>).</a:t>
            </a:r>
            <a:r>
              <a:rPr lang="ar-SA" dirty="0" smtClean="0"/>
              <a:t>)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Mayer's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reagent</a:t>
            </a:r>
            <a:r>
              <a:rPr lang="ar-SA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ar-SA" dirty="0" smtClean="0"/>
              <a:t>,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1506537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138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764704"/>
            <a:ext cx="774035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 smtClean="0"/>
              <a:t></a:t>
            </a:r>
            <a:r>
              <a:rPr lang="ar-SA" sz="4800" dirty="0" smtClean="0">
                <a:solidFill>
                  <a:srgbClr val="00B050"/>
                </a:solidFill>
              </a:rPr>
              <a:t>الفلافونيدات </a:t>
            </a:r>
            <a:endParaRPr lang="ar-SA" sz="4800" dirty="0">
              <a:solidFill>
                <a:srgbClr val="00B050"/>
              </a:solidFill>
            </a:endParaRPr>
          </a:p>
          <a:p>
            <a:r>
              <a:rPr lang="ar-SA" dirty="0"/>
              <a:t>نأخذ 5</a:t>
            </a:r>
            <a:r>
              <a:rPr lang="en-US" dirty="0"/>
              <a:t>g </a:t>
            </a:r>
            <a:r>
              <a:rPr lang="ar-SA" dirty="0"/>
              <a:t>من النبات بعد تجفيفه وطحنه في 10</a:t>
            </a:r>
            <a:r>
              <a:rPr lang="en-US" dirty="0"/>
              <a:t>ml</a:t>
            </a:r>
            <a:r>
              <a:rPr lang="ar-SA" dirty="0"/>
              <a:t>ايثانول 90%  ونغليها ونرشحها.</a:t>
            </a:r>
          </a:p>
          <a:p>
            <a:r>
              <a:rPr lang="ar-SA" dirty="0" smtClean="0"/>
              <a:t>1-</a:t>
            </a:r>
            <a:r>
              <a:rPr lang="ar-SA" dirty="0"/>
              <a:t>	نأخذ 1</a:t>
            </a:r>
            <a:r>
              <a:rPr lang="en-US" dirty="0"/>
              <a:t>ml </a:t>
            </a:r>
            <a:r>
              <a:rPr lang="ar-SA" dirty="0"/>
              <a:t>من الرشاحة ويخلط مع 0.5</a:t>
            </a:r>
            <a:r>
              <a:rPr lang="en-US" dirty="0"/>
              <a:t>ml  </a:t>
            </a:r>
            <a:r>
              <a:rPr lang="ar-SA" dirty="0"/>
              <a:t>من 10%</a:t>
            </a:r>
            <a:r>
              <a:rPr lang="en-US" dirty="0"/>
              <a:t>HCL </a:t>
            </a:r>
            <a:r>
              <a:rPr lang="ar-SA" dirty="0"/>
              <a:t>ومعدن </a:t>
            </a:r>
            <a:r>
              <a:rPr lang="en-US" dirty="0"/>
              <a:t>Mg </a:t>
            </a:r>
            <a:endParaRPr lang="ar-SA" dirty="0" smtClean="0"/>
          </a:p>
          <a:p>
            <a:endParaRPr lang="ar-SA" dirty="0"/>
          </a:p>
          <a:p>
            <a:r>
              <a:rPr lang="ar-SA" dirty="0" smtClean="0"/>
              <a:t>  </a:t>
            </a:r>
            <a:endParaRPr lang="en-US" dirty="0"/>
          </a:p>
          <a:p>
            <a:r>
              <a:rPr lang="ar-SA" dirty="0" smtClean="0"/>
              <a:t>                                    </a:t>
            </a:r>
            <a:r>
              <a:rPr lang="ar-SA" sz="4000" dirty="0" smtClean="0">
                <a:solidFill>
                  <a:schemeClr val="accent2">
                    <a:lumMod val="75000"/>
                  </a:schemeClr>
                </a:solidFill>
              </a:rPr>
              <a:t>احمر وردي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2-</a:t>
            </a:r>
            <a:r>
              <a:rPr lang="en-US" dirty="0"/>
              <a:t>	</a:t>
            </a:r>
            <a:r>
              <a:rPr lang="ar-SA" dirty="0"/>
              <a:t>نأخذ 5</a:t>
            </a:r>
            <a:r>
              <a:rPr lang="en-US" dirty="0"/>
              <a:t>ml  </a:t>
            </a:r>
            <a:r>
              <a:rPr lang="ar-SA" dirty="0"/>
              <a:t>من الرشاحة وتركز لأقل كمية ممكنة يضاف لها  10%</a:t>
            </a:r>
            <a:r>
              <a:rPr lang="en-US" dirty="0"/>
              <a:t>HCL  </a:t>
            </a:r>
            <a:r>
              <a:rPr lang="ar-SA" dirty="0"/>
              <a:t>ويغلى لمدة خمس دقائق ثم يبرد ويستخلص بالايثيل اسيتات . تؤخذطبقة الايثيل اسيتات وتركز ويضاف اليها السابق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7794">
            <a:off x="395536" y="476672"/>
            <a:ext cx="2302693" cy="1077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65814"/>
            <a:ext cx="1413867" cy="1296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031347">
            <a:off x="5136911" y="2090971"/>
            <a:ext cx="6286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768" y="4869160"/>
            <a:ext cx="579437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54769" y="5534323"/>
            <a:ext cx="10198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اصفر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8357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620688"/>
            <a:ext cx="745232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 smtClean="0"/>
              <a:t></a:t>
            </a:r>
            <a:r>
              <a:rPr lang="ar-SA" sz="4800" dirty="0">
                <a:solidFill>
                  <a:srgbClr val="00B050"/>
                </a:solidFill>
              </a:rPr>
              <a:t>الصابونينات </a:t>
            </a:r>
          </a:p>
          <a:p>
            <a:r>
              <a:rPr lang="ar-SA" dirty="0"/>
              <a:t>نأخذ 1</a:t>
            </a:r>
            <a:r>
              <a:rPr lang="en-US" dirty="0"/>
              <a:t>g </a:t>
            </a:r>
            <a:r>
              <a:rPr lang="ar-SA" dirty="0"/>
              <a:t>من النبات الجاف والمطحون حيث يغلى مع 10</a:t>
            </a:r>
            <a:r>
              <a:rPr lang="en-US" dirty="0"/>
              <a:t>ml </a:t>
            </a:r>
            <a:r>
              <a:rPr lang="ar-SA" dirty="0"/>
              <a:t>ماء مقطر ثم يرشح ثم تترك لتبرد بعد ذلك ترج الرشاحة فإذا ظهرت رغوة طولها اكبر من 0.5</a:t>
            </a:r>
            <a:r>
              <a:rPr lang="en-US" dirty="0"/>
              <a:t>cm </a:t>
            </a:r>
            <a:r>
              <a:rPr lang="ar-SA" dirty="0"/>
              <a:t>ولمدة 1</a:t>
            </a:r>
            <a:r>
              <a:rPr lang="en-US" dirty="0"/>
              <a:t>h </a:t>
            </a:r>
            <a:r>
              <a:rPr lang="ar-SA" dirty="0"/>
              <a:t>دل ذلك على وجود الصابونينات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316835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31980" y="2744924"/>
            <a:ext cx="81515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 smtClean="0"/>
              <a:t></a:t>
            </a:r>
            <a:r>
              <a:rPr lang="ar-SA" sz="4800" dirty="0" smtClean="0">
                <a:solidFill>
                  <a:srgbClr val="00B050"/>
                </a:solidFill>
              </a:rPr>
              <a:t>التنينات</a:t>
            </a:r>
            <a:endParaRPr lang="ar-SA" sz="4800" dirty="0">
              <a:solidFill>
                <a:srgbClr val="00B050"/>
              </a:solidFill>
            </a:endParaRPr>
          </a:p>
          <a:p>
            <a:r>
              <a:rPr lang="ar-SA" dirty="0"/>
              <a:t>نأخذ 2</a:t>
            </a:r>
            <a:r>
              <a:rPr lang="en-US" dirty="0"/>
              <a:t>g  </a:t>
            </a:r>
            <a:r>
              <a:rPr lang="ar-SA" dirty="0"/>
              <a:t>من النبات الذي تم تجفيفه وطحنه ثم نغليه في 10</a:t>
            </a:r>
            <a:r>
              <a:rPr lang="en-US" dirty="0"/>
              <a:t>ml </a:t>
            </a:r>
            <a:r>
              <a:rPr lang="ar-SA" dirty="0"/>
              <a:t>ايثانول%95  ونجري </a:t>
            </a:r>
            <a:r>
              <a:rPr lang="ar-SA" dirty="0" smtClean="0"/>
              <a:t>الاتي</a:t>
            </a:r>
          </a:p>
          <a:p>
            <a:endParaRPr lang="ar-SA" dirty="0"/>
          </a:p>
          <a:p>
            <a:r>
              <a:rPr lang="ar-SA" dirty="0" smtClean="0"/>
              <a:t>1-نأخذ </a:t>
            </a:r>
            <a:r>
              <a:rPr lang="ar-SA" dirty="0"/>
              <a:t>2</a:t>
            </a:r>
            <a:r>
              <a:rPr lang="en-US" dirty="0"/>
              <a:t>ml </a:t>
            </a:r>
            <a:r>
              <a:rPr lang="ar-SA" dirty="0"/>
              <a:t>من الخلاصة ونضيف لها قطرات من كلوريد الحديد الثلاثي </a:t>
            </a:r>
            <a:endParaRPr lang="ar-SA" dirty="0" smtClean="0"/>
          </a:p>
          <a:p>
            <a:r>
              <a:rPr lang="ar-SA" dirty="0" smtClean="0"/>
              <a:t>                                                                                                       </a:t>
            </a:r>
            <a:r>
              <a:rPr lang="ar-SA" sz="2400" dirty="0" smtClean="0">
                <a:solidFill>
                  <a:schemeClr val="accent4">
                    <a:lumMod val="75000"/>
                  </a:schemeClr>
                </a:solidFill>
              </a:rPr>
              <a:t>أزرق </a:t>
            </a:r>
            <a:r>
              <a:rPr lang="ar-SA" sz="2400" dirty="0">
                <a:solidFill>
                  <a:schemeClr val="accent4">
                    <a:lumMod val="75000"/>
                  </a:schemeClr>
                </a:solidFill>
              </a:rPr>
              <a:t>مسود </a:t>
            </a:r>
          </a:p>
          <a:p>
            <a:r>
              <a:rPr lang="ar-SA" dirty="0" smtClean="0"/>
              <a:t>2-نأخذ </a:t>
            </a:r>
            <a:r>
              <a:rPr lang="ar-SA" dirty="0"/>
              <a:t>5</a:t>
            </a:r>
            <a:r>
              <a:rPr lang="en-US" dirty="0"/>
              <a:t>ml </a:t>
            </a:r>
            <a:r>
              <a:rPr lang="ar-SA" dirty="0"/>
              <a:t>من الخلاصة ونضيف لها 2</a:t>
            </a:r>
            <a:r>
              <a:rPr lang="en-US" dirty="0"/>
              <a:t>ml ((</a:t>
            </a:r>
            <a:r>
              <a:rPr lang="en-US" dirty="0" err="1"/>
              <a:t>vanilline</a:t>
            </a:r>
            <a:r>
              <a:rPr lang="en-US" dirty="0"/>
              <a:t> hydrochloric acid </a:t>
            </a:r>
            <a:r>
              <a:rPr lang="ar-SA" dirty="0" smtClean="0"/>
              <a:t> 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221088"/>
            <a:ext cx="6858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68" y="5053248"/>
            <a:ext cx="6858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5081" y="5053248"/>
            <a:ext cx="20521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>
                <a:solidFill>
                  <a:srgbClr val="006600"/>
                </a:solidFill>
              </a:rPr>
              <a:t>اخضر مسود</a:t>
            </a:r>
            <a:endParaRPr lang="en-US" sz="36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325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83317"/>
            <a:ext cx="860444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 smtClean="0"/>
              <a:t></a:t>
            </a:r>
            <a:r>
              <a:rPr lang="ar-SA" sz="4800" dirty="0">
                <a:solidFill>
                  <a:srgbClr val="00B050"/>
                </a:solidFill>
              </a:rPr>
              <a:t>السترويدات الغير مشبعة والتربينات الثلاثية </a:t>
            </a:r>
          </a:p>
          <a:p>
            <a:r>
              <a:rPr lang="ar-SA" dirty="0"/>
              <a:t>نأخذ 2</a:t>
            </a:r>
            <a:r>
              <a:rPr lang="en-US" dirty="0"/>
              <a:t>g  </a:t>
            </a:r>
            <a:r>
              <a:rPr lang="ar-SA" dirty="0"/>
              <a:t>من النبات المطحون في 10</a:t>
            </a:r>
            <a:r>
              <a:rPr lang="en-US" dirty="0"/>
              <a:t>ml </a:t>
            </a:r>
            <a:r>
              <a:rPr lang="ar-SA" dirty="0"/>
              <a:t>ايثانول%95  ونغليها لمدة 3</a:t>
            </a:r>
            <a:r>
              <a:rPr lang="en-US" dirty="0"/>
              <a:t>min </a:t>
            </a:r>
            <a:r>
              <a:rPr lang="ar-SA" dirty="0"/>
              <a:t>وترشح ثم تركز الرشاحة ويذاب الراسب في  كلوروفورم 10</a:t>
            </a:r>
            <a:r>
              <a:rPr lang="en-US" dirty="0"/>
              <a:t>ml</a:t>
            </a:r>
            <a:r>
              <a:rPr lang="ar-SA" dirty="0"/>
              <a:t>ويقسم إلى جزئين ونجري الاتي</a:t>
            </a:r>
          </a:p>
          <a:p>
            <a:r>
              <a:rPr lang="ar-SA" dirty="0" smtClean="0"/>
              <a:t>1-الجزء </a:t>
            </a:r>
            <a:r>
              <a:rPr lang="ar-SA" dirty="0"/>
              <a:t>الاول يضاف له 1</a:t>
            </a:r>
            <a:r>
              <a:rPr lang="en-US" dirty="0"/>
              <a:t>ml acetic acid anhydride </a:t>
            </a:r>
            <a:r>
              <a:rPr lang="ar-SA" dirty="0"/>
              <a:t>و 1</a:t>
            </a:r>
            <a:r>
              <a:rPr lang="en-US" dirty="0"/>
              <a:t>ml  </a:t>
            </a:r>
            <a:r>
              <a:rPr lang="ar-SA" dirty="0"/>
              <a:t>من </a:t>
            </a:r>
            <a:r>
              <a:rPr lang="en-US" dirty="0"/>
              <a:t>H2SO4 CON.  </a:t>
            </a:r>
            <a:r>
              <a:rPr lang="ar-SA" dirty="0"/>
              <a:t>نقطة نقطة على الجدار حتى تظهر حلقة بنفسجية </a:t>
            </a:r>
            <a:r>
              <a:rPr lang="ar-SA" dirty="0" smtClean="0"/>
              <a:t> يسمى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Librman-Burchard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test</a:t>
            </a:r>
            <a:endParaRPr lang="ar-SA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ar-SA" dirty="0"/>
              <a:t>2- الجزء الثاني يضاف كمية معادلة من حمض الكبريتيك المركز </a:t>
            </a:r>
            <a:r>
              <a:rPr lang="ar-SA" dirty="0" smtClean="0"/>
              <a:t>يسمى 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Salkowiskis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test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2924944"/>
            <a:ext cx="824440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 smtClean="0"/>
              <a:t></a:t>
            </a:r>
            <a:r>
              <a:rPr lang="ar-SA" sz="4800" dirty="0">
                <a:solidFill>
                  <a:srgbClr val="00B050"/>
                </a:solidFill>
              </a:rPr>
              <a:t>الكومارينات </a:t>
            </a:r>
          </a:p>
          <a:p>
            <a:r>
              <a:rPr lang="ar-SA" dirty="0"/>
              <a:t>نضع 1</a:t>
            </a:r>
            <a:r>
              <a:rPr lang="en-US" dirty="0"/>
              <a:t>g  </a:t>
            </a:r>
            <a:r>
              <a:rPr lang="ar-SA" dirty="0"/>
              <a:t>من النبات الجاف في انبوبة اختبارعلى فوهة الانبوبة يوضع ورقة ترشيح مبللة </a:t>
            </a:r>
            <a:r>
              <a:rPr lang="ar-SA" dirty="0" smtClean="0"/>
              <a:t>بــالأيثانول </a:t>
            </a:r>
            <a:r>
              <a:rPr lang="ar-SA" dirty="0"/>
              <a:t>ثم يسخن  حتى نلاحظ البخار ثم نضع الورقة تحت </a:t>
            </a:r>
            <a:r>
              <a:rPr lang="en-US" dirty="0"/>
              <a:t>UV </a:t>
            </a:r>
            <a:r>
              <a:rPr lang="ar-SA" dirty="0" smtClean="0"/>
              <a:t> وتظهر وميض </a:t>
            </a:r>
            <a:r>
              <a:rPr lang="ar-SA" sz="3600" dirty="0" smtClean="0">
                <a:solidFill>
                  <a:schemeClr val="bg2">
                    <a:lumMod val="75000"/>
                  </a:schemeClr>
                </a:solidFill>
              </a:rPr>
              <a:t>أزرق</a:t>
            </a:r>
            <a:endParaRPr lang="en-US" sz="3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698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764704"/>
            <a:ext cx="766834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800" dirty="0">
                <a:solidFill>
                  <a:srgbClr val="00B050"/>
                </a:solidFill>
              </a:rPr>
              <a:t>الأنثراكينون </a:t>
            </a:r>
          </a:p>
          <a:p>
            <a:r>
              <a:rPr lang="ar-SA" dirty="0"/>
              <a:t>نأخذ 10</a:t>
            </a:r>
            <a:r>
              <a:rPr lang="en-US" dirty="0"/>
              <a:t>g </a:t>
            </a:r>
            <a:r>
              <a:rPr lang="ar-SA" dirty="0"/>
              <a:t>من الأجزاء الهوائية لنبات الجاف والمطحون في 10</a:t>
            </a:r>
            <a:r>
              <a:rPr lang="en-US" dirty="0"/>
              <a:t>ml))  </a:t>
            </a:r>
            <a:r>
              <a:rPr lang="ar-SA" dirty="0"/>
              <a:t>ميثانول وترشح وذلك 3مرات ثم تركز ، ثم يضاف لها2</a:t>
            </a:r>
            <a:r>
              <a:rPr lang="en-US" dirty="0" err="1"/>
              <a:t>NHCl</a:t>
            </a:r>
            <a:r>
              <a:rPr lang="en-US" dirty="0"/>
              <a:t> </a:t>
            </a:r>
            <a:r>
              <a:rPr lang="ar-SA" dirty="0"/>
              <a:t>ثم نقوم بفصله بواسطة </a:t>
            </a:r>
            <a:r>
              <a:rPr lang="en-US" dirty="0"/>
              <a:t>Diethyl ether </a:t>
            </a:r>
            <a:r>
              <a:rPr lang="ar-SA" dirty="0"/>
              <a:t>نأخذ طبقة الإيثر ويضاف لها 5%</a:t>
            </a:r>
            <a:r>
              <a:rPr lang="en-US" dirty="0" err="1"/>
              <a:t>Sodiom</a:t>
            </a:r>
            <a:r>
              <a:rPr lang="en-US" dirty="0"/>
              <a:t> bicarbonate </a:t>
            </a:r>
            <a:r>
              <a:rPr lang="ar-SA" dirty="0"/>
              <a:t>ثم نتأكد من الحمضية نضيف 10% </a:t>
            </a:r>
            <a:r>
              <a:rPr lang="en-US" dirty="0" err="1"/>
              <a:t>amunia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668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412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Lucida Sans Unicode</vt:lpstr>
      <vt:lpstr>Verdana</vt:lpstr>
      <vt:lpstr>Wingdings 2</vt:lpstr>
      <vt:lpstr>Wingdings 3</vt:lpstr>
      <vt:lpstr>Concourse</vt:lpstr>
      <vt:lpstr>Phytochemical screening</vt:lpstr>
      <vt:lpstr>PowerPoint Presentation</vt:lpstr>
      <vt:lpstr>التحضير للكشف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HP</dc:creator>
  <cp:lastModifiedBy>HP</cp:lastModifiedBy>
  <cp:revision>15</cp:revision>
  <dcterms:created xsi:type="dcterms:W3CDTF">2015-02-09T19:53:04Z</dcterms:created>
  <dcterms:modified xsi:type="dcterms:W3CDTF">2016-09-27T22:39:19Z</dcterms:modified>
</cp:coreProperties>
</file>