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notesMasterIdLst>
    <p:notesMasterId r:id="rId7"/>
  </p:notesMasterIdLst>
  <p:handoutMasterIdLst>
    <p:handoutMasterId r:id="rId8"/>
  </p:handoutMasterIdLst>
  <p:sldIdLst>
    <p:sldId id="266" r:id="rId2"/>
    <p:sldId id="416" r:id="rId3"/>
    <p:sldId id="267" r:id="rId4"/>
    <p:sldId id="398" r:id="rId5"/>
    <p:sldId id="36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BD5C11"/>
    <a:srgbClr val="FF0C33"/>
    <a:srgbClr val="006699"/>
    <a:srgbClr val="FF0600"/>
    <a:srgbClr val="19FF5D"/>
    <a:srgbClr val="FF7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3713" autoAdjust="0"/>
  </p:normalViewPr>
  <p:slideViewPr>
    <p:cSldViewPr>
      <p:cViewPr varScale="1">
        <p:scale>
          <a:sx n="116" d="100"/>
          <a:sy n="116" d="100"/>
        </p:scale>
        <p:origin x="4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5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798AE43-E0E4-4A9D-99DE-4BB4F3311F75}" type="datetimeFigureOut">
              <a:rPr lang="en-US"/>
              <a:pPr>
                <a:defRPr/>
              </a:pPr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ED45BCD-29DA-4A3C-816C-E3B5B7A30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93B07F8-B2D9-460B-B9DA-3A18EAEB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1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5A63E-EA56-47C7-B1E0-B8A57F83D7BE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55CD9-2662-4B0F-9C15-BA49DAA06B1C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3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622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BC3AC-B278-4EB8-B22D-F544D2239CF8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4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1F6F4-816B-413A-A1E7-E1E22D78EE86}" type="slidenum">
              <a:rPr lang="en-US" smtClean="0">
                <a:latin typeface="Arial" pitchFamily="34" charset="0"/>
                <a:ea typeface="MS PGothic" pitchFamily="34" charset="-128"/>
              </a:rPr>
              <a:pPr/>
              <a:t>5</a:t>
            </a:fld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71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99EBA4-E1D6-493B-8C24-725CEE329B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97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3918B-1842-420E-B60C-86F94D40CA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1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C19DC-32CF-492D-8FF6-B88497205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6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0408-EA6E-4C97-A59C-46FD44D87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92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1482-95F5-4430-8D1F-0168C65C8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23C38-3C11-4546-8CFE-72F67D399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3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6F176-4FE3-4EBB-8EB3-911731425C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15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D7B74-99D8-4E1C-9AD0-62EBBCCB2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3F32C-C802-4638-B7AC-AFA50A44D8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B32A1-7769-4B8E-945A-CF2203313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1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741A-7587-456A-900D-294BA1B99A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A80EFC-580D-43EE-BE4B-17B4B7C00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4C5D3-685C-4C37-8208-4F070A0740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1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77CD33-EA51-404C-91B7-BE3A5FFBF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30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39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" y="1905000"/>
            <a:ext cx="8839200" cy="2057400"/>
          </a:xfrm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ＭＳ Ｐゴシック" charset="-128"/>
              </a:rPr>
              <a:t>CHE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ＭＳ Ｐゴシック" charset="-128"/>
              </a:rPr>
              <a:t> 318 </a:t>
            </a:r>
            <a:b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ea typeface="ＭＳ Ｐゴシック" charset="-128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Mass Transport Operations</a:t>
            </a:r>
            <a:endParaRPr lang="en-US" sz="4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ea typeface="ＭＳ Ｐゴシック" charset="-128"/>
            </a:endParaRP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400800" cy="1143000"/>
          </a:xfrm>
        </p:spPr>
        <p:txBody>
          <a:bodyPr/>
          <a:lstStyle/>
          <a:p>
            <a:pPr marR="0" algn="ctr" eaLnBrk="1" hangingPunct="1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latin typeface="Algerian" panose="04020705040A02060702" pitchFamily="82" charset="0"/>
                <a:ea typeface="MS PGothic" pitchFamily="34" charset="-128"/>
              </a:rPr>
              <a:t>Fall 2019-2010</a:t>
            </a:r>
            <a:endParaRPr lang="en-US" b="1" dirty="0" smtClean="0">
              <a:solidFill>
                <a:schemeClr val="tx2"/>
              </a:solidFill>
              <a:latin typeface="Algerian" panose="04020705040A02060702" pitchFamily="82" charset="0"/>
              <a:ea typeface="MS PGothic" pitchFamily="34" charset="-128"/>
            </a:endParaRPr>
          </a:p>
          <a:p>
            <a:pPr marR="0" algn="ctr" eaLnBrk="1" hangingPunct="1">
              <a:spcBef>
                <a:spcPct val="0"/>
              </a:spcBef>
            </a:pPr>
            <a:r>
              <a:rPr lang="en-US" b="1" dirty="0" smtClean="0">
                <a:solidFill>
                  <a:schemeClr val="tx2"/>
                </a:solidFill>
                <a:latin typeface="Algerian" panose="04020705040A02060702" pitchFamily="82" charset="0"/>
                <a:ea typeface="MS PGothic" pitchFamily="34" charset="-128"/>
              </a:rPr>
              <a:t>College of Engineering</a:t>
            </a:r>
          </a:p>
          <a:p>
            <a:pPr marR="0" algn="ctr" eaLnBrk="1" hangingPunct="1">
              <a:spcBef>
                <a:spcPct val="0"/>
              </a:spcBef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MS PGothic" pitchFamily="34" charset="-128"/>
            </a:endParaRPr>
          </a:p>
        </p:txBody>
      </p:sp>
      <p:pic>
        <p:nvPicPr>
          <p:cNvPr id="5" name="Picture 8" descr="ksu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8545"/>
            <a:ext cx="1524000" cy="1524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:\Documents and Settings\user1\Desktop\COE logo.PNG"/>
          <p:cNvPicPr/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7239000" y="360217"/>
            <a:ext cx="1752600" cy="1080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905000"/>
            <a:ext cx="7924800" cy="195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IMPORTANT </a:t>
            </a:r>
            <a:r>
              <a:rPr lang="en-US" sz="2800" b="1" dirty="0">
                <a:solidFill>
                  <a:srgbClr val="C00000"/>
                </a:solidFill>
                <a:ea typeface="Times New Roman" panose="02020603050405020304" pitchFamily="18" charset="0"/>
              </a:rPr>
              <a:t>NOTE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ALL STUDENTS ARE EXPECTED TO ATTEND LECTURES AND LABORATORY SESSIONS AS THEIR ATTENDANCE IS ESSENTIAL  </a:t>
            </a:r>
            <a:r>
              <a:rPr lang="en-US" sz="2000" b="1" dirty="0" smtClean="0">
                <a:ea typeface="Times New Roman" panose="02020603050405020304" pitchFamily="18" charset="0"/>
              </a:rPr>
              <a:t>TO MEET COLLEGE REQUIREMENTS</a:t>
            </a:r>
            <a:r>
              <a:rPr lang="en-US" sz="2000" dirty="0"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5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52400" y="2373614"/>
            <a:ext cx="8153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42900" algn="justLow" eaLnBrk="0" hangingPunct="0"/>
            <a:r>
              <a:rPr lang="en-GB" sz="2000" b="1" i="1" dirty="0">
                <a:ea typeface="cmsy10"/>
                <a:cs typeface="cmsy10"/>
              </a:rPr>
              <a:t>• </a:t>
            </a:r>
            <a:r>
              <a:rPr lang="en-GB" sz="2000" b="1" dirty="0"/>
              <a:t>Instructor</a:t>
            </a:r>
            <a:r>
              <a:rPr lang="en-GB" sz="2000" dirty="0"/>
              <a:t>: 	</a:t>
            </a:r>
            <a:r>
              <a:rPr lang="en-GB" sz="2000" dirty="0" err="1" smtClean="0"/>
              <a:t>Prof.</a:t>
            </a:r>
            <a:r>
              <a:rPr lang="en-GB" sz="2000" dirty="0" smtClean="0"/>
              <a:t> M. Asif </a:t>
            </a:r>
            <a:r>
              <a:rPr lang="en-GB" sz="2000" dirty="0"/>
              <a:t>- Room </a:t>
            </a:r>
            <a:r>
              <a:rPr lang="en-GB" sz="2000" dirty="0" smtClean="0"/>
              <a:t>2B45 </a:t>
            </a:r>
            <a:r>
              <a:rPr lang="en-GB" sz="2000" dirty="0"/>
              <a:t>- Tel: </a:t>
            </a:r>
            <a:r>
              <a:rPr lang="en-GB" sz="2000" dirty="0" smtClean="0"/>
              <a:t>011-467-6849</a:t>
            </a:r>
            <a:endParaRPr lang="en-US" sz="2000" dirty="0"/>
          </a:p>
          <a:p>
            <a:pPr indent="342900" algn="justLow" eaLnBrk="0" hangingPunct="0"/>
            <a:r>
              <a:rPr lang="en-US" sz="2000" dirty="0"/>
              <a:t>                     </a:t>
            </a:r>
            <a:r>
              <a:rPr lang="en-US" sz="2000" dirty="0" smtClean="0"/>
              <a:t>Email</a:t>
            </a:r>
            <a:r>
              <a:rPr lang="en-US" sz="2000" dirty="0"/>
              <a:t>: </a:t>
            </a:r>
            <a:r>
              <a:rPr lang="en-US" sz="2000" b="1" dirty="0" err="1" smtClean="0">
                <a:solidFill>
                  <a:srgbClr val="C00000"/>
                </a:solidFill>
              </a:rPr>
              <a:t>masif@ksu.edu.sa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indent="342900" algn="justLow" eaLnBrk="0" hangingPunct="0"/>
            <a:endParaRPr lang="en-US" sz="2000" b="1" dirty="0">
              <a:solidFill>
                <a:srgbClr val="C00000"/>
              </a:solidFill>
            </a:endParaRPr>
          </a:p>
          <a:p>
            <a:pPr indent="342900" algn="justLow" eaLnBrk="0" hangingPunct="0"/>
            <a:r>
              <a:rPr lang="en-GB" sz="2000" i="1" dirty="0" smtClean="0">
                <a:ea typeface="cmsy10"/>
                <a:cs typeface="cmsy10"/>
              </a:rPr>
              <a:t>• </a:t>
            </a:r>
            <a:r>
              <a:rPr lang="en-GB" sz="2000" b="1" dirty="0"/>
              <a:t>Credit hours</a:t>
            </a:r>
            <a:r>
              <a:rPr lang="en-GB" sz="2000" dirty="0"/>
              <a:t>: 4</a:t>
            </a:r>
            <a:endParaRPr lang="en-GB" sz="2000" b="1" i="1" dirty="0" smtClean="0">
              <a:ea typeface="cmsy10"/>
              <a:cs typeface="cmsy10"/>
            </a:endParaRPr>
          </a:p>
          <a:p>
            <a:pPr indent="342900" algn="justLow" eaLnBrk="0" hangingPunct="0"/>
            <a:r>
              <a:rPr lang="en-GB" sz="2000" b="1" i="1" dirty="0" smtClean="0">
                <a:ea typeface="cmsy10"/>
                <a:cs typeface="cmsy10"/>
              </a:rPr>
              <a:t>• </a:t>
            </a:r>
            <a:r>
              <a:rPr lang="en-GB" sz="2000" b="1" dirty="0"/>
              <a:t>Office Hours</a:t>
            </a:r>
            <a:r>
              <a:rPr lang="en-GB" sz="2000" dirty="0"/>
              <a:t>: see office hours schedule </a:t>
            </a:r>
            <a:r>
              <a:rPr lang="en-GB" sz="2000" dirty="0" smtClean="0"/>
              <a:t>posted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191869"/>
            <a:ext cx="2209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TOPICS</a:t>
            </a:r>
            <a:endParaRPr lang="ar-SA" sz="36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0" y="751344"/>
            <a:ext cx="8382000" cy="53553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mass transfer operations and its role in separation processes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Molecular diffusion; general law for diffusion and convection, equimolar counter diffusion, transfer across stagnant layer, effect of changing area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Diffusion coefficient estimation in gases and liquid, diffusion in solid (permeate membrane, packed bed, catalyst &amp; capillary)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Convective mass transfer, general equation, mass transfer coefficient concept, dimensionless analysis, mass transfer correlations, analogy between heat, mass and momentum transfer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Interface mass transfer; two resistance theory, relationship between overall and individual mass transfer coefficients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 transfer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equipment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Theory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single and multiple equilibrium contact stages, Design of tray towers for absorption, Understanding the concept about the operating line and equilibrium lines in design of absorption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column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 of packed beds, Use of equilibrium theory to compute Number of Transfer Units, Use of mass transfer theory to compute Height of Transfer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Detailed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 of absorption column height for both dilute and concentrated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solutions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Pressure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drop and packing characteristics of absorber and calculation of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diameter</a:t>
            </a:r>
            <a:endParaRPr lang="ar-SA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646631"/>
              </p:ext>
            </p:extLst>
          </p:nvPr>
        </p:nvGraphicFramePr>
        <p:xfrm>
          <a:off x="381000" y="838200"/>
          <a:ext cx="8478520" cy="3169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3560"/>
                <a:gridCol w="1524000"/>
                <a:gridCol w="3987800"/>
                <a:gridCol w="242316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Weightage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Time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Evaluation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5%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5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week (During lecture)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Quiz-1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15%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October 16, 2019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Test-1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5%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9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week (During lecture)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Quiz-2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15%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November 17, 2019</a:t>
                      </a:r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Test-2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40%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College Time Table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Final Exam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10%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Weekly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Home-Works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10%</a:t>
                      </a:r>
                      <a:endParaRPr lang="ar-SA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/>
                        <a:t>Weekly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Labs</a:t>
                      </a:r>
                      <a:endParaRPr lang="ar-SA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49530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Required Text Book (Open Book Examinations)</a:t>
            </a:r>
          </a:p>
          <a:p>
            <a:endParaRPr lang="en-US" sz="1600" dirty="0" smtClean="0"/>
          </a:p>
          <a:p>
            <a:r>
              <a:rPr lang="en-US" dirty="0" smtClean="0"/>
              <a:t>Transport </a:t>
            </a:r>
            <a:r>
              <a:rPr lang="en-US" dirty="0"/>
              <a:t>processes and Unit Operation, </a:t>
            </a:r>
            <a:r>
              <a:rPr lang="en-US" dirty="0" err="1"/>
              <a:t>Alyn</a:t>
            </a:r>
            <a:r>
              <a:rPr lang="en-US" dirty="0"/>
              <a:t> and Bacon, </a:t>
            </a:r>
            <a:r>
              <a:rPr lang="en-US" dirty="0" smtClean="0"/>
              <a:t>Author:  C.J. </a:t>
            </a:r>
            <a:r>
              <a:rPr lang="en-US" dirty="0" err="1" smtClean="0"/>
              <a:t>Geankoplis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5540</TotalTime>
  <Words>274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MS PGothic</vt:lpstr>
      <vt:lpstr>MS PGothic</vt:lpstr>
      <vt:lpstr>Algerian</vt:lpstr>
      <vt:lpstr>Arial</vt:lpstr>
      <vt:lpstr>Calibri</vt:lpstr>
      <vt:lpstr>Calibri Light</vt:lpstr>
      <vt:lpstr>cmsy10</vt:lpstr>
      <vt:lpstr>Times New Roman</vt:lpstr>
      <vt:lpstr>Verdana</vt:lpstr>
      <vt:lpstr>Retrospect</vt:lpstr>
      <vt:lpstr>CHE 318  Mass Transport Operations</vt:lpstr>
      <vt:lpstr>PowerPoint Presentation</vt:lpstr>
      <vt:lpstr>PowerPoint Presentation</vt:lpstr>
      <vt:lpstr>PowerPoint Presentation</vt:lpstr>
      <vt:lpstr>PowerPoint Presentation</vt:lpstr>
    </vt:vector>
  </TitlesOfParts>
  <Company>mpage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GE209</dc:subject>
  <dc:creator>Dr.Abdelbasset</dc:creator>
  <cp:lastModifiedBy>Review</cp:lastModifiedBy>
  <cp:revision>394</cp:revision>
  <cp:lastPrinted>2009-09-24T15:51:59Z</cp:lastPrinted>
  <dcterms:created xsi:type="dcterms:W3CDTF">2009-11-06T15:44:47Z</dcterms:created>
  <dcterms:modified xsi:type="dcterms:W3CDTF">2019-09-01T06:02:59Z</dcterms:modified>
</cp:coreProperties>
</file>