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56"/>
  </p:notesMasterIdLst>
  <p:handoutMasterIdLst>
    <p:handoutMasterId r:id="rId57"/>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 id="282" r:id="rId29"/>
    <p:sldId id="284" r:id="rId30"/>
    <p:sldId id="287" r:id="rId31"/>
    <p:sldId id="285" r:id="rId32"/>
    <p:sldId id="286" r:id="rId33"/>
    <p:sldId id="301" r:id="rId34"/>
    <p:sldId id="294" r:id="rId35"/>
    <p:sldId id="295" r:id="rId36"/>
    <p:sldId id="296" r:id="rId37"/>
    <p:sldId id="297" r:id="rId38"/>
    <p:sldId id="298" r:id="rId39"/>
    <p:sldId id="299" r:id="rId40"/>
    <p:sldId id="300" r:id="rId41"/>
    <p:sldId id="288" r:id="rId42"/>
    <p:sldId id="289" r:id="rId43"/>
    <p:sldId id="290" r:id="rId44"/>
    <p:sldId id="291" r:id="rId45"/>
    <p:sldId id="292" r:id="rId46"/>
    <p:sldId id="293" r:id="rId47"/>
    <p:sldId id="302" r:id="rId48"/>
    <p:sldId id="303" r:id="rId49"/>
    <p:sldId id="304" r:id="rId50"/>
    <p:sldId id="305" r:id="rId51"/>
    <p:sldId id="306" r:id="rId52"/>
    <p:sldId id="307" r:id="rId53"/>
    <p:sldId id="308" r:id="rId54"/>
    <p:sldId id="309" r:id="rId5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C4DE"/>
    <a:srgbClr val="2BF5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1" autoAdjust="0"/>
    <p:restoredTop sz="94709"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23244"/>
    </p:cViewPr>
  </p:outlineViewPr>
  <p:notesTextViewPr>
    <p:cViewPr>
      <p:scale>
        <a:sx n="100" d="100"/>
        <a:sy n="100" d="100"/>
      </p:scale>
      <p:origin x="0" y="0"/>
    </p:cViewPr>
  </p:notesTextViewPr>
  <p:sorterViewPr>
    <p:cViewPr>
      <p:scale>
        <a:sx n="66" d="100"/>
        <a:sy n="66" d="100"/>
      </p:scale>
      <p:origin x="-108" y="4236"/>
    </p:cViewPr>
  </p:sorterViewPr>
  <p:notesViewPr>
    <p:cSldViewPr>
      <p:cViewPr varScale="1">
        <p:scale>
          <a:sx n="53" d="100"/>
          <a:sy n="53" d="100"/>
        </p:scale>
        <p:origin x="-184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185D64FF-B879-4959-A4D7-58252BBD8E27}" type="datetimeFigureOut">
              <a:rPr lang="ar-SA" smtClean="0"/>
              <a:t>03/12/1436</a:t>
            </a:fld>
            <a:endParaRPr lang="ar-SA"/>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C5B1B72C-91F1-41BB-8D8C-B232C56EE811}" type="slidenum">
              <a:rPr lang="ar-SA" smtClean="0"/>
              <a:t>‹#›</a:t>
            </a:fld>
            <a:endParaRPr lang="ar-SA"/>
          </a:p>
        </p:txBody>
      </p:sp>
    </p:spTree>
    <p:extLst>
      <p:ext uri="{BB962C8B-B14F-4D97-AF65-F5344CB8AC3E}">
        <p14:creationId xmlns:p14="http://schemas.microsoft.com/office/powerpoint/2010/main" val="33014743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9FF8843-35E4-4CF2-85C8-547FFA00A518}" type="datetimeFigureOut">
              <a:rPr lang="ar-SA" smtClean="0"/>
              <a:pPr/>
              <a:t>03/12/1436</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E00A51B-F948-4C64-A427-95418753A7FE}" type="slidenum">
              <a:rPr lang="ar-SA" smtClean="0"/>
              <a:pPr/>
              <a:t>‹#›</a:t>
            </a:fld>
            <a:endParaRPr lang="ar-SA"/>
          </a:p>
        </p:txBody>
      </p:sp>
    </p:spTree>
    <p:extLst>
      <p:ext uri="{BB962C8B-B14F-4D97-AF65-F5344CB8AC3E}">
        <p14:creationId xmlns:p14="http://schemas.microsoft.com/office/powerpoint/2010/main" val="218413379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FE00A51B-F948-4C64-A427-95418753A7FE}" type="slidenum">
              <a:rPr lang="ar-SA" smtClean="0"/>
              <a:pPr/>
              <a:t>33</a:t>
            </a:fld>
            <a:endParaRPr lang="ar-SA"/>
          </a:p>
        </p:txBody>
      </p:sp>
    </p:spTree>
    <p:extLst>
      <p:ext uri="{BB962C8B-B14F-4D97-AF65-F5344CB8AC3E}">
        <p14:creationId xmlns:p14="http://schemas.microsoft.com/office/powerpoint/2010/main" val="327621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SA"/>
          </a:p>
        </p:txBody>
      </p:sp>
      <p:sp>
        <p:nvSpPr>
          <p:cNvPr id="4" name="Date Placeholder 3"/>
          <p:cNvSpPr>
            <a:spLocks noGrp="1"/>
          </p:cNvSpPr>
          <p:nvPr>
            <p:ph type="dt" sz="half" idx="10"/>
          </p:nvPr>
        </p:nvSpPr>
        <p:spPr/>
        <p:txBody>
          <a:bodyPr/>
          <a:lstStyle/>
          <a:p>
            <a:fld id="{A2DD88CF-697C-4812-93F9-7E84022265DD}" type="datetime1">
              <a:rPr lang="ar-SA" smtClean="0"/>
              <a:pPr/>
              <a:t>03/12/1436</a:t>
            </a:fld>
            <a:endParaRPr lang="ar-SA"/>
          </a:p>
        </p:txBody>
      </p:sp>
      <p:sp>
        <p:nvSpPr>
          <p:cNvPr id="5" name="Footer Placeholder 4"/>
          <p:cNvSpPr>
            <a:spLocks noGrp="1"/>
          </p:cNvSpPr>
          <p:nvPr>
            <p:ph type="ftr" sz="quarter" idx="11"/>
          </p:nvPr>
        </p:nvSpPr>
        <p:spPr/>
        <p:txBody>
          <a:bodyPr/>
          <a:lstStyle/>
          <a:p>
            <a:r>
              <a:rPr lang="en-US" smtClean="0"/>
              <a:t>Dr. Mohammed ALnaif</a:t>
            </a:r>
            <a:endParaRPr lang="ar-SA"/>
          </a:p>
        </p:txBody>
      </p:sp>
      <p:sp>
        <p:nvSpPr>
          <p:cNvPr id="6" name="Slide Number Placeholder 5"/>
          <p:cNvSpPr>
            <a:spLocks noGrp="1"/>
          </p:cNvSpPr>
          <p:nvPr>
            <p:ph type="sldNum" sz="quarter" idx="12"/>
          </p:nvPr>
        </p:nvSpPr>
        <p:spPr/>
        <p:txBody>
          <a:bodyPr/>
          <a:lstStyle/>
          <a:p>
            <a:fld id="{A1410D2B-2551-48FB-B06B-9D699B2FEE1C}"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0BF67AA0-559D-42B1-835C-6210AD98DDE0}" type="datetime1">
              <a:rPr lang="ar-SA" smtClean="0"/>
              <a:pPr/>
              <a:t>03/12/1436</a:t>
            </a:fld>
            <a:endParaRPr lang="ar-SA"/>
          </a:p>
        </p:txBody>
      </p:sp>
      <p:sp>
        <p:nvSpPr>
          <p:cNvPr id="5" name="Footer Placeholder 4"/>
          <p:cNvSpPr>
            <a:spLocks noGrp="1"/>
          </p:cNvSpPr>
          <p:nvPr>
            <p:ph type="ftr" sz="quarter" idx="11"/>
          </p:nvPr>
        </p:nvSpPr>
        <p:spPr/>
        <p:txBody>
          <a:bodyPr/>
          <a:lstStyle/>
          <a:p>
            <a:r>
              <a:rPr lang="en-US" smtClean="0"/>
              <a:t>Dr. Mohammed ALnaif</a:t>
            </a:r>
            <a:endParaRPr lang="ar-SA"/>
          </a:p>
        </p:txBody>
      </p:sp>
      <p:sp>
        <p:nvSpPr>
          <p:cNvPr id="6" name="Slide Number Placeholder 5"/>
          <p:cNvSpPr>
            <a:spLocks noGrp="1"/>
          </p:cNvSpPr>
          <p:nvPr>
            <p:ph type="sldNum" sz="quarter" idx="12"/>
          </p:nvPr>
        </p:nvSpPr>
        <p:spPr/>
        <p:txBody>
          <a:bodyPr/>
          <a:lstStyle/>
          <a:p>
            <a:fld id="{A1410D2B-2551-48FB-B06B-9D699B2FEE1C}"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60BE86B2-05C3-4B9B-8962-ECB8E985ABB5}" type="datetime1">
              <a:rPr lang="ar-SA" smtClean="0"/>
              <a:pPr/>
              <a:t>03/12/1436</a:t>
            </a:fld>
            <a:endParaRPr lang="ar-SA"/>
          </a:p>
        </p:txBody>
      </p:sp>
      <p:sp>
        <p:nvSpPr>
          <p:cNvPr id="5" name="Footer Placeholder 4"/>
          <p:cNvSpPr>
            <a:spLocks noGrp="1"/>
          </p:cNvSpPr>
          <p:nvPr>
            <p:ph type="ftr" sz="quarter" idx="11"/>
          </p:nvPr>
        </p:nvSpPr>
        <p:spPr/>
        <p:txBody>
          <a:bodyPr/>
          <a:lstStyle/>
          <a:p>
            <a:r>
              <a:rPr lang="en-US" smtClean="0"/>
              <a:t>Dr. Mohammed ALnaif</a:t>
            </a:r>
            <a:endParaRPr lang="ar-SA"/>
          </a:p>
        </p:txBody>
      </p:sp>
      <p:sp>
        <p:nvSpPr>
          <p:cNvPr id="6" name="Slide Number Placeholder 5"/>
          <p:cNvSpPr>
            <a:spLocks noGrp="1"/>
          </p:cNvSpPr>
          <p:nvPr>
            <p:ph type="sldNum" sz="quarter" idx="12"/>
          </p:nvPr>
        </p:nvSpPr>
        <p:spPr/>
        <p:txBody>
          <a:bodyPr/>
          <a:lstStyle/>
          <a:p>
            <a:fld id="{A1410D2B-2551-48FB-B06B-9D699B2FEE1C}"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9AF9378F-EBB3-4981-9324-D975FC3D6B87}" type="datetime1">
              <a:rPr lang="ar-SA" smtClean="0"/>
              <a:pPr/>
              <a:t>03/12/1436</a:t>
            </a:fld>
            <a:endParaRPr lang="ar-SA"/>
          </a:p>
        </p:txBody>
      </p:sp>
      <p:sp>
        <p:nvSpPr>
          <p:cNvPr id="5" name="Footer Placeholder 4"/>
          <p:cNvSpPr>
            <a:spLocks noGrp="1"/>
          </p:cNvSpPr>
          <p:nvPr>
            <p:ph type="ftr" sz="quarter" idx="11"/>
          </p:nvPr>
        </p:nvSpPr>
        <p:spPr/>
        <p:txBody>
          <a:bodyPr/>
          <a:lstStyle/>
          <a:p>
            <a:r>
              <a:rPr lang="en-US" smtClean="0"/>
              <a:t>Dr. Mohammed ALnaif</a:t>
            </a:r>
            <a:endParaRPr lang="ar-SA"/>
          </a:p>
        </p:txBody>
      </p:sp>
      <p:sp>
        <p:nvSpPr>
          <p:cNvPr id="6" name="Slide Number Placeholder 5"/>
          <p:cNvSpPr>
            <a:spLocks noGrp="1"/>
          </p:cNvSpPr>
          <p:nvPr>
            <p:ph type="sldNum" sz="quarter" idx="12"/>
          </p:nvPr>
        </p:nvSpPr>
        <p:spPr/>
        <p:txBody>
          <a:bodyPr/>
          <a:lstStyle/>
          <a:p>
            <a:fld id="{A1410D2B-2551-48FB-B06B-9D699B2FEE1C}"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18F036-7A8E-4C4A-B7DA-0B84F3A0D225}" type="datetime1">
              <a:rPr lang="ar-SA" smtClean="0"/>
              <a:pPr/>
              <a:t>03/12/1436</a:t>
            </a:fld>
            <a:endParaRPr lang="ar-SA"/>
          </a:p>
        </p:txBody>
      </p:sp>
      <p:sp>
        <p:nvSpPr>
          <p:cNvPr id="5" name="Footer Placeholder 4"/>
          <p:cNvSpPr>
            <a:spLocks noGrp="1"/>
          </p:cNvSpPr>
          <p:nvPr>
            <p:ph type="ftr" sz="quarter" idx="11"/>
          </p:nvPr>
        </p:nvSpPr>
        <p:spPr/>
        <p:txBody>
          <a:bodyPr/>
          <a:lstStyle/>
          <a:p>
            <a:r>
              <a:rPr lang="en-US" smtClean="0"/>
              <a:t>Dr. Mohammed ALnaif</a:t>
            </a:r>
            <a:endParaRPr lang="ar-SA"/>
          </a:p>
        </p:txBody>
      </p:sp>
      <p:sp>
        <p:nvSpPr>
          <p:cNvPr id="6" name="Slide Number Placeholder 5"/>
          <p:cNvSpPr>
            <a:spLocks noGrp="1"/>
          </p:cNvSpPr>
          <p:nvPr>
            <p:ph type="sldNum" sz="quarter" idx="12"/>
          </p:nvPr>
        </p:nvSpPr>
        <p:spPr/>
        <p:txBody>
          <a:bodyPr/>
          <a:lstStyle/>
          <a:p>
            <a:fld id="{A1410D2B-2551-48FB-B06B-9D699B2FEE1C}"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p>
            <a:fld id="{F5AC7CCD-A2D9-471B-82B8-EF13209F502E}" type="datetime1">
              <a:rPr lang="ar-SA" smtClean="0"/>
              <a:pPr/>
              <a:t>03/12/1436</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
        <p:nvSpPr>
          <p:cNvPr id="7" name="Slide Number Placeholder 6"/>
          <p:cNvSpPr>
            <a:spLocks noGrp="1"/>
          </p:cNvSpPr>
          <p:nvPr>
            <p:ph type="sldNum" sz="quarter" idx="12"/>
          </p:nvPr>
        </p:nvSpPr>
        <p:spPr/>
        <p:txBody>
          <a:bodyPr/>
          <a:lstStyle/>
          <a:p>
            <a:fld id="{A1410D2B-2551-48FB-B06B-9D699B2FEE1C}"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p>
            <a:fld id="{95A5817D-35D1-4477-AE58-39722CB813B1}" type="datetime1">
              <a:rPr lang="ar-SA" smtClean="0"/>
              <a:pPr/>
              <a:t>03/12/1436</a:t>
            </a:fld>
            <a:endParaRPr lang="ar-SA"/>
          </a:p>
        </p:txBody>
      </p:sp>
      <p:sp>
        <p:nvSpPr>
          <p:cNvPr id="8" name="Footer Placeholder 7"/>
          <p:cNvSpPr>
            <a:spLocks noGrp="1"/>
          </p:cNvSpPr>
          <p:nvPr>
            <p:ph type="ftr" sz="quarter" idx="11"/>
          </p:nvPr>
        </p:nvSpPr>
        <p:spPr/>
        <p:txBody>
          <a:bodyPr/>
          <a:lstStyle/>
          <a:p>
            <a:r>
              <a:rPr lang="en-US" smtClean="0"/>
              <a:t>Dr. Mohammed ALnaif</a:t>
            </a:r>
            <a:endParaRPr lang="ar-SA"/>
          </a:p>
        </p:txBody>
      </p:sp>
      <p:sp>
        <p:nvSpPr>
          <p:cNvPr id="9" name="Slide Number Placeholder 8"/>
          <p:cNvSpPr>
            <a:spLocks noGrp="1"/>
          </p:cNvSpPr>
          <p:nvPr>
            <p:ph type="sldNum" sz="quarter" idx="12"/>
          </p:nvPr>
        </p:nvSpPr>
        <p:spPr/>
        <p:txBody>
          <a:bodyPr/>
          <a:lstStyle/>
          <a:p>
            <a:fld id="{A1410D2B-2551-48FB-B06B-9D699B2FEE1C}"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p>
            <a:fld id="{0E0BD74F-A457-46F2-9DA8-B8A1ED7C9EE7}" type="datetime1">
              <a:rPr lang="ar-SA" smtClean="0"/>
              <a:pPr/>
              <a:t>03/12/1436</a:t>
            </a:fld>
            <a:endParaRPr lang="ar-SA"/>
          </a:p>
        </p:txBody>
      </p:sp>
      <p:sp>
        <p:nvSpPr>
          <p:cNvPr id="4" name="Footer Placeholder 3"/>
          <p:cNvSpPr>
            <a:spLocks noGrp="1"/>
          </p:cNvSpPr>
          <p:nvPr>
            <p:ph type="ftr" sz="quarter" idx="11"/>
          </p:nvPr>
        </p:nvSpPr>
        <p:spPr/>
        <p:txBody>
          <a:bodyPr/>
          <a:lstStyle/>
          <a:p>
            <a:r>
              <a:rPr lang="en-US" smtClean="0"/>
              <a:t>Dr. Mohammed ALnaif</a:t>
            </a:r>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2087A2-2B8B-4BD3-AA85-E9434AB0690B}" type="datetime1">
              <a:rPr lang="ar-SA" smtClean="0"/>
              <a:pPr/>
              <a:t>03/12/1436</a:t>
            </a:fld>
            <a:endParaRPr lang="ar-SA"/>
          </a:p>
        </p:txBody>
      </p:sp>
      <p:sp>
        <p:nvSpPr>
          <p:cNvPr id="3" name="Footer Placeholder 2"/>
          <p:cNvSpPr>
            <a:spLocks noGrp="1"/>
          </p:cNvSpPr>
          <p:nvPr>
            <p:ph type="ftr" sz="quarter" idx="11"/>
          </p:nvPr>
        </p:nvSpPr>
        <p:spPr/>
        <p:txBody>
          <a:bodyPr/>
          <a:lstStyle/>
          <a:p>
            <a:r>
              <a:rPr lang="en-US" smtClean="0"/>
              <a:t>Dr. Mohammed ALnaif</a:t>
            </a:r>
            <a:endParaRPr lang="ar-SA"/>
          </a:p>
        </p:txBody>
      </p:sp>
      <p:sp>
        <p:nvSpPr>
          <p:cNvPr id="4" name="Slide Number Placeholder 3"/>
          <p:cNvSpPr>
            <a:spLocks noGrp="1"/>
          </p:cNvSpPr>
          <p:nvPr>
            <p:ph type="sldNum" sz="quarter" idx="12"/>
          </p:nvPr>
        </p:nvSpPr>
        <p:spPr/>
        <p:txBody>
          <a:bodyPr/>
          <a:lstStyle/>
          <a:p>
            <a:fld id="{A1410D2B-2551-48FB-B06B-9D699B2FEE1C}"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9FC155-E842-40A9-8A88-CCE2BEA8312F}" type="datetime1">
              <a:rPr lang="ar-SA" smtClean="0"/>
              <a:pPr/>
              <a:t>03/12/1436</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
        <p:nvSpPr>
          <p:cNvPr id="7" name="Slide Number Placeholder 6"/>
          <p:cNvSpPr>
            <a:spLocks noGrp="1"/>
          </p:cNvSpPr>
          <p:nvPr>
            <p:ph type="sldNum" sz="quarter" idx="12"/>
          </p:nvPr>
        </p:nvSpPr>
        <p:spPr/>
        <p:txBody>
          <a:bodyPr/>
          <a:lstStyle/>
          <a:p>
            <a:fld id="{A1410D2B-2551-48FB-B06B-9D699B2FEE1C}"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1FEB68-94FF-44B4-ADEE-B279963A7252}" type="datetime1">
              <a:rPr lang="ar-SA" smtClean="0"/>
              <a:pPr/>
              <a:t>03/12/1436</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
        <p:nvSpPr>
          <p:cNvPr id="7" name="Slide Number Placeholder 6"/>
          <p:cNvSpPr>
            <a:spLocks noGrp="1"/>
          </p:cNvSpPr>
          <p:nvPr>
            <p:ph type="sldNum" sz="quarter" idx="12"/>
          </p:nvPr>
        </p:nvSpPr>
        <p:spPr/>
        <p:txBody>
          <a:bodyPr/>
          <a:lstStyle/>
          <a:p>
            <a:fld id="{A1410D2B-2551-48FB-B06B-9D699B2FEE1C}"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S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4E61C91-4787-44E6-AFCD-DF4492B44B90}" type="datetime1">
              <a:rPr lang="ar-SA" smtClean="0"/>
              <a:pPr/>
              <a:t>03/12/1436</a:t>
            </a:fld>
            <a:endParaRPr lang="ar-S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r>
              <a:rPr lang="en-US" smtClean="0"/>
              <a:t>Dr. Mohammed ALnaif</a:t>
            </a:r>
            <a:endParaRPr lang="ar-SA"/>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1410D2B-2551-48FB-B06B-9D699B2FEE1C}"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0"/>
            <a:ext cx="6858048" cy="1785949"/>
          </a:xfrm>
        </p:spPr>
        <p:txBody>
          <a:bodyPr>
            <a:normAutofit/>
          </a:bodyPr>
          <a:lstStyle/>
          <a:p>
            <a:r>
              <a:rPr lang="en-US" b="1" dirty="0" smtClean="0">
                <a:solidFill>
                  <a:srgbClr val="FFFF00"/>
                </a:solidFill>
                <a:effectLst>
                  <a:outerShdw blurRad="38100" dist="38100" dir="2700000" algn="tl">
                    <a:srgbClr val="000000">
                      <a:alpha val="43137"/>
                    </a:srgbClr>
                  </a:outerShdw>
                </a:effectLst>
              </a:rPr>
              <a:t>Chapter Three</a:t>
            </a:r>
            <a:br>
              <a:rPr lang="en-US" b="1" dirty="0" smtClean="0">
                <a:solidFill>
                  <a:srgbClr val="FFFF00"/>
                </a:solidFill>
                <a:effectLst>
                  <a:outerShdw blurRad="38100" dist="38100" dir="2700000" algn="tl">
                    <a:srgbClr val="000000">
                      <a:alpha val="43137"/>
                    </a:srgbClr>
                  </a:outerShdw>
                </a:effectLst>
              </a:rPr>
            </a:br>
            <a:r>
              <a:rPr lang="en-US" b="1" dirty="0" smtClean="0">
                <a:solidFill>
                  <a:srgbClr val="FFFF00"/>
                </a:solidFill>
                <a:effectLst>
                  <a:outerShdw blurRad="38100" dist="38100" dir="2700000" algn="tl">
                    <a:srgbClr val="000000">
                      <a:alpha val="43137"/>
                    </a:srgbClr>
                  </a:outerShdw>
                </a:effectLst>
              </a:rPr>
              <a:t>Research </a:t>
            </a:r>
            <a:r>
              <a:rPr lang="en-US" b="1" dirty="0">
                <a:solidFill>
                  <a:srgbClr val="FFFF00"/>
                </a:solidFill>
                <a:effectLst>
                  <a:outerShdw blurRad="38100" dist="38100" dir="2700000" algn="tl">
                    <a:srgbClr val="000000">
                      <a:alpha val="43137"/>
                    </a:srgbClr>
                  </a:outerShdw>
                </a:effectLst>
              </a:rPr>
              <a:t>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14348" y="2428868"/>
            <a:ext cx="7572428" cy="3209932"/>
          </a:xfrm>
        </p:spPr>
        <p:txBody>
          <a:bodyPr>
            <a:normAutofit/>
          </a:bodyPr>
          <a:lstStyle/>
          <a:p>
            <a:pPr algn="l"/>
            <a:r>
              <a:rPr lang="en-US" sz="3600" b="1" dirty="0" smtClean="0">
                <a:solidFill>
                  <a:srgbClr val="10F03B"/>
                </a:solidFill>
              </a:rPr>
              <a:t>Research Methods </a:t>
            </a:r>
            <a:r>
              <a:rPr lang="en-US" sz="3600" b="1" dirty="0" smtClean="0">
                <a:solidFill>
                  <a:srgbClr val="FFC000"/>
                </a:solidFill>
              </a:rPr>
              <a:t>is a systematic and principled way of obtaining evidence (data, information) for solving health care problems.</a:t>
            </a:r>
          </a:p>
        </p:txBody>
      </p:sp>
      <p:sp>
        <p:nvSpPr>
          <p:cNvPr id="4" name="Date Placeholder 3"/>
          <p:cNvSpPr>
            <a:spLocks noGrp="1"/>
          </p:cNvSpPr>
          <p:nvPr>
            <p:ph type="dt" sz="half" idx="10"/>
          </p:nvPr>
        </p:nvSpPr>
        <p:spPr/>
        <p:txBody>
          <a:bodyPr/>
          <a:lstStyle/>
          <a:p>
            <a:fld id="{CA8BAC87-8B72-49E6-93C5-B8261D3791FB}"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1</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85786" y="2000240"/>
            <a:ext cx="7929618" cy="3786214"/>
          </a:xfrm>
        </p:spPr>
        <p:txBody>
          <a:bodyPr>
            <a:noAutofit/>
          </a:bodyPr>
          <a:lstStyle/>
          <a:p>
            <a:pPr algn="l" rtl="0"/>
            <a:r>
              <a:rPr lang="en-US" sz="3600" b="1" dirty="0" smtClean="0">
                <a:solidFill>
                  <a:srgbClr val="2BF54D"/>
                </a:solidFill>
                <a:effectLst>
                  <a:outerShdw blurRad="38100" dist="38100" dir="2700000" algn="tl">
                    <a:srgbClr val="000000">
                      <a:alpha val="43137"/>
                    </a:srgbClr>
                  </a:outerShdw>
                </a:effectLst>
              </a:rPr>
              <a:t>EXPERMENTAL RESEARCH</a:t>
            </a:r>
          </a:p>
          <a:p>
            <a:pPr lvl="0" algn="l" rtl="0"/>
            <a:r>
              <a:rPr lang="en-US" sz="3600" b="1" dirty="0" smtClean="0">
                <a:solidFill>
                  <a:srgbClr val="FFC000"/>
                </a:solidFill>
              </a:rPr>
              <a:t>The </a:t>
            </a:r>
            <a:r>
              <a:rPr lang="en-US" sz="3600" b="1" dirty="0" smtClean="0">
                <a:solidFill>
                  <a:srgbClr val="2BF54D"/>
                </a:solidFill>
              </a:rPr>
              <a:t>aim or goal  </a:t>
            </a:r>
            <a:r>
              <a:rPr lang="en-US" sz="3600" b="1" dirty="0">
                <a:solidFill>
                  <a:srgbClr val="FFC000"/>
                </a:solidFill>
              </a:rPr>
              <a:t>is to determine how changes in the Independent variable affect some outcome the dependent variable</a:t>
            </a:r>
            <a:r>
              <a:rPr lang="en-US" sz="3600" b="1" dirty="0" smtClean="0">
                <a:solidFill>
                  <a:srgbClr val="FFC000"/>
                </a:solidFill>
                <a:effectLst>
                  <a:outerShdw blurRad="38100" dist="38100" dir="2700000" algn="tl">
                    <a:srgbClr val="000000">
                      <a:alpha val="43137"/>
                    </a:srgbClr>
                  </a:outerShdw>
                </a:effectLst>
              </a:rPr>
              <a:t>.</a:t>
            </a:r>
          </a:p>
        </p:txBody>
      </p:sp>
      <p:sp>
        <p:nvSpPr>
          <p:cNvPr id="4" name="Date Placeholder 3"/>
          <p:cNvSpPr>
            <a:spLocks noGrp="1"/>
          </p:cNvSpPr>
          <p:nvPr>
            <p:ph type="dt" sz="half" idx="10"/>
          </p:nvPr>
        </p:nvSpPr>
        <p:spPr/>
        <p:txBody>
          <a:bodyPr/>
          <a:lstStyle/>
          <a:p>
            <a:fld id="{63372413-D401-4CAD-BC9E-A74E7413DF3D}"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10</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85786" y="1785926"/>
            <a:ext cx="7929618" cy="4000528"/>
          </a:xfrm>
        </p:spPr>
        <p:txBody>
          <a:bodyPr>
            <a:noAutofit/>
          </a:bodyPr>
          <a:lstStyle/>
          <a:p>
            <a:pPr algn="l" rtl="0"/>
            <a:r>
              <a:rPr lang="en-US" sz="3600" b="1" dirty="0" smtClean="0">
                <a:solidFill>
                  <a:srgbClr val="2BF54D"/>
                </a:solidFill>
                <a:effectLst>
                  <a:outerShdw blurRad="38100" dist="38100" dir="2700000" algn="tl">
                    <a:srgbClr val="000000">
                      <a:alpha val="43137"/>
                    </a:srgbClr>
                  </a:outerShdw>
                </a:effectLst>
              </a:rPr>
              <a:t>EXPERMENTAL RESEARCH</a:t>
            </a:r>
          </a:p>
          <a:p>
            <a:pPr lvl="0" algn="l" rtl="0"/>
            <a:r>
              <a:rPr lang="en-US" sz="3600" b="1" dirty="0" smtClean="0">
                <a:solidFill>
                  <a:srgbClr val="FFC000"/>
                </a:solidFill>
              </a:rPr>
              <a:t>By </a:t>
            </a:r>
            <a:r>
              <a:rPr lang="en-US" sz="3600" b="1" dirty="0">
                <a:solidFill>
                  <a:srgbClr val="FFC000"/>
                </a:solidFill>
              </a:rPr>
              <a:t>controlling the timing or amount of the intervention or which subjects get it and which ones do not, the chances are minimized that other factors outside of the researcher's control could have affected the results</a:t>
            </a:r>
            <a:r>
              <a:rPr lang="en-US" sz="3600" b="1" dirty="0" smtClean="0">
                <a:solidFill>
                  <a:srgbClr val="FFC000"/>
                </a:solidFill>
                <a:effectLst>
                  <a:outerShdw blurRad="38100" dist="38100" dir="2700000" algn="tl">
                    <a:srgbClr val="000000">
                      <a:alpha val="43137"/>
                    </a:srgbClr>
                  </a:outerShdw>
                </a:effectLst>
              </a:rPr>
              <a:t>.</a:t>
            </a:r>
          </a:p>
        </p:txBody>
      </p:sp>
      <p:sp>
        <p:nvSpPr>
          <p:cNvPr id="4" name="Date Placeholder 3"/>
          <p:cNvSpPr>
            <a:spLocks noGrp="1"/>
          </p:cNvSpPr>
          <p:nvPr>
            <p:ph type="dt" sz="half" idx="10"/>
          </p:nvPr>
        </p:nvSpPr>
        <p:spPr/>
        <p:txBody>
          <a:bodyPr/>
          <a:lstStyle/>
          <a:p>
            <a:fld id="{D40900ED-0189-42D2-9AC7-D7053C066827}"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11</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85786" y="2000240"/>
            <a:ext cx="7929618" cy="3786214"/>
          </a:xfrm>
        </p:spPr>
        <p:txBody>
          <a:bodyPr>
            <a:noAutofit/>
          </a:bodyPr>
          <a:lstStyle/>
          <a:p>
            <a:pPr lvl="0" algn="l" rtl="0"/>
            <a:r>
              <a:rPr lang="en-US" sz="3600" b="1" dirty="0" smtClean="0">
                <a:solidFill>
                  <a:srgbClr val="2BF54D"/>
                </a:solidFill>
              </a:rPr>
              <a:t>Observational Studies</a:t>
            </a:r>
          </a:p>
          <a:p>
            <a:pPr lvl="0" algn="l" rtl="0"/>
            <a:r>
              <a:rPr lang="en-US" sz="3600" b="1" dirty="0" smtClean="0">
                <a:solidFill>
                  <a:srgbClr val="FFC000"/>
                </a:solidFill>
              </a:rPr>
              <a:t>By </a:t>
            </a:r>
            <a:r>
              <a:rPr lang="en-US" sz="3600" b="1" dirty="0">
                <a:solidFill>
                  <a:srgbClr val="FFC000"/>
                </a:solidFill>
              </a:rPr>
              <a:t>contrast the researcher does not control the intervention in observational studies but rather observes the effects of an experiment in nature</a:t>
            </a:r>
            <a:r>
              <a:rPr lang="en-US" sz="3600" b="1" dirty="0" smtClean="0">
                <a:solidFill>
                  <a:srgbClr val="FFC000"/>
                </a:solidFill>
                <a:effectLst>
                  <a:outerShdw blurRad="38100" dist="38100" dir="2700000" algn="tl">
                    <a:srgbClr val="000000">
                      <a:alpha val="43137"/>
                    </a:srgbClr>
                  </a:outerShdw>
                </a:effectLst>
              </a:rPr>
              <a:t>.</a:t>
            </a:r>
          </a:p>
        </p:txBody>
      </p:sp>
      <p:sp>
        <p:nvSpPr>
          <p:cNvPr id="4" name="Date Placeholder 3"/>
          <p:cNvSpPr>
            <a:spLocks noGrp="1"/>
          </p:cNvSpPr>
          <p:nvPr>
            <p:ph type="dt" sz="half" idx="10"/>
          </p:nvPr>
        </p:nvSpPr>
        <p:spPr/>
        <p:txBody>
          <a:bodyPr/>
          <a:lstStyle/>
          <a:p>
            <a:fld id="{969DD47B-DD9F-4877-8584-8B2168E61BA6}"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12</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571472" y="1714488"/>
            <a:ext cx="8143932" cy="4071966"/>
          </a:xfrm>
        </p:spPr>
        <p:txBody>
          <a:bodyPr>
            <a:noAutofit/>
          </a:bodyPr>
          <a:lstStyle/>
          <a:p>
            <a:pPr algn="l" rtl="0"/>
            <a:r>
              <a:rPr lang="en-US" sz="3600" b="1" dirty="0">
                <a:solidFill>
                  <a:srgbClr val="2BF54D"/>
                </a:solidFill>
              </a:rPr>
              <a:t>DATA GATHERING</a:t>
            </a:r>
            <a:endParaRPr lang="en-US" sz="3600" dirty="0">
              <a:solidFill>
                <a:srgbClr val="2BF54D"/>
              </a:solidFill>
            </a:endParaRPr>
          </a:p>
          <a:p>
            <a:pPr lvl="0" algn="l" rtl="0">
              <a:buClr>
                <a:srgbClr val="2BF54D"/>
              </a:buClr>
              <a:buFont typeface="Wingdings" pitchFamily="2" charset="2"/>
              <a:buChar char="v"/>
            </a:pPr>
            <a:r>
              <a:rPr lang="en-US" sz="3600" b="1" dirty="0">
                <a:solidFill>
                  <a:srgbClr val="FFC000"/>
                </a:solidFill>
              </a:rPr>
              <a:t>Prospective studies that involve gathering data after the study have begun.</a:t>
            </a:r>
            <a:endParaRPr lang="en-US" sz="3600" dirty="0">
              <a:solidFill>
                <a:srgbClr val="FFC000"/>
              </a:solidFill>
            </a:endParaRPr>
          </a:p>
          <a:p>
            <a:pPr algn="l" rtl="0">
              <a:buClr>
                <a:srgbClr val="2BF54D"/>
              </a:buClr>
              <a:buFont typeface="Wingdings" pitchFamily="2" charset="2"/>
              <a:buChar char="v"/>
            </a:pPr>
            <a:r>
              <a:rPr lang="en-US" sz="3600" b="1" dirty="0">
                <a:solidFill>
                  <a:srgbClr val="FFC000"/>
                </a:solidFill>
              </a:rPr>
              <a:t>Retrospective studies the data have already been collected for other reasons at sometime in the past</a:t>
            </a:r>
            <a:r>
              <a:rPr lang="en-US" sz="3600" b="1" dirty="0" smtClean="0">
                <a:solidFill>
                  <a:srgbClr val="FFC000"/>
                </a:solidFill>
                <a:effectLst>
                  <a:outerShdw blurRad="38100" dist="38100" dir="2700000" algn="tl">
                    <a:srgbClr val="000000">
                      <a:alpha val="43137"/>
                    </a:srgbClr>
                  </a:outerShdw>
                </a:effectLst>
              </a:rPr>
              <a:t>.</a:t>
            </a:r>
          </a:p>
        </p:txBody>
      </p:sp>
      <p:sp>
        <p:nvSpPr>
          <p:cNvPr id="4" name="Date Placeholder 3"/>
          <p:cNvSpPr>
            <a:spLocks noGrp="1"/>
          </p:cNvSpPr>
          <p:nvPr>
            <p:ph type="dt" sz="half" idx="10"/>
          </p:nvPr>
        </p:nvSpPr>
        <p:spPr/>
        <p:txBody>
          <a:bodyPr/>
          <a:lstStyle/>
          <a:p>
            <a:fld id="{DC853D02-B885-48A8-9548-F7A006EC8F42}"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13</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571472" y="1571612"/>
            <a:ext cx="8286808" cy="4214842"/>
          </a:xfrm>
        </p:spPr>
        <p:txBody>
          <a:bodyPr>
            <a:noAutofit/>
          </a:bodyPr>
          <a:lstStyle/>
          <a:p>
            <a:pPr algn="l" rtl="0"/>
            <a:r>
              <a:rPr lang="en-US" b="1" dirty="0">
                <a:solidFill>
                  <a:srgbClr val="2BF54D"/>
                </a:solidFill>
                <a:effectLst>
                  <a:outerShdw blurRad="38100" dist="38100" dir="2700000" algn="tl">
                    <a:srgbClr val="000000">
                      <a:alpha val="43137"/>
                    </a:srgbClr>
                  </a:outerShdw>
                </a:effectLst>
              </a:rPr>
              <a:t>THE NEED FOR CONTROL OR COMPERISON GROUP</a:t>
            </a:r>
          </a:p>
          <a:p>
            <a:pPr algn="l" rtl="0"/>
            <a:r>
              <a:rPr lang="en-US" b="1" dirty="0">
                <a:solidFill>
                  <a:srgbClr val="FFC000"/>
                </a:solidFill>
                <a:effectLst>
                  <a:outerShdw blurRad="38100" dist="38100" dir="2700000" algn="tl">
                    <a:srgbClr val="000000">
                      <a:alpha val="43137"/>
                    </a:srgbClr>
                  </a:outerShdw>
                </a:effectLst>
              </a:rPr>
              <a:t>A control group consist of subjects that undergo exactly the same conditions as the group receiving the treatment, the casual effect of which being investigated. In field research in applied clinical setting we include control groups in the design to ensure internal validity</a:t>
            </a:r>
            <a:r>
              <a:rPr lang="en-US" sz="3600" b="1" dirty="0" smtClean="0">
                <a:solidFill>
                  <a:srgbClr val="FFC000"/>
                </a:solidFill>
                <a:effectLst>
                  <a:outerShdw blurRad="38100" dist="38100" dir="2700000" algn="tl">
                    <a:srgbClr val="000000">
                      <a:alpha val="43137"/>
                    </a:srgbClr>
                  </a:outerShdw>
                </a:effectLst>
              </a:rPr>
              <a:t>.</a:t>
            </a:r>
          </a:p>
        </p:txBody>
      </p:sp>
      <p:sp>
        <p:nvSpPr>
          <p:cNvPr id="4" name="Date Placeholder 3"/>
          <p:cNvSpPr>
            <a:spLocks noGrp="1"/>
          </p:cNvSpPr>
          <p:nvPr>
            <p:ph type="dt" sz="half" idx="10"/>
          </p:nvPr>
        </p:nvSpPr>
        <p:spPr/>
        <p:txBody>
          <a:bodyPr/>
          <a:lstStyle/>
          <a:p>
            <a:fld id="{D2511BE4-842E-43B2-8A43-173B749A195E}"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14</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85786" y="1928802"/>
            <a:ext cx="7715304" cy="3857652"/>
          </a:xfrm>
        </p:spPr>
        <p:txBody>
          <a:bodyPr>
            <a:noAutofit/>
          </a:bodyPr>
          <a:lstStyle/>
          <a:p>
            <a:pPr algn="l" rtl="0"/>
            <a:r>
              <a:rPr lang="en-US" sz="3600" b="1" dirty="0">
                <a:solidFill>
                  <a:srgbClr val="2BF54D"/>
                </a:solidFill>
                <a:effectLst>
                  <a:outerShdw blurRad="38100" dist="38100" dir="2700000" algn="tl">
                    <a:srgbClr val="000000">
                      <a:alpha val="43137"/>
                    </a:srgbClr>
                  </a:outerShdw>
                </a:effectLst>
              </a:rPr>
              <a:t>Internal Validity</a:t>
            </a:r>
            <a:endParaRPr lang="en-US" sz="3600" dirty="0">
              <a:solidFill>
                <a:srgbClr val="2BF54D"/>
              </a:solidFill>
              <a:effectLst>
                <a:outerShdw blurRad="38100" dist="38100" dir="2700000" algn="tl">
                  <a:srgbClr val="000000">
                    <a:alpha val="43137"/>
                  </a:srgbClr>
                </a:outerShdw>
              </a:effectLst>
            </a:endParaRPr>
          </a:p>
          <a:p>
            <a:pPr algn="l" rtl="0"/>
            <a:r>
              <a:rPr lang="en-US" sz="3600" b="1" dirty="0">
                <a:solidFill>
                  <a:srgbClr val="FFC000"/>
                </a:solidFill>
                <a:effectLst>
                  <a:outerShdw blurRad="38100" dist="38100" dir="2700000" algn="tl">
                    <a:srgbClr val="000000">
                      <a:alpha val="43137"/>
                    </a:srgbClr>
                  </a:outerShdw>
                </a:effectLst>
              </a:rPr>
              <a:t>In a study internal validity is the ability of the researcher to attribute differences in the groups or participants to the independent variable</a:t>
            </a:r>
            <a:r>
              <a:rPr lang="en-US" sz="3600" b="1" dirty="0" smtClean="0">
                <a:solidFill>
                  <a:srgbClr val="FFC000"/>
                </a:solidFill>
                <a:effectLst>
                  <a:outerShdw blurRad="38100" dist="38100" dir="2700000" algn="tl">
                    <a:srgbClr val="000000">
                      <a:alpha val="43137"/>
                    </a:srgbClr>
                  </a:outerShdw>
                </a:effectLst>
              </a:rPr>
              <a:t>.</a:t>
            </a:r>
          </a:p>
        </p:txBody>
      </p:sp>
      <p:sp>
        <p:nvSpPr>
          <p:cNvPr id="4" name="Date Placeholder 3"/>
          <p:cNvSpPr>
            <a:spLocks noGrp="1"/>
          </p:cNvSpPr>
          <p:nvPr>
            <p:ph type="dt" sz="half" idx="10"/>
          </p:nvPr>
        </p:nvSpPr>
        <p:spPr/>
        <p:txBody>
          <a:bodyPr/>
          <a:lstStyle/>
          <a:p>
            <a:fld id="{9C0094E0-2067-4A0D-BBAE-A574CCA581EE}"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15</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571472" y="1928802"/>
            <a:ext cx="7929618" cy="3857652"/>
          </a:xfrm>
        </p:spPr>
        <p:txBody>
          <a:bodyPr>
            <a:noAutofit/>
          </a:bodyPr>
          <a:lstStyle/>
          <a:p>
            <a:pPr algn="l" rtl="0"/>
            <a:r>
              <a:rPr lang="en-US" sz="3600" b="1" dirty="0">
                <a:solidFill>
                  <a:srgbClr val="2BF54D"/>
                </a:solidFill>
              </a:rPr>
              <a:t>SAMPLING</a:t>
            </a:r>
            <a:endParaRPr lang="en-US" sz="3600" dirty="0">
              <a:solidFill>
                <a:srgbClr val="2BF54D"/>
              </a:solidFill>
            </a:endParaRPr>
          </a:p>
          <a:p>
            <a:pPr lvl="0" algn="l" rtl="0">
              <a:buClr>
                <a:srgbClr val="2BF54D"/>
              </a:buClr>
              <a:buFont typeface="Wingdings" pitchFamily="2" charset="2"/>
              <a:buChar char="v"/>
            </a:pPr>
            <a:r>
              <a:rPr lang="en-US" b="1" dirty="0">
                <a:solidFill>
                  <a:srgbClr val="FFC000"/>
                </a:solidFill>
              </a:rPr>
              <a:t>Definition of the </a:t>
            </a:r>
            <a:r>
              <a:rPr lang="en-US" b="1" dirty="0">
                <a:solidFill>
                  <a:srgbClr val="2BF54D"/>
                </a:solidFill>
              </a:rPr>
              <a:t>population</a:t>
            </a:r>
            <a:r>
              <a:rPr lang="en-US" b="1" dirty="0">
                <a:solidFill>
                  <a:srgbClr val="FFC000"/>
                </a:solidFill>
              </a:rPr>
              <a:t> – researchers defines the population to which they wish to generalize the results.</a:t>
            </a:r>
            <a:endParaRPr lang="en-US" dirty="0">
              <a:solidFill>
                <a:srgbClr val="FFC000"/>
              </a:solidFill>
            </a:endParaRPr>
          </a:p>
          <a:p>
            <a:pPr algn="l" rtl="0">
              <a:buClr>
                <a:srgbClr val="2BF54D"/>
              </a:buClr>
              <a:buFont typeface="Wingdings" pitchFamily="2" charset="2"/>
              <a:buChar char="v"/>
            </a:pPr>
            <a:r>
              <a:rPr lang="en-US" b="1" dirty="0">
                <a:solidFill>
                  <a:srgbClr val="FFC000"/>
                </a:solidFill>
              </a:rPr>
              <a:t>A </a:t>
            </a:r>
            <a:r>
              <a:rPr lang="en-US" b="1" dirty="0">
                <a:solidFill>
                  <a:srgbClr val="2BF54D"/>
                </a:solidFill>
              </a:rPr>
              <a:t>population</a:t>
            </a:r>
            <a:r>
              <a:rPr lang="en-US" b="1" dirty="0">
                <a:solidFill>
                  <a:srgbClr val="FFC000"/>
                </a:solidFill>
              </a:rPr>
              <a:t> is an entire set of persons, objects or events which the researcher intends to study</a:t>
            </a:r>
            <a:r>
              <a:rPr lang="en-US" sz="3600" b="1" dirty="0" smtClean="0">
                <a:solidFill>
                  <a:srgbClr val="FFC000"/>
                </a:solidFill>
                <a:effectLst>
                  <a:outerShdw blurRad="38100" dist="38100" dir="2700000" algn="tl">
                    <a:srgbClr val="000000">
                      <a:alpha val="43137"/>
                    </a:srgbClr>
                  </a:outerShdw>
                </a:effectLst>
              </a:rPr>
              <a:t>.</a:t>
            </a:r>
          </a:p>
        </p:txBody>
      </p:sp>
      <p:sp>
        <p:nvSpPr>
          <p:cNvPr id="4" name="Date Placeholder 3"/>
          <p:cNvSpPr>
            <a:spLocks noGrp="1"/>
          </p:cNvSpPr>
          <p:nvPr>
            <p:ph type="dt" sz="half" idx="10"/>
          </p:nvPr>
        </p:nvSpPr>
        <p:spPr/>
        <p:txBody>
          <a:bodyPr/>
          <a:lstStyle/>
          <a:p>
            <a:fld id="{47015FBA-9E80-47CE-9F46-310C15634B6F}"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16</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428596" y="1500174"/>
            <a:ext cx="8286808" cy="4286280"/>
          </a:xfrm>
        </p:spPr>
        <p:txBody>
          <a:bodyPr>
            <a:noAutofit/>
          </a:bodyPr>
          <a:lstStyle/>
          <a:p>
            <a:pPr algn="l" rtl="0"/>
            <a:r>
              <a:rPr lang="en-US" sz="3600" b="1" dirty="0">
                <a:solidFill>
                  <a:srgbClr val="2BF54D"/>
                </a:solidFill>
              </a:rPr>
              <a:t>SAMPLING</a:t>
            </a:r>
            <a:endParaRPr lang="en-US" sz="3600" dirty="0">
              <a:solidFill>
                <a:srgbClr val="2BF54D"/>
              </a:solidFill>
            </a:endParaRPr>
          </a:p>
          <a:p>
            <a:pPr lvl="0" algn="l" rtl="0">
              <a:buClr>
                <a:srgbClr val="2BF54D"/>
              </a:buClr>
              <a:buFont typeface="Wingdings" pitchFamily="2" charset="2"/>
              <a:buChar char="v"/>
            </a:pPr>
            <a:r>
              <a:rPr lang="en-US" b="1" dirty="0">
                <a:solidFill>
                  <a:srgbClr val="FFC000"/>
                </a:solidFill>
              </a:rPr>
              <a:t>A </a:t>
            </a:r>
            <a:r>
              <a:rPr lang="en-US" b="1" dirty="0">
                <a:solidFill>
                  <a:srgbClr val="2BF54D"/>
                </a:solidFill>
              </a:rPr>
              <a:t>sample</a:t>
            </a:r>
            <a:r>
              <a:rPr lang="en-US" b="1" dirty="0">
                <a:solidFill>
                  <a:srgbClr val="FFC000"/>
                </a:solidFill>
              </a:rPr>
              <a:t> is a group of cases to be selected from a population.</a:t>
            </a:r>
            <a:endParaRPr lang="en-US" dirty="0">
              <a:solidFill>
                <a:srgbClr val="FFC000"/>
              </a:solidFill>
            </a:endParaRPr>
          </a:p>
          <a:p>
            <a:pPr lvl="0" algn="l" rtl="0">
              <a:buClr>
                <a:srgbClr val="2BF54D"/>
              </a:buClr>
              <a:buFont typeface="Wingdings" pitchFamily="2" charset="2"/>
              <a:buChar char="v"/>
            </a:pPr>
            <a:r>
              <a:rPr lang="en-US" b="1" dirty="0">
                <a:solidFill>
                  <a:srgbClr val="FFC000"/>
                </a:solidFill>
              </a:rPr>
              <a:t>A </a:t>
            </a:r>
            <a:r>
              <a:rPr lang="en-US" b="1" dirty="0">
                <a:solidFill>
                  <a:srgbClr val="2BF54D"/>
                </a:solidFill>
              </a:rPr>
              <a:t>Cohort</a:t>
            </a:r>
            <a:r>
              <a:rPr lang="en-US" b="1" dirty="0">
                <a:solidFill>
                  <a:srgbClr val="FFC000"/>
                </a:solidFill>
              </a:rPr>
              <a:t> is a group of people who share some attribute.</a:t>
            </a:r>
            <a:endParaRPr lang="en-US" dirty="0">
              <a:solidFill>
                <a:srgbClr val="FFC000"/>
              </a:solidFill>
            </a:endParaRPr>
          </a:p>
          <a:p>
            <a:pPr algn="l" rtl="0">
              <a:buClr>
                <a:srgbClr val="2BF54D"/>
              </a:buClr>
              <a:buFont typeface="Wingdings" pitchFamily="2" charset="2"/>
              <a:buChar char="v"/>
            </a:pPr>
            <a:r>
              <a:rPr lang="en-US" b="1" dirty="0">
                <a:solidFill>
                  <a:srgbClr val="FFC000"/>
                </a:solidFill>
              </a:rPr>
              <a:t>Selection of the </a:t>
            </a:r>
            <a:r>
              <a:rPr lang="en-US" b="1" dirty="0">
                <a:solidFill>
                  <a:srgbClr val="2BF54D"/>
                </a:solidFill>
              </a:rPr>
              <a:t>sample</a:t>
            </a:r>
            <a:r>
              <a:rPr lang="en-US" b="1" dirty="0">
                <a:solidFill>
                  <a:srgbClr val="FFC000"/>
                </a:solidFill>
              </a:rPr>
              <a:t> – using an appropriate sampling method, the sample is selected from the </a:t>
            </a:r>
            <a:r>
              <a:rPr lang="en-US" b="1" dirty="0" smtClean="0">
                <a:solidFill>
                  <a:srgbClr val="FFC000"/>
                </a:solidFill>
              </a:rPr>
              <a:t>population</a:t>
            </a:r>
            <a:r>
              <a:rPr lang="en-US" sz="3600" b="1" dirty="0" smtClean="0">
                <a:solidFill>
                  <a:srgbClr val="FFC000"/>
                </a:solidFill>
                <a:effectLst>
                  <a:outerShdw blurRad="38100" dist="38100" dir="2700000" algn="tl">
                    <a:srgbClr val="000000">
                      <a:alpha val="43137"/>
                    </a:srgbClr>
                  </a:outerShdw>
                </a:effectLst>
              </a:rPr>
              <a:t>.</a:t>
            </a:r>
          </a:p>
        </p:txBody>
      </p:sp>
      <p:sp>
        <p:nvSpPr>
          <p:cNvPr id="4" name="Date Placeholder 3"/>
          <p:cNvSpPr>
            <a:spLocks noGrp="1"/>
          </p:cNvSpPr>
          <p:nvPr>
            <p:ph type="dt" sz="half" idx="10"/>
          </p:nvPr>
        </p:nvSpPr>
        <p:spPr/>
        <p:txBody>
          <a:bodyPr/>
          <a:lstStyle/>
          <a:p>
            <a:fld id="{983248EC-BD49-41DE-9304-180D9D58928F}"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17</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642910" y="1643050"/>
            <a:ext cx="8072494" cy="4143404"/>
          </a:xfrm>
        </p:spPr>
        <p:txBody>
          <a:bodyPr>
            <a:noAutofit/>
          </a:bodyPr>
          <a:lstStyle/>
          <a:p>
            <a:pPr algn="l" rtl="0"/>
            <a:r>
              <a:rPr lang="en-US" sz="3600" b="1" dirty="0">
                <a:solidFill>
                  <a:srgbClr val="2BF54D"/>
                </a:solidFill>
              </a:rPr>
              <a:t>SAMPLING</a:t>
            </a:r>
            <a:endParaRPr lang="en-US" sz="3600" dirty="0">
              <a:solidFill>
                <a:srgbClr val="2BF54D"/>
              </a:solidFill>
            </a:endParaRPr>
          </a:p>
          <a:p>
            <a:pPr lvl="0" algn="l" rtl="0">
              <a:buClr>
                <a:srgbClr val="2BF54D"/>
              </a:buClr>
              <a:buFont typeface="Wingdings" pitchFamily="2" charset="2"/>
              <a:buChar char="v"/>
            </a:pPr>
            <a:r>
              <a:rPr lang="en-US" sz="3600" b="1" dirty="0">
                <a:solidFill>
                  <a:srgbClr val="FFC000"/>
                </a:solidFill>
                <a:effectLst>
                  <a:outerShdw blurRad="38100" dist="38100" dir="2700000" algn="tl">
                    <a:srgbClr val="000000">
                      <a:alpha val="43137"/>
                    </a:srgbClr>
                  </a:outerShdw>
                </a:effectLst>
              </a:rPr>
              <a:t>A </a:t>
            </a:r>
            <a:r>
              <a:rPr lang="en-US" sz="3600" b="1" dirty="0">
                <a:solidFill>
                  <a:srgbClr val="2BF54D"/>
                </a:solidFill>
                <a:effectLst>
                  <a:outerShdw blurRad="38100" dist="38100" dir="2700000" algn="tl">
                    <a:srgbClr val="000000">
                      <a:alpha val="43137"/>
                    </a:srgbClr>
                  </a:outerShdw>
                </a:effectLst>
              </a:rPr>
              <a:t>representative sample </a:t>
            </a:r>
            <a:r>
              <a:rPr lang="en-US" sz="3600" b="1" dirty="0">
                <a:solidFill>
                  <a:srgbClr val="FFC000"/>
                </a:solidFill>
                <a:effectLst>
                  <a:outerShdw blurRad="38100" dist="38100" dir="2700000" algn="tl">
                    <a:srgbClr val="000000">
                      <a:alpha val="43137"/>
                    </a:srgbClr>
                  </a:outerShdw>
                </a:effectLst>
              </a:rPr>
              <a:t>is a sample that accurately reflects the characteristics of the population from which it is drawn. Sometimes called “unbiased” </a:t>
            </a:r>
            <a:r>
              <a:rPr lang="en-US" sz="3600" b="1" dirty="0" smtClean="0">
                <a:solidFill>
                  <a:srgbClr val="FFC000"/>
                </a:solidFill>
                <a:effectLst>
                  <a:outerShdw blurRad="38100" dist="38100" dir="2700000" algn="tl">
                    <a:srgbClr val="000000">
                      <a:alpha val="43137"/>
                    </a:srgbClr>
                  </a:outerShdw>
                </a:effectLst>
              </a:rPr>
              <a:t>sample.</a:t>
            </a:r>
          </a:p>
        </p:txBody>
      </p:sp>
      <p:sp>
        <p:nvSpPr>
          <p:cNvPr id="4" name="Date Placeholder 3"/>
          <p:cNvSpPr>
            <a:spLocks noGrp="1"/>
          </p:cNvSpPr>
          <p:nvPr>
            <p:ph type="dt" sz="half" idx="10"/>
          </p:nvPr>
        </p:nvSpPr>
        <p:spPr/>
        <p:txBody>
          <a:bodyPr/>
          <a:lstStyle/>
          <a:p>
            <a:fld id="{A6BCF172-D6F0-4E4F-B073-5A5A4799D63E}"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18</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928662" y="1928802"/>
            <a:ext cx="7786742" cy="3857652"/>
          </a:xfrm>
        </p:spPr>
        <p:txBody>
          <a:bodyPr>
            <a:noAutofit/>
          </a:bodyPr>
          <a:lstStyle/>
          <a:p>
            <a:pPr algn="l" rtl="0"/>
            <a:r>
              <a:rPr lang="en-US" sz="3600" b="1" dirty="0">
                <a:solidFill>
                  <a:srgbClr val="2BF54D"/>
                </a:solidFill>
              </a:rPr>
              <a:t>SAMPLING</a:t>
            </a:r>
            <a:endParaRPr lang="en-US" sz="3600" dirty="0">
              <a:solidFill>
                <a:srgbClr val="2BF54D"/>
              </a:solidFill>
            </a:endParaRPr>
          </a:p>
          <a:p>
            <a:pPr lvl="0" algn="l" rtl="0">
              <a:buClr>
                <a:srgbClr val="2BF54D"/>
              </a:buClr>
              <a:buFont typeface="Wingdings" pitchFamily="2" charset="2"/>
              <a:buChar char="v"/>
            </a:pPr>
            <a:r>
              <a:rPr lang="en-US" sz="3600" b="1" dirty="0">
                <a:solidFill>
                  <a:srgbClr val="2BF54D"/>
                </a:solidFill>
              </a:rPr>
              <a:t>A</a:t>
            </a:r>
            <a:r>
              <a:rPr lang="en-US" sz="3600" b="1" dirty="0">
                <a:solidFill>
                  <a:srgbClr val="FFC000"/>
                </a:solidFill>
              </a:rPr>
              <a:t> </a:t>
            </a:r>
            <a:r>
              <a:rPr lang="en-US" sz="3600" b="1" dirty="0">
                <a:solidFill>
                  <a:srgbClr val="2BF54D"/>
                </a:solidFill>
              </a:rPr>
              <a:t>Biased sample </a:t>
            </a:r>
            <a:r>
              <a:rPr lang="en-US" sz="3600" b="1" dirty="0">
                <a:solidFill>
                  <a:srgbClr val="FFC000"/>
                </a:solidFill>
              </a:rPr>
              <a:t>is one that is not representative. It does not reflect the composition of the population to which the researcher is attempting to generalize</a:t>
            </a:r>
            <a:r>
              <a:rPr lang="en-US" sz="3600" b="1" dirty="0" smtClean="0">
                <a:solidFill>
                  <a:srgbClr val="FFC000"/>
                </a:solidFill>
                <a:effectLst>
                  <a:outerShdw blurRad="38100" dist="38100" dir="2700000" algn="tl">
                    <a:srgbClr val="000000">
                      <a:alpha val="43137"/>
                    </a:srgbClr>
                  </a:outerShdw>
                </a:effectLst>
              </a:rPr>
              <a:t>.</a:t>
            </a:r>
          </a:p>
        </p:txBody>
      </p:sp>
      <p:sp>
        <p:nvSpPr>
          <p:cNvPr id="4" name="Date Placeholder 3"/>
          <p:cNvSpPr>
            <a:spLocks noGrp="1"/>
          </p:cNvSpPr>
          <p:nvPr>
            <p:ph type="dt" sz="half" idx="10"/>
          </p:nvPr>
        </p:nvSpPr>
        <p:spPr/>
        <p:txBody>
          <a:bodyPr/>
          <a:lstStyle/>
          <a:p>
            <a:fld id="{E0CD49C7-3227-474C-8B53-90ED128CD638}"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19</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14348" y="1928802"/>
            <a:ext cx="7572428" cy="3709998"/>
          </a:xfrm>
        </p:spPr>
        <p:txBody>
          <a:bodyPr>
            <a:normAutofit lnSpcReduction="10000"/>
          </a:bodyPr>
          <a:lstStyle/>
          <a:p>
            <a:pPr algn="l" rtl="0"/>
            <a:r>
              <a:rPr lang="en-US" sz="3600" b="1" dirty="0">
                <a:solidFill>
                  <a:srgbClr val="2BF54D"/>
                </a:solidFill>
              </a:rPr>
              <a:t>METHODS AND KNOWLEDGE</a:t>
            </a:r>
          </a:p>
          <a:p>
            <a:pPr algn="l" rtl="0"/>
            <a:r>
              <a:rPr lang="en-US" sz="3600" b="1" dirty="0" smtClean="0">
                <a:solidFill>
                  <a:srgbClr val="FFC000"/>
                </a:solidFill>
              </a:rPr>
              <a:t>Other </a:t>
            </a:r>
            <a:r>
              <a:rPr lang="en-US" sz="3600" b="1" dirty="0">
                <a:solidFill>
                  <a:srgbClr val="FFC000"/>
                </a:solidFill>
              </a:rPr>
              <a:t>methods of known used in the health science:</a:t>
            </a:r>
          </a:p>
          <a:p>
            <a:pPr lvl="0" algn="l" rtl="0">
              <a:buClr>
                <a:srgbClr val="2BF54D"/>
              </a:buClr>
              <a:buFont typeface="Wingdings" pitchFamily="2" charset="2"/>
              <a:buChar char="v"/>
            </a:pPr>
            <a:r>
              <a:rPr lang="en-US" sz="3600" b="1" dirty="0" smtClean="0">
                <a:solidFill>
                  <a:srgbClr val="FFC000"/>
                </a:solidFill>
              </a:rPr>
              <a:t>Authority</a:t>
            </a:r>
          </a:p>
          <a:p>
            <a:pPr lvl="0" algn="l" rtl="0">
              <a:buClr>
                <a:srgbClr val="2BF54D"/>
              </a:buClr>
              <a:buFont typeface="Wingdings" pitchFamily="2" charset="2"/>
              <a:buChar char="v"/>
            </a:pPr>
            <a:r>
              <a:rPr lang="en-US" sz="3600" b="1" dirty="0" smtClean="0">
                <a:solidFill>
                  <a:srgbClr val="FFC000"/>
                </a:solidFill>
              </a:rPr>
              <a:t>Rationalism</a:t>
            </a:r>
          </a:p>
          <a:p>
            <a:pPr lvl="0" algn="l" rtl="0">
              <a:buClr>
                <a:srgbClr val="2BF54D"/>
              </a:buClr>
              <a:buFont typeface="Wingdings" pitchFamily="2" charset="2"/>
              <a:buChar char="v"/>
            </a:pPr>
            <a:r>
              <a:rPr lang="en-US" sz="3600" b="1" dirty="0" smtClean="0">
                <a:solidFill>
                  <a:srgbClr val="FFC000"/>
                </a:solidFill>
              </a:rPr>
              <a:t>Intuition.</a:t>
            </a:r>
          </a:p>
        </p:txBody>
      </p:sp>
      <p:sp>
        <p:nvSpPr>
          <p:cNvPr id="4" name="Date Placeholder 3"/>
          <p:cNvSpPr>
            <a:spLocks noGrp="1"/>
          </p:cNvSpPr>
          <p:nvPr>
            <p:ph type="dt" sz="half" idx="10"/>
          </p:nvPr>
        </p:nvSpPr>
        <p:spPr/>
        <p:txBody>
          <a:bodyPr/>
          <a:lstStyle/>
          <a:p>
            <a:fld id="{63038B29-DB15-451A-9F4C-91D94BE9AB99}"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2</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85786" y="1928802"/>
            <a:ext cx="7929618" cy="3857652"/>
          </a:xfrm>
        </p:spPr>
        <p:txBody>
          <a:bodyPr>
            <a:noAutofit/>
          </a:bodyPr>
          <a:lstStyle/>
          <a:p>
            <a:pPr algn="l" rtl="0"/>
            <a:r>
              <a:rPr lang="en-US" sz="3600" b="1" dirty="0">
                <a:solidFill>
                  <a:srgbClr val="2BF54D"/>
                </a:solidFill>
              </a:rPr>
              <a:t>SAMPLING</a:t>
            </a:r>
            <a:endParaRPr lang="en-US" sz="3600" dirty="0">
              <a:solidFill>
                <a:srgbClr val="2BF54D"/>
              </a:solidFill>
            </a:endParaRPr>
          </a:p>
          <a:p>
            <a:pPr lvl="0" algn="l" rtl="0">
              <a:buClr>
                <a:srgbClr val="2BF54D"/>
              </a:buClr>
              <a:buFont typeface="Wingdings" pitchFamily="2" charset="2"/>
              <a:buChar char="v"/>
            </a:pPr>
            <a:r>
              <a:rPr lang="en-US" sz="3600" b="1" dirty="0">
                <a:solidFill>
                  <a:srgbClr val="2BF54D"/>
                </a:solidFill>
              </a:rPr>
              <a:t>Random sampling </a:t>
            </a:r>
            <a:r>
              <a:rPr lang="en-US" sz="3600" b="1" dirty="0">
                <a:solidFill>
                  <a:srgbClr val="FFC000"/>
                </a:solidFill>
              </a:rPr>
              <a:t>is one in which all members of the population have an equal chance of selection</a:t>
            </a:r>
            <a:r>
              <a:rPr lang="en-US" sz="3600" b="1" dirty="0" smtClean="0">
                <a:solidFill>
                  <a:srgbClr val="FFC000"/>
                </a:solidFill>
                <a:effectLst>
                  <a:outerShdw blurRad="38100" dist="38100" dir="2700000" algn="tl">
                    <a:srgbClr val="000000">
                      <a:alpha val="43137"/>
                    </a:srgbClr>
                  </a:outerShdw>
                </a:effectLst>
              </a:rPr>
              <a:t>.</a:t>
            </a:r>
          </a:p>
        </p:txBody>
      </p:sp>
      <p:sp>
        <p:nvSpPr>
          <p:cNvPr id="4" name="Date Placeholder 3"/>
          <p:cNvSpPr>
            <a:spLocks noGrp="1"/>
          </p:cNvSpPr>
          <p:nvPr>
            <p:ph type="dt" sz="half" idx="10"/>
          </p:nvPr>
        </p:nvSpPr>
        <p:spPr/>
        <p:txBody>
          <a:bodyPr/>
          <a:lstStyle/>
          <a:p>
            <a:fld id="{B666F839-E4F7-414F-9FBB-007D491A1DA1}"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20</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85786" y="1500174"/>
            <a:ext cx="7929618" cy="4572032"/>
          </a:xfrm>
        </p:spPr>
        <p:txBody>
          <a:bodyPr>
            <a:noAutofit/>
          </a:bodyPr>
          <a:lstStyle/>
          <a:p>
            <a:pPr algn="l" rtl="0"/>
            <a:r>
              <a:rPr lang="en-US" sz="3600" b="1" dirty="0">
                <a:solidFill>
                  <a:srgbClr val="2BF54D"/>
                </a:solidFill>
              </a:rPr>
              <a:t>SAMPLING</a:t>
            </a:r>
            <a:endParaRPr lang="en-US" sz="3600" dirty="0">
              <a:solidFill>
                <a:srgbClr val="2BF54D"/>
              </a:solidFill>
            </a:endParaRPr>
          </a:p>
          <a:p>
            <a:pPr lvl="0" algn="l" rtl="0"/>
            <a:r>
              <a:rPr lang="en-US" sz="3600" b="1" dirty="0">
                <a:solidFill>
                  <a:srgbClr val="2BF54D"/>
                </a:solidFill>
              </a:rPr>
              <a:t>Random sampling </a:t>
            </a:r>
            <a:r>
              <a:rPr lang="en-US" b="1" dirty="0">
                <a:solidFill>
                  <a:srgbClr val="FFC000"/>
                </a:solidFill>
              </a:rPr>
              <a:t>The procedures for drawing a random sample involves two steps:</a:t>
            </a:r>
            <a:endParaRPr lang="en-US" sz="2800" dirty="0">
              <a:solidFill>
                <a:srgbClr val="FFC000"/>
              </a:solidFill>
            </a:endParaRPr>
          </a:p>
          <a:p>
            <a:pPr lvl="1" algn="l" rtl="0">
              <a:buClr>
                <a:srgbClr val="2BF54D"/>
              </a:buClr>
              <a:buFont typeface="Wingdings" pitchFamily="2" charset="2"/>
              <a:buChar char="v"/>
            </a:pPr>
            <a:r>
              <a:rPr lang="en-US" b="1" dirty="0">
                <a:solidFill>
                  <a:srgbClr val="FFC000"/>
                </a:solidFill>
              </a:rPr>
              <a:t>Construction of a list of all members of the population.</a:t>
            </a:r>
            <a:endParaRPr lang="en-US" dirty="0">
              <a:solidFill>
                <a:srgbClr val="FFC000"/>
              </a:solidFill>
            </a:endParaRPr>
          </a:p>
          <a:p>
            <a:pPr lvl="1" algn="l" rtl="0">
              <a:buClr>
                <a:srgbClr val="2BF54D"/>
              </a:buClr>
              <a:buFont typeface="Wingdings" pitchFamily="2" charset="2"/>
              <a:buChar char="v"/>
            </a:pPr>
            <a:r>
              <a:rPr lang="en-US" b="1" dirty="0">
                <a:solidFill>
                  <a:srgbClr val="FFC000"/>
                </a:solidFill>
              </a:rPr>
              <a:t>Using a method such as dice, coins or random number tables to select randomly from the list the number of members required for the </a:t>
            </a:r>
            <a:r>
              <a:rPr lang="en-US" b="1" dirty="0" smtClean="0">
                <a:solidFill>
                  <a:srgbClr val="FFC000"/>
                </a:solidFill>
              </a:rPr>
              <a:t>sample</a:t>
            </a:r>
            <a:r>
              <a:rPr lang="en-US" b="1" dirty="0" smtClean="0">
                <a:solidFill>
                  <a:srgbClr val="FFC000"/>
                </a:solidFill>
                <a:effectLst>
                  <a:outerShdw blurRad="38100" dist="38100" dir="2700000" algn="tl">
                    <a:srgbClr val="000000">
                      <a:alpha val="43137"/>
                    </a:srgbClr>
                  </a:outerShdw>
                </a:effectLst>
              </a:rPr>
              <a:t>.</a:t>
            </a:r>
          </a:p>
        </p:txBody>
      </p:sp>
      <p:sp>
        <p:nvSpPr>
          <p:cNvPr id="4" name="Date Placeholder 3"/>
          <p:cNvSpPr>
            <a:spLocks noGrp="1"/>
          </p:cNvSpPr>
          <p:nvPr>
            <p:ph type="dt" sz="half" idx="10"/>
          </p:nvPr>
        </p:nvSpPr>
        <p:spPr/>
        <p:txBody>
          <a:bodyPr/>
          <a:lstStyle/>
          <a:p>
            <a:fld id="{EA592778-B982-4B8C-BB05-96877D5551E3}"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21</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85786" y="1500174"/>
            <a:ext cx="7715304" cy="4572032"/>
          </a:xfrm>
        </p:spPr>
        <p:txBody>
          <a:bodyPr>
            <a:noAutofit/>
          </a:bodyPr>
          <a:lstStyle/>
          <a:p>
            <a:pPr algn="l" rtl="0"/>
            <a:r>
              <a:rPr lang="en-US" sz="3600" b="1" dirty="0">
                <a:solidFill>
                  <a:srgbClr val="2BF54D"/>
                </a:solidFill>
              </a:rPr>
              <a:t>SAMPLING</a:t>
            </a:r>
            <a:endParaRPr lang="en-US" sz="3600" dirty="0">
              <a:solidFill>
                <a:srgbClr val="2BF54D"/>
              </a:solidFill>
            </a:endParaRPr>
          </a:p>
          <a:p>
            <a:pPr lvl="0" algn="l" rtl="0"/>
            <a:r>
              <a:rPr lang="en-US" b="1" dirty="0" smtClean="0">
                <a:solidFill>
                  <a:srgbClr val="2BF54D"/>
                </a:solidFill>
              </a:rPr>
              <a:t>Quota sampling </a:t>
            </a:r>
            <a:r>
              <a:rPr lang="en-US" b="1" dirty="0" smtClean="0">
                <a:solidFill>
                  <a:srgbClr val="FFC000"/>
                </a:solidFill>
              </a:rPr>
              <a:t>involves a preset number of cases in each subcategory of a given population.</a:t>
            </a:r>
          </a:p>
          <a:p>
            <a:pPr lvl="0" algn="l" rtl="0"/>
            <a:r>
              <a:rPr lang="en-US" b="1" dirty="0" smtClean="0">
                <a:solidFill>
                  <a:srgbClr val="2BF54D"/>
                </a:solidFill>
              </a:rPr>
              <a:t>Stratified random sampling </a:t>
            </a:r>
            <a:r>
              <a:rPr lang="en-US" b="1" dirty="0" smtClean="0">
                <a:solidFill>
                  <a:srgbClr val="FFC000"/>
                </a:solidFill>
              </a:rPr>
              <a:t>same as quota sampling except that each quota is filled by randomly sampling from each subgroup.</a:t>
            </a:r>
            <a:endParaRPr lang="en-US" b="1" dirty="0" smtClean="0">
              <a:solidFill>
                <a:srgbClr val="FFC000"/>
              </a:solidFill>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fld id="{95ECF370-42A8-4E84-B026-4F99317A7DAA}"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22</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85786" y="1500174"/>
            <a:ext cx="7715304" cy="4572032"/>
          </a:xfrm>
        </p:spPr>
        <p:txBody>
          <a:bodyPr>
            <a:noAutofit/>
          </a:bodyPr>
          <a:lstStyle/>
          <a:p>
            <a:pPr algn="l" rtl="0"/>
            <a:r>
              <a:rPr lang="en-US" sz="3600" b="1" dirty="0">
                <a:solidFill>
                  <a:srgbClr val="2BF54D"/>
                </a:solidFill>
              </a:rPr>
              <a:t>SAMPLING</a:t>
            </a:r>
            <a:endParaRPr lang="en-US" sz="3600" dirty="0">
              <a:solidFill>
                <a:srgbClr val="2BF54D"/>
              </a:solidFill>
            </a:endParaRPr>
          </a:p>
          <a:p>
            <a:pPr lvl="0" algn="l" rtl="0"/>
            <a:r>
              <a:rPr lang="en-US" sz="3600" b="1" dirty="0">
                <a:solidFill>
                  <a:srgbClr val="2BF54D"/>
                </a:solidFill>
              </a:rPr>
              <a:t>Area sampling </a:t>
            </a:r>
            <a:r>
              <a:rPr lang="en-US" sz="3600" b="1" dirty="0">
                <a:solidFill>
                  <a:srgbClr val="FFC000"/>
                </a:solidFill>
              </a:rPr>
              <a:t>is a sample taking on the basis of location of cases.</a:t>
            </a:r>
            <a:endParaRPr lang="en-US" sz="3600" dirty="0">
              <a:solidFill>
                <a:srgbClr val="FFC000"/>
              </a:solidFill>
            </a:endParaRPr>
          </a:p>
          <a:p>
            <a:pPr algn="l" rtl="0"/>
            <a:r>
              <a:rPr lang="en-US" sz="3600" b="1" dirty="0">
                <a:solidFill>
                  <a:srgbClr val="2BF54D"/>
                </a:solidFill>
              </a:rPr>
              <a:t>Systematic sampling </a:t>
            </a:r>
            <a:r>
              <a:rPr lang="en-US" sz="3600" b="1" dirty="0">
                <a:solidFill>
                  <a:srgbClr val="FFC000"/>
                </a:solidFill>
              </a:rPr>
              <a:t>is working through a list of the population and choosing, say, every 10</a:t>
            </a:r>
            <a:r>
              <a:rPr lang="en-US" sz="3600" b="1" baseline="30000" dirty="0">
                <a:solidFill>
                  <a:srgbClr val="FFC000"/>
                </a:solidFill>
              </a:rPr>
              <a:t>th</a:t>
            </a:r>
            <a:r>
              <a:rPr lang="en-US" sz="3600" b="1" dirty="0">
                <a:solidFill>
                  <a:srgbClr val="FFC000"/>
                </a:solidFill>
              </a:rPr>
              <a:t> or 20</a:t>
            </a:r>
            <a:r>
              <a:rPr lang="en-US" sz="3600" b="1" baseline="30000" dirty="0">
                <a:solidFill>
                  <a:srgbClr val="FFC000"/>
                </a:solidFill>
              </a:rPr>
              <a:t>th</a:t>
            </a:r>
            <a:r>
              <a:rPr lang="en-US" sz="3600" b="1" dirty="0">
                <a:solidFill>
                  <a:srgbClr val="FFC000"/>
                </a:solidFill>
              </a:rPr>
              <a:t> case for inclusion in the sample</a:t>
            </a:r>
            <a:r>
              <a:rPr lang="en-US" sz="3600" b="1" dirty="0" smtClean="0">
                <a:solidFill>
                  <a:srgbClr val="FFC000"/>
                </a:solidFill>
              </a:rPr>
              <a:t>.</a:t>
            </a:r>
            <a:endParaRPr lang="en-US" b="1" dirty="0" smtClean="0">
              <a:solidFill>
                <a:srgbClr val="FFC000"/>
              </a:solidFill>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fld id="{356BB5EF-50A6-48D6-9284-7726898B998D}"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23</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85786" y="1500174"/>
            <a:ext cx="7715304" cy="4572032"/>
          </a:xfrm>
        </p:spPr>
        <p:txBody>
          <a:bodyPr>
            <a:noAutofit/>
          </a:bodyPr>
          <a:lstStyle/>
          <a:p>
            <a:pPr algn="l" rtl="0"/>
            <a:r>
              <a:rPr lang="en-US" sz="3600" b="1" dirty="0">
                <a:solidFill>
                  <a:srgbClr val="2BF54D"/>
                </a:solidFill>
                <a:effectLst>
                  <a:outerShdw blurRad="38100" dist="38100" dir="2700000" algn="tl">
                    <a:srgbClr val="000000">
                      <a:alpha val="43137"/>
                    </a:srgbClr>
                  </a:outerShdw>
                </a:effectLst>
              </a:rPr>
              <a:t>SAMPLING</a:t>
            </a:r>
          </a:p>
          <a:p>
            <a:pPr lvl="0" algn="l" rtl="0"/>
            <a:r>
              <a:rPr lang="en-US" sz="3600" b="1" dirty="0">
                <a:solidFill>
                  <a:srgbClr val="2BF54D"/>
                </a:solidFill>
              </a:rPr>
              <a:t>Incidental </a:t>
            </a:r>
            <a:r>
              <a:rPr lang="en-US" sz="3600" b="1" dirty="0" smtClean="0">
                <a:solidFill>
                  <a:srgbClr val="2BF54D"/>
                </a:solidFill>
              </a:rPr>
              <a:t>sampling, or Haphazard sampling, or convenience sampling </a:t>
            </a:r>
            <a:r>
              <a:rPr lang="en-US" sz="3600" b="1" dirty="0">
                <a:solidFill>
                  <a:srgbClr val="FFC000"/>
                </a:solidFill>
              </a:rPr>
              <a:t>is the cheapest and easiest sampling method to use. However, it not necessarily biased</a:t>
            </a:r>
            <a:r>
              <a:rPr lang="en-US" sz="3600" b="1" dirty="0" smtClean="0">
                <a:solidFill>
                  <a:srgbClr val="FFC000"/>
                </a:solidFill>
              </a:rPr>
              <a:t>.</a:t>
            </a:r>
            <a:endParaRPr lang="en-US" b="1" dirty="0" smtClean="0">
              <a:solidFill>
                <a:srgbClr val="FFC000"/>
              </a:solidFill>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fld id="{FBDB5CFB-54B5-4856-842C-91F89D8168B9}"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24</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85786" y="1500174"/>
            <a:ext cx="7715304" cy="4572032"/>
          </a:xfrm>
        </p:spPr>
        <p:txBody>
          <a:bodyPr>
            <a:noAutofit/>
          </a:bodyPr>
          <a:lstStyle/>
          <a:p>
            <a:pPr algn="l" rtl="0"/>
            <a:r>
              <a:rPr lang="en-US" sz="3600" b="1" dirty="0">
                <a:solidFill>
                  <a:srgbClr val="2BF54D"/>
                </a:solidFill>
                <a:effectLst>
                  <a:outerShdw blurRad="38100" dist="38100" dir="2700000" algn="tl">
                    <a:srgbClr val="000000">
                      <a:alpha val="43137"/>
                    </a:srgbClr>
                  </a:outerShdw>
                </a:effectLst>
              </a:rPr>
              <a:t>SAMPLING</a:t>
            </a:r>
          </a:p>
          <a:p>
            <a:pPr lvl="0" algn="l" rtl="0"/>
            <a:r>
              <a:rPr lang="en-US" sz="3600" b="1" dirty="0">
                <a:solidFill>
                  <a:srgbClr val="2BF54D"/>
                </a:solidFill>
              </a:rPr>
              <a:t>Optimal number of cases </a:t>
            </a:r>
            <a:r>
              <a:rPr lang="en-US" sz="3600" b="1" dirty="0">
                <a:solidFill>
                  <a:srgbClr val="FFC000"/>
                </a:solidFill>
              </a:rPr>
              <a:t>- Sampling error is reflected in the discrepancy between the true population parameter </a:t>
            </a:r>
            <a:r>
              <a:rPr lang="en-US" sz="3600" b="1" dirty="0" smtClean="0">
                <a:solidFill>
                  <a:srgbClr val="FFC000"/>
                </a:solidFill>
              </a:rPr>
              <a:t>and </a:t>
            </a:r>
            <a:r>
              <a:rPr lang="en-US" sz="3600" b="1" dirty="0">
                <a:solidFill>
                  <a:srgbClr val="FFC000"/>
                </a:solidFill>
              </a:rPr>
              <a:t>the sample statistic</a:t>
            </a:r>
            <a:r>
              <a:rPr lang="en-US" sz="3600" b="1" dirty="0" smtClean="0">
                <a:solidFill>
                  <a:srgbClr val="FFC000"/>
                </a:solidFill>
              </a:rPr>
              <a:t>.</a:t>
            </a:r>
          </a:p>
          <a:p>
            <a:pPr lvl="0" algn="l" rtl="0"/>
            <a:r>
              <a:rPr lang="en-US" sz="3600" b="1" dirty="0" smtClean="0">
                <a:solidFill>
                  <a:srgbClr val="FFC000"/>
                </a:solidFill>
                <a:effectLst>
                  <a:outerShdw blurRad="38100" dist="38100" dir="2700000" algn="tl">
                    <a:srgbClr val="000000">
                      <a:alpha val="43137"/>
                    </a:srgbClr>
                  </a:outerShdw>
                </a:effectLst>
              </a:rPr>
              <a:t>The greater the sample size the smaller the probability of sampling error.</a:t>
            </a:r>
            <a:endParaRPr lang="en-US" b="1" dirty="0" smtClean="0">
              <a:solidFill>
                <a:srgbClr val="FFC000"/>
              </a:solidFill>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fld id="{C5134CBB-16ED-4F19-BD90-367A4B01FBD0}"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25</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85786" y="1500174"/>
            <a:ext cx="7715304" cy="4572032"/>
          </a:xfrm>
        </p:spPr>
        <p:txBody>
          <a:bodyPr>
            <a:noAutofit/>
          </a:bodyPr>
          <a:lstStyle/>
          <a:p>
            <a:pPr algn="l" rtl="0"/>
            <a:r>
              <a:rPr lang="en-US" sz="3600" b="1" dirty="0" smtClean="0">
                <a:solidFill>
                  <a:srgbClr val="2BF54D"/>
                </a:solidFill>
                <a:effectLst>
                  <a:outerShdw blurRad="38100" dist="38100" dir="2700000" algn="tl">
                    <a:srgbClr val="000000">
                      <a:alpha val="43137"/>
                    </a:srgbClr>
                  </a:outerShdw>
                </a:effectLst>
              </a:rPr>
              <a:t>Subject Allocation</a:t>
            </a:r>
          </a:p>
          <a:p>
            <a:pPr algn="l" rtl="0"/>
            <a:r>
              <a:rPr lang="en-US" sz="3600" b="1" dirty="0" smtClean="0">
                <a:solidFill>
                  <a:srgbClr val="2BF54D"/>
                </a:solidFill>
                <a:effectLst>
                  <a:outerShdw blurRad="38100" dist="38100" dir="2700000" algn="tl">
                    <a:srgbClr val="000000">
                      <a:alpha val="43137"/>
                    </a:srgbClr>
                  </a:outerShdw>
                </a:effectLst>
              </a:rPr>
              <a:t>Assignment </a:t>
            </a:r>
            <a:r>
              <a:rPr lang="en-US" sz="3600" b="1" dirty="0">
                <a:solidFill>
                  <a:srgbClr val="2BF54D"/>
                </a:solidFill>
                <a:effectLst>
                  <a:outerShdw blurRad="38100" dist="38100" dir="2700000" algn="tl">
                    <a:srgbClr val="000000">
                      <a:alpha val="43137"/>
                    </a:srgbClr>
                  </a:outerShdw>
                </a:effectLst>
              </a:rPr>
              <a:t>of subjects into groups</a:t>
            </a:r>
          </a:p>
          <a:p>
            <a:pPr algn="l" rtl="0"/>
            <a:r>
              <a:rPr lang="en-US" sz="3600" b="1" dirty="0">
                <a:solidFill>
                  <a:srgbClr val="FFC000"/>
                </a:solidFill>
                <a:effectLst>
                  <a:outerShdw blurRad="38100" dist="38100" dir="2700000" algn="tl">
                    <a:srgbClr val="000000">
                      <a:alpha val="43137"/>
                    </a:srgbClr>
                  </a:outerShdw>
                </a:effectLst>
              </a:rPr>
              <a:t>Assignment procedures – using an assignment procedure, the participants are allocated to </a:t>
            </a:r>
            <a:r>
              <a:rPr lang="en-US" sz="3600" b="1" dirty="0" smtClean="0">
                <a:solidFill>
                  <a:srgbClr val="FFC000"/>
                </a:solidFill>
                <a:effectLst>
                  <a:outerShdw blurRad="38100" dist="38100" dir="2700000" algn="tl">
                    <a:srgbClr val="000000">
                      <a:alpha val="43137"/>
                    </a:srgbClr>
                  </a:outerShdw>
                </a:effectLst>
              </a:rPr>
              <a:t>groups.</a:t>
            </a:r>
            <a:endParaRPr lang="en-US" sz="3600" b="1" dirty="0">
              <a:solidFill>
                <a:srgbClr val="FFC000"/>
              </a:solidFill>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fld id="{70CA6CB6-FF09-4D8D-9036-AB34E462C954}"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26</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85786" y="1500174"/>
            <a:ext cx="7715304" cy="4572032"/>
          </a:xfrm>
        </p:spPr>
        <p:txBody>
          <a:bodyPr>
            <a:noAutofit/>
          </a:bodyPr>
          <a:lstStyle/>
          <a:p>
            <a:pPr algn="l" rtl="0"/>
            <a:r>
              <a:rPr lang="en-US" sz="3600" b="1" dirty="0" smtClean="0">
                <a:solidFill>
                  <a:srgbClr val="2BF54D"/>
                </a:solidFill>
                <a:effectLst>
                  <a:outerShdw blurRad="38100" dist="38100" dir="2700000" algn="tl">
                    <a:srgbClr val="000000">
                      <a:alpha val="43137"/>
                    </a:srgbClr>
                  </a:outerShdw>
                </a:effectLst>
              </a:rPr>
              <a:t>Subject Allocation</a:t>
            </a:r>
          </a:p>
          <a:p>
            <a:pPr algn="l" rtl="0"/>
            <a:r>
              <a:rPr lang="en-US" sz="3600" b="1" dirty="0" smtClean="0">
                <a:solidFill>
                  <a:srgbClr val="2BF54D"/>
                </a:solidFill>
                <a:effectLst>
                  <a:outerShdw blurRad="38100" dist="38100" dir="2700000" algn="tl">
                    <a:srgbClr val="000000">
                      <a:alpha val="43137"/>
                    </a:srgbClr>
                  </a:outerShdw>
                </a:effectLst>
              </a:rPr>
              <a:t>Random </a:t>
            </a:r>
            <a:r>
              <a:rPr lang="en-US" sz="3600" b="1" dirty="0">
                <a:solidFill>
                  <a:srgbClr val="2BF54D"/>
                </a:solidFill>
                <a:effectLst>
                  <a:outerShdw blurRad="38100" dist="38100" dir="2700000" algn="tl">
                    <a:srgbClr val="000000">
                      <a:alpha val="43137"/>
                    </a:srgbClr>
                  </a:outerShdw>
                </a:effectLst>
              </a:rPr>
              <a:t>Assignment </a:t>
            </a:r>
            <a:r>
              <a:rPr lang="en-US" sz="3600" b="1" dirty="0" smtClean="0">
                <a:solidFill>
                  <a:srgbClr val="FFC000"/>
                </a:solidFill>
                <a:effectLst>
                  <a:outerShdw blurRad="38100" dist="38100" dir="2700000" algn="tl">
                    <a:srgbClr val="000000">
                      <a:alpha val="43137"/>
                    </a:srgbClr>
                  </a:outerShdw>
                </a:effectLst>
              </a:rPr>
              <a:t>to independent groups, all subjects have the same probability of being assigned to the experimental group or the control group.</a:t>
            </a:r>
            <a:endParaRPr lang="en-US" b="1" dirty="0" smtClean="0">
              <a:solidFill>
                <a:srgbClr val="FFC000"/>
              </a:solidFill>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fld id="{70CA6CB6-FF09-4D8D-9036-AB34E462C954}"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27</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85786" y="1500174"/>
            <a:ext cx="7715304" cy="4572032"/>
          </a:xfrm>
        </p:spPr>
        <p:txBody>
          <a:bodyPr>
            <a:noAutofit/>
          </a:bodyPr>
          <a:lstStyle/>
          <a:p>
            <a:pPr algn="l" rtl="0"/>
            <a:r>
              <a:rPr lang="en-US" sz="3600" b="1" dirty="0" smtClean="0">
                <a:solidFill>
                  <a:srgbClr val="2BF54D"/>
                </a:solidFill>
              </a:rPr>
              <a:t>Assignment </a:t>
            </a:r>
            <a:r>
              <a:rPr lang="en-US" sz="3600" b="1" dirty="0">
                <a:solidFill>
                  <a:srgbClr val="2BF54D"/>
                </a:solidFill>
              </a:rPr>
              <a:t>of subjects into groups</a:t>
            </a:r>
          </a:p>
          <a:p>
            <a:pPr algn="l" rtl="0"/>
            <a:r>
              <a:rPr lang="en-US" b="1" dirty="0">
                <a:solidFill>
                  <a:srgbClr val="2BF54D"/>
                </a:solidFill>
              </a:rPr>
              <a:t>Matched groups</a:t>
            </a:r>
            <a:endParaRPr lang="en-US" dirty="0">
              <a:solidFill>
                <a:srgbClr val="2BF54D"/>
              </a:solidFill>
            </a:endParaRPr>
          </a:p>
          <a:p>
            <a:pPr algn="l" rtl="0"/>
            <a:r>
              <a:rPr lang="en-US" b="1" dirty="0" smtClean="0">
                <a:solidFill>
                  <a:srgbClr val="FFC000"/>
                </a:solidFill>
              </a:rPr>
              <a:t>Matched </a:t>
            </a:r>
            <a:r>
              <a:rPr lang="en-US" b="1" dirty="0">
                <a:solidFill>
                  <a:srgbClr val="FFC000"/>
                </a:solidFill>
              </a:rPr>
              <a:t>subjects are </a:t>
            </a:r>
            <a:r>
              <a:rPr lang="en-US" b="1" dirty="0" smtClean="0">
                <a:solidFill>
                  <a:srgbClr val="FFC000"/>
                </a:solidFill>
              </a:rPr>
              <a:t>formed, that a pair of experimental and control subjects are chosen to be similar as possible in terms of certain key variables, such as age, sex, race, socioeconomic status, number of hospital admissions, or diagnosis.</a:t>
            </a:r>
            <a:endParaRPr lang="en-US" b="1" dirty="0" smtClean="0">
              <a:solidFill>
                <a:srgbClr val="FFC000"/>
              </a:solidFill>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fld id="{E822B504-975C-4BB7-86BE-815E1E9F6C9C}"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28</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85786" y="1500174"/>
            <a:ext cx="7715304" cy="4572032"/>
          </a:xfrm>
        </p:spPr>
        <p:txBody>
          <a:bodyPr>
            <a:noAutofit/>
          </a:bodyPr>
          <a:lstStyle/>
          <a:p>
            <a:pPr algn="l" rtl="0"/>
            <a:r>
              <a:rPr lang="en-US" sz="3600" b="1" dirty="0" smtClean="0">
                <a:solidFill>
                  <a:srgbClr val="2BF54D"/>
                </a:solidFill>
              </a:rPr>
              <a:t>Assignment </a:t>
            </a:r>
            <a:r>
              <a:rPr lang="en-US" sz="3600" b="1" dirty="0">
                <a:solidFill>
                  <a:srgbClr val="2BF54D"/>
                </a:solidFill>
              </a:rPr>
              <a:t>of subjects into groups</a:t>
            </a:r>
          </a:p>
          <a:p>
            <a:pPr algn="l" rtl="0"/>
            <a:r>
              <a:rPr lang="en-US" b="1" dirty="0">
                <a:solidFill>
                  <a:srgbClr val="2BF54D"/>
                </a:solidFill>
              </a:rPr>
              <a:t>Matched groups</a:t>
            </a:r>
            <a:endParaRPr lang="en-US" dirty="0">
              <a:solidFill>
                <a:srgbClr val="2BF54D"/>
              </a:solidFill>
            </a:endParaRPr>
          </a:p>
          <a:p>
            <a:pPr algn="l" rtl="0"/>
            <a:r>
              <a:rPr lang="en-US" b="1" dirty="0" smtClean="0">
                <a:solidFill>
                  <a:srgbClr val="FFC000"/>
                </a:solidFill>
              </a:rPr>
              <a:t>Then </a:t>
            </a:r>
            <a:r>
              <a:rPr lang="en-US" b="1" dirty="0">
                <a:solidFill>
                  <a:srgbClr val="FFC000"/>
                </a:solidFill>
              </a:rPr>
              <a:t>one member of the pair is randomly assigned to one group and the other member to the other group. This ensures that the two groups have similar characteristics</a:t>
            </a:r>
            <a:r>
              <a:rPr lang="en-US" sz="3600" b="1" dirty="0" smtClean="0">
                <a:solidFill>
                  <a:srgbClr val="FFC000"/>
                </a:solidFill>
                <a:effectLst>
                  <a:outerShdw blurRad="38100" dist="38100" dir="2700000" algn="tl">
                    <a:srgbClr val="000000">
                      <a:alpha val="43137"/>
                    </a:srgbClr>
                  </a:outerShdw>
                </a:effectLst>
              </a:rPr>
              <a:t>.</a:t>
            </a:r>
            <a:endParaRPr lang="en-US" b="1" dirty="0" smtClean="0">
              <a:solidFill>
                <a:srgbClr val="FFC000"/>
              </a:solidFill>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fld id="{E822B504-975C-4BB7-86BE-815E1E9F6C9C}"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29</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14348" y="1928802"/>
            <a:ext cx="7786742" cy="3709998"/>
          </a:xfrm>
        </p:spPr>
        <p:txBody>
          <a:bodyPr>
            <a:normAutofit fontScale="85000" lnSpcReduction="10000"/>
          </a:bodyPr>
          <a:lstStyle/>
          <a:p>
            <a:pPr algn="l" rtl="0"/>
            <a:r>
              <a:rPr lang="en-US" sz="3900" b="1" dirty="0">
                <a:solidFill>
                  <a:srgbClr val="2BF54D"/>
                </a:solidFill>
              </a:rPr>
              <a:t>Basis of scientific method:</a:t>
            </a:r>
          </a:p>
          <a:p>
            <a:pPr lvl="0" algn="l" rtl="0">
              <a:buClr>
                <a:srgbClr val="2BF54D"/>
              </a:buClr>
              <a:buFont typeface="Wingdings" pitchFamily="2" charset="2"/>
              <a:buChar char="v"/>
            </a:pPr>
            <a:r>
              <a:rPr lang="en-US" sz="3800" b="1" dirty="0">
                <a:solidFill>
                  <a:srgbClr val="04C4DE"/>
                </a:solidFill>
                <a:effectLst>
                  <a:outerShdw blurRad="38100" dist="38100" dir="2700000" algn="tl">
                    <a:srgbClr val="000000">
                      <a:alpha val="43137"/>
                    </a:srgbClr>
                  </a:outerShdw>
                </a:effectLst>
              </a:rPr>
              <a:t>Scepticism</a:t>
            </a:r>
            <a:r>
              <a:rPr lang="en-US" sz="3800" b="1" dirty="0">
                <a:solidFill>
                  <a:srgbClr val="FFC000"/>
                </a:solidFill>
                <a:effectLst>
                  <a:outerShdw blurRad="38100" dist="38100" dir="2700000" algn="tl">
                    <a:srgbClr val="000000">
                      <a:alpha val="43137"/>
                    </a:srgbClr>
                  </a:outerShdw>
                </a:effectLst>
              </a:rPr>
              <a:t> (open to doubt and </a:t>
            </a:r>
            <a:r>
              <a:rPr lang="en-US" sz="3800" b="1" dirty="0" smtClean="0">
                <a:solidFill>
                  <a:srgbClr val="FFC000"/>
                </a:solidFill>
                <a:effectLst>
                  <a:outerShdw blurRad="38100" dist="38100" dir="2700000" algn="tl">
                    <a:srgbClr val="000000">
                      <a:alpha val="43137"/>
                    </a:srgbClr>
                  </a:outerShdw>
                </a:effectLst>
              </a:rPr>
              <a:t>analysis)</a:t>
            </a:r>
          </a:p>
          <a:p>
            <a:pPr marL="365125" indent="-365125" algn="l" rtl="0">
              <a:buClr>
                <a:srgbClr val="2BF54D"/>
              </a:buClr>
              <a:buFont typeface="Wingdings" pitchFamily="2" charset="2"/>
              <a:buChar char="v"/>
            </a:pPr>
            <a:r>
              <a:rPr lang="en-US" sz="3800" b="1" dirty="0" smtClean="0">
                <a:solidFill>
                  <a:srgbClr val="04C4DE"/>
                </a:solidFill>
                <a:effectLst>
                  <a:outerShdw blurRad="38100" dist="38100" dir="2700000" algn="tl">
                    <a:srgbClr val="000000">
                      <a:alpha val="43137"/>
                    </a:srgbClr>
                  </a:outerShdw>
                </a:effectLst>
              </a:rPr>
              <a:t>Determinism</a:t>
            </a:r>
            <a:r>
              <a:rPr lang="en-US" sz="3800" b="1" dirty="0" smtClean="0">
                <a:solidFill>
                  <a:srgbClr val="FFC000"/>
                </a:solidFill>
                <a:effectLst>
                  <a:outerShdw blurRad="38100" dist="38100" dir="2700000" algn="tl">
                    <a:srgbClr val="000000">
                      <a:alpha val="43137"/>
                    </a:srgbClr>
                  </a:outerShdw>
                </a:effectLst>
              </a:rPr>
              <a:t> </a:t>
            </a:r>
            <a:r>
              <a:rPr lang="en-US" sz="3800" b="1" dirty="0">
                <a:solidFill>
                  <a:srgbClr val="FFC000"/>
                </a:solidFill>
                <a:effectLst>
                  <a:outerShdw blurRad="38100" dist="38100" dir="2700000" algn="tl">
                    <a:srgbClr val="000000">
                      <a:alpha val="43137"/>
                    </a:srgbClr>
                  </a:outerShdw>
                </a:effectLst>
              </a:rPr>
              <a:t>(events in the world occur according to regular laws and </a:t>
            </a:r>
            <a:r>
              <a:rPr lang="en-US" sz="3800" b="1" dirty="0" smtClean="0">
                <a:solidFill>
                  <a:srgbClr val="FFC000"/>
                </a:solidFill>
                <a:effectLst>
                  <a:outerShdw blurRad="38100" dist="38100" dir="2700000" algn="tl">
                    <a:srgbClr val="000000">
                      <a:alpha val="43137"/>
                    </a:srgbClr>
                  </a:outerShdw>
                </a:effectLst>
              </a:rPr>
              <a:t>causes)</a:t>
            </a:r>
          </a:p>
          <a:p>
            <a:pPr marL="365125" lvl="0" indent="-365125" algn="l" rtl="0">
              <a:buClr>
                <a:srgbClr val="2BF54D"/>
              </a:buClr>
              <a:buFont typeface="Wingdings" pitchFamily="2" charset="2"/>
              <a:buChar char="v"/>
            </a:pPr>
            <a:r>
              <a:rPr lang="en-US" sz="3800" b="1" dirty="0" smtClean="0">
                <a:solidFill>
                  <a:srgbClr val="04C4DE"/>
                </a:solidFill>
                <a:effectLst>
                  <a:outerShdw blurRad="38100" dist="38100" dir="2700000" algn="tl">
                    <a:srgbClr val="000000">
                      <a:alpha val="43137"/>
                    </a:srgbClr>
                  </a:outerShdw>
                </a:effectLst>
              </a:rPr>
              <a:t>Empiricism</a:t>
            </a:r>
            <a:r>
              <a:rPr lang="en-US" sz="3800" b="1" dirty="0" smtClean="0">
                <a:solidFill>
                  <a:srgbClr val="FFC000"/>
                </a:solidFill>
                <a:effectLst>
                  <a:outerShdw blurRad="38100" dist="38100" dir="2700000" algn="tl">
                    <a:srgbClr val="000000">
                      <a:alpha val="43137"/>
                    </a:srgbClr>
                  </a:outerShdw>
                </a:effectLst>
              </a:rPr>
              <a:t> </a:t>
            </a:r>
            <a:r>
              <a:rPr lang="en-US" sz="3800" b="1" dirty="0">
                <a:solidFill>
                  <a:srgbClr val="FFC000"/>
                </a:solidFill>
                <a:effectLst>
                  <a:outerShdw blurRad="38100" dist="38100" dir="2700000" algn="tl">
                    <a:srgbClr val="000000">
                      <a:alpha val="43137"/>
                    </a:srgbClr>
                  </a:outerShdw>
                </a:effectLst>
              </a:rPr>
              <a:t>(enquiry ought to be conducted through observation and experiments</a:t>
            </a:r>
            <a:r>
              <a:rPr lang="en-US" sz="3800" b="1" dirty="0" smtClean="0">
                <a:solidFill>
                  <a:srgbClr val="FFC000"/>
                </a:solidFill>
                <a:effectLst>
                  <a:outerShdw blurRad="38100" dist="38100" dir="2700000" algn="tl">
                    <a:srgbClr val="000000">
                      <a:alpha val="43137"/>
                    </a:srgbClr>
                  </a:outerShdw>
                </a:effectLst>
              </a:rPr>
              <a:t>)</a:t>
            </a:r>
            <a:r>
              <a:rPr lang="en-US" sz="3600" b="1" dirty="0" smtClean="0">
                <a:solidFill>
                  <a:srgbClr val="FFC000"/>
                </a:solidFill>
              </a:rPr>
              <a:t>.</a:t>
            </a:r>
          </a:p>
        </p:txBody>
      </p:sp>
      <p:sp>
        <p:nvSpPr>
          <p:cNvPr id="4" name="Date Placeholder 3"/>
          <p:cNvSpPr>
            <a:spLocks noGrp="1"/>
          </p:cNvSpPr>
          <p:nvPr>
            <p:ph type="dt" sz="half" idx="10"/>
          </p:nvPr>
        </p:nvSpPr>
        <p:spPr/>
        <p:txBody>
          <a:bodyPr/>
          <a:lstStyle/>
          <a:p>
            <a:fld id="{1EDDBEAB-E336-4200-8A19-3258F95E9ECA}"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3</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85786" y="1500174"/>
            <a:ext cx="7715304" cy="4572032"/>
          </a:xfrm>
        </p:spPr>
        <p:txBody>
          <a:bodyPr>
            <a:noAutofit/>
          </a:bodyPr>
          <a:lstStyle/>
          <a:p>
            <a:pPr algn="l" rtl="0"/>
            <a:r>
              <a:rPr lang="en-US" sz="3600" b="1" dirty="0" smtClean="0">
                <a:solidFill>
                  <a:srgbClr val="2BF54D"/>
                </a:solidFill>
              </a:rPr>
              <a:t>Assignment </a:t>
            </a:r>
            <a:r>
              <a:rPr lang="en-US" sz="3600" b="1" dirty="0">
                <a:solidFill>
                  <a:srgbClr val="2BF54D"/>
                </a:solidFill>
              </a:rPr>
              <a:t>of subjects into groups</a:t>
            </a:r>
          </a:p>
          <a:p>
            <a:pPr algn="l" rtl="0"/>
            <a:r>
              <a:rPr lang="en-US" b="1" dirty="0" smtClean="0">
                <a:solidFill>
                  <a:srgbClr val="2BF54D"/>
                </a:solidFill>
              </a:rPr>
              <a:t>Under matched </a:t>
            </a:r>
            <a:r>
              <a:rPr lang="en-US" b="1" dirty="0">
                <a:solidFill>
                  <a:srgbClr val="2BF54D"/>
                </a:solidFill>
              </a:rPr>
              <a:t>groups</a:t>
            </a:r>
            <a:endParaRPr lang="en-US" dirty="0">
              <a:solidFill>
                <a:srgbClr val="2BF54D"/>
              </a:solidFill>
            </a:endParaRPr>
          </a:p>
          <a:p>
            <a:pPr algn="l" rtl="0"/>
            <a:r>
              <a:rPr lang="en-US" b="1" dirty="0" smtClean="0">
                <a:solidFill>
                  <a:srgbClr val="FFC000"/>
                </a:solidFill>
              </a:rPr>
              <a:t>If they differ on some variable that is related to the outcome of the study</a:t>
            </a:r>
            <a:r>
              <a:rPr lang="en-US" sz="3600" b="1" dirty="0" smtClean="0">
                <a:solidFill>
                  <a:srgbClr val="FFC000"/>
                </a:solidFill>
                <a:effectLst>
                  <a:outerShdw blurRad="38100" dist="38100" dir="2700000" algn="tl">
                    <a:srgbClr val="000000">
                      <a:alpha val="43137"/>
                    </a:srgbClr>
                  </a:outerShdw>
                </a:effectLst>
              </a:rPr>
              <a:t>.</a:t>
            </a:r>
            <a:endParaRPr lang="en-US" b="1" dirty="0" smtClean="0">
              <a:solidFill>
                <a:srgbClr val="FFC000"/>
              </a:solidFill>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fld id="{E822B504-975C-4BB7-86BE-815E1E9F6C9C}"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30</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85786" y="2143116"/>
            <a:ext cx="7715304" cy="3929090"/>
          </a:xfrm>
        </p:spPr>
        <p:txBody>
          <a:bodyPr>
            <a:noAutofit/>
          </a:bodyPr>
          <a:lstStyle/>
          <a:p>
            <a:pPr algn="l" rtl="0"/>
            <a:r>
              <a:rPr lang="en-US" sz="3600" b="1" dirty="0" smtClean="0">
                <a:solidFill>
                  <a:srgbClr val="2BF54D"/>
                </a:solidFill>
              </a:rPr>
              <a:t>EXTERNAL VALIDITY OF EXPERMENTS</a:t>
            </a:r>
          </a:p>
          <a:p>
            <a:pPr algn="l" rtl="0"/>
            <a:r>
              <a:rPr lang="en-US" sz="3600" b="1" dirty="0" smtClean="0">
                <a:solidFill>
                  <a:srgbClr val="FFC000"/>
                </a:solidFill>
              </a:rPr>
              <a:t>External validity refers to the extent to which the results of an investigation can be generalized to other samples or situations</a:t>
            </a:r>
            <a:r>
              <a:rPr lang="en-US" sz="3600" b="1" dirty="0" smtClean="0">
                <a:solidFill>
                  <a:srgbClr val="FFC000"/>
                </a:solidFill>
                <a:effectLst>
                  <a:outerShdw blurRad="38100" dist="38100" dir="2700000" algn="tl">
                    <a:srgbClr val="000000">
                      <a:alpha val="43137"/>
                    </a:srgbClr>
                  </a:outerShdw>
                </a:effectLst>
              </a:rPr>
              <a:t>.</a:t>
            </a:r>
          </a:p>
        </p:txBody>
      </p:sp>
      <p:sp>
        <p:nvSpPr>
          <p:cNvPr id="4" name="Date Placeholder 3"/>
          <p:cNvSpPr>
            <a:spLocks noGrp="1"/>
          </p:cNvSpPr>
          <p:nvPr>
            <p:ph type="dt" sz="half" idx="10"/>
          </p:nvPr>
        </p:nvSpPr>
        <p:spPr/>
        <p:txBody>
          <a:bodyPr/>
          <a:lstStyle/>
          <a:p>
            <a:fld id="{E822B504-975C-4BB7-86BE-815E1E9F6C9C}"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31</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85786" y="1785926"/>
            <a:ext cx="7715304" cy="4286280"/>
          </a:xfrm>
        </p:spPr>
        <p:txBody>
          <a:bodyPr>
            <a:noAutofit/>
          </a:bodyPr>
          <a:lstStyle/>
          <a:p>
            <a:pPr algn="l" rtl="0"/>
            <a:r>
              <a:rPr lang="en-US" sz="3600" b="1" dirty="0" smtClean="0">
                <a:solidFill>
                  <a:srgbClr val="2BF54D"/>
                </a:solidFill>
              </a:rPr>
              <a:t>THREATS TO VALIDITY</a:t>
            </a:r>
          </a:p>
          <a:p>
            <a:pPr algn="l" rtl="0"/>
            <a:r>
              <a:rPr lang="en-US" sz="3600" b="1" dirty="0" smtClean="0">
                <a:solidFill>
                  <a:srgbClr val="FFC000"/>
                </a:solidFill>
              </a:rPr>
              <a:t>The purpose of any study is to tell us what is “really”  happening in the world</a:t>
            </a:r>
            <a:r>
              <a:rPr lang="en-US" sz="3600" b="1" dirty="0" smtClean="0">
                <a:solidFill>
                  <a:srgbClr val="FFC000"/>
                </a:solidFill>
                <a:effectLst>
                  <a:outerShdw blurRad="38100" dist="38100" dir="2700000" algn="tl">
                    <a:srgbClr val="000000">
                      <a:alpha val="43137"/>
                    </a:srgbClr>
                  </a:outerShdw>
                </a:effectLst>
              </a:rPr>
              <a:t>. Does streptokinase reduce cardiac mortality? What causes sudden infant death syndrome? </a:t>
            </a:r>
          </a:p>
        </p:txBody>
      </p:sp>
      <p:sp>
        <p:nvSpPr>
          <p:cNvPr id="4" name="Date Placeholder 3"/>
          <p:cNvSpPr>
            <a:spLocks noGrp="1"/>
          </p:cNvSpPr>
          <p:nvPr>
            <p:ph type="dt" sz="half" idx="10"/>
          </p:nvPr>
        </p:nvSpPr>
        <p:spPr/>
        <p:txBody>
          <a:bodyPr/>
          <a:lstStyle/>
          <a:p>
            <a:fld id="{E822B504-975C-4BB7-86BE-815E1E9F6C9C}"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32</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85852" y="285728"/>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85786" y="1428736"/>
            <a:ext cx="7715304" cy="4643470"/>
          </a:xfrm>
        </p:spPr>
        <p:txBody>
          <a:bodyPr>
            <a:noAutofit/>
          </a:bodyPr>
          <a:lstStyle/>
          <a:p>
            <a:pPr algn="l" rtl="0">
              <a:spcBef>
                <a:spcPts val="0"/>
              </a:spcBef>
            </a:pPr>
            <a:r>
              <a:rPr lang="en-US" b="1" dirty="0" smtClean="0">
                <a:solidFill>
                  <a:srgbClr val="2BF54D"/>
                </a:solidFill>
              </a:rPr>
              <a:t>THREATS TO INTERNAL VALIDITY</a:t>
            </a:r>
          </a:p>
          <a:p>
            <a:pPr marL="514350" lvl="0" indent="-514350" algn="l" rtl="0">
              <a:spcBef>
                <a:spcPts val="0"/>
              </a:spcBef>
              <a:buFont typeface="+mj-lt"/>
              <a:buAutoNum type="arabicPeriod"/>
            </a:pPr>
            <a:r>
              <a:rPr lang="en-US" b="1" dirty="0" smtClean="0">
                <a:solidFill>
                  <a:srgbClr val="FFC000"/>
                </a:solidFill>
              </a:rPr>
              <a:t>History</a:t>
            </a:r>
          </a:p>
          <a:p>
            <a:pPr marL="514350" lvl="0" indent="-514350" algn="l" rtl="0">
              <a:spcBef>
                <a:spcPts val="0"/>
              </a:spcBef>
              <a:buFont typeface="+mj-lt"/>
              <a:buAutoNum type="arabicPeriod"/>
            </a:pPr>
            <a:r>
              <a:rPr lang="en-US" b="1" dirty="0" smtClean="0">
                <a:solidFill>
                  <a:srgbClr val="FFC000"/>
                </a:solidFill>
              </a:rPr>
              <a:t>Maturation</a:t>
            </a:r>
          </a:p>
          <a:p>
            <a:pPr marL="514350" lvl="0" indent="-514350" algn="l" rtl="0">
              <a:spcBef>
                <a:spcPts val="0"/>
              </a:spcBef>
              <a:buFont typeface="+mj-lt"/>
              <a:buAutoNum type="arabicPeriod"/>
            </a:pPr>
            <a:r>
              <a:rPr lang="en-US" b="1" dirty="0" smtClean="0">
                <a:solidFill>
                  <a:srgbClr val="FFC000"/>
                </a:solidFill>
              </a:rPr>
              <a:t>Testing</a:t>
            </a:r>
          </a:p>
          <a:p>
            <a:pPr marL="514350" lvl="0" indent="-514350" algn="l" rtl="0">
              <a:spcBef>
                <a:spcPts val="0"/>
              </a:spcBef>
              <a:buFont typeface="+mj-lt"/>
              <a:buAutoNum type="arabicPeriod"/>
            </a:pPr>
            <a:r>
              <a:rPr lang="en-US" b="1" dirty="0" smtClean="0">
                <a:solidFill>
                  <a:srgbClr val="FFC000"/>
                </a:solidFill>
              </a:rPr>
              <a:t>Instrumentation</a:t>
            </a:r>
          </a:p>
          <a:p>
            <a:pPr marL="514350" lvl="0" indent="-514350" algn="l" rtl="0">
              <a:spcBef>
                <a:spcPts val="0"/>
              </a:spcBef>
              <a:buFont typeface="+mj-lt"/>
              <a:buAutoNum type="arabicPeriod"/>
            </a:pPr>
            <a:r>
              <a:rPr lang="en-US" b="1" dirty="0" smtClean="0">
                <a:solidFill>
                  <a:srgbClr val="FFC000"/>
                </a:solidFill>
              </a:rPr>
              <a:t>Regression to the mean</a:t>
            </a:r>
          </a:p>
          <a:p>
            <a:pPr marL="514350" lvl="0" indent="-514350" algn="l" rtl="0">
              <a:spcBef>
                <a:spcPts val="0"/>
              </a:spcBef>
              <a:buFont typeface="+mj-lt"/>
              <a:buAutoNum type="arabicPeriod"/>
            </a:pPr>
            <a:r>
              <a:rPr lang="en-US" b="1" dirty="0" smtClean="0">
                <a:solidFill>
                  <a:srgbClr val="FFC000"/>
                </a:solidFill>
              </a:rPr>
              <a:t>Selection or assignment errors</a:t>
            </a:r>
          </a:p>
          <a:p>
            <a:pPr marL="514350" indent="-514350" algn="l" rtl="0">
              <a:spcBef>
                <a:spcPts val="0"/>
              </a:spcBef>
              <a:buFont typeface="+mj-lt"/>
              <a:buAutoNum type="arabicPeriod"/>
            </a:pPr>
            <a:r>
              <a:rPr lang="en-US" b="1" dirty="0" smtClean="0">
                <a:solidFill>
                  <a:srgbClr val="FFC000"/>
                </a:solidFill>
              </a:rPr>
              <a:t>Mortality</a:t>
            </a:r>
            <a:r>
              <a:rPr lang="en-US" sz="3600" b="1" dirty="0" smtClean="0">
                <a:solidFill>
                  <a:srgbClr val="FFC000"/>
                </a:solidFill>
                <a:effectLst>
                  <a:outerShdw blurRad="38100" dist="38100" dir="2700000" algn="tl">
                    <a:srgbClr val="000000">
                      <a:alpha val="43137"/>
                    </a:srgbClr>
                  </a:outerShdw>
                </a:effectLst>
              </a:rPr>
              <a:t> </a:t>
            </a:r>
          </a:p>
        </p:txBody>
      </p:sp>
      <p:sp>
        <p:nvSpPr>
          <p:cNvPr id="4" name="Date Placeholder 3"/>
          <p:cNvSpPr>
            <a:spLocks noGrp="1"/>
          </p:cNvSpPr>
          <p:nvPr>
            <p:ph type="dt" sz="half" idx="10"/>
          </p:nvPr>
        </p:nvSpPr>
        <p:spPr/>
        <p:txBody>
          <a:bodyPr/>
          <a:lstStyle/>
          <a:p>
            <a:fld id="{E822B504-975C-4BB7-86BE-815E1E9F6C9C}"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33</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85786" y="1428736"/>
            <a:ext cx="7715304" cy="4643470"/>
          </a:xfrm>
        </p:spPr>
        <p:txBody>
          <a:bodyPr>
            <a:noAutofit/>
          </a:bodyPr>
          <a:lstStyle/>
          <a:p>
            <a:pPr algn="l" rtl="0">
              <a:spcBef>
                <a:spcPts val="0"/>
              </a:spcBef>
            </a:pPr>
            <a:r>
              <a:rPr lang="en-US" sz="3600" b="1" dirty="0" smtClean="0">
                <a:solidFill>
                  <a:srgbClr val="2BF54D"/>
                </a:solidFill>
              </a:rPr>
              <a:t>THREATS TO INTERNAL VALIDITY</a:t>
            </a:r>
          </a:p>
          <a:p>
            <a:pPr marL="514350" lvl="0" indent="-514350" algn="l" rtl="0">
              <a:spcBef>
                <a:spcPts val="0"/>
              </a:spcBef>
            </a:pPr>
            <a:r>
              <a:rPr lang="en-US" sz="3600" b="1" dirty="0" smtClean="0">
                <a:solidFill>
                  <a:srgbClr val="2BF54D"/>
                </a:solidFill>
                <a:effectLst>
                  <a:outerShdw blurRad="38100" dist="38100" dir="2700000" algn="tl">
                    <a:srgbClr val="000000">
                      <a:alpha val="43137"/>
                    </a:srgbClr>
                  </a:outerShdw>
                </a:effectLst>
              </a:rPr>
              <a:t>History </a:t>
            </a:r>
          </a:p>
          <a:p>
            <a:pPr marL="514350" lvl="0" indent="-514350" algn="l" rtl="0">
              <a:spcBef>
                <a:spcPts val="0"/>
              </a:spcBef>
            </a:pPr>
            <a:r>
              <a:rPr lang="en-US" sz="3600" b="1" dirty="0" smtClean="0">
                <a:solidFill>
                  <a:srgbClr val="FFC000"/>
                </a:solidFill>
              </a:rPr>
              <a:t>This refer to events that intervene between the pre-test and post–test  that do not form part of the treatment  being investigated by the researcher</a:t>
            </a:r>
          </a:p>
        </p:txBody>
      </p:sp>
      <p:sp>
        <p:nvSpPr>
          <p:cNvPr id="4" name="Date Placeholder 3"/>
          <p:cNvSpPr>
            <a:spLocks noGrp="1"/>
          </p:cNvSpPr>
          <p:nvPr>
            <p:ph type="dt" sz="half" idx="10"/>
          </p:nvPr>
        </p:nvSpPr>
        <p:spPr/>
        <p:txBody>
          <a:bodyPr/>
          <a:lstStyle/>
          <a:p>
            <a:fld id="{E822B504-975C-4BB7-86BE-815E1E9F6C9C}"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34</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85786" y="1428736"/>
            <a:ext cx="7715304" cy="4643470"/>
          </a:xfrm>
        </p:spPr>
        <p:txBody>
          <a:bodyPr>
            <a:noAutofit/>
          </a:bodyPr>
          <a:lstStyle/>
          <a:p>
            <a:pPr algn="l" rtl="0">
              <a:spcBef>
                <a:spcPts val="0"/>
              </a:spcBef>
            </a:pPr>
            <a:r>
              <a:rPr lang="en-US" sz="3600" b="1" dirty="0" smtClean="0">
                <a:solidFill>
                  <a:srgbClr val="2BF54D"/>
                </a:solidFill>
              </a:rPr>
              <a:t>THREATS TO INTERNAL VALIDITY</a:t>
            </a:r>
          </a:p>
          <a:p>
            <a:pPr marL="514350" lvl="0" indent="-514350" algn="l" rtl="0">
              <a:spcBef>
                <a:spcPts val="0"/>
              </a:spcBef>
            </a:pPr>
            <a:r>
              <a:rPr lang="en-US" sz="3600" b="1" dirty="0" smtClean="0">
                <a:solidFill>
                  <a:srgbClr val="2BF54D"/>
                </a:solidFill>
              </a:rPr>
              <a:t>Maturation</a:t>
            </a:r>
          </a:p>
          <a:p>
            <a:pPr marL="514350" lvl="0" indent="-514350" algn="l" rtl="0">
              <a:spcBef>
                <a:spcPts val="0"/>
              </a:spcBef>
            </a:pPr>
            <a:r>
              <a:rPr lang="en-US" sz="3600" b="1" dirty="0" smtClean="0">
                <a:solidFill>
                  <a:srgbClr val="FFC000"/>
                </a:solidFill>
              </a:rPr>
              <a:t>In a study overtime, the patients may naturally mature.  This is a particular problem with pediatric and geriatric populations.  </a:t>
            </a:r>
          </a:p>
        </p:txBody>
      </p:sp>
      <p:sp>
        <p:nvSpPr>
          <p:cNvPr id="4" name="Date Placeholder 3"/>
          <p:cNvSpPr>
            <a:spLocks noGrp="1"/>
          </p:cNvSpPr>
          <p:nvPr>
            <p:ph type="dt" sz="half" idx="10"/>
          </p:nvPr>
        </p:nvSpPr>
        <p:spPr/>
        <p:txBody>
          <a:bodyPr/>
          <a:lstStyle/>
          <a:p>
            <a:fld id="{E822B504-975C-4BB7-86BE-815E1E9F6C9C}"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35</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85786" y="1428736"/>
            <a:ext cx="7715304" cy="4643470"/>
          </a:xfrm>
        </p:spPr>
        <p:txBody>
          <a:bodyPr>
            <a:noAutofit/>
          </a:bodyPr>
          <a:lstStyle/>
          <a:p>
            <a:pPr algn="l" rtl="0">
              <a:spcBef>
                <a:spcPts val="0"/>
              </a:spcBef>
            </a:pPr>
            <a:r>
              <a:rPr lang="en-US" sz="3600" b="1" dirty="0" smtClean="0">
                <a:solidFill>
                  <a:srgbClr val="2BF54D"/>
                </a:solidFill>
                <a:effectLst>
                  <a:outerShdw blurRad="38100" dist="38100" dir="2700000" algn="tl">
                    <a:srgbClr val="000000">
                      <a:alpha val="43137"/>
                    </a:srgbClr>
                  </a:outerShdw>
                </a:effectLst>
              </a:rPr>
              <a:t>THREATS TO INTERNAL VALIDITY</a:t>
            </a:r>
          </a:p>
          <a:p>
            <a:pPr marL="514350" lvl="0" indent="-514350" algn="l" rtl="0">
              <a:spcBef>
                <a:spcPts val="0"/>
              </a:spcBef>
            </a:pPr>
            <a:r>
              <a:rPr lang="en-US" sz="3600" b="1" dirty="0" smtClean="0">
                <a:solidFill>
                  <a:srgbClr val="2BF54D"/>
                </a:solidFill>
                <a:effectLst>
                  <a:outerShdw blurRad="38100" dist="38100" dir="2700000" algn="tl">
                    <a:srgbClr val="000000">
                      <a:alpha val="43137"/>
                    </a:srgbClr>
                  </a:outerShdw>
                </a:effectLst>
              </a:rPr>
              <a:t>Testing</a:t>
            </a:r>
          </a:p>
          <a:p>
            <a:pPr marL="514350" lvl="0" indent="-514350" algn="l" rtl="0">
              <a:spcBef>
                <a:spcPts val="0"/>
              </a:spcBef>
            </a:pPr>
            <a:r>
              <a:rPr lang="en-US" sz="3600" b="1" dirty="0" smtClean="0">
                <a:solidFill>
                  <a:srgbClr val="FFC000"/>
                </a:solidFill>
                <a:effectLst>
                  <a:outerShdw blurRad="38100" dist="38100" dir="2700000" algn="tl">
                    <a:srgbClr val="000000">
                      <a:alpha val="43137"/>
                    </a:srgbClr>
                  </a:outerShdw>
                </a:effectLst>
              </a:rPr>
              <a:t>The patient as a result of familiarity with the testing procedures, appear to improve spontaneously.</a:t>
            </a:r>
          </a:p>
        </p:txBody>
      </p:sp>
      <p:sp>
        <p:nvSpPr>
          <p:cNvPr id="4" name="Date Placeholder 3"/>
          <p:cNvSpPr>
            <a:spLocks noGrp="1"/>
          </p:cNvSpPr>
          <p:nvPr>
            <p:ph type="dt" sz="half" idx="10"/>
          </p:nvPr>
        </p:nvSpPr>
        <p:spPr/>
        <p:txBody>
          <a:bodyPr/>
          <a:lstStyle/>
          <a:p>
            <a:fld id="{E822B504-975C-4BB7-86BE-815E1E9F6C9C}"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36</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85786" y="1428736"/>
            <a:ext cx="7715304" cy="4643470"/>
          </a:xfrm>
        </p:spPr>
        <p:txBody>
          <a:bodyPr>
            <a:noAutofit/>
          </a:bodyPr>
          <a:lstStyle/>
          <a:p>
            <a:pPr algn="l" rtl="0">
              <a:spcBef>
                <a:spcPts val="0"/>
              </a:spcBef>
            </a:pPr>
            <a:r>
              <a:rPr lang="en-US" sz="3600" b="1" dirty="0" smtClean="0">
                <a:solidFill>
                  <a:srgbClr val="2BF54D"/>
                </a:solidFill>
                <a:effectLst>
                  <a:outerShdw blurRad="38100" dist="38100" dir="2700000" algn="tl">
                    <a:srgbClr val="000000">
                      <a:alpha val="43137"/>
                    </a:srgbClr>
                  </a:outerShdw>
                </a:effectLst>
              </a:rPr>
              <a:t>THREATS TO INTERNAL VALIDITY</a:t>
            </a:r>
          </a:p>
          <a:p>
            <a:pPr marL="514350" lvl="0" indent="-514350" algn="l" rtl="0">
              <a:spcBef>
                <a:spcPts val="0"/>
              </a:spcBef>
            </a:pPr>
            <a:r>
              <a:rPr lang="en-US" sz="3600" b="1" dirty="0" smtClean="0">
                <a:solidFill>
                  <a:srgbClr val="2BF54D"/>
                </a:solidFill>
                <a:effectLst>
                  <a:outerShdw blurRad="38100" dist="38100" dir="2700000" algn="tl">
                    <a:srgbClr val="000000">
                      <a:alpha val="43137"/>
                    </a:srgbClr>
                  </a:outerShdw>
                </a:effectLst>
              </a:rPr>
              <a:t>Instrumentation</a:t>
            </a:r>
          </a:p>
          <a:p>
            <a:pPr marL="514350" lvl="0" indent="-514350" algn="l" rtl="0">
              <a:spcBef>
                <a:spcPts val="0"/>
              </a:spcBef>
            </a:pPr>
            <a:r>
              <a:rPr lang="en-US" sz="3600" b="1" dirty="0" smtClean="0">
                <a:solidFill>
                  <a:srgbClr val="FFC000"/>
                </a:solidFill>
                <a:effectLst>
                  <a:outerShdw blurRad="38100" dist="38100" dir="2700000" algn="tl">
                    <a:srgbClr val="000000">
                      <a:alpha val="43137"/>
                    </a:srgbClr>
                  </a:outerShdw>
                </a:effectLst>
              </a:rPr>
              <a:t>During the time between measurements, the measuring instrument might change</a:t>
            </a:r>
          </a:p>
        </p:txBody>
      </p:sp>
      <p:sp>
        <p:nvSpPr>
          <p:cNvPr id="4" name="Date Placeholder 3"/>
          <p:cNvSpPr>
            <a:spLocks noGrp="1"/>
          </p:cNvSpPr>
          <p:nvPr>
            <p:ph type="dt" sz="half" idx="10"/>
          </p:nvPr>
        </p:nvSpPr>
        <p:spPr/>
        <p:txBody>
          <a:bodyPr/>
          <a:lstStyle/>
          <a:p>
            <a:fld id="{E822B504-975C-4BB7-86BE-815E1E9F6C9C}"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37</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85786" y="1428736"/>
            <a:ext cx="7715304" cy="4643470"/>
          </a:xfrm>
        </p:spPr>
        <p:txBody>
          <a:bodyPr>
            <a:noAutofit/>
          </a:bodyPr>
          <a:lstStyle/>
          <a:p>
            <a:pPr algn="l" rtl="0">
              <a:spcBef>
                <a:spcPts val="0"/>
              </a:spcBef>
            </a:pPr>
            <a:r>
              <a:rPr lang="en-US" sz="3600" b="1" dirty="0" smtClean="0">
                <a:solidFill>
                  <a:srgbClr val="2BF54D"/>
                </a:solidFill>
              </a:rPr>
              <a:t>THREATS TO INTERNAL VALIDITY</a:t>
            </a:r>
          </a:p>
          <a:p>
            <a:pPr marL="514350" lvl="0" indent="-514350" algn="l" rtl="0">
              <a:spcBef>
                <a:spcPts val="0"/>
              </a:spcBef>
            </a:pPr>
            <a:r>
              <a:rPr lang="en-US" sz="3600" b="1" dirty="0" smtClean="0">
                <a:solidFill>
                  <a:srgbClr val="2BF54D"/>
                </a:solidFill>
              </a:rPr>
              <a:t>Regression to the mean</a:t>
            </a:r>
          </a:p>
          <a:p>
            <a:pPr marL="514350" lvl="0" indent="-514350" algn="l" rtl="0">
              <a:spcBef>
                <a:spcPts val="0"/>
              </a:spcBef>
            </a:pPr>
            <a:r>
              <a:rPr lang="en-US" sz="3600" b="1" dirty="0" smtClean="0">
                <a:solidFill>
                  <a:srgbClr val="FFC000"/>
                </a:solidFill>
              </a:rPr>
              <a:t>Refers to the phenomenon whereby groups of subjects that are chosen because of extreme scores on any variable will have scores that are less extreme and closer to the mean value when they are retested.</a:t>
            </a:r>
          </a:p>
        </p:txBody>
      </p:sp>
      <p:sp>
        <p:nvSpPr>
          <p:cNvPr id="4" name="Date Placeholder 3"/>
          <p:cNvSpPr>
            <a:spLocks noGrp="1"/>
          </p:cNvSpPr>
          <p:nvPr>
            <p:ph type="dt" sz="half" idx="10"/>
          </p:nvPr>
        </p:nvSpPr>
        <p:spPr/>
        <p:txBody>
          <a:bodyPr/>
          <a:lstStyle/>
          <a:p>
            <a:fld id="{E822B504-975C-4BB7-86BE-815E1E9F6C9C}"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38</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85786" y="1428736"/>
            <a:ext cx="7715304" cy="4643470"/>
          </a:xfrm>
        </p:spPr>
        <p:txBody>
          <a:bodyPr>
            <a:noAutofit/>
          </a:bodyPr>
          <a:lstStyle/>
          <a:p>
            <a:pPr algn="l" rtl="0">
              <a:spcBef>
                <a:spcPts val="0"/>
              </a:spcBef>
            </a:pPr>
            <a:r>
              <a:rPr lang="en-US" sz="3600" b="1" dirty="0" smtClean="0">
                <a:solidFill>
                  <a:srgbClr val="2BF54D"/>
                </a:solidFill>
              </a:rPr>
              <a:t>THREATS TO INTERNAL VALIDITY</a:t>
            </a:r>
          </a:p>
          <a:p>
            <a:pPr marL="514350" lvl="0" indent="-514350" algn="l" rtl="0">
              <a:spcBef>
                <a:spcPts val="0"/>
              </a:spcBef>
            </a:pPr>
            <a:r>
              <a:rPr lang="en-US" sz="3600" b="1" dirty="0" smtClean="0">
                <a:solidFill>
                  <a:srgbClr val="2BF54D"/>
                </a:solidFill>
              </a:rPr>
              <a:t>Selection or Assignment Errors</a:t>
            </a:r>
          </a:p>
          <a:p>
            <a:pPr marL="514350" lvl="0" indent="-514350" algn="l" rtl="0">
              <a:spcBef>
                <a:spcPts val="0"/>
              </a:spcBef>
            </a:pPr>
            <a:r>
              <a:rPr lang="en-US" sz="3600" b="1" dirty="0" smtClean="0">
                <a:solidFill>
                  <a:srgbClr val="FFC000"/>
                </a:solidFill>
              </a:rPr>
              <a:t>The groups being compared may be different at the outset because of inadequate assignment or selection procedures, rather than as a result of any treatment effects.</a:t>
            </a:r>
          </a:p>
        </p:txBody>
      </p:sp>
      <p:sp>
        <p:nvSpPr>
          <p:cNvPr id="4" name="Date Placeholder 3"/>
          <p:cNvSpPr>
            <a:spLocks noGrp="1"/>
          </p:cNvSpPr>
          <p:nvPr>
            <p:ph type="dt" sz="half" idx="10"/>
          </p:nvPr>
        </p:nvSpPr>
        <p:spPr/>
        <p:txBody>
          <a:bodyPr/>
          <a:lstStyle/>
          <a:p>
            <a:fld id="{E822B504-975C-4BB7-86BE-815E1E9F6C9C}"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39</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14348" y="1928802"/>
            <a:ext cx="7786742" cy="3709998"/>
          </a:xfrm>
        </p:spPr>
        <p:txBody>
          <a:bodyPr>
            <a:normAutofit/>
          </a:bodyPr>
          <a:lstStyle/>
          <a:p>
            <a:pPr algn="l" rtl="0"/>
            <a:r>
              <a:rPr lang="en-US" sz="3600" b="1" dirty="0">
                <a:solidFill>
                  <a:srgbClr val="2BF54D"/>
                </a:solidFill>
                <a:effectLst>
                  <a:outerShdw blurRad="38100" dist="38100" dir="2700000" algn="tl">
                    <a:srgbClr val="000000">
                      <a:alpha val="43137"/>
                    </a:srgbClr>
                  </a:outerShdw>
                </a:effectLst>
              </a:rPr>
              <a:t>Hypotheses</a:t>
            </a:r>
            <a:r>
              <a:rPr lang="en-US" sz="3600" b="1" dirty="0">
                <a:solidFill>
                  <a:srgbClr val="FFC000"/>
                </a:solidFill>
                <a:effectLst>
                  <a:outerShdw blurRad="38100" dist="38100" dir="2700000" algn="tl">
                    <a:srgbClr val="000000">
                      <a:alpha val="43137"/>
                    </a:srgbClr>
                  </a:outerShdw>
                </a:effectLst>
              </a:rPr>
              <a:t> are propositions about relationships between variables or differences between groups that are to be tested</a:t>
            </a:r>
            <a:r>
              <a:rPr lang="en-US" sz="3600" b="1" dirty="0" smtClean="0">
                <a:solidFill>
                  <a:srgbClr val="FFC000"/>
                </a:solidFill>
                <a:effectLst>
                  <a:outerShdw blurRad="38100" dist="38100" dir="2700000" algn="tl">
                    <a:srgbClr val="000000">
                      <a:alpha val="43137"/>
                    </a:srgbClr>
                  </a:outerShdw>
                </a:effectLst>
              </a:rPr>
              <a:t>.</a:t>
            </a:r>
          </a:p>
        </p:txBody>
      </p:sp>
      <p:sp>
        <p:nvSpPr>
          <p:cNvPr id="4" name="Date Placeholder 3"/>
          <p:cNvSpPr>
            <a:spLocks noGrp="1"/>
          </p:cNvSpPr>
          <p:nvPr>
            <p:ph type="dt" sz="half" idx="10"/>
          </p:nvPr>
        </p:nvSpPr>
        <p:spPr/>
        <p:txBody>
          <a:bodyPr/>
          <a:lstStyle/>
          <a:p>
            <a:fld id="{4756CFCF-3C11-4679-A844-1AB5DA5D0D3F}"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4</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85786" y="1428736"/>
            <a:ext cx="7715304" cy="4643470"/>
          </a:xfrm>
        </p:spPr>
        <p:txBody>
          <a:bodyPr>
            <a:noAutofit/>
          </a:bodyPr>
          <a:lstStyle/>
          <a:p>
            <a:pPr algn="l" rtl="0">
              <a:spcBef>
                <a:spcPts val="0"/>
              </a:spcBef>
            </a:pPr>
            <a:r>
              <a:rPr lang="en-US" sz="3600" b="1" dirty="0" smtClean="0">
                <a:solidFill>
                  <a:srgbClr val="2BF54D"/>
                </a:solidFill>
                <a:effectLst>
                  <a:outerShdw blurRad="38100" dist="38100" dir="2700000" algn="tl">
                    <a:srgbClr val="000000">
                      <a:alpha val="43137"/>
                    </a:srgbClr>
                  </a:outerShdw>
                </a:effectLst>
              </a:rPr>
              <a:t>THREATS TO INTERNAL VALIDITY</a:t>
            </a:r>
          </a:p>
          <a:p>
            <a:pPr marL="514350" indent="-514350" algn="l" rtl="0">
              <a:spcBef>
                <a:spcPts val="0"/>
              </a:spcBef>
            </a:pPr>
            <a:r>
              <a:rPr lang="en-US" sz="3600" b="1" dirty="0" smtClean="0">
                <a:solidFill>
                  <a:srgbClr val="2BF54D"/>
                </a:solidFill>
                <a:effectLst>
                  <a:outerShdw blurRad="38100" dist="38100" dir="2700000" algn="tl">
                    <a:srgbClr val="000000">
                      <a:alpha val="43137"/>
                    </a:srgbClr>
                  </a:outerShdw>
                </a:effectLst>
              </a:rPr>
              <a:t>Mortality</a:t>
            </a:r>
            <a:r>
              <a:rPr lang="en-US" sz="3600" b="1" dirty="0" smtClean="0">
                <a:solidFill>
                  <a:srgbClr val="FFC000"/>
                </a:solidFill>
                <a:effectLst>
                  <a:outerShdw blurRad="38100" dist="38100" dir="2700000" algn="tl">
                    <a:srgbClr val="000000">
                      <a:alpha val="43137"/>
                    </a:srgbClr>
                  </a:outerShdw>
                </a:effectLst>
              </a:rPr>
              <a:t> </a:t>
            </a:r>
          </a:p>
          <a:p>
            <a:pPr marL="514350" indent="-514350" algn="l" rtl="0">
              <a:spcBef>
                <a:spcPts val="0"/>
              </a:spcBef>
            </a:pPr>
            <a:r>
              <a:rPr lang="en-US" sz="3600" b="1" dirty="0" smtClean="0">
                <a:solidFill>
                  <a:srgbClr val="FFC000"/>
                </a:solidFill>
                <a:effectLst>
                  <a:outerShdw blurRad="38100" dist="38100" dir="2700000" algn="tl">
                    <a:srgbClr val="000000">
                      <a:alpha val="43137"/>
                    </a:srgbClr>
                  </a:outerShdw>
                </a:effectLst>
              </a:rPr>
              <a:t>Mortality in a study refers to when a participant withdraws from the study before its completion.</a:t>
            </a:r>
          </a:p>
        </p:txBody>
      </p:sp>
      <p:sp>
        <p:nvSpPr>
          <p:cNvPr id="4" name="Date Placeholder 3"/>
          <p:cNvSpPr>
            <a:spLocks noGrp="1"/>
          </p:cNvSpPr>
          <p:nvPr>
            <p:ph type="dt" sz="half" idx="10"/>
          </p:nvPr>
        </p:nvSpPr>
        <p:spPr/>
        <p:txBody>
          <a:bodyPr/>
          <a:lstStyle/>
          <a:p>
            <a:fld id="{E822B504-975C-4BB7-86BE-815E1E9F6C9C}"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40</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85786" y="1785926"/>
            <a:ext cx="7715304" cy="4286280"/>
          </a:xfrm>
        </p:spPr>
        <p:txBody>
          <a:bodyPr>
            <a:noAutofit/>
          </a:bodyPr>
          <a:lstStyle/>
          <a:p>
            <a:pPr algn="l" rtl="0"/>
            <a:r>
              <a:rPr lang="en-US" sz="3600" b="1" dirty="0" smtClean="0">
                <a:solidFill>
                  <a:srgbClr val="2BF54D"/>
                </a:solidFill>
              </a:rPr>
              <a:t>THREATS TO VALIDITY</a:t>
            </a:r>
          </a:p>
          <a:p>
            <a:pPr algn="l" rtl="0"/>
            <a:r>
              <a:rPr lang="en-US" b="1" dirty="0" smtClean="0">
                <a:solidFill>
                  <a:srgbClr val="FFC000"/>
                </a:solidFill>
              </a:rPr>
              <a:t>We hope that the result of our sample can be generalized to the population at large so the our findings also hold true for similar people. Consequently it is disturbing, at the least, to find different studies coming to opposite conclusions. </a:t>
            </a:r>
            <a:r>
              <a:rPr lang="en-US" sz="3600" b="1" dirty="0" smtClean="0">
                <a:solidFill>
                  <a:srgbClr val="FFC000"/>
                </a:solidFill>
                <a:effectLst>
                  <a:outerShdw blurRad="38100" dist="38100" dir="2700000" algn="tl">
                    <a:srgbClr val="000000">
                      <a:alpha val="43137"/>
                    </a:srgbClr>
                  </a:outerShdw>
                </a:effectLst>
              </a:rPr>
              <a:t> </a:t>
            </a:r>
            <a:endParaRPr lang="en-US" b="1" dirty="0" smtClean="0">
              <a:solidFill>
                <a:srgbClr val="FFC000"/>
              </a:solidFill>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fld id="{E822B504-975C-4BB7-86BE-815E1E9F6C9C}"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41</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571472" y="1500174"/>
            <a:ext cx="8286808" cy="4572032"/>
          </a:xfrm>
        </p:spPr>
        <p:txBody>
          <a:bodyPr>
            <a:noAutofit/>
          </a:bodyPr>
          <a:lstStyle/>
          <a:p>
            <a:pPr algn="l" rtl="0"/>
            <a:r>
              <a:rPr lang="en-US" sz="3600" b="1" dirty="0" smtClean="0">
                <a:solidFill>
                  <a:srgbClr val="2BF54D"/>
                </a:solidFill>
              </a:rPr>
              <a:t>THREATS TO VALIDITY</a:t>
            </a:r>
          </a:p>
          <a:p>
            <a:pPr algn="l" rtl="0"/>
            <a:r>
              <a:rPr lang="en-US" b="1" dirty="0" smtClean="0">
                <a:solidFill>
                  <a:srgbClr val="2BF54D"/>
                </a:solidFill>
              </a:rPr>
              <a:t>Subject Selection Biases</a:t>
            </a:r>
          </a:p>
          <a:p>
            <a:pPr algn="l" rtl="0"/>
            <a:r>
              <a:rPr lang="en-US" b="1" dirty="0" smtClean="0">
                <a:solidFill>
                  <a:srgbClr val="FFC000"/>
                </a:solidFill>
              </a:rPr>
              <a:t>Subject selection biases involves many factors that may result in the subjects in the sample being unrepresentative of the population. </a:t>
            </a:r>
          </a:p>
          <a:p>
            <a:pPr algn="l" rtl="0"/>
            <a:r>
              <a:rPr lang="en-US" sz="3600" b="1" dirty="0" smtClean="0">
                <a:solidFill>
                  <a:srgbClr val="2BF54D"/>
                </a:solidFill>
                <a:effectLst>
                  <a:outerShdw blurRad="38100" dist="38100" dir="2700000" algn="tl">
                    <a:srgbClr val="000000">
                      <a:alpha val="43137"/>
                    </a:srgbClr>
                  </a:outerShdw>
                </a:effectLst>
              </a:rPr>
              <a:t>Healthy workers Bias, Incident-Prevalence Volunteer Bias </a:t>
            </a:r>
            <a:endParaRPr lang="en-US" b="1" dirty="0" smtClean="0">
              <a:solidFill>
                <a:srgbClr val="2BF54D"/>
              </a:solidFill>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fld id="{E822B504-975C-4BB7-86BE-815E1E9F6C9C}"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42</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857224" y="1500174"/>
            <a:ext cx="7429552" cy="4572032"/>
          </a:xfrm>
        </p:spPr>
        <p:txBody>
          <a:bodyPr>
            <a:noAutofit/>
          </a:bodyPr>
          <a:lstStyle/>
          <a:p>
            <a:pPr algn="l" rtl="0"/>
            <a:r>
              <a:rPr lang="en-US" sz="3600" b="1" dirty="0" smtClean="0">
                <a:solidFill>
                  <a:srgbClr val="2BF54D"/>
                </a:solidFill>
              </a:rPr>
              <a:t>THREATS TO VALIDITY</a:t>
            </a:r>
          </a:p>
          <a:p>
            <a:pPr algn="l" rtl="0"/>
            <a:r>
              <a:rPr lang="en-US" sz="3600" b="1" dirty="0" smtClean="0">
                <a:solidFill>
                  <a:srgbClr val="2BF54D"/>
                </a:solidFill>
              </a:rPr>
              <a:t>Hawthorne Effect:</a:t>
            </a:r>
          </a:p>
          <a:p>
            <a:pPr algn="l" rtl="0"/>
            <a:r>
              <a:rPr lang="en-US" sz="3600" b="1" dirty="0" smtClean="0">
                <a:solidFill>
                  <a:srgbClr val="FFC000"/>
                </a:solidFill>
              </a:rPr>
              <a:t>An effect which results in the improvement of subjects performances through being observed and/or social contact.  It is the same as the </a:t>
            </a:r>
            <a:r>
              <a:rPr lang="en-US" sz="3600" b="1" dirty="0" smtClean="0">
                <a:solidFill>
                  <a:srgbClr val="2BF54D"/>
                </a:solidFill>
              </a:rPr>
              <a:t>Placebo effect</a:t>
            </a:r>
            <a:r>
              <a:rPr lang="en-US" sz="3600" b="1" dirty="0" smtClean="0">
                <a:solidFill>
                  <a:srgbClr val="FFC000"/>
                </a:solidFill>
              </a:rPr>
              <a:t>. </a:t>
            </a:r>
          </a:p>
        </p:txBody>
      </p:sp>
      <p:sp>
        <p:nvSpPr>
          <p:cNvPr id="4" name="Date Placeholder 3"/>
          <p:cNvSpPr>
            <a:spLocks noGrp="1"/>
          </p:cNvSpPr>
          <p:nvPr>
            <p:ph type="dt" sz="half" idx="10"/>
          </p:nvPr>
        </p:nvSpPr>
        <p:spPr/>
        <p:txBody>
          <a:bodyPr/>
          <a:lstStyle/>
          <a:p>
            <a:fld id="{E822B504-975C-4BB7-86BE-815E1E9F6C9C}"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43</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571472" y="1500174"/>
            <a:ext cx="8286808" cy="4572032"/>
          </a:xfrm>
        </p:spPr>
        <p:txBody>
          <a:bodyPr>
            <a:noAutofit/>
          </a:bodyPr>
          <a:lstStyle/>
          <a:p>
            <a:pPr algn="l" rtl="0"/>
            <a:r>
              <a:rPr lang="en-US" sz="3600" b="1" dirty="0" smtClean="0">
                <a:solidFill>
                  <a:srgbClr val="2BF54D"/>
                </a:solidFill>
                <a:effectLst>
                  <a:outerShdw blurRad="38100" dist="38100" dir="2700000" algn="tl">
                    <a:srgbClr val="000000">
                      <a:alpha val="43137"/>
                    </a:srgbClr>
                  </a:outerShdw>
                </a:effectLst>
              </a:rPr>
              <a:t>THREATS TO VALIDITY</a:t>
            </a:r>
          </a:p>
          <a:p>
            <a:pPr algn="l" rtl="0"/>
            <a:r>
              <a:rPr lang="en-US" sz="3600" b="1" dirty="0" smtClean="0">
                <a:solidFill>
                  <a:srgbClr val="2BF54D"/>
                </a:solidFill>
                <a:effectLst>
                  <a:outerShdw blurRad="38100" dist="38100" dir="2700000" algn="tl">
                    <a:srgbClr val="000000">
                      <a:alpha val="43137"/>
                    </a:srgbClr>
                  </a:outerShdw>
                </a:effectLst>
              </a:rPr>
              <a:t>The Rosenthal effect: </a:t>
            </a:r>
          </a:p>
          <a:p>
            <a:pPr algn="l" rtl="0"/>
            <a:r>
              <a:rPr lang="en-US" sz="3600" b="1" dirty="0" smtClean="0">
                <a:solidFill>
                  <a:srgbClr val="FFC000"/>
                </a:solidFill>
                <a:effectLst>
                  <a:outerShdw blurRad="38100" dist="38100" dir="2700000" algn="tl">
                    <a:srgbClr val="000000">
                      <a:alpha val="43137"/>
                    </a:srgbClr>
                  </a:outerShdw>
                </a:effectLst>
              </a:rPr>
              <a:t>The expectancy effects, the phenomenon where the expectation of the researchers in a study influence the outcome.</a:t>
            </a:r>
            <a:r>
              <a:rPr lang="en-US" b="1" dirty="0" smtClean="0">
                <a:solidFill>
                  <a:srgbClr val="FFC000"/>
                </a:solidFill>
                <a:effectLst>
                  <a:outerShdw blurRad="38100" dist="38100" dir="2700000" algn="tl">
                    <a:srgbClr val="000000">
                      <a:alpha val="43137"/>
                    </a:srgbClr>
                  </a:outerShdw>
                </a:effectLst>
              </a:rPr>
              <a:t> </a:t>
            </a:r>
            <a:r>
              <a:rPr lang="en-US" sz="3600" b="1" dirty="0" smtClean="0">
                <a:solidFill>
                  <a:srgbClr val="FFC000"/>
                </a:solidFill>
                <a:effectLst>
                  <a:outerShdw blurRad="38100" dist="38100" dir="2700000" algn="tl">
                    <a:srgbClr val="000000">
                      <a:alpha val="43137"/>
                    </a:srgbClr>
                  </a:outerShdw>
                </a:effectLst>
              </a:rPr>
              <a:t>It is the same as the </a:t>
            </a:r>
            <a:r>
              <a:rPr lang="en-US" sz="3600" b="1" dirty="0" smtClean="0">
                <a:solidFill>
                  <a:srgbClr val="2BF54D"/>
                </a:solidFill>
                <a:effectLst>
                  <a:outerShdw blurRad="38100" dist="38100" dir="2700000" algn="tl">
                    <a:srgbClr val="000000">
                      <a:alpha val="43137"/>
                    </a:srgbClr>
                  </a:outerShdw>
                </a:effectLst>
              </a:rPr>
              <a:t>Placebo effect</a:t>
            </a:r>
            <a:r>
              <a:rPr lang="en-US" sz="3600" b="1" dirty="0" smtClean="0">
                <a:solidFill>
                  <a:srgbClr val="FFC000"/>
                </a:solidFill>
                <a:effectLst>
                  <a:outerShdw blurRad="38100" dist="38100" dir="2700000" algn="tl">
                    <a:srgbClr val="000000">
                      <a:alpha val="43137"/>
                    </a:srgbClr>
                  </a:outerShdw>
                </a:effectLst>
              </a:rPr>
              <a:t>. </a:t>
            </a:r>
          </a:p>
        </p:txBody>
      </p:sp>
      <p:sp>
        <p:nvSpPr>
          <p:cNvPr id="4" name="Date Placeholder 3"/>
          <p:cNvSpPr>
            <a:spLocks noGrp="1"/>
          </p:cNvSpPr>
          <p:nvPr>
            <p:ph type="dt" sz="half" idx="10"/>
          </p:nvPr>
        </p:nvSpPr>
        <p:spPr/>
        <p:txBody>
          <a:bodyPr/>
          <a:lstStyle/>
          <a:p>
            <a:fld id="{E822B504-975C-4BB7-86BE-815E1E9F6C9C}"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44</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571472" y="1500174"/>
            <a:ext cx="8286808" cy="4572032"/>
          </a:xfrm>
        </p:spPr>
        <p:txBody>
          <a:bodyPr>
            <a:noAutofit/>
          </a:bodyPr>
          <a:lstStyle/>
          <a:p>
            <a:pPr algn="l" rtl="0"/>
            <a:r>
              <a:rPr lang="en-US" sz="3600" b="1" dirty="0" smtClean="0">
                <a:solidFill>
                  <a:srgbClr val="2BF54D"/>
                </a:solidFill>
                <a:effectLst>
                  <a:outerShdw blurRad="38100" dist="38100" dir="2700000" algn="tl">
                    <a:srgbClr val="000000">
                      <a:alpha val="43137"/>
                    </a:srgbClr>
                  </a:outerShdw>
                </a:effectLst>
              </a:rPr>
              <a:t>THREATS TO VALIDITY</a:t>
            </a:r>
          </a:p>
          <a:p>
            <a:pPr algn="l" rtl="0"/>
            <a:r>
              <a:rPr lang="en-US" sz="3600" b="1" dirty="0" smtClean="0">
                <a:solidFill>
                  <a:srgbClr val="2BF54D"/>
                </a:solidFill>
                <a:effectLst>
                  <a:outerShdw blurRad="38100" dist="38100" dir="2700000" algn="tl">
                    <a:srgbClr val="000000">
                      <a:alpha val="43137"/>
                    </a:srgbClr>
                  </a:outerShdw>
                </a:effectLst>
              </a:rPr>
              <a:t>Blind: </a:t>
            </a:r>
            <a:r>
              <a:rPr lang="en-US" sz="3600" b="1" dirty="0" smtClean="0">
                <a:solidFill>
                  <a:srgbClr val="FFC000"/>
                </a:solidFill>
                <a:effectLst>
                  <a:outerShdw blurRad="38100" dist="38100" dir="2700000" algn="tl">
                    <a:srgbClr val="000000">
                      <a:alpha val="43137"/>
                    </a:srgbClr>
                  </a:outerShdw>
                </a:effectLst>
              </a:rPr>
              <a:t>The purpose of blinding is to prevent various biases from affecting the results.</a:t>
            </a:r>
          </a:p>
          <a:p>
            <a:pPr algn="l" rtl="0"/>
            <a:r>
              <a:rPr lang="en-US" sz="3600" b="1" dirty="0" smtClean="0">
                <a:solidFill>
                  <a:srgbClr val="FFC000"/>
                </a:solidFill>
                <a:effectLst>
                  <a:outerShdw blurRad="38100" dist="38100" dir="2700000" algn="tl">
                    <a:srgbClr val="000000">
                      <a:alpha val="43137"/>
                    </a:srgbClr>
                  </a:outerShdw>
                </a:effectLst>
              </a:rPr>
              <a:t>A person is considered </a:t>
            </a:r>
            <a:r>
              <a:rPr lang="en-US" sz="3600" b="1" dirty="0" smtClean="0">
                <a:solidFill>
                  <a:srgbClr val="2BF54D"/>
                </a:solidFill>
                <a:effectLst>
                  <a:outerShdw blurRad="38100" dist="38100" dir="2700000" algn="tl">
                    <a:srgbClr val="000000">
                      <a:alpha val="43137"/>
                    </a:srgbClr>
                  </a:outerShdw>
                </a:effectLst>
              </a:rPr>
              <a:t>blind</a:t>
            </a:r>
            <a:r>
              <a:rPr lang="en-US" sz="3600" b="1" dirty="0" smtClean="0">
                <a:solidFill>
                  <a:srgbClr val="FFC000"/>
                </a:solidFill>
                <a:effectLst>
                  <a:outerShdw blurRad="38100" dist="38100" dir="2700000" algn="tl">
                    <a:srgbClr val="000000">
                      <a:alpha val="43137"/>
                    </a:srgbClr>
                  </a:outerShdw>
                </a:effectLst>
              </a:rPr>
              <a:t> if he or she is unaware of the group to which a subject belongs. </a:t>
            </a:r>
          </a:p>
        </p:txBody>
      </p:sp>
      <p:sp>
        <p:nvSpPr>
          <p:cNvPr id="4" name="Date Placeholder 3"/>
          <p:cNvSpPr>
            <a:spLocks noGrp="1"/>
          </p:cNvSpPr>
          <p:nvPr>
            <p:ph type="dt" sz="half" idx="10"/>
          </p:nvPr>
        </p:nvSpPr>
        <p:spPr/>
        <p:txBody>
          <a:bodyPr/>
          <a:lstStyle/>
          <a:p>
            <a:fld id="{E822B504-975C-4BB7-86BE-815E1E9F6C9C}"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45</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571472" y="1500174"/>
            <a:ext cx="8286808" cy="4572032"/>
          </a:xfrm>
        </p:spPr>
        <p:txBody>
          <a:bodyPr>
            <a:noAutofit/>
          </a:bodyPr>
          <a:lstStyle/>
          <a:p>
            <a:pPr algn="l" rtl="0"/>
            <a:r>
              <a:rPr lang="en-US" sz="3600" b="1" dirty="0" smtClean="0">
                <a:solidFill>
                  <a:srgbClr val="2BF54D"/>
                </a:solidFill>
                <a:effectLst>
                  <a:outerShdw blurRad="38100" dist="38100" dir="2700000" algn="tl">
                    <a:srgbClr val="000000">
                      <a:alpha val="43137"/>
                    </a:srgbClr>
                  </a:outerShdw>
                </a:effectLst>
              </a:rPr>
              <a:t>THREATS TO VALIDITY</a:t>
            </a:r>
          </a:p>
          <a:p>
            <a:pPr algn="l" rtl="0"/>
            <a:r>
              <a:rPr lang="en-US" sz="3600" b="1" dirty="0" smtClean="0">
                <a:solidFill>
                  <a:srgbClr val="2BF54D"/>
                </a:solidFill>
              </a:rPr>
              <a:t>Single Blinding</a:t>
            </a:r>
            <a:r>
              <a:rPr lang="en-US" sz="3600" b="1" dirty="0" smtClean="0">
                <a:solidFill>
                  <a:srgbClr val="2BF54D"/>
                </a:solidFill>
                <a:effectLst>
                  <a:outerShdw blurRad="38100" dist="38100" dir="2700000" algn="tl">
                    <a:srgbClr val="000000">
                      <a:alpha val="43137"/>
                    </a:srgbClr>
                  </a:outerShdw>
                </a:effectLst>
              </a:rPr>
              <a:t>: </a:t>
            </a:r>
            <a:r>
              <a:rPr lang="en-US" sz="3600" b="1" dirty="0" smtClean="0">
                <a:solidFill>
                  <a:srgbClr val="FFC000"/>
                </a:solidFill>
                <a:effectLst>
                  <a:outerShdw blurRad="38100" dist="38100" dir="2700000" algn="tl">
                    <a:srgbClr val="000000">
                      <a:alpha val="43137"/>
                    </a:srgbClr>
                  </a:outerShdw>
                </a:effectLst>
              </a:rPr>
              <a:t>If only the subject is unaware but the experimenter knows, the study is called single blind.</a:t>
            </a:r>
            <a:endParaRPr lang="en-US" sz="3600" b="1" dirty="0" smtClean="0">
              <a:solidFill>
                <a:srgbClr val="2BF54D"/>
              </a:solidFill>
              <a:effectLst>
                <a:outerShdw blurRad="38100" dist="38100" dir="2700000" algn="tl">
                  <a:srgbClr val="000000">
                    <a:alpha val="43137"/>
                  </a:srgbClr>
                </a:outerShdw>
              </a:effectLst>
            </a:endParaRPr>
          </a:p>
          <a:p>
            <a:pPr algn="l" rtl="0"/>
            <a:r>
              <a:rPr lang="en-US" sz="3600" b="1" dirty="0" smtClean="0">
                <a:solidFill>
                  <a:srgbClr val="2BF54D"/>
                </a:solidFill>
              </a:rPr>
              <a:t>Double Blinding</a:t>
            </a:r>
            <a:r>
              <a:rPr lang="en-US" sz="3600" b="1" dirty="0" smtClean="0">
                <a:solidFill>
                  <a:srgbClr val="2BF54D"/>
                </a:solidFill>
                <a:effectLst>
                  <a:outerShdw blurRad="38100" dist="38100" dir="2700000" algn="tl">
                    <a:srgbClr val="000000">
                      <a:alpha val="43137"/>
                    </a:srgbClr>
                  </a:outerShdw>
                </a:effectLst>
              </a:rPr>
              <a:t>: </a:t>
            </a:r>
            <a:r>
              <a:rPr lang="en-US" sz="3600" b="1" dirty="0" smtClean="0">
                <a:solidFill>
                  <a:srgbClr val="FFC000"/>
                </a:solidFill>
                <a:effectLst>
                  <a:outerShdw blurRad="38100" dist="38100" dir="2700000" algn="tl">
                    <a:srgbClr val="000000">
                      <a:alpha val="43137"/>
                    </a:srgbClr>
                  </a:outerShdw>
                </a:effectLst>
              </a:rPr>
              <a:t>If both the subject and the researcher do not know the study is called double blind. </a:t>
            </a:r>
          </a:p>
        </p:txBody>
      </p:sp>
      <p:sp>
        <p:nvSpPr>
          <p:cNvPr id="4" name="Date Placeholder 3"/>
          <p:cNvSpPr>
            <a:spLocks noGrp="1"/>
          </p:cNvSpPr>
          <p:nvPr>
            <p:ph type="dt" sz="half" idx="10"/>
          </p:nvPr>
        </p:nvSpPr>
        <p:spPr/>
        <p:txBody>
          <a:bodyPr/>
          <a:lstStyle/>
          <a:p>
            <a:fld id="{E822B504-975C-4BB7-86BE-815E1E9F6C9C}"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46</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571472" y="1500174"/>
            <a:ext cx="8286808" cy="4572032"/>
          </a:xfrm>
        </p:spPr>
        <p:txBody>
          <a:bodyPr>
            <a:noAutofit/>
          </a:bodyPr>
          <a:lstStyle/>
          <a:p>
            <a:pPr algn="l" rtl="0"/>
            <a:r>
              <a:rPr lang="en-US" sz="3600" b="1" dirty="0" smtClean="0">
                <a:solidFill>
                  <a:srgbClr val="2BF54D"/>
                </a:solidFill>
                <a:effectLst>
                  <a:outerShdw blurRad="38100" dist="38100" dir="2700000" algn="tl">
                    <a:srgbClr val="000000">
                      <a:alpha val="43137"/>
                    </a:srgbClr>
                  </a:outerShdw>
                </a:effectLst>
              </a:rPr>
              <a:t>EPIDEMIOLOGIC RESEARCH STRATEGIES</a:t>
            </a:r>
          </a:p>
          <a:p>
            <a:pPr algn="l" rtl="0"/>
            <a:r>
              <a:rPr lang="en-US" sz="3600" b="1" dirty="0" smtClean="0">
                <a:solidFill>
                  <a:srgbClr val="2BF54D"/>
                </a:solidFill>
                <a:effectLst>
                  <a:outerShdw blurRad="38100" dist="38100" dir="2700000" algn="tl">
                    <a:srgbClr val="000000">
                      <a:alpha val="43137"/>
                    </a:srgbClr>
                  </a:outerShdw>
                </a:effectLst>
              </a:rPr>
              <a:t>DESCIPTIVE OR ANALYTICAL DESIGNS</a:t>
            </a:r>
          </a:p>
          <a:p>
            <a:pPr algn="l" rtl="0"/>
            <a:r>
              <a:rPr lang="en-US" sz="3600" b="1" dirty="0" smtClean="0">
                <a:solidFill>
                  <a:srgbClr val="FFC000"/>
                </a:solidFill>
                <a:effectLst>
                  <a:outerShdw blurRad="38100" dist="38100" dir="2700000" algn="tl">
                    <a:srgbClr val="000000">
                      <a:alpha val="43137"/>
                    </a:srgbClr>
                  </a:outerShdw>
                </a:effectLst>
              </a:rPr>
              <a:t>These are most appropriate when for one reason or another, experimental control over the independent variable is not feasible. </a:t>
            </a:r>
          </a:p>
        </p:txBody>
      </p:sp>
      <p:sp>
        <p:nvSpPr>
          <p:cNvPr id="4" name="Date Placeholder 3"/>
          <p:cNvSpPr>
            <a:spLocks noGrp="1"/>
          </p:cNvSpPr>
          <p:nvPr>
            <p:ph type="dt" sz="half" idx="10"/>
          </p:nvPr>
        </p:nvSpPr>
        <p:spPr/>
        <p:txBody>
          <a:bodyPr/>
          <a:lstStyle/>
          <a:p>
            <a:fld id="{E822B504-975C-4BB7-86BE-815E1E9F6C9C}"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47</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571472" y="1500174"/>
            <a:ext cx="8286808" cy="4572032"/>
          </a:xfrm>
        </p:spPr>
        <p:txBody>
          <a:bodyPr>
            <a:noAutofit/>
          </a:bodyPr>
          <a:lstStyle/>
          <a:p>
            <a:pPr algn="l" rtl="0"/>
            <a:r>
              <a:rPr lang="en-US" sz="3600" b="1" dirty="0" smtClean="0">
                <a:solidFill>
                  <a:srgbClr val="2BF54D"/>
                </a:solidFill>
                <a:effectLst>
                  <a:outerShdw blurRad="38100" dist="38100" dir="2700000" algn="tl">
                    <a:srgbClr val="000000">
                      <a:alpha val="43137"/>
                    </a:srgbClr>
                  </a:outerShdw>
                </a:effectLst>
              </a:rPr>
              <a:t>EPIDEMIOLOGIC RESEARCH STRATEGIES</a:t>
            </a:r>
          </a:p>
          <a:p>
            <a:pPr algn="l" rtl="0"/>
            <a:r>
              <a:rPr lang="en-US" sz="3600" b="1" dirty="0" smtClean="0">
                <a:solidFill>
                  <a:srgbClr val="2BF54D"/>
                </a:solidFill>
                <a:effectLst>
                  <a:outerShdw blurRad="38100" dist="38100" dir="2700000" algn="tl">
                    <a:srgbClr val="000000">
                      <a:alpha val="43137"/>
                    </a:srgbClr>
                  </a:outerShdw>
                </a:effectLst>
              </a:rPr>
              <a:t>DESCIPTIVE OR ANALYTICAL DESIGNS</a:t>
            </a:r>
          </a:p>
          <a:p>
            <a:pPr algn="l" rtl="0"/>
            <a:r>
              <a:rPr lang="en-US" sz="3600" b="1" dirty="0" smtClean="0">
                <a:solidFill>
                  <a:srgbClr val="04C4DE"/>
                </a:solidFill>
                <a:effectLst>
                  <a:outerShdw blurRad="38100" dist="38100" dir="2700000" algn="tl">
                    <a:srgbClr val="000000">
                      <a:alpha val="43137"/>
                    </a:srgbClr>
                  </a:outerShdw>
                </a:effectLst>
              </a:rPr>
              <a:t>SURVEYS</a:t>
            </a:r>
            <a:r>
              <a:rPr lang="en-US" sz="3600" b="1" dirty="0" smtClean="0">
                <a:solidFill>
                  <a:srgbClr val="FFC000"/>
                </a:solidFill>
              </a:rPr>
              <a:t> </a:t>
            </a:r>
          </a:p>
          <a:p>
            <a:pPr algn="l" rtl="0"/>
            <a:r>
              <a:rPr lang="en-US" sz="3600" b="1" dirty="0" smtClean="0">
                <a:solidFill>
                  <a:srgbClr val="FFC000"/>
                </a:solidFill>
              </a:rPr>
              <a:t>Surveys are investigations aimed at describing accurately the characteristics of populations for specific variables.</a:t>
            </a:r>
            <a:r>
              <a:rPr lang="en-US" sz="3600" b="1" dirty="0" smtClean="0">
                <a:solidFill>
                  <a:srgbClr val="FFC000"/>
                </a:solidFill>
                <a:effectLst>
                  <a:outerShdw blurRad="38100" dist="38100" dir="2700000" algn="tl">
                    <a:srgbClr val="000000">
                      <a:alpha val="43137"/>
                    </a:srgbClr>
                  </a:outerShdw>
                </a:effectLst>
              </a:rPr>
              <a:t> </a:t>
            </a:r>
          </a:p>
        </p:txBody>
      </p:sp>
      <p:sp>
        <p:nvSpPr>
          <p:cNvPr id="4" name="Date Placeholder 3"/>
          <p:cNvSpPr>
            <a:spLocks noGrp="1"/>
          </p:cNvSpPr>
          <p:nvPr>
            <p:ph type="dt" sz="half" idx="10"/>
          </p:nvPr>
        </p:nvSpPr>
        <p:spPr/>
        <p:txBody>
          <a:bodyPr/>
          <a:lstStyle/>
          <a:p>
            <a:fld id="{E822B504-975C-4BB7-86BE-815E1E9F6C9C}"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48</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571472" y="1500174"/>
            <a:ext cx="8286808" cy="4572032"/>
          </a:xfrm>
        </p:spPr>
        <p:txBody>
          <a:bodyPr>
            <a:noAutofit/>
          </a:bodyPr>
          <a:lstStyle/>
          <a:p>
            <a:pPr algn="l" rtl="0"/>
            <a:r>
              <a:rPr lang="en-US" sz="2800" b="1" dirty="0" smtClean="0">
                <a:solidFill>
                  <a:srgbClr val="2BF54D"/>
                </a:solidFill>
                <a:effectLst>
                  <a:outerShdw blurRad="38100" dist="38100" dir="2700000" algn="tl">
                    <a:srgbClr val="000000">
                      <a:alpha val="43137"/>
                    </a:srgbClr>
                  </a:outerShdw>
                </a:effectLst>
              </a:rPr>
              <a:t>EPIDEMIOLOGIC RESEARCH STRATEGIES</a:t>
            </a:r>
          </a:p>
          <a:p>
            <a:pPr algn="l" rtl="0"/>
            <a:r>
              <a:rPr lang="en-US" sz="2800" b="1" dirty="0" smtClean="0">
                <a:solidFill>
                  <a:srgbClr val="2BF54D"/>
                </a:solidFill>
                <a:effectLst>
                  <a:outerShdw blurRad="38100" dist="38100" dir="2700000" algn="tl">
                    <a:srgbClr val="000000">
                      <a:alpha val="43137"/>
                    </a:srgbClr>
                  </a:outerShdw>
                </a:effectLst>
              </a:rPr>
              <a:t>DESCIPTIVE OR ANALYTICAL DESIGNS</a:t>
            </a:r>
          </a:p>
          <a:p>
            <a:pPr algn="l" rtl="0">
              <a:spcBef>
                <a:spcPts val="0"/>
              </a:spcBef>
            </a:pPr>
            <a:r>
              <a:rPr lang="en-US" b="1" dirty="0" smtClean="0">
                <a:solidFill>
                  <a:srgbClr val="FFC000"/>
                </a:solidFill>
              </a:rPr>
              <a:t>When </a:t>
            </a:r>
            <a:r>
              <a:rPr lang="en-US" b="1" dirty="0" smtClean="0">
                <a:solidFill>
                  <a:srgbClr val="04C4DE"/>
                </a:solidFill>
              </a:rPr>
              <a:t>surveys</a:t>
            </a:r>
            <a:r>
              <a:rPr lang="en-US" b="1" dirty="0" smtClean="0">
                <a:solidFill>
                  <a:srgbClr val="FFC000"/>
                </a:solidFill>
              </a:rPr>
              <a:t> are used in health care research</a:t>
            </a:r>
          </a:p>
          <a:p>
            <a:pPr marL="514350" lvl="0" indent="-514350" algn="l" rtl="0">
              <a:spcBef>
                <a:spcPts val="0"/>
              </a:spcBef>
              <a:buClr>
                <a:srgbClr val="04C4DE"/>
              </a:buClr>
              <a:buFont typeface="+mj-lt"/>
              <a:buAutoNum type="arabicPeriod"/>
            </a:pPr>
            <a:r>
              <a:rPr lang="en-US" b="1" dirty="0" smtClean="0">
                <a:solidFill>
                  <a:srgbClr val="FFC000"/>
                </a:solidFill>
              </a:rPr>
              <a:t>To establish the  attitudes, opinions, or beliefs</a:t>
            </a:r>
          </a:p>
          <a:p>
            <a:pPr marL="514350" lvl="0" indent="-514350" algn="l" rtl="0">
              <a:spcBef>
                <a:spcPts val="0"/>
              </a:spcBef>
              <a:buClr>
                <a:srgbClr val="04C4DE"/>
              </a:buClr>
              <a:buFont typeface="+mj-lt"/>
              <a:buAutoNum type="arabicPeriod"/>
            </a:pPr>
            <a:r>
              <a:rPr lang="en-US" b="1" dirty="0" smtClean="0">
                <a:solidFill>
                  <a:srgbClr val="FFC000"/>
                </a:solidFill>
              </a:rPr>
              <a:t>To study characteristics of population on health related variables.</a:t>
            </a:r>
          </a:p>
          <a:p>
            <a:pPr marL="514350" indent="-514350" algn="l" rtl="0">
              <a:spcBef>
                <a:spcPts val="0"/>
              </a:spcBef>
              <a:buClr>
                <a:srgbClr val="04C4DE"/>
              </a:buClr>
              <a:buFont typeface="+mj-lt"/>
              <a:buAutoNum type="arabicPeriod"/>
            </a:pPr>
            <a:r>
              <a:rPr lang="en-US" b="1" dirty="0" smtClean="0">
                <a:solidFill>
                  <a:srgbClr val="FFC000"/>
                </a:solidFill>
              </a:rPr>
              <a:t>To collect information on the demographic characteristics (age, sex, income, etc.).</a:t>
            </a:r>
            <a:r>
              <a:rPr lang="en-US" b="1" dirty="0" smtClean="0">
                <a:solidFill>
                  <a:srgbClr val="FFC000"/>
                </a:solidFill>
                <a:effectLst>
                  <a:outerShdw blurRad="38100" dist="38100" dir="2700000" algn="tl">
                    <a:srgbClr val="000000">
                      <a:alpha val="43137"/>
                    </a:srgbClr>
                  </a:outerShdw>
                </a:effectLst>
              </a:rPr>
              <a:t> </a:t>
            </a:r>
          </a:p>
        </p:txBody>
      </p:sp>
      <p:sp>
        <p:nvSpPr>
          <p:cNvPr id="4" name="Date Placeholder 3"/>
          <p:cNvSpPr>
            <a:spLocks noGrp="1"/>
          </p:cNvSpPr>
          <p:nvPr>
            <p:ph type="dt" sz="half" idx="10"/>
          </p:nvPr>
        </p:nvSpPr>
        <p:spPr/>
        <p:txBody>
          <a:bodyPr/>
          <a:lstStyle/>
          <a:p>
            <a:fld id="{E822B504-975C-4BB7-86BE-815E1E9F6C9C}"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49</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14348" y="1928802"/>
            <a:ext cx="7786742" cy="3709998"/>
          </a:xfrm>
        </p:spPr>
        <p:txBody>
          <a:bodyPr>
            <a:normAutofit fontScale="77500" lnSpcReduction="20000"/>
          </a:bodyPr>
          <a:lstStyle/>
          <a:p>
            <a:pPr algn="l" rtl="0"/>
            <a:r>
              <a:rPr lang="en-US" sz="4200" b="1" dirty="0">
                <a:solidFill>
                  <a:srgbClr val="2BF54D"/>
                </a:solidFill>
              </a:rPr>
              <a:t>Theories</a:t>
            </a:r>
            <a:r>
              <a:rPr lang="en-US" sz="4200" b="1" dirty="0"/>
              <a:t> </a:t>
            </a:r>
            <a:r>
              <a:rPr lang="en-US" sz="4200" b="1" dirty="0">
                <a:solidFill>
                  <a:srgbClr val="FFC000"/>
                </a:solidFill>
              </a:rPr>
              <a:t>are sets of logically related or linked ideas (abstractions) about how the world or some process works.</a:t>
            </a:r>
            <a:endParaRPr lang="en-US" sz="4200" dirty="0">
              <a:solidFill>
                <a:srgbClr val="FFC000"/>
              </a:solidFill>
            </a:endParaRPr>
          </a:p>
          <a:p>
            <a:pPr algn="l"/>
            <a:r>
              <a:rPr lang="en-US" sz="4200" b="1" dirty="0">
                <a:solidFill>
                  <a:srgbClr val="FFC000"/>
                </a:solidFill>
              </a:rPr>
              <a:t>The fundamental building blocks of </a:t>
            </a:r>
            <a:r>
              <a:rPr lang="en-US" sz="4200" b="1" dirty="0">
                <a:solidFill>
                  <a:srgbClr val="2BF54D"/>
                </a:solidFill>
              </a:rPr>
              <a:t>theory</a:t>
            </a:r>
            <a:r>
              <a:rPr lang="en-US" sz="4200" b="1" dirty="0"/>
              <a:t> </a:t>
            </a:r>
            <a:r>
              <a:rPr lang="en-US" sz="4200" b="1" dirty="0">
                <a:solidFill>
                  <a:srgbClr val="FFC000"/>
                </a:solidFill>
              </a:rPr>
              <a:t>are concepts. In other words </a:t>
            </a:r>
            <a:r>
              <a:rPr lang="en-US" sz="4200" b="1" dirty="0">
                <a:solidFill>
                  <a:srgbClr val="2BF54D"/>
                </a:solidFill>
              </a:rPr>
              <a:t>theories</a:t>
            </a:r>
            <a:r>
              <a:rPr lang="en-US" sz="4200" b="1" dirty="0">
                <a:solidFill>
                  <a:srgbClr val="FFC000"/>
                </a:solidFill>
              </a:rPr>
              <a:t> consist of a series of statements (propositions) about a relationships between concepts</a:t>
            </a:r>
            <a:r>
              <a:rPr lang="en-US" sz="3600" b="1" dirty="0" smtClean="0">
                <a:solidFill>
                  <a:srgbClr val="FFC000"/>
                </a:solidFill>
                <a:effectLst>
                  <a:outerShdw blurRad="38100" dist="38100" dir="2700000" algn="tl">
                    <a:srgbClr val="000000">
                      <a:alpha val="43137"/>
                    </a:srgbClr>
                  </a:outerShdw>
                </a:effectLst>
              </a:rPr>
              <a:t>.</a:t>
            </a:r>
          </a:p>
        </p:txBody>
      </p:sp>
      <p:sp>
        <p:nvSpPr>
          <p:cNvPr id="4" name="Date Placeholder 3"/>
          <p:cNvSpPr>
            <a:spLocks noGrp="1"/>
          </p:cNvSpPr>
          <p:nvPr>
            <p:ph type="dt" sz="half" idx="10"/>
          </p:nvPr>
        </p:nvSpPr>
        <p:spPr/>
        <p:txBody>
          <a:bodyPr/>
          <a:lstStyle/>
          <a:p>
            <a:fld id="{2520C829-A286-4D35-9363-F7C92104D914}"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5</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571472" y="1785926"/>
            <a:ext cx="8286808" cy="4286280"/>
          </a:xfrm>
        </p:spPr>
        <p:txBody>
          <a:bodyPr>
            <a:noAutofit/>
          </a:bodyPr>
          <a:lstStyle/>
          <a:p>
            <a:pPr algn="l" rtl="0"/>
            <a:r>
              <a:rPr lang="en-US" sz="2800" b="1" dirty="0" smtClean="0">
                <a:solidFill>
                  <a:srgbClr val="2BF54D"/>
                </a:solidFill>
                <a:effectLst>
                  <a:outerShdw blurRad="38100" dist="38100" dir="2700000" algn="tl">
                    <a:srgbClr val="000000">
                      <a:alpha val="43137"/>
                    </a:srgbClr>
                  </a:outerShdw>
                </a:effectLst>
              </a:rPr>
              <a:t>EPIDEMIOLOGIC RESEARCH STRATEGIES</a:t>
            </a:r>
          </a:p>
          <a:p>
            <a:pPr algn="l" rtl="0"/>
            <a:r>
              <a:rPr lang="en-US" sz="2800" b="1" dirty="0" smtClean="0">
                <a:solidFill>
                  <a:srgbClr val="2BF54D"/>
                </a:solidFill>
                <a:effectLst>
                  <a:outerShdw blurRad="38100" dist="38100" dir="2700000" algn="tl">
                    <a:srgbClr val="000000">
                      <a:alpha val="43137"/>
                    </a:srgbClr>
                  </a:outerShdw>
                </a:effectLst>
              </a:rPr>
              <a:t>DESCIPTIVE OR ANALYTICAL DESIGNS</a:t>
            </a:r>
          </a:p>
          <a:p>
            <a:pPr algn="l" rtl="0"/>
            <a:r>
              <a:rPr lang="en-US" b="1" dirty="0" smtClean="0">
                <a:solidFill>
                  <a:srgbClr val="04C4DE"/>
                </a:solidFill>
              </a:rPr>
              <a:t>Naturalistic comparison study</a:t>
            </a:r>
            <a:r>
              <a:rPr lang="en-US" b="1" dirty="0" smtClean="0">
                <a:solidFill>
                  <a:srgbClr val="FFC000"/>
                </a:solidFill>
              </a:rPr>
              <a:t>: a type of study in which naturally occurring groups are compared with one another.</a:t>
            </a:r>
          </a:p>
          <a:p>
            <a:pPr algn="l" rtl="0"/>
            <a:r>
              <a:rPr lang="en-US" b="1" dirty="0" smtClean="0">
                <a:solidFill>
                  <a:srgbClr val="FFC000"/>
                </a:solidFill>
              </a:rPr>
              <a:t>There are extraneous variables which can be controlled in this type of investigation, such as ages, and educational background.</a:t>
            </a:r>
            <a:r>
              <a:rPr lang="en-US" b="1" dirty="0" smtClean="0">
                <a:solidFill>
                  <a:srgbClr val="FFC000"/>
                </a:solidFill>
                <a:effectLst>
                  <a:outerShdw blurRad="38100" dist="38100" dir="2700000" algn="tl">
                    <a:srgbClr val="000000">
                      <a:alpha val="43137"/>
                    </a:srgbClr>
                  </a:outerShdw>
                </a:effectLst>
              </a:rPr>
              <a:t> </a:t>
            </a:r>
          </a:p>
        </p:txBody>
      </p:sp>
      <p:sp>
        <p:nvSpPr>
          <p:cNvPr id="4" name="Date Placeholder 3"/>
          <p:cNvSpPr>
            <a:spLocks noGrp="1"/>
          </p:cNvSpPr>
          <p:nvPr>
            <p:ph type="dt" sz="half" idx="10"/>
          </p:nvPr>
        </p:nvSpPr>
        <p:spPr/>
        <p:txBody>
          <a:bodyPr/>
          <a:lstStyle/>
          <a:p>
            <a:fld id="{E822B504-975C-4BB7-86BE-815E1E9F6C9C}"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50</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571472" y="1857364"/>
            <a:ext cx="8286808" cy="4214842"/>
          </a:xfrm>
        </p:spPr>
        <p:txBody>
          <a:bodyPr>
            <a:noAutofit/>
          </a:bodyPr>
          <a:lstStyle/>
          <a:p>
            <a:pPr algn="l" rtl="0"/>
            <a:r>
              <a:rPr lang="en-US" sz="2800" b="1" dirty="0" smtClean="0">
                <a:solidFill>
                  <a:srgbClr val="2BF54D"/>
                </a:solidFill>
                <a:effectLst>
                  <a:outerShdw blurRad="38100" dist="38100" dir="2700000" algn="tl">
                    <a:srgbClr val="000000">
                      <a:alpha val="43137"/>
                    </a:srgbClr>
                  </a:outerShdw>
                </a:effectLst>
              </a:rPr>
              <a:t>EPIDEMIOLOGIC RESEARCH STRATEGIES</a:t>
            </a:r>
          </a:p>
          <a:p>
            <a:pPr algn="l" rtl="0"/>
            <a:r>
              <a:rPr lang="en-US" sz="2800" b="1" dirty="0" smtClean="0">
                <a:solidFill>
                  <a:srgbClr val="2BF54D"/>
                </a:solidFill>
                <a:effectLst>
                  <a:outerShdw blurRad="38100" dist="38100" dir="2700000" algn="tl">
                    <a:srgbClr val="000000">
                      <a:alpha val="43137"/>
                    </a:srgbClr>
                  </a:outerShdw>
                </a:effectLst>
              </a:rPr>
              <a:t>DESCIPTIVE OR ANALYTICAL DESIGNS</a:t>
            </a:r>
          </a:p>
          <a:p>
            <a:pPr algn="l" rtl="0"/>
            <a:r>
              <a:rPr lang="en-US" sz="3600" b="1" dirty="0" smtClean="0">
                <a:solidFill>
                  <a:srgbClr val="04C4DE"/>
                </a:solidFill>
              </a:rPr>
              <a:t>Correlational studies</a:t>
            </a:r>
            <a:r>
              <a:rPr lang="en-US" sz="3600" b="1" dirty="0" smtClean="0">
                <a:solidFill>
                  <a:srgbClr val="FFC000"/>
                </a:solidFill>
              </a:rPr>
              <a:t>: Studies that are concerned with investigating the associations between variables.</a:t>
            </a:r>
            <a:r>
              <a:rPr lang="en-US" sz="3600" b="1" dirty="0" smtClean="0">
                <a:solidFill>
                  <a:srgbClr val="FFC000"/>
                </a:solidFill>
                <a:effectLst>
                  <a:outerShdw blurRad="38100" dist="38100" dir="2700000" algn="tl">
                    <a:srgbClr val="000000">
                      <a:alpha val="43137"/>
                    </a:srgbClr>
                  </a:outerShdw>
                </a:effectLst>
              </a:rPr>
              <a:t> </a:t>
            </a:r>
          </a:p>
        </p:txBody>
      </p:sp>
      <p:sp>
        <p:nvSpPr>
          <p:cNvPr id="4" name="Date Placeholder 3"/>
          <p:cNvSpPr>
            <a:spLocks noGrp="1"/>
          </p:cNvSpPr>
          <p:nvPr>
            <p:ph type="dt" sz="half" idx="10"/>
          </p:nvPr>
        </p:nvSpPr>
        <p:spPr/>
        <p:txBody>
          <a:bodyPr/>
          <a:lstStyle/>
          <a:p>
            <a:fld id="{E822B504-975C-4BB7-86BE-815E1E9F6C9C}"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51</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571472" y="1857364"/>
            <a:ext cx="8286808" cy="4214842"/>
          </a:xfrm>
        </p:spPr>
        <p:txBody>
          <a:bodyPr>
            <a:noAutofit/>
          </a:bodyPr>
          <a:lstStyle/>
          <a:p>
            <a:pPr algn="l" rtl="0"/>
            <a:r>
              <a:rPr lang="en-US" sz="2800" b="1" dirty="0" smtClean="0">
                <a:solidFill>
                  <a:srgbClr val="2BF54D"/>
                </a:solidFill>
                <a:effectLst>
                  <a:outerShdw blurRad="38100" dist="38100" dir="2700000" algn="tl">
                    <a:srgbClr val="000000">
                      <a:alpha val="43137"/>
                    </a:srgbClr>
                  </a:outerShdw>
                </a:effectLst>
              </a:rPr>
              <a:t>EPIDEMIOLOGIC RESEARCH STRATEGIES</a:t>
            </a:r>
          </a:p>
          <a:p>
            <a:pPr algn="l" rtl="0"/>
            <a:r>
              <a:rPr lang="en-US" sz="3600" b="1" dirty="0" smtClean="0">
                <a:solidFill>
                  <a:srgbClr val="2BF54D"/>
                </a:solidFill>
              </a:rPr>
              <a:t>QUASI-EXPERIMENTAL DESIGNS</a:t>
            </a:r>
          </a:p>
          <a:p>
            <a:pPr algn="l" rtl="0"/>
            <a:r>
              <a:rPr lang="en-US" sz="3600" b="1" dirty="0" smtClean="0">
                <a:solidFill>
                  <a:srgbClr val="04C4DE"/>
                </a:solidFill>
              </a:rPr>
              <a:t>Time-series designs</a:t>
            </a:r>
            <a:r>
              <a:rPr lang="en-US" sz="3600" b="1" dirty="0" smtClean="0">
                <a:solidFill>
                  <a:srgbClr val="FFC000"/>
                </a:solidFill>
              </a:rPr>
              <a:t>: A series of measurements taken repeatedly from the same person or group of people, over time.</a:t>
            </a:r>
            <a:r>
              <a:rPr lang="en-US" sz="3600" b="1" dirty="0" smtClean="0">
                <a:solidFill>
                  <a:srgbClr val="FFC000"/>
                </a:solidFill>
                <a:effectLst>
                  <a:outerShdw blurRad="38100" dist="38100" dir="2700000" algn="tl">
                    <a:srgbClr val="000000">
                      <a:alpha val="43137"/>
                    </a:srgbClr>
                  </a:outerShdw>
                </a:effectLst>
              </a:rPr>
              <a:t> </a:t>
            </a:r>
          </a:p>
        </p:txBody>
      </p:sp>
      <p:sp>
        <p:nvSpPr>
          <p:cNvPr id="4" name="Date Placeholder 3"/>
          <p:cNvSpPr>
            <a:spLocks noGrp="1"/>
          </p:cNvSpPr>
          <p:nvPr>
            <p:ph type="dt" sz="half" idx="10"/>
          </p:nvPr>
        </p:nvSpPr>
        <p:spPr/>
        <p:txBody>
          <a:bodyPr/>
          <a:lstStyle/>
          <a:p>
            <a:fld id="{E822B504-975C-4BB7-86BE-815E1E9F6C9C}"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52</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428596" y="1428736"/>
            <a:ext cx="8429684" cy="4572032"/>
          </a:xfrm>
        </p:spPr>
        <p:txBody>
          <a:bodyPr>
            <a:noAutofit/>
          </a:bodyPr>
          <a:lstStyle/>
          <a:p>
            <a:pPr algn="l" rtl="0"/>
            <a:r>
              <a:rPr lang="en-US" sz="2800" b="1" dirty="0" smtClean="0">
                <a:solidFill>
                  <a:srgbClr val="2BF54D"/>
                </a:solidFill>
                <a:effectLst>
                  <a:outerShdw blurRad="38100" dist="38100" dir="2700000" algn="tl">
                    <a:srgbClr val="000000">
                      <a:alpha val="43137"/>
                    </a:srgbClr>
                  </a:outerShdw>
                </a:effectLst>
              </a:rPr>
              <a:t>EPIDEMIOLOGIC RESEARCH STRATEGIES</a:t>
            </a:r>
          </a:p>
          <a:p>
            <a:pPr algn="l" rtl="0"/>
            <a:r>
              <a:rPr lang="en-US" sz="3600" b="1" dirty="0" smtClean="0">
                <a:solidFill>
                  <a:srgbClr val="2BF54D"/>
                </a:solidFill>
              </a:rPr>
              <a:t>QUASI-EXPERIMENTAL DESIGNS</a:t>
            </a:r>
          </a:p>
          <a:p>
            <a:pPr algn="l" rtl="0"/>
            <a:r>
              <a:rPr lang="en-US" b="1" dirty="0" smtClean="0">
                <a:solidFill>
                  <a:srgbClr val="04C4DE"/>
                </a:solidFill>
              </a:rPr>
              <a:t>Multiple-group time-series designs</a:t>
            </a:r>
            <a:r>
              <a:rPr lang="en-US" b="1" dirty="0" smtClean="0">
                <a:solidFill>
                  <a:srgbClr val="FFC000"/>
                </a:solidFill>
              </a:rPr>
              <a:t>: A type of research design where two groups or cases are repeatedly measured over time to produce a series of measurements. One group or case receives an intervention and the other does not. The effects of intervention may then be studied by comparing the two series.</a:t>
            </a:r>
            <a:r>
              <a:rPr lang="en-US" b="1" dirty="0" smtClean="0">
                <a:solidFill>
                  <a:srgbClr val="FFC000"/>
                </a:solidFill>
                <a:effectLst>
                  <a:outerShdw blurRad="38100" dist="38100" dir="2700000" algn="tl">
                    <a:srgbClr val="000000">
                      <a:alpha val="43137"/>
                    </a:srgbClr>
                  </a:outerShdw>
                </a:effectLst>
              </a:rPr>
              <a:t> </a:t>
            </a:r>
          </a:p>
        </p:txBody>
      </p:sp>
      <p:sp>
        <p:nvSpPr>
          <p:cNvPr id="4" name="Date Placeholder 3"/>
          <p:cNvSpPr>
            <a:spLocks noGrp="1"/>
          </p:cNvSpPr>
          <p:nvPr>
            <p:ph type="dt" sz="half" idx="10"/>
          </p:nvPr>
        </p:nvSpPr>
        <p:spPr/>
        <p:txBody>
          <a:bodyPr/>
          <a:lstStyle/>
          <a:p>
            <a:fld id="{E822B504-975C-4BB7-86BE-815E1E9F6C9C}"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53</a:t>
            </a:fld>
            <a:endParaRPr lang="ar-SA"/>
          </a:p>
        </p:txBody>
      </p:sp>
      <p:sp>
        <p:nvSpPr>
          <p:cNvPr id="6" name="Footer Placeholder 5"/>
          <p:cNvSpPr>
            <a:spLocks noGrp="1"/>
          </p:cNvSpPr>
          <p:nvPr>
            <p:ph type="ftr" sz="quarter" idx="11"/>
          </p:nvPr>
        </p:nvSpPr>
        <p:spPr/>
        <p:txBody>
          <a:bodyPr/>
          <a:lstStyle/>
          <a:p>
            <a:r>
              <a:rPr lang="en-US" dirty="0" smtClean="0"/>
              <a:t>Dr. Mohammed </a:t>
            </a:r>
            <a:r>
              <a:rPr lang="en-US" dirty="0" err="1" smtClean="0"/>
              <a:t>ALnaif</a:t>
            </a:r>
            <a:endParaRPr lang="ar-SA"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428596" y="1428736"/>
            <a:ext cx="8429684" cy="4572032"/>
          </a:xfrm>
        </p:spPr>
        <p:txBody>
          <a:bodyPr>
            <a:noAutofit/>
          </a:bodyPr>
          <a:lstStyle/>
          <a:p>
            <a:pPr algn="l" rtl="0"/>
            <a:r>
              <a:rPr lang="en-US" sz="2800" b="1" dirty="0" smtClean="0">
                <a:solidFill>
                  <a:srgbClr val="2BF54D"/>
                </a:solidFill>
                <a:effectLst>
                  <a:outerShdw blurRad="38100" dist="38100" dir="2700000" algn="tl">
                    <a:srgbClr val="000000">
                      <a:alpha val="43137"/>
                    </a:srgbClr>
                  </a:outerShdw>
                </a:effectLst>
              </a:rPr>
              <a:t>EPIDEMIOLOGIC RESEARCH STRATEGIES</a:t>
            </a:r>
          </a:p>
          <a:p>
            <a:pPr algn="l" rtl="0"/>
            <a:r>
              <a:rPr lang="en-US" sz="3600" b="1" dirty="0" smtClean="0">
                <a:solidFill>
                  <a:srgbClr val="2BF54D"/>
                </a:solidFill>
              </a:rPr>
              <a:t>EXPERIMENTAL DESIGNS</a:t>
            </a:r>
          </a:p>
          <a:p>
            <a:pPr marL="514350" indent="-514350" algn="l" rtl="0">
              <a:buFont typeface="+mj-lt"/>
              <a:buAutoNum type="arabicPeriod"/>
            </a:pPr>
            <a:r>
              <a:rPr lang="en-US" b="1" dirty="0" smtClean="0">
                <a:solidFill>
                  <a:srgbClr val="04C4DE"/>
                </a:solidFill>
              </a:rPr>
              <a:t>Randomized Control Trial </a:t>
            </a:r>
          </a:p>
          <a:p>
            <a:pPr marL="514350" indent="-514350" algn="l" rtl="0">
              <a:buFont typeface="+mj-lt"/>
              <a:buAutoNum type="arabicPeriod"/>
            </a:pPr>
            <a:r>
              <a:rPr lang="en-US" b="1" dirty="0" smtClean="0">
                <a:solidFill>
                  <a:srgbClr val="04C4DE"/>
                </a:solidFill>
              </a:rPr>
              <a:t>Cross-Over Design similar to quasi-experimental design</a:t>
            </a:r>
          </a:p>
          <a:p>
            <a:pPr algn="l" rtl="0"/>
            <a:r>
              <a:rPr lang="en-US" b="1" dirty="0" smtClean="0">
                <a:solidFill>
                  <a:srgbClr val="FFC000"/>
                </a:solidFill>
              </a:rPr>
              <a:t>These are called experimental design because the intervention is under the control of the investigator.</a:t>
            </a:r>
            <a:r>
              <a:rPr lang="en-US" b="1" dirty="0" smtClean="0">
                <a:solidFill>
                  <a:srgbClr val="FFC000"/>
                </a:solidFill>
                <a:effectLst>
                  <a:outerShdw blurRad="38100" dist="38100" dir="2700000" algn="tl">
                    <a:srgbClr val="000000">
                      <a:alpha val="43137"/>
                    </a:srgbClr>
                  </a:outerShdw>
                </a:effectLst>
              </a:rPr>
              <a:t> </a:t>
            </a:r>
          </a:p>
        </p:txBody>
      </p:sp>
      <p:sp>
        <p:nvSpPr>
          <p:cNvPr id="4" name="Date Placeholder 3"/>
          <p:cNvSpPr>
            <a:spLocks noGrp="1"/>
          </p:cNvSpPr>
          <p:nvPr>
            <p:ph type="dt" sz="half" idx="10"/>
          </p:nvPr>
        </p:nvSpPr>
        <p:spPr/>
        <p:txBody>
          <a:bodyPr/>
          <a:lstStyle/>
          <a:p>
            <a:fld id="{E822B504-975C-4BB7-86BE-815E1E9F6C9C}"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54</a:t>
            </a:fld>
            <a:endParaRPr lang="ar-SA"/>
          </a:p>
        </p:txBody>
      </p:sp>
      <p:sp>
        <p:nvSpPr>
          <p:cNvPr id="6" name="Footer Placeholder 5"/>
          <p:cNvSpPr>
            <a:spLocks noGrp="1"/>
          </p:cNvSpPr>
          <p:nvPr>
            <p:ph type="ftr" sz="quarter" idx="11"/>
          </p:nvPr>
        </p:nvSpPr>
        <p:spPr/>
        <p:txBody>
          <a:bodyPr/>
          <a:lstStyle/>
          <a:p>
            <a:r>
              <a:rPr lang="en-US" dirty="0" smtClean="0"/>
              <a:t>Dr. Mohammed </a:t>
            </a:r>
            <a:r>
              <a:rPr lang="en-US" dirty="0" err="1" smtClean="0"/>
              <a:t>ALnaif</a:t>
            </a:r>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14348" y="2214554"/>
            <a:ext cx="7786742" cy="3424246"/>
          </a:xfrm>
        </p:spPr>
        <p:txBody>
          <a:bodyPr>
            <a:normAutofit/>
          </a:bodyPr>
          <a:lstStyle/>
          <a:p>
            <a:pPr algn="l" rtl="0"/>
            <a:r>
              <a:rPr lang="en-US" sz="4000" b="1" dirty="0">
                <a:solidFill>
                  <a:srgbClr val="FFC000"/>
                </a:solidFill>
              </a:rPr>
              <a:t>A </a:t>
            </a:r>
            <a:r>
              <a:rPr lang="en-US" sz="4000" b="1" dirty="0">
                <a:solidFill>
                  <a:srgbClr val="2BF54D"/>
                </a:solidFill>
              </a:rPr>
              <a:t>variable</a:t>
            </a:r>
            <a:r>
              <a:rPr lang="en-US" sz="4000" b="1" dirty="0">
                <a:solidFill>
                  <a:srgbClr val="FFC000"/>
                </a:solidFill>
              </a:rPr>
              <a:t> is simply a property that may vary from case to case. Example, a room temperature</a:t>
            </a:r>
            <a:r>
              <a:rPr lang="en-US" sz="3600" b="1" dirty="0" smtClean="0">
                <a:solidFill>
                  <a:srgbClr val="FFC000"/>
                </a:solidFill>
                <a:effectLst>
                  <a:outerShdw blurRad="38100" dist="38100" dir="2700000" algn="tl">
                    <a:srgbClr val="000000">
                      <a:alpha val="43137"/>
                    </a:srgbClr>
                  </a:outerShdw>
                </a:effectLst>
              </a:rPr>
              <a:t>.</a:t>
            </a:r>
          </a:p>
        </p:txBody>
      </p:sp>
      <p:sp>
        <p:nvSpPr>
          <p:cNvPr id="4" name="Date Placeholder 3"/>
          <p:cNvSpPr>
            <a:spLocks noGrp="1"/>
          </p:cNvSpPr>
          <p:nvPr>
            <p:ph type="dt" sz="half" idx="10"/>
          </p:nvPr>
        </p:nvSpPr>
        <p:spPr/>
        <p:txBody>
          <a:bodyPr/>
          <a:lstStyle/>
          <a:p>
            <a:fld id="{BB109291-C690-4C46-AA57-CE0B055CE25D}"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6</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500034" y="1428736"/>
            <a:ext cx="8215370" cy="4357718"/>
          </a:xfrm>
        </p:spPr>
        <p:txBody>
          <a:bodyPr>
            <a:noAutofit/>
          </a:bodyPr>
          <a:lstStyle/>
          <a:p>
            <a:pPr algn="l" rtl="0"/>
            <a:r>
              <a:rPr lang="en-US" b="1" dirty="0">
                <a:solidFill>
                  <a:srgbClr val="2BF54D"/>
                </a:solidFill>
              </a:rPr>
              <a:t>Research Methodology</a:t>
            </a:r>
            <a:endParaRPr lang="en-US" dirty="0">
              <a:solidFill>
                <a:srgbClr val="2BF54D"/>
              </a:solidFill>
            </a:endParaRPr>
          </a:p>
          <a:p>
            <a:pPr algn="l" rtl="0">
              <a:buClr>
                <a:srgbClr val="2BF54D"/>
              </a:buClr>
              <a:buFont typeface="Wingdings" pitchFamily="2" charset="2"/>
              <a:buChar char="v"/>
            </a:pPr>
            <a:r>
              <a:rPr lang="en-US" sz="2800" b="1" dirty="0">
                <a:solidFill>
                  <a:srgbClr val="FFC000"/>
                </a:solidFill>
              </a:rPr>
              <a:t>Design (</a:t>
            </a:r>
            <a:r>
              <a:rPr lang="en-US" sz="2800" b="1" i="1" dirty="0">
                <a:solidFill>
                  <a:srgbClr val="FFC000"/>
                </a:solidFill>
              </a:rPr>
              <a:t>experiment</a:t>
            </a:r>
            <a:r>
              <a:rPr lang="en-US" sz="2800" b="1" dirty="0">
                <a:solidFill>
                  <a:srgbClr val="FFC000"/>
                </a:solidFill>
              </a:rPr>
              <a:t>al or observational)</a:t>
            </a:r>
            <a:endParaRPr lang="en-US" sz="2800" dirty="0">
              <a:solidFill>
                <a:srgbClr val="FFC000"/>
              </a:solidFill>
            </a:endParaRPr>
          </a:p>
          <a:p>
            <a:pPr algn="l" rtl="0">
              <a:buClr>
                <a:srgbClr val="2BF54D"/>
              </a:buClr>
              <a:buFont typeface="Wingdings" pitchFamily="2" charset="2"/>
              <a:buChar char="v"/>
            </a:pPr>
            <a:r>
              <a:rPr lang="en-US" sz="2800" b="1" dirty="0">
                <a:solidFill>
                  <a:srgbClr val="FFC000"/>
                </a:solidFill>
              </a:rPr>
              <a:t>Sampling (</a:t>
            </a:r>
            <a:r>
              <a:rPr lang="en-US" sz="2800" b="1" i="1" dirty="0">
                <a:solidFill>
                  <a:srgbClr val="FFC000"/>
                </a:solidFill>
              </a:rPr>
              <a:t>selecting a group of cases from a population)</a:t>
            </a:r>
            <a:endParaRPr lang="en-US" sz="2800" dirty="0">
              <a:solidFill>
                <a:srgbClr val="FFC000"/>
              </a:solidFill>
            </a:endParaRPr>
          </a:p>
          <a:p>
            <a:pPr algn="l" rtl="0">
              <a:buClr>
                <a:srgbClr val="2BF54D"/>
              </a:buClr>
              <a:buFont typeface="Wingdings" pitchFamily="2" charset="2"/>
              <a:buChar char="v"/>
            </a:pPr>
            <a:r>
              <a:rPr lang="en-US" sz="2800" b="1" dirty="0">
                <a:solidFill>
                  <a:srgbClr val="FFC000"/>
                </a:solidFill>
              </a:rPr>
              <a:t>Measures (</a:t>
            </a:r>
            <a:r>
              <a:rPr lang="en-US" sz="2800" b="1" i="1" dirty="0">
                <a:solidFill>
                  <a:srgbClr val="FFC000"/>
                </a:solidFill>
              </a:rPr>
              <a:t>Measurement refers to the procedure of attributing qualities or quantities to specific characteristics of objects, persons or events</a:t>
            </a:r>
            <a:r>
              <a:rPr lang="en-US" sz="2800" b="1" dirty="0">
                <a:solidFill>
                  <a:srgbClr val="FFC000"/>
                </a:solidFill>
              </a:rPr>
              <a:t>)</a:t>
            </a:r>
            <a:endParaRPr lang="en-US" sz="2800" dirty="0">
              <a:solidFill>
                <a:srgbClr val="FFC000"/>
              </a:solidFill>
            </a:endParaRPr>
          </a:p>
          <a:p>
            <a:pPr algn="l" rtl="0">
              <a:buClr>
                <a:srgbClr val="2BF54D"/>
              </a:buClr>
              <a:buFont typeface="Wingdings" pitchFamily="2" charset="2"/>
              <a:buChar char="v"/>
            </a:pPr>
            <a:r>
              <a:rPr lang="en-US" sz="2800" b="1" dirty="0">
                <a:solidFill>
                  <a:srgbClr val="FFC000"/>
                </a:solidFill>
              </a:rPr>
              <a:t>Intervention (if applicable)</a:t>
            </a:r>
            <a:endParaRPr lang="en-US" sz="2800" dirty="0">
              <a:solidFill>
                <a:srgbClr val="FFC000"/>
              </a:solidFill>
            </a:endParaRPr>
          </a:p>
          <a:p>
            <a:pPr algn="l" rtl="0">
              <a:buClr>
                <a:srgbClr val="2BF54D"/>
              </a:buClr>
              <a:buFont typeface="Wingdings" pitchFamily="2" charset="2"/>
              <a:buChar char="v"/>
            </a:pPr>
            <a:r>
              <a:rPr lang="en-US" sz="2800" b="1" dirty="0">
                <a:solidFill>
                  <a:srgbClr val="FFC000"/>
                </a:solidFill>
              </a:rPr>
              <a:t>Analysis</a:t>
            </a:r>
            <a:r>
              <a:rPr lang="en-US" sz="2800" b="1" dirty="0" smtClean="0">
                <a:solidFill>
                  <a:srgbClr val="FFC000"/>
                </a:solidFill>
                <a:effectLst>
                  <a:outerShdw blurRad="38100" dist="38100" dir="2700000" algn="tl">
                    <a:srgbClr val="000000">
                      <a:alpha val="43137"/>
                    </a:srgbClr>
                  </a:outerShdw>
                </a:effectLst>
              </a:rPr>
              <a:t>.</a:t>
            </a:r>
          </a:p>
        </p:txBody>
      </p:sp>
      <p:sp>
        <p:nvSpPr>
          <p:cNvPr id="4" name="Date Placeholder 3"/>
          <p:cNvSpPr>
            <a:spLocks noGrp="1"/>
          </p:cNvSpPr>
          <p:nvPr>
            <p:ph type="dt" sz="half" idx="10"/>
          </p:nvPr>
        </p:nvSpPr>
        <p:spPr/>
        <p:txBody>
          <a:bodyPr/>
          <a:lstStyle/>
          <a:p>
            <a:fld id="{EA4845CF-84BB-40FF-913D-1E1ECC30C89C}"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7</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500034" y="1785926"/>
            <a:ext cx="8215370" cy="4000528"/>
          </a:xfrm>
        </p:spPr>
        <p:txBody>
          <a:bodyPr>
            <a:noAutofit/>
          </a:bodyPr>
          <a:lstStyle/>
          <a:p>
            <a:pPr algn="l" rtl="0"/>
            <a:r>
              <a:rPr lang="en-US" b="1" dirty="0">
                <a:solidFill>
                  <a:srgbClr val="2BF54D"/>
                </a:solidFill>
                <a:effectLst>
                  <a:outerShdw blurRad="38100" dist="38100" dir="2700000" algn="tl">
                    <a:srgbClr val="000000">
                      <a:alpha val="43137"/>
                    </a:srgbClr>
                  </a:outerShdw>
                </a:effectLst>
              </a:rPr>
              <a:t>Design Elements</a:t>
            </a:r>
          </a:p>
          <a:p>
            <a:pPr algn="l" rtl="0"/>
            <a:r>
              <a:rPr lang="en-US" b="1" i="1" dirty="0">
                <a:solidFill>
                  <a:srgbClr val="FFC000"/>
                </a:solidFill>
                <a:effectLst>
                  <a:outerShdw blurRad="38100" dist="38100" dir="2700000" algn="tl">
                    <a:srgbClr val="000000">
                      <a:alpha val="43137"/>
                    </a:srgbClr>
                  </a:outerShdw>
                </a:effectLst>
              </a:rPr>
              <a:t>Experiment</a:t>
            </a:r>
            <a:r>
              <a:rPr lang="en-US" b="1" dirty="0">
                <a:solidFill>
                  <a:srgbClr val="FFC000"/>
                </a:solidFill>
                <a:effectLst>
                  <a:outerShdw blurRad="38100" dist="38100" dir="2700000" algn="tl">
                    <a:srgbClr val="000000">
                      <a:alpha val="43137"/>
                    </a:srgbClr>
                  </a:outerShdw>
                </a:effectLst>
              </a:rPr>
              <a:t>al or Observational</a:t>
            </a:r>
          </a:p>
          <a:p>
            <a:pPr algn="l" rtl="0"/>
            <a:r>
              <a:rPr lang="en-US" b="1" dirty="0">
                <a:effectLst>
                  <a:outerShdw blurRad="38100" dist="38100" dir="2700000" algn="tl">
                    <a:srgbClr val="000000">
                      <a:alpha val="43137"/>
                    </a:srgbClr>
                  </a:outerShdw>
                </a:effectLst>
              </a:rPr>
              <a:t>	</a:t>
            </a:r>
          </a:p>
          <a:p>
            <a:pPr algn="l" rtl="0"/>
            <a:r>
              <a:rPr lang="en-US" b="1" dirty="0">
                <a:solidFill>
                  <a:srgbClr val="2BF54D"/>
                </a:solidFill>
                <a:effectLst>
                  <a:outerShdw blurRad="38100" dist="38100" dir="2700000" algn="tl">
                    <a:srgbClr val="000000">
                      <a:alpha val="43137"/>
                    </a:srgbClr>
                  </a:outerShdw>
                </a:effectLst>
              </a:rPr>
              <a:t>EXPERMENTAL RESEARCH</a:t>
            </a:r>
          </a:p>
          <a:p>
            <a:pPr algn="l" rtl="0"/>
            <a:r>
              <a:rPr lang="en-US" b="1" dirty="0">
                <a:solidFill>
                  <a:srgbClr val="FFC000"/>
                </a:solidFill>
                <a:effectLst>
                  <a:outerShdw blurRad="38100" dist="38100" dir="2700000" algn="tl">
                    <a:srgbClr val="000000">
                      <a:alpha val="43137"/>
                    </a:srgbClr>
                  </a:outerShdw>
                </a:effectLst>
              </a:rPr>
              <a:t>In experimental studies the intervention is under the control of the researcher</a:t>
            </a:r>
            <a:r>
              <a:rPr lang="en-US" b="1" dirty="0" smtClean="0">
                <a:solidFill>
                  <a:srgbClr val="FFC000"/>
                </a:solidFill>
              </a:rPr>
              <a:t>.</a:t>
            </a:r>
            <a:endParaRPr lang="en-US" sz="2800" b="1" dirty="0" smtClean="0">
              <a:solidFill>
                <a:srgbClr val="FFC000"/>
              </a:solidFill>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fld id="{F38411A0-513F-417D-B6DB-766DF4CF945F}"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8</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14291"/>
            <a:ext cx="6858048" cy="1214446"/>
          </a:xfrm>
        </p:spPr>
        <p:txBody>
          <a:bodyPr>
            <a:normAutofit/>
          </a:bodyPr>
          <a:lstStyle/>
          <a:p>
            <a:r>
              <a:rPr lang="en-US" b="1" dirty="0">
                <a:solidFill>
                  <a:srgbClr val="FFFF00"/>
                </a:solidFill>
                <a:effectLst>
                  <a:outerShdw blurRad="38100" dist="38100" dir="2700000" algn="tl">
                    <a:srgbClr val="000000">
                      <a:alpha val="43137"/>
                    </a:srgbClr>
                  </a:outerShdw>
                </a:effectLst>
              </a:rPr>
              <a:t>Research Methodology</a:t>
            </a:r>
            <a:endParaRPr lang="ar-SA" dirty="0">
              <a:solidFill>
                <a:srgbClr val="FFFF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500034" y="1785926"/>
            <a:ext cx="8215370" cy="4000528"/>
          </a:xfrm>
        </p:spPr>
        <p:txBody>
          <a:bodyPr>
            <a:noAutofit/>
          </a:bodyPr>
          <a:lstStyle/>
          <a:p>
            <a:pPr algn="l" rtl="0"/>
            <a:r>
              <a:rPr lang="en-US" b="1" dirty="0" smtClean="0">
                <a:solidFill>
                  <a:srgbClr val="2BF54D"/>
                </a:solidFill>
                <a:effectLst>
                  <a:outerShdw blurRad="38100" dist="38100" dir="2700000" algn="tl">
                    <a:srgbClr val="000000">
                      <a:alpha val="43137"/>
                    </a:srgbClr>
                  </a:outerShdw>
                </a:effectLst>
              </a:rPr>
              <a:t>EXPERMENTAL RESEARCH</a:t>
            </a:r>
          </a:p>
          <a:p>
            <a:pPr lvl="0" algn="l" rtl="0"/>
            <a:r>
              <a:rPr lang="en-US" b="1" dirty="0" smtClean="0">
                <a:solidFill>
                  <a:srgbClr val="2BF54D"/>
                </a:solidFill>
                <a:effectLst>
                  <a:outerShdw blurRad="38100" dist="38100" dir="2700000" algn="tl">
                    <a:srgbClr val="000000">
                      <a:alpha val="43137"/>
                    </a:srgbClr>
                  </a:outerShdw>
                </a:effectLst>
              </a:rPr>
              <a:t>Independent </a:t>
            </a:r>
            <a:r>
              <a:rPr lang="en-US" b="1" dirty="0">
                <a:solidFill>
                  <a:srgbClr val="2BF54D"/>
                </a:solidFill>
                <a:effectLst>
                  <a:outerShdw blurRad="38100" dist="38100" dir="2700000" algn="tl">
                    <a:srgbClr val="000000">
                      <a:alpha val="43137"/>
                    </a:srgbClr>
                  </a:outerShdw>
                </a:effectLst>
              </a:rPr>
              <a:t>Variables</a:t>
            </a:r>
            <a:r>
              <a:rPr lang="en-US" b="1" dirty="0">
                <a:solidFill>
                  <a:srgbClr val="FFC000"/>
                </a:solidFill>
                <a:effectLst>
                  <a:outerShdw blurRad="38100" dist="38100" dir="2700000" algn="tl">
                    <a:srgbClr val="000000">
                      <a:alpha val="43137"/>
                    </a:srgbClr>
                  </a:outerShdw>
                </a:effectLst>
              </a:rPr>
              <a:t>: in an experiment an Independent Variable is the variable or condition manipulated or controlled by the researcher.</a:t>
            </a:r>
          </a:p>
          <a:p>
            <a:pPr algn="l" rtl="0"/>
            <a:r>
              <a:rPr lang="en-US" b="1" dirty="0">
                <a:solidFill>
                  <a:srgbClr val="2BF54D"/>
                </a:solidFill>
                <a:effectLst>
                  <a:outerShdw blurRad="38100" dist="38100" dir="2700000" algn="tl">
                    <a:srgbClr val="000000">
                      <a:alpha val="43137"/>
                    </a:srgbClr>
                  </a:outerShdw>
                </a:effectLst>
              </a:rPr>
              <a:t>Dependent Variables</a:t>
            </a:r>
            <a:r>
              <a:rPr lang="en-US" b="1" dirty="0">
                <a:solidFill>
                  <a:srgbClr val="FFC000"/>
                </a:solidFill>
                <a:effectLst>
                  <a:outerShdw blurRad="38100" dist="38100" dir="2700000" algn="tl">
                    <a:srgbClr val="000000">
                      <a:alpha val="43137"/>
                    </a:srgbClr>
                  </a:outerShdw>
                </a:effectLst>
              </a:rPr>
              <a:t>: the outcome variables are termed Dependent Variables</a:t>
            </a:r>
            <a:r>
              <a:rPr lang="en-US" b="1" dirty="0" smtClean="0">
                <a:solidFill>
                  <a:srgbClr val="FFC000"/>
                </a:solidFill>
                <a:effectLst>
                  <a:outerShdw blurRad="38100" dist="38100" dir="2700000" algn="tl">
                    <a:srgbClr val="000000">
                      <a:alpha val="43137"/>
                    </a:srgbClr>
                  </a:outerShdw>
                </a:effectLst>
              </a:rPr>
              <a:t>.</a:t>
            </a:r>
            <a:endParaRPr lang="en-US" sz="2800" b="1" dirty="0" smtClean="0">
              <a:solidFill>
                <a:srgbClr val="FFC000"/>
              </a:solidFill>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fld id="{7930A798-D4F5-4E29-A65E-1B7DAFF94F10}" type="datetime1">
              <a:rPr lang="ar-SA" smtClean="0"/>
              <a:pPr/>
              <a:t>03/12/1436</a:t>
            </a:fld>
            <a:endParaRPr lang="ar-SA"/>
          </a:p>
        </p:txBody>
      </p:sp>
      <p:sp>
        <p:nvSpPr>
          <p:cNvPr id="5" name="Slide Number Placeholder 4"/>
          <p:cNvSpPr>
            <a:spLocks noGrp="1"/>
          </p:cNvSpPr>
          <p:nvPr>
            <p:ph type="sldNum" sz="quarter" idx="12"/>
          </p:nvPr>
        </p:nvSpPr>
        <p:spPr/>
        <p:txBody>
          <a:bodyPr/>
          <a:lstStyle/>
          <a:p>
            <a:fld id="{A1410D2B-2551-48FB-B06B-9D699B2FEE1C}" type="slidenum">
              <a:rPr lang="ar-SA" smtClean="0"/>
              <a:pPr/>
              <a:t>9</a:t>
            </a:fld>
            <a:endParaRPr lang="ar-SA"/>
          </a:p>
        </p:txBody>
      </p:sp>
      <p:sp>
        <p:nvSpPr>
          <p:cNvPr id="6" name="Footer Placeholder 5"/>
          <p:cNvSpPr>
            <a:spLocks noGrp="1"/>
          </p:cNvSpPr>
          <p:nvPr>
            <p:ph type="ftr" sz="quarter" idx="11"/>
          </p:nvPr>
        </p:nvSpPr>
        <p:spPr/>
        <p:txBody>
          <a:bodyPr/>
          <a:lstStyle/>
          <a:p>
            <a:r>
              <a:rPr lang="en-US" smtClean="0"/>
              <a:t>Dr. Mohammed ALnaif</a:t>
            </a:r>
            <a:endParaRPr lang="ar-SA"/>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467</TotalTime>
  <Words>2188</Words>
  <Application>Microsoft Office PowerPoint</Application>
  <PresentationFormat>On-screen Show (4:3)</PresentationFormat>
  <Paragraphs>382</Paragraphs>
  <Slides>54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54</vt:i4>
      </vt:variant>
    </vt:vector>
  </HeadingPairs>
  <TitlesOfParts>
    <vt:vector size="59" baseType="lpstr">
      <vt:lpstr>Arial</vt:lpstr>
      <vt:lpstr>Calibri</vt:lpstr>
      <vt:lpstr>Times New Roman</vt:lpstr>
      <vt:lpstr>Wingdings</vt:lpstr>
      <vt:lpstr>Office Theme</vt:lpstr>
      <vt:lpstr>Chapter Three 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lpstr>Research Methodology</vt:lpstr>
    </vt:vector>
  </TitlesOfParts>
  <Company>My Company Name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Methodology</dc:title>
  <dc:creator>AHMED</dc:creator>
  <cp:lastModifiedBy>Mohammed</cp:lastModifiedBy>
  <cp:revision>48</cp:revision>
  <dcterms:created xsi:type="dcterms:W3CDTF">2009-04-06T09:34:21Z</dcterms:created>
  <dcterms:modified xsi:type="dcterms:W3CDTF">2015-09-16T11:25:16Z</dcterms:modified>
</cp:coreProperties>
</file>