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9D1E7B-442A-4377-BD38-3B9E15519F7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143788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D1E7B-442A-4377-BD38-3B9E15519F7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270719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D1E7B-442A-4377-BD38-3B9E15519F7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333897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D1E7B-442A-4377-BD38-3B9E15519F7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195443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D1E7B-442A-4377-BD38-3B9E15519F7D}"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370634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9D1E7B-442A-4377-BD38-3B9E15519F7D}"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269373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9D1E7B-442A-4377-BD38-3B9E15519F7D}"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253437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9D1E7B-442A-4377-BD38-3B9E15519F7D}"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209389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D1E7B-442A-4377-BD38-3B9E15519F7D}"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176398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D1E7B-442A-4377-BD38-3B9E15519F7D}"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163379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D1E7B-442A-4377-BD38-3B9E15519F7D}"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3E8AB-712C-443C-AB03-A39BCE7DC163}" type="slidenum">
              <a:rPr lang="en-US" smtClean="0"/>
              <a:t>‹#›</a:t>
            </a:fld>
            <a:endParaRPr lang="en-US"/>
          </a:p>
        </p:txBody>
      </p:sp>
    </p:spTree>
    <p:extLst>
      <p:ext uri="{BB962C8B-B14F-4D97-AF65-F5344CB8AC3E}">
        <p14:creationId xmlns:p14="http://schemas.microsoft.com/office/powerpoint/2010/main" val="192696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D1E7B-442A-4377-BD38-3B9E15519F7D}" type="datetimeFigureOut">
              <a:rPr lang="en-US" smtClean="0"/>
              <a:t>9/20/2017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3E8AB-712C-443C-AB03-A39BCE7DC163}" type="slidenum">
              <a:rPr lang="en-US" smtClean="0"/>
              <a:t>‹#›</a:t>
            </a:fld>
            <a:endParaRPr lang="en-US"/>
          </a:p>
        </p:txBody>
      </p:sp>
    </p:spTree>
    <p:extLst>
      <p:ext uri="{BB962C8B-B14F-4D97-AF65-F5344CB8AC3E}">
        <p14:creationId xmlns:p14="http://schemas.microsoft.com/office/powerpoint/2010/main" val="517692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898775"/>
          </a:xfrm>
        </p:spPr>
        <p:txBody>
          <a:bodyPr>
            <a:normAutofit/>
          </a:bodyPr>
          <a:lstStyle/>
          <a:p>
            <a:r>
              <a:rPr lang="en-US" dirty="0" smtClean="0"/>
              <a:t>Chapter One</a:t>
            </a:r>
            <a:r>
              <a:rPr lang="en-US" dirty="0"/>
              <a:t/>
            </a:r>
            <a:br>
              <a:rPr lang="en-US" dirty="0"/>
            </a:br>
            <a:r>
              <a:rPr lang="en-US" dirty="0" smtClean="0"/>
              <a:t>The origins of Language</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1902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smtClean="0"/>
              <a:t>genetic source</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endParaRPr lang="en-US" dirty="0"/>
          </a:p>
          <a:p>
            <a:endParaRPr lang="en-US" dirty="0"/>
          </a:p>
          <a:p>
            <a:r>
              <a:rPr lang="en-US" dirty="0"/>
              <a:t>Example </a:t>
            </a:r>
            <a:r>
              <a:rPr lang="en-US" dirty="0" smtClean="0"/>
              <a:t>of the physical changes is </a:t>
            </a:r>
            <a:r>
              <a:rPr lang="en-US" dirty="0"/>
              <a:t>a human baby whose brain develops and the larynx later on descends which allows him/her to walk and talk. </a:t>
            </a:r>
          </a:p>
          <a:p>
            <a:r>
              <a:rPr lang="en-US" dirty="0" smtClean="0"/>
              <a:t>• Physical adaptation as well as the complexity of a child’s language led scholars to believe that Human </a:t>
            </a:r>
            <a:r>
              <a:rPr lang="en-US" dirty="0"/>
              <a:t>offspring are born with a special capacity for language. It is innate</a:t>
            </a:r>
            <a:r>
              <a:rPr lang="en-US" dirty="0" smtClean="0"/>
              <a:t>.. No other creature has it.</a:t>
            </a:r>
            <a:endParaRPr lang="en-US" dirty="0"/>
          </a:p>
          <a:p>
            <a:r>
              <a:rPr lang="en-US" dirty="0"/>
              <a:t>•This is the innateness hypothesis– human genetics, language gene that only human possess. </a:t>
            </a:r>
            <a:r>
              <a:rPr lang="en-US" dirty="0" smtClean="0"/>
              <a:t>/ not a gradual change, it happened rather quickly/ moving away from the physical source theory toward analogies with how computers work </a:t>
            </a:r>
            <a:r>
              <a:rPr lang="en-US" smtClean="0"/>
              <a:t>(pre-programmed)   </a:t>
            </a:r>
            <a:endParaRPr lang="en-US" dirty="0"/>
          </a:p>
          <a:p>
            <a:pPr marL="0" indent="0">
              <a:buNone/>
            </a:pPr>
            <a:endParaRPr lang="en-US" dirty="0"/>
          </a:p>
        </p:txBody>
      </p:sp>
    </p:spTree>
    <p:extLst>
      <p:ext uri="{BB962C8B-B14F-4D97-AF65-F5344CB8AC3E}">
        <p14:creationId xmlns:p14="http://schemas.microsoft.com/office/powerpoint/2010/main" val="1453129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endParaRPr lang="en-US" dirty="0"/>
          </a:p>
          <a:p>
            <a:r>
              <a:rPr lang="en-US" dirty="0" smtClean="0"/>
              <a:t>We simply don’t know how language originated.</a:t>
            </a:r>
            <a:endParaRPr lang="en-US" dirty="0"/>
          </a:p>
          <a:p>
            <a:r>
              <a:rPr lang="en-US" dirty="0"/>
              <a:t>• Humans ability to produce sound and simple vocal patterning appears to be an ancient part of the brain that humans share with all vertebrates, including fish, frogs, birds and other mammals. </a:t>
            </a:r>
          </a:p>
          <a:p>
            <a:r>
              <a:rPr lang="en-US" dirty="0"/>
              <a:t>• Some type of spoken language must have been developed between 100,000 and 50,000 years ago; and written language about 5000 years </a:t>
            </a:r>
            <a:r>
              <a:rPr lang="en-US" dirty="0" smtClean="0"/>
              <a:t>ago</a:t>
            </a:r>
          </a:p>
          <a:p>
            <a:r>
              <a:rPr lang="en-US" dirty="0" smtClean="0"/>
              <a:t>Lack of direct physical evidence led to many speculations about the origins of human speech. </a:t>
            </a:r>
            <a:endParaRPr lang="en-US" dirty="0"/>
          </a:p>
          <a:p>
            <a:endParaRPr lang="en-US" dirty="0"/>
          </a:p>
        </p:txBody>
      </p:sp>
    </p:spTree>
    <p:extLst>
      <p:ext uri="{BB962C8B-B14F-4D97-AF65-F5344CB8AC3E}">
        <p14:creationId xmlns:p14="http://schemas.microsoft.com/office/powerpoint/2010/main" val="15310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divine Source</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endParaRPr lang="en-US" dirty="0"/>
          </a:p>
          <a:p>
            <a:r>
              <a:rPr lang="en-US" dirty="0"/>
              <a:t>Christianity and Islam and Judaism—Adam </a:t>
            </a:r>
          </a:p>
          <a:p>
            <a:r>
              <a:rPr lang="en-US" dirty="0"/>
              <a:t>•Hindu-Sarasvati, wife of Brahma </a:t>
            </a:r>
          </a:p>
          <a:p>
            <a:r>
              <a:rPr lang="en-US" dirty="0"/>
              <a:t>•</a:t>
            </a:r>
            <a:r>
              <a:rPr lang="en-US" dirty="0" err="1"/>
              <a:t>Eyptian</a:t>
            </a:r>
            <a:r>
              <a:rPr lang="en-US" dirty="0"/>
              <a:t> pharaoh conducted an experiment—Phrygian language, 2500 years ago </a:t>
            </a:r>
          </a:p>
          <a:p>
            <a:r>
              <a:rPr lang="en-US" dirty="0"/>
              <a:t>•King James the 4th of Scotland– Hebrew, 1500 years ago </a:t>
            </a:r>
            <a:endParaRPr lang="en-US" dirty="0" smtClean="0"/>
          </a:p>
          <a:p>
            <a:r>
              <a:rPr lang="en-US" dirty="0" smtClean="0"/>
              <a:t>Very young children living without access to human language grow up with no language at all.</a:t>
            </a:r>
            <a:endParaRPr lang="en-US" dirty="0"/>
          </a:p>
          <a:p>
            <a:endParaRPr lang="en-US" dirty="0"/>
          </a:p>
        </p:txBody>
      </p:sp>
    </p:spTree>
    <p:extLst>
      <p:ext uri="{BB962C8B-B14F-4D97-AF65-F5344CB8AC3E}">
        <p14:creationId xmlns:p14="http://schemas.microsoft.com/office/powerpoint/2010/main" val="409071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natural sound source</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endParaRPr lang="en-US" dirty="0"/>
          </a:p>
          <a:p>
            <a:r>
              <a:rPr lang="en-US" dirty="0" smtClean="0"/>
              <a:t>Primitive words could have been imitations of the natural </a:t>
            </a:r>
            <a:r>
              <a:rPr lang="en-US" dirty="0"/>
              <a:t>sounds that humans heard around them. </a:t>
            </a:r>
            <a:endParaRPr lang="en-US" dirty="0" smtClean="0"/>
          </a:p>
          <a:p>
            <a:r>
              <a:rPr lang="en-US" dirty="0" smtClean="0"/>
              <a:t>•E.g. caw-caw, coo-coo; humans tried to imitate the sounds and used them to refer to the thing associated with the sound. </a:t>
            </a:r>
          </a:p>
          <a:p>
            <a:r>
              <a:rPr lang="en-US" dirty="0" smtClean="0"/>
              <a:t>This is also called the ‘bow-wow theory’</a:t>
            </a:r>
          </a:p>
          <a:p>
            <a:r>
              <a:rPr lang="en-US" dirty="0" smtClean="0"/>
              <a:t>•</a:t>
            </a:r>
            <a:r>
              <a:rPr lang="en-US" dirty="0" err="1"/>
              <a:t>Onomatopeia</a:t>
            </a:r>
            <a:r>
              <a:rPr lang="en-US" dirty="0"/>
              <a:t>– </a:t>
            </a:r>
            <a:r>
              <a:rPr lang="en-US" dirty="0" smtClean="0"/>
              <a:t>Words that sound similar to the noises they describe/ e.g</a:t>
            </a:r>
            <a:r>
              <a:rPr lang="en-US" dirty="0"/>
              <a:t>. splash, bang, boom, rattle, </a:t>
            </a:r>
            <a:r>
              <a:rPr lang="en-US" dirty="0" err="1"/>
              <a:t>buz</a:t>
            </a:r>
            <a:r>
              <a:rPr lang="en-US" dirty="0"/>
              <a:t>, hiss, screech, bow-wow</a:t>
            </a:r>
            <a:r>
              <a:rPr lang="en-US" dirty="0" smtClean="0"/>
              <a:t>.. </a:t>
            </a:r>
            <a:endParaRPr lang="en-US" dirty="0"/>
          </a:p>
          <a:p>
            <a:r>
              <a:rPr lang="en-US" dirty="0"/>
              <a:t>•Also natural cries of emotion—</a:t>
            </a:r>
            <a:r>
              <a:rPr lang="en-US" dirty="0" err="1"/>
              <a:t>Ouch,Wow,Yuck</a:t>
            </a:r>
            <a:r>
              <a:rPr lang="en-US" dirty="0"/>
              <a:t> but these are sudden intakes of breath which is opposite of ordinary talk. </a:t>
            </a:r>
          </a:p>
          <a:p>
            <a:endParaRPr lang="en-US" dirty="0"/>
          </a:p>
        </p:txBody>
      </p:sp>
    </p:spTree>
    <p:extLst>
      <p:ext uri="{BB962C8B-B14F-4D97-AF65-F5344CB8AC3E}">
        <p14:creationId xmlns:p14="http://schemas.microsoft.com/office/powerpoint/2010/main" val="334803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interaction source</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endParaRPr lang="en-US" dirty="0"/>
          </a:p>
          <a:p>
            <a:endParaRPr lang="en-US" dirty="0"/>
          </a:p>
          <a:p>
            <a:r>
              <a:rPr lang="en-US" dirty="0"/>
              <a:t>The “</a:t>
            </a:r>
            <a:r>
              <a:rPr lang="en-US" dirty="0" err="1"/>
              <a:t>yo</a:t>
            </a:r>
            <a:r>
              <a:rPr lang="en-US" dirty="0"/>
              <a:t>-he-ho” theory– sounds of person involved in physical effort in a group setting could be the source of our language. </a:t>
            </a:r>
          </a:p>
          <a:p>
            <a:r>
              <a:rPr lang="en-US" dirty="0"/>
              <a:t>•The development of human language in a </a:t>
            </a:r>
            <a:r>
              <a:rPr lang="en-US" u="sng" dirty="0"/>
              <a:t>social</a:t>
            </a:r>
            <a:r>
              <a:rPr lang="en-US" dirty="0"/>
              <a:t> context. </a:t>
            </a:r>
          </a:p>
          <a:p>
            <a:r>
              <a:rPr lang="en-US" dirty="0"/>
              <a:t>•Groups are necessarily social organizations and to maintain those organizations, some form of communication is required, grunts and curses. These human sounds must have some principled use within the life and social interaction of early human groups—an important idea that relate to humanly produced sounds. </a:t>
            </a:r>
          </a:p>
          <a:p>
            <a:endParaRPr lang="en-US" dirty="0"/>
          </a:p>
        </p:txBody>
      </p:sp>
    </p:spTree>
    <p:extLst>
      <p:ext uri="{BB962C8B-B14F-4D97-AF65-F5344CB8AC3E}">
        <p14:creationId xmlns:p14="http://schemas.microsoft.com/office/powerpoint/2010/main" val="137667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physical adaptation source</a:t>
            </a:r>
            <a:endParaRPr lang="en-US"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endParaRPr lang="en-US" dirty="0"/>
          </a:p>
          <a:p>
            <a:r>
              <a:rPr lang="en-US" sz="4000" dirty="0" smtClean="0"/>
              <a:t>Connected to Darwin’s evolution theory/ Scientific evidence</a:t>
            </a:r>
            <a:endParaRPr lang="en-US" sz="4000" dirty="0"/>
          </a:p>
          <a:p>
            <a:r>
              <a:rPr lang="en-US" sz="4200" u="sng" dirty="0"/>
              <a:t>Physical features </a:t>
            </a:r>
            <a:r>
              <a:rPr lang="en-US" sz="4200" dirty="0"/>
              <a:t>that are distinct from other creatures that support speech production. </a:t>
            </a:r>
          </a:p>
          <a:p>
            <a:r>
              <a:rPr lang="en-US" sz="4200" dirty="0"/>
              <a:t>•Upright posture with bipedal and a revised role for the front limbs. </a:t>
            </a:r>
          </a:p>
          <a:p>
            <a:r>
              <a:rPr lang="en-US" sz="4200" dirty="0"/>
              <a:t>•Evidence was the skull of a gorilla and that of a Neanderthal man around 60,000 years ago. </a:t>
            </a:r>
          </a:p>
          <a:p>
            <a:r>
              <a:rPr lang="en-US" sz="4200" dirty="0"/>
              <a:t>•The reconstructed vocal tract of a Neanderthal suggests that some consonant-like sound distinctions would have been possible. </a:t>
            </a:r>
          </a:p>
          <a:p>
            <a:endParaRPr lang="en-US" sz="4200" dirty="0"/>
          </a:p>
          <a:p>
            <a:endParaRPr lang="en-US" sz="4200" dirty="0"/>
          </a:p>
          <a:p>
            <a:endParaRPr lang="en-US" sz="4200" dirty="0"/>
          </a:p>
        </p:txBody>
      </p:sp>
    </p:spTree>
    <p:extLst>
      <p:ext uri="{BB962C8B-B14F-4D97-AF65-F5344CB8AC3E}">
        <p14:creationId xmlns:p14="http://schemas.microsoft.com/office/powerpoint/2010/main" val="2397607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Teeth, lips, mouth, larynx and pharynx </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Physical features found in humans that are good clues that this creature has the capacity for speech.</a:t>
            </a:r>
            <a:endParaRPr lang="en-US" dirty="0"/>
          </a:p>
          <a:p>
            <a:r>
              <a:rPr lang="en-US" dirty="0" smtClean="0"/>
              <a:t>Human </a:t>
            </a:r>
            <a:r>
              <a:rPr lang="en-US" dirty="0"/>
              <a:t>teeth are upright not slanting—they helpful in making sounds such as f and v </a:t>
            </a:r>
          </a:p>
          <a:p>
            <a:r>
              <a:rPr lang="en-US" dirty="0"/>
              <a:t>•Human </a:t>
            </a:r>
            <a:r>
              <a:rPr lang="en-US" dirty="0" smtClean="0"/>
              <a:t>lips/ more flexible muscles/ </a:t>
            </a:r>
            <a:r>
              <a:rPr lang="en-US" dirty="0"/>
              <a:t>help in making sounds such as p and b. </a:t>
            </a:r>
          </a:p>
          <a:p>
            <a:r>
              <a:rPr lang="en-US" dirty="0"/>
              <a:t>•Mouth relatively small compared to other </a:t>
            </a:r>
            <a:r>
              <a:rPr lang="en-US" dirty="0" smtClean="0"/>
              <a:t>primates/ can open and close quickly. </a:t>
            </a:r>
            <a:endParaRPr lang="en-US" dirty="0"/>
          </a:p>
          <a:p>
            <a:r>
              <a:rPr lang="en-US" dirty="0"/>
              <a:t>•Tongue is more muscular and can shape a wide variety of sounds inside the oral cavity. </a:t>
            </a:r>
          </a:p>
          <a:p>
            <a:r>
              <a:rPr lang="en-US" dirty="0"/>
              <a:t>• Unlike other primates, humans can close off the airway through the nose to create more air pressure in the mouth– a more rapid and powerful delivery of sounds produced through these different shapes. </a:t>
            </a:r>
          </a:p>
        </p:txBody>
      </p:sp>
    </p:spTree>
    <p:extLst>
      <p:ext uri="{BB962C8B-B14F-4D97-AF65-F5344CB8AC3E}">
        <p14:creationId xmlns:p14="http://schemas.microsoft.com/office/powerpoint/2010/main" val="2874870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endParaRPr lang="en-US" dirty="0"/>
          </a:p>
          <a:p>
            <a:r>
              <a:rPr lang="en-US" dirty="0" err="1"/>
              <a:t>Cont</a:t>
            </a:r>
            <a:r>
              <a:rPr lang="en-US" dirty="0"/>
              <a:t>… </a:t>
            </a:r>
          </a:p>
          <a:p>
            <a:r>
              <a:rPr lang="en-US" dirty="0"/>
              <a:t>•The human </a:t>
            </a:r>
            <a:r>
              <a:rPr lang="en-US" u="sng" dirty="0"/>
              <a:t>larynx</a:t>
            </a:r>
            <a:r>
              <a:rPr lang="en-US" dirty="0"/>
              <a:t> </a:t>
            </a:r>
            <a:r>
              <a:rPr lang="en-US" dirty="0"/>
              <a:t>(</a:t>
            </a:r>
            <a:r>
              <a:rPr lang="en-US" dirty="0" smtClean="0"/>
              <a:t>or voice-box) </a:t>
            </a:r>
            <a:r>
              <a:rPr lang="en-US" dirty="0"/>
              <a:t>is </a:t>
            </a:r>
            <a:r>
              <a:rPr lang="en-US" dirty="0" smtClean="0"/>
              <a:t>different in position </a:t>
            </a:r>
            <a:r>
              <a:rPr lang="en-US" dirty="0"/>
              <a:t>from other primates such as monkeys. </a:t>
            </a:r>
          </a:p>
          <a:p>
            <a:r>
              <a:rPr lang="en-US" dirty="0"/>
              <a:t>•Through evolution, the upright posture moved the head more directly above the spinal column and the larynx dropped to a lower position. This created a longer cavity called the </a:t>
            </a:r>
            <a:r>
              <a:rPr lang="en-US" u="sng" dirty="0"/>
              <a:t>pharynx</a:t>
            </a:r>
            <a:r>
              <a:rPr lang="en-US" dirty="0"/>
              <a:t>, above the vocal folds which acts as resonator for increased range and clarity of the sounds produced via the larynx and vocal tract. But this can cause humans to choke on pieces of food. </a:t>
            </a:r>
          </a:p>
        </p:txBody>
      </p:sp>
    </p:spTree>
    <p:extLst>
      <p:ext uri="{BB962C8B-B14F-4D97-AF65-F5344CB8AC3E}">
        <p14:creationId xmlns:p14="http://schemas.microsoft.com/office/powerpoint/2010/main" val="177798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Tool-making source</a:t>
            </a:r>
            <a:endParaRPr lang="en-US" dirty="0"/>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r>
              <a:rPr lang="en-US" dirty="0" smtClean="0"/>
              <a:t>2 million years ago humans have developed the ability of manipulating their hands and became capable of making stone tools.</a:t>
            </a:r>
            <a:endParaRPr lang="en-US" dirty="0"/>
          </a:p>
          <a:p>
            <a:r>
              <a:rPr lang="en-US" dirty="0"/>
              <a:t>Tool-making, or the outcome of manipulating objects and changing them using both hands, is evidence of a brain at work. </a:t>
            </a:r>
          </a:p>
          <a:p>
            <a:r>
              <a:rPr lang="en-US" dirty="0"/>
              <a:t>•The human brain is not only large but also lateralized, specialized functions in the 2 hemispheres. </a:t>
            </a:r>
          </a:p>
          <a:p>
            <a:r>
              <a:rPr lang="en-US" dirty="0"/>
              <a:t>•Left hemisphere– </a:t>
            </a:r>
            <a:r>
              <a:rPr lang="en-US" dirty="0" smtClean="0"/>
              <a:t>responsible for motor movements esp. speaking </a:t>
            </a:r>
            <a:r>
              <a:rPr lang="en-US" dirty="0"/>
              <a:t>and object manipulation. </a:t>
            </a:r>
            <a:endParaRPr lang="en-US" dirty="0" smtClean="0"/>
          </a:p>
          <a:p>
            <a:r>
              <a:rPr lang="en-US" dirty="0" smtClean="0"/>
              <a:t>Scientists believe there was a connection between the language-using and tool-using abilities of humans/humans produced sounds or noises to indicate objects in their environment/ crucial in the development of language.</a:t>
            </a:r>
            <a:endParaRPr lang="en-US" dirty="0"/>
          </a:p>
          <a:p>
            <a:r>
              <a:rPr lang="en-US" dirty="0"/>
              <a:t>•Part of our brain specializes in organizing and combining sounds or signs arrangements. </a:t>
            </a:r>
          </a:p>
          <a:p>
            <a:r>
              <a:rPr lang="en-US" dirty="0" smtClean="0"/>
              <a:t>• just like tool-making, humans </a:t>
            </a:r>
            <a:r>
              <a:rPr lang="en-US" dirty="0"/>
              <a:t>developed a naming ability by producing a specific and consistent noise </a:t>
            </a:r>
            <a:r>
              <a:rPr lang="en-US" dirty="0" smtClean="0"/>
              <a:t>for </a:t>
            </a:r>
            <a:r>
              <a:rPr lang="en-US" dirty="0"/>
              <a:t>a specific </a:t>
            </a:r>
            <a:r>
              <a:rPr lang="en-US" dirty="0" smtClean="0"/>
              <a:t>object (e.g. beer) then adding another noise </a:t>
            </a:r>
            <a:r>
              <a:rPr lang="en-US" dirty="0" smtClean="0"/>
              <a:t>to build a complex message (beer good)</a:t>
            </a:r>
            <a:r>
              <a:rPr lang="en-US" dirty="0" smtClean="0"/>
              <a:t>, </a:t>
            </a:r>
            <a:r>
              <a:rPr lang="en-US" dirty="0"/>
              <a:t>later developed as a </a:t>
            </a:r>
            <a:r>
              <a:rPr lang="en-US" dirty="0" smtClean="0"/>
              <a:t>more complicated message–building </a:t>
            </a:r>
            <a:r>
              <a:rPr lang="en-US" dirty="0"/>
              <a:t>capacity, no other primates have this capability </a:t>
            </a:r>
          </a:p>
        </p:txBody>
      </p:sp>
    </p:spTree>
    <p:extLst>
      <p:ext uri="{BB962C8B-B14F-4D97-AF65-F5344CB8AC3E}">
        <p14:creationId xmlns:p14="http://schemas.microsoft.com/office/powerpoint/2010/main" val="666753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919</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Chapter One The origins of Language </vt:lpstr>
      <vt:lpstr>PowerPoint Presentation</vt:lpstr>
      <vt:lpstr>The divine Source</vt:lpstr>
      <vt:lpstr>The natural sound source</vt:lpstr>
      <vt:lpstr>The social interaction source</vt:lpstr>
      <vt:lpstr>The physical adaptation source</vt:lpstr>
      <vt:lpstr> Teeth, lips, mouth, larynx and pharynx </vt:lpstr>
      <vt:lpstr>PowerPoint Presentation</vt:lpstr>
      <vt:lpstr>The Tool-making source</vt:lpstr>
      <vt:lpstr>The genetic source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The origins of Language </dc:title>
  <dc:creator>Nasiba Alyami</dc:creator>
  <cp:lastModifiedBy>Nasiba Alyami</cp:lastModifiedBy>
  <cp:revision>13</cp:revision>
  <dcterms:created xsi:type="dcterms:W3CDTF">2017-09-17T07:18:49Z</dcterms:created>
  <dcterms:modified xsi:type="dcterms:W3CDTF">2017-09-20T08:29:10Z</dcterms:modified>
</cp:coreProperties>
</file>