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7" r:id="rId2"/>
    <p:sldId id="376" r:id="rId3"/>
    <p:sldId id="369" r:id="rId4"/>
    <p:sldId id="377" r:id="rId5"/>
    <p:sldId id="380" r:id="rId6"/>
    <p:sldId id="379" r:id="rId7"/>
    <p:sldId id="370" r:id="rId8"/>
    <p:sldId id="378" r:id="rId9"/>
    <p:sldId id="381" r:id="rId10"/>
    <p:sldId id="371" r:id="rId11"/>
    <p:sldId id="382" r:id="rId12"/>
    <p:sldId id="374" r:id="rId13"/>
    <p:sldId id="383" r:id="rId14"/>
    <p:sldId id="375" r:id="rId15"/>
    <p:sldId id="384" r:id="rId16"/>
    <p:sldId id="3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2"/>
    <a:srgbClr val="444751"/>
    <a:srgbClr val="002847"/>
    <a:srgbClr val="FF99CC"/>
    <a:srgbClr val="B55E4F"/>
    <a:srgbClr val="00D600"/>
    <a:srgbClr val="00CC00"/>
    <a:srgbClr val="BF8C0D"/>
    <a:srgbClr val="D0990E"/>
    <a:srgbClr val="D49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86525" autoAdjust="0"/>
  </p:normalViewPr>
  <p:slideViewPr>
    <p:cSldViewPr>
      <p:cViewPr varScale="1">
        <p:scale>
          <a:sx n="111" d="100"/>
          <a:sy n="111" d="100"/>
        </p:scale>
        <p:origin x="5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15/12/2016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459612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6" name="Right Triangle 15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ight Triangle 16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Rectangle 17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19" name="Rectangle 18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1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2" name="Straight Arrow Connector 21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6">
            <a:hlinkClick r:id="rId2" action="ppaction://hlinksldjump"/>
          </p:cNvPr>
          <p:cNvSpPr txBox="1"/>
          <p:nvPr userDrawn="1"/>
        </p:nvSpPr>
        <p:spPr>
          <a:xfrm>
            <a:off x="-20136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OF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  <p:pic>
        <p:nvPicPr>
          <p:cNvPr id="5" name="Picture 4">
            <a:hlinkClick r:id="rId2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Cengage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56180"/>
            <a:ext cx="8918359" cy="31108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000" dirty="0" smtClean="0"/>
              <a:t>INTERNATIONAL INDUSTRIAL RELATIONS &amp; THE GLOBAL INSTITUTIONAL CONTEXT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Region integration: the EU</a:t>
            </a:r>
          </a:p>
        </p:txBody>
      </p:sp>
    </p:spTree>
    <p:extLst>
      <p:ext uri="{BB962C8B-B14F-4D97-AF65-F5344CB8AC3E}">
        <p14:creationId xmlns:p14="http://schemas.microsoft.com/office/powerpoint/2010/main" val="26855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regional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Disclosure of </a:t>
            </a:r>
            <a:r>
              <a:rPr lang="en-US" sz="2800" dirty="0" smtClean="0"/>
              <a:t>information</a:t>
            </a:r>
            <a:br>
              <a:rPr lang="en-US" sz="2800" dirty="0" smtClean="0"/>
            </a:br>
            <a:r>
              <a:rPr lang="en-US" sz="2800" dirty="0" smtClean="0"/>
              <a:t>&amp; European </a:t>
            </a:r>
            <a:r>
              <a:rPr lang="en-US" sz="2800" dirty="0"/>
              <a:t>Works </a:t>
            </a:r>
            <a:r>
              <a:rPr lang="en-US" sz="2800" dirty="0" smtClean="0"/>
              <a:t>Councils</a:t>
            </a:r>
            <a:br>
              <a:rPr lang="en-US" sz="2800" dirty="0" smtClean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issue of social ‘dumping’: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that </a:t>
            </a:r>
            <a:r>
              <a:rPr lang="en-US" sz="2800" dirty="0"/>
              <a:t>firms would locate in those member states </a:t>
            </a:r>
            <a:r>
              <a:rPr lang="en-US" sz="2800" dirty="0" smtClean="0"/>
              <a:t>that have lower labor </a:t>
            </a:r>
            <a:r>
              <a:rPr lang="en-US" sz="2800" dirty="0"/>
              <a:t>costs, (relatively low social security) to gain a competitive advantage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9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-1"/>
            <a:ext cx="8686799" cy="148132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000" dirty="0"/>
              <a:t>Codes of conduct –</a:t>
            </a:r>
            <a:br>
              <a:rPr lang="en-US" sz="4000" dirty="0"/>
            </a:br>
            <a:r>
              <a:rPr lang="en-US" sz="4000" dirty="0"/>
              <a:t>monitoring HRM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745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184945"/>
          </a:xfrm>
        </p:spPr>
        <p:txBody>
          <a:bodyPr/>
          <a:lstStyle/>
          <a:p>
            <a:r>
              <a:rPr lang="en-US" dirty="0" smtClean="0"/>
              <a:t>HRM related to global code of conduct may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824536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sz="2800" dirty="0" smtClean="0"/>
              <a:t>Drawing up &amp; reviewing codes of conduct</a:t>
            </a:r>
          </a:p>
          <a:p>
            <a:pPr>
              <a:spcBef>
                <a:spcPts val="2000"/>
              </a:spcBef>
            </a:pPr>
            <a:r>
              <a:rPr lang="en-US" sz="2800" dirty="0" smtClean="0"/>
              <a:t>Conducting cost-benefit analysis to oversee employee &amp; relevant alliance partners’ compliance</a:t>
            </a:r>
          </a:p>
          <a:p>
            <a:pPr>
              <a:spcBef>
                <a:spcPts val="2000"/>
              </a:spcBef>
            </a:pPr>
            <a:r>
              <a:rPr lang="en-US" sz="2800" dirty="0" smtClean="0"/>
              <a:t>Championing the need to train employees &amp; alliance partners in the code of conduct</a:t>
            </a:r>
          </a:p>
          <a:p>
            <a:pPr>
              <a:spcBef>
                <a:spcPts val="2000"/>
              </a:spcBef>
            </a:pPr>
            <a:r>
              <a:rPr lang="en-US" sz="2800" dirty="0" smtClean="0"/>
              <a:t>Checking that performance &amp; rewards</a:t>
            </a:r>
            <a:br>
              <a:rPr lang="en-US" sz="2800" dirty="0" smtClean="0"/>
            </a:br>
            <a:r>
              <a:rPr lang="en-US" sz="2800" dirty="0" smtClean="0"/>
              <a:t>include compliance to codes of conduct</a:t>
            </a:r>
          </a:p>
        </p:txBody>
      </p:sp>
    </p:spTree>
    <p:extLst>
      <p:ext uri="{BB962C8B-B14F-4D97-AF65-F5344CB8AC3E}">
        <p14:creationId xmlns:p14="http://schemas.microsoft.com/office/powerpoint/2010/main" val="13127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-1"/>
            <a:ext cx="8686799" cy="148132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000" dirty="0"/>
              <a:t>Managing </a:t>
            </a:r>
            <a:r>
              <a:rPr lang="en-US" sz="4000" dirty="0" smtClean="0"/>
              <a:t>HR</a:t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/>
              <a:t>‘</a:t>
            </a:r>
            <a:r>
              <a:rPr lang="en-US" sz="4400" dirty="0"/>
              <a:t>offshoring</a:t>
            </a:r>
            <a:r>
              <a:rPr lang="en-US" sz="4000" dirty="0"/>
              <a:t> countries’</a:t>
            </a:r>
          </a:p>
        </p:txBody>
      </p:sp>
    </p:spTree>
    <p:extLst>
      <p:ext uri="{BB962C8B-B14F-4D97-AF65-F5344CB8AC3E}">
        <p14:creationId xmlns:p14="http://schemas.microsoft.com/office/powerpoint/2010/main" val="12464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Offshoring countries HRM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r>
              <a:rPr lang="en-US" dirty="0" smtClean="0"/>
              <a:t>Offshoring &amp; HRM in India</a:t>
            </a:r>
          </a:p>
          <a:p>
            <a:pPr lvl="2"/>
            <a:r>
              <a:rPr lang="en-US" dirty="0" smtClean="0"/>
              <a:t>Turnover issues</a:t>
            </a:r>
          </a:p>
          <a:p>
            <a:r>
              <a:rPr lang="en-US" dirty="0" smtClean="0"/>
              <a:t>Offshoring </a:t>
            </a:r>
            <a:r>
              <a:rPr lang="en-US" dirty="0"/>
              <a:t>&amp; HRM in </a:t>
            </a:r>
            <a:r>
              <a:rPr lang="en-US" dirty="0" smtClean="0"/>
              <a:t>China</a:t>
            </a:r>
          </a:p>
          <a:p>
            <a:pPr lvl="2"/>
            <a:r>
              <a:rPr lang="en-US" dirty="0" smtClean="0"/>
              <a:t>No systematic link between </a:t>
            </a:r>
            <a:r>
              <a:rPr lang="en-US" dirty="0"/>
              <a:t>HRM </a:t>
            </a:r>
            <a:r>
              <a:rPr lang="en-US" dirty="0" smtClean="0"/>
              <a:t>&amp; business </a:t>
            </a:r>
            <a:r>
              <a:rPr lang="en-US" dirty="0"/>
              <a:t>strategy </a:t>
            </a:r>
            <a:endParaRPr lang="en-US" dirty="0" smtClean="0"/>
          </a:p>
          <a:p>
            <a:pPr lvl="2"/>
            <a:r>
              <a:rPr lang="en-US" dirty="0" smtClean="0"/>
              <a:t>Despite labor surplus, recruiting &amp; retention problems</a:t>
            </a:r>
          </a:p>
          <a:p>
            <a:pPr lvl="2"/>
            <a:r>
              <a:rPr lang="en-US" dirty="0" smtClean="0"/>
              <a:t>No systematic link between performance management, reward &amp; long-term motivation</a:t>
            </a:r>
          </a:p>
          <a:p>
            <a:pPr lvl="2"/>
            <a:r>
              <a:rPr lang="en-US" dirty="0" smtClean="0"/>
              <a:t>Lack of coherence &amp; continuity in enterprise training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emerging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867328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265392"/>
                </a:solidFill>
              </a:rPr>
              <a:t>Possible HRM roles:</a:t>
            </a:r>
          </a:p>
          <a:p>
            <a:r>
              <a:rPr lang="en-US" sz="2800" dirty="0" smtClean="0"/>
              <a:t>Consult with </a:t>
            </a:r>
            <a:r>
              <a:rPr lang="en-US" sz="2800" dirty="0"/>
              <a:t>unions/employee </a:t>
            </a:r>
            <a:r>
              <a:rPr lang="en-US" sz="2800" dirty="0" smtClean="0"/>
              <a:t>representatives</a:t>
            </a:r>
            <a:endParaRPr lang="en-US" sz="2800" dirty="0"/>
          </a:p>
          <a:p>
            <a:r>
              <a:rPr lang="en-US" sz="2800" dirty="0" smtClean="0"/>
              <a:t>Manpower planning, </a:t>
            </a:r>
            <a:r>
              <a:rPr lang="en-US" sz="2800" dirty="0"/>
              <a:t>considering the scope for employee </a:t>
            </a:r>
            <a:r>
              <a:rPr lang="en-US" sz="2800" dirty="0" smtClean="0"/>
              <a:t>redeployment</a:t>
            </a:r>
          </a:p>
          <a:p>
            <a:r>
              <a:rPr lang="en-US" sz="2800" dirty="0" smtClean="0"/>
              <a:t>Contribute </a:t>
            </a:r>
            <a:r>
              <a:rPr lang="en-US" sz="2800" dirty="0"/>
              <a:t>to </a:t>
            </a:r>
            <a:r>
              <a:rPr lang="en-US" sz="2800" dirty="0" smtClean="0"/>
              <a:t>internal </a:t>
            </a:r>
            <a:r>
              <a:rPr lang="en-US" sz="2800" dirty="0"/>
              <a:t>communication </a:t>
            </a:r>
            <a:r>
              <a:rPr lang="en-US" sz="2800" dirty="0" smtClean="0"/>
              <a:t>strategy</a:t>
            </a:r>
            <a:endParaRPr lang="en-US" sz="2800" dirty="0"/>
          </a:p>
          <a:p>
            <a:r>
              <a:rPr lang="en-US" sz="2800" dirty="0" smtClean="0"/>
              <a:t>Identify </a:t>
            </a:r>
            <a:r>
              <a:rPr lang="en-US" sz="2800" dirty="0"/>
              <a:t>training </a:t>
            </a:r>
            <a:r>
              <a:rPr lang="en-US" sz="2800" dirty="0" smtClean="0"/>
              <a:t>needs</a:t>
            </a:r>
            <a:endParaRPr lang="en-US" sz="2800" dirty="0"/>
          </a:p>
          <a:p>
            <a:r>
              <a:rPr lang="en-US" sz="2800" spc="-50" dirty="0" smtClean="0"/>
              <a:t>Design </a:t>
            </a:r>
            <a:r>
              <a:rPr lang="en-US" sz="2800" spc="-50" dirty="0"/>
              <a:t>new jobs </a:t>
            </a:r>
            <a:r>
              <a:rPr lang="en-US" sz="2800" spc="-50" dirty="0" smtClean="0"/>
              <a:t>generated by offshoring operations</a:t>
            </a:r>
            <a:endParaRPr lang="en-US" sz="2800" spc="-50" dirty="0"/>
          </a:p>
          <a:p>
            <a:r>
              <a:rPr lang="en-US" sz="2800" dirty="0" smtClean="0"/>
              <a:t>Highlight </a:t>
            </a:r>
            <a:r>
              <a:rPr lang="en-US" sz="2800" dirty="0"/>
              <a:t>potential risks, such as the implications of employment regulation both </a:t>
            </a:r>
            <a:r>
              <a:rPr lang="en-US" sz="2800" dirty="0" smtClean="0"/>
              <a:t>in HC &amp;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foreign </a:t>
            </a:r>
            <a:r>
              <a:rPr lang="en-US" sz="2800" dirty="0" smtClean="0"/>
              <a:t>locations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53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Factors underlying historical differences in trade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75252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dirty="0" smtClean="0"/>
              <a:t>Mode of technology &amp; industrial organization</a:t>
            </a:r>
            <a:br>
              <a:rPr lang="en-US" sz="2800" dirty="0" smtClean="0"/>
            </a:br>
            <a:r>
              <a:rPr lang="en-US" sz="2800" dirty="0" smtClean="0"/>
              <a:t>at critical stages of union development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Methods of government union regulation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Ideological divisions within</a:t>
            </a:r>
            <a:br>
              <a:rPr lang="en-US" sz="2800" dirty="0" smtClean="0"/>
            </a:br>
            <a:r>
              <a:rPr lang="en-US" sz="2800" dirty="0" smtClean="0"/>
              <a:t>the trade union movement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Influence of religious organizations</a:t>
            </a:r>
            <a:br>
              <a:rPr lang="en-US" sz="2800" dirty="0" smtClean="0"/>
            </a:br>
            <a:r>
              <a:rPr lang="en-US" sz="2800" dirty="0" smtClean="0"/>
              <a:t>on trade union development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Managerial strategies for labor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relations in large corporations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1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847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Key Issues </a:t>
            </a:r>
            <a:r>
              <a:rPr lang="en-US" dirty="0"/>
              <a:t>in international industrial relations</a:t>
            </a:r>
          </a:p>
        </p:txBody>
      </p:sp>
    </p:spTree>
    <p:extLst>
      <p:ext uri="{BB962C8B-B14F-4D97-AF65-F5344CB8AC3E}">
        <p14:creationId xmlns:p14="http://schemas.microsoft.com/office/powerpoint/2010/main" val="15223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Industrial relations policies </a:t>
            </a:r>
            <a:r>
              <a:rPr lang="en-US" sz="2800" dirty="0" smtClean="0"/>
              <a:t>&amp; practices of MNEs</a:t>
            </a:r>
            <a:endParaRPr lang="en-US" sz="2800" dirty="0"/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D</a:t>
            </a:r>
            <a:r>
              <a:rPr lang="en-US" sz="2800" dirty="0" smtClean="0"/>
              <a:t>egree </a:t>
            </a:r>
            <a:r>
              <a:rPr lang="en-US" sz="2800" dirty="0"/>
              <a:t>of inter-subsidiary production integration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Nationality of ownership of the subsidiary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International HRM approach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MNE prior experience in industrial relations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Subsidiary characteristics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Characteristics of the home product market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Management attitudes towards unions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7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340768"/>
          </a:xfrm>
        </p:spPr>
        <p:txBody>
          <a:bodyPr/>
          <a:lstStyle/>
          <a:p>
            <a:r>
              <a:rPr lang="en-US" dirty="0"/>
              <a:t>Trade unions &amp; international industrial relations</a:t>
            </a:r>
          </a:p>
        </p:txBody>
      </p:sp>
    </p:spTree>
    <p:extLst>
      <p:ext uri="{BB962C8B-B14F-4D97-AF65-F5344CB8AC3E}">
        <p14:creationId xmlns:p14="http://schemas.microsoft.com/office/powerpoint/2010/main" val="12623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1544985"/>
          </a:xfrm>
        </p:spPr>
        <p:txBody>
          <a:bodyPr/>
          <a:lstStyle/>
          <a:p>
            <a:r>
              <a:rPr lang="en-US" sz="4000" dirty="0" smtClean="0"/>
              <a:t>Trade unions limit MNE 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52927" cy="4608512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Influence wage levels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Constrain the ability of MNEs to vary employment levels at will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Hinder or prevent global integration of operations of multinationals</a:t>
            </a:r>
          </a:p>
        </p:txBody>
      </p:sp>
    </p:spTree>
    <p:extLst>
      <p:ext uri="{BB962C8B-B14F-4D97-AF65-F5344CB8AC3E}">
        <p14:creationId xmlns:p14="http://schemas.microsoft.com/office/powerpoint/2010/main" val="24159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-1"/>
            <a:ext cx="8686799" cy="148132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smtClean="0"/>
              <a:t>response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trade unions to MNEs</a:t>
            </a:r>
          </a:p>
        </p:txBody>
      </p:sp>
    </p:spTree>
    <p:extLst>
      <p:ext uri="{BB962C8B-B14F-4D97-AF65-F5344CB8AC3E}">
        <p14:creationId xmlns:p14="http://schemas.microsoft.com/office/powerpoint/2010/main" val="6250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4000" dirty="0" smtClean="0"/>
              <a:t>Trade union concerns about MNEs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rgbClr val="265392"/>
                </a:solidFill>
              </a:rPr>
              <a:t>MNEs </a:t>
            </a:r>
            <a:r>
              <a:rPr lang="en-US" sz="2800" i="1" dirty="0" smtClean="0">
                <a:solidFill>
                  <a:srgbClr val="265392"/>
                </a:solidFill>
              </a:rPr>
              <a:t>…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formidable financial resources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alternative sources of supply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move production facilities to other countries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a remote locus of authority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production facilities in many industries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superior knowledge </a:t>
            </a:r>
            <a:r>
              <a:rPr lang="en-US" sz="2800" dirty="0" smtClean="0"/>
              <a:t>&amp; expertise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industrial relations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the capacity to </a:t>
            </a:r>
            <a:r>
              <a:rPr lang="en-US" sz="2800" dirty="0" smtClean="0"/>
              <a:t>stage</a:t>
            </a:r>
            <a:br>
              <a:rPr lang="en-US" sz="2800" dirty="0" smtClean="0"/>
            </a:br>
            <a:r>
              <a:rPr lang="en-US" sz="2800" dirty="0" smtClean="0"/>
              <a:t>an </a:t>
            </a:r>
            <a:r>
              <a:rPr lang="en-US" sz="2800" dirty="0"/>
              <a:t>‘investment strike’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09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trade union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600" dirty="0" smtClean="0"/>
              <a:t>International trade secretariats (ITSs)</a:t>
            </a:r>
            <a:br>
              <a:rPr lang="en-US" sz="2600" dirty="0" smtClean="0"/>
            </a:br>
            <a:r>
              <a:rPr lang="en-US" sz="2600" dirty="0" smtClean="0"/>
              <a:t>want to achieve transformational bargaining by</a:t>
            </a:r>
          </a:p>
          <a:p>
            <a:pPr marL="1031875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200" dirty="0" smtClean="0"/>
              <a:t>research &amp; information</a:t>
            </a:r>
          </a:p>
          <a:p>
            <a:pPr marL="1031875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200" dirty="0" smtClean="0"/>
              <a:t>Calling company conferences</a:t>
            </a:r>
          </a:p>
          <a:p>
            <a:pPr marL="1031875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200" dirty="0" smtClean="0"/>
              <a:t>Establishing company councils</a:t>
            </a:r>
          </a:p>
          <a:p>
            <a:pPr marL="1031875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200" dirty="0" smtClean="0"/>
              <a:t>Companywide union-management discussions</a:t>
            </a:r>
          </a:p>
          <a:p>
            <a:pPr marL="1031875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200" dirty="0" smtClean="0"/>
              <a:t>Coordinated bargaining</a:t>
            </a:r>
          </a:p>
          <a:p>
            <a:pPr marL="750888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600" dirty="0" smtClean="0"/>
              <a:t>Lobbying for restrictive national legislation</a:t>
            </a:r>
          </a:p>
          <a:p>
            <a:pPr marL="750888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600" dirty="0" smtClean="0"/>
              <a:t>Regulation of MNEs by international organizations: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ETUC, ILO, UNCTAD, OECD, EU</a:t>
            </a:r>
          </a:p>
        </p:txBody>
      </p:sp>
    </p:spTree>
    <p:extLst>
      <p:ext uri="{BB962C8B-B14F-4D97-AF65-F5344CB8AC3E}">
        <p14:creationId xmlns:p14="http://schemas.microsoft.com/office/powerpoint/2010/main" val="7697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11108</TotalTime>
  <Words>320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Office Theme</vt:lpstr>
      <vt:lpstr>INTERNATIONAL INDUSTRIAL RELATIONS &amp; THE GLOBAL INSTITUTIONAL CONTEXT</vt:lpstr>
      <vt:lpstr>Factors underlying historical differences in trade unions</vt:lpstr>
      <vt:lpstr>Key Issues in international industrial relations</vt:lpstr>
      <vt:lpstr>Key issues</vt:lpstr>
      <vt:lpstr>Trade unions &amp; international industrial relations</vt:lpstr>
      <vt:lpstr>Trade unions limit MNE strategies</vt:lpstr>
      <vt:lpstr>The response of trade unions to MNEs</vt:lpstr>
      <vt:lpstr>Trade union concerns about MNEs</vt:lpstr>
      <vt:lpstr>Three trade union responses</vt:lpstr>
      <vt:lpstr>Region integration: the EU</vt:lpstr>
      <vt:lpstr>EU regional integration</vt:lpstr>
      <vt:lpstr>Codes of conduct – monitoring HRM around the world</vt:lpstr>
      <vt:lpstr>HRM related to global code of conduct may include</vt:lpstr>
      <vt:lpstr>Managing HR in ‘offshoring countries’</vt:lpstr>
      <vt:lpstr>Offshoring countries HRM</vt:lpstr>
      <vt:lpstr>Summarizing emerging issues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Windows User</cp:lastModifiedBy>
  <cp:revision>415</cp:revision>
  <dcterms:created xsi:type="dcterms:W3CDTF">2011-07-28T14:21:34Z</dcterms:created>
  <dcterms:modified xsi:type="dcterms:W3CDTF">2016-12-15T08:56:29Z</dcterms:modified>
</cp:coreProperties>
</file>