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p:scale>
          <a:sx n="76" d="100"/>
          <a:sy n="76" d="100"/>
        </p:scale>
        <p:origin x="-1206"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64E0D2-BB06-4A15-94C3-4735B4AC5948}"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4E0D2-BB06-4A15-94C3-4735B4AC5948}"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4E0D2-BB06-4A15-94C3-4735B4AC5948}"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4E0D2-BB06-4A15-94C3-4735B4AC5948}"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4E0D2-BB06-4A15-94C3-4735B4AC5948}"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64E0D2-BB06-4A15-94C3-4735B4AC5948}"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64E0D2-BB06-4A15-94C3-4735B4AC5948}"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4E0D2-BB06-4A15-94C3-4735B4AC5948}"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4E0D2-BB06-4A15-94C3-4735B4AC5948}"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64E0D2-BB06-4A15-94C3-4735B4AC5948}"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64E0D2-BB06-4A15-94C3-4735B4AC5948}"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EE257-D647-43E8-8C1B-0290F7E9C5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4E0D2-BB06-4A15-94C3-4735B4AC5948}" type="datetimeFigureOut">
              <a:rPr lang="en-US" smtClean="0"/>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EE257-D647-43E8-8C1B-0290F7E9C5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PL/SQL</a:t>
            </a:r>
          </a:p>
        </p:txBody>
      </p:sp>
      <p:sp>
        <p:nvSpPr>
          <p:cNvPr id="3" name="Subtitle 2"/>
          <p:cNvSpPr>
            <a:spLocks noGrp="1"/>
          </p:cNvSpPr>
          <p:nvPr>
            <p:ph type="subTitle" idx="1"/>
          </p:nvPr>
        </p:nvSpPr>
        <p:spPr/>
        <p:txBody>
          <a:bodyPr/>
          <a:lstStyle/>
          <a:p>
            <a:r>
              <a:rPr lang="en-US" dirty="0"/>
              <a:t>Chapter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PL/SQL Block Structure</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1295400"/>
            <a:ext cx="7924800" cy="3505200"/>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1C1FECD1-3023-784E-AFC0-9420CB530081}"/>
              </a:ext>
            </a:extLst>
          </p:cNvPr>
          <p:cNvSpPr txBox="1"/>
          <p:nvPr/>
        </p:nvSpPr>
        <p:spPr>
          <a:xfrm>
            <a:off x="762000" y="5029200"/>
            <a:ext cx="7620000" cy="1600438"/>
          </a:xfrm>
          <a:prstGeom prst="rect">
            <a:avLst/>
          </a:prstGeom>
          <a:noFill/>
        </p:spPr>
        <p:txBody>
          <a:bodyPr wrap="square" rtlCol="0">
            <a:spAutoFit/>
          </a:bodyPr>
          <a:lstStyle/>
          <a:p>
            <a:r>
              <a:rPr lang="en-GB" sz="2000" dirty="0"/>
              <a:t>In a PL/SQL block, the keywords DECLARE, BEGIN, and EXCEPTION are not terminated by a</a:t>
            </a:r>
            <a:r>
              <a:rPr lang="ar-SA" sz="2000" dirty="0"/>
              <a:t> </a:t>
            </a:r>
            <a:r>
              <a:rPr lang="en-GB" sz="2000" dirty="0"/>
              <a:t>semicolon. </a:t>
            </a:r>
            <a:endParaRPr lang="ar-SA" sz="2000" dirty="0"/>
          </a:p>
          <a:p>
            <a:r>
              <a:rPr lang="en-GB" sz="2000" dirty="0"/>
              <a:t>However, the keyword END, all SQL statements, and PL/SQL statements must be</a:t>
            </a:r>
            <a:r>
              <a:rPr lang="ar-SA" sz="2000" dirty="0"/>
              <a:t> </a:t>
            </a:r>
            <a:r>
              <a:rPr lang="en-GB" sz="2000" dirty="0"/>
              <a:t>terminated with a semicolon.</a:t>
            </a:r>
          </a:p>
          <a:p>
            <a:pPr marL="0" defTabSz="914400" rtl="1" eaLnBrk="1" latinLnBrk="0" hangingPunct="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304800" y="304800"/>
            <a:ext cx="8534399" cy="60197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Anonymous blocks</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buNone/>
            </a:pPr>
            <a:r>
              <a:rPr lang="en-US" dirty="0"/>
              <a:t>Anonymous blocks are unnamed blocks. They are declared inline at the point in an application where they are to be executed and are compiled each time the application is executed. These blocks are not stored in the database. They are passed to the PL/SQL engine for execution at run time. These anonymous blocks get executed at run time because they are inline. If you want to execute the same block again, you have to rewrite the block. You are unable to invoke or call the block that you wrote earlier because blocks are anonymous and do not exist after they are executed.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Subprograms</a:t>
            </a: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a:t>Subprograms are complementary to anonymous blocks. They are named PL/SQL blocks that are stored in the database. Because they are named and stored, you can invoke them whenever you want (depending on your application). You can declare them either as procedures or as functions. You typically use a procedure to perform an action and a function to compute and return a value.</a:t>
            </a:r>
            <a:endParaRPr lang="ar-SA" dirty="0"/>
          </a:p>
          <a:p>
            <a:r>
              <a:rPr lang="ar-SA" dirty="0"/>
              <a:t> </a:t>
            </a:r>
            <a:r>
              <a:rPr lang="en-GB" dirty="0"/>
              <a:t>A function must return a value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PL/SQL Programming Environments</a:t>
            </a:r>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371600"/>
            <a:ext cx="7315200" cy="3886199"/>
          </a:xfrm>
          <a:prstGeom prst="rect">
            <a:avLst/>
          </a:prstGeom>
          <a:noFill/>
          <a:ln w="9525">
            <a:noFill/>
            <a:miter lim="800000"/>
            <a:headEnd/>
            <a:tailEnd/>
          </a:ln>
        </p:spPr>
      </p:pic>
      <p:sp>
        <p:nvSpPr>
          <p:cNvPr id="5" name="TextBox 4"/>
          <p:cNvSpPr txBox="1"/>
          <p:nvPr/>
        </p:nvSpPr>
        <p:spPr>
          <a:xfrm>
            <a:off x="609600" y="5486400"/>
            <a:ext cx="7924800" cy="1015663"/>
          </a:xfrm>
          <a:prstGeom prst="rect">
            <a:avLst/>
          </a:prstGeom>
          <a:noFill/>
        </p:spPr>
        <p:txBody>
          <a:bodyPr wrap="square" rtlCol="0">
            <a:spAutoFit/>
          </a:bodyPr>
          <a:lstStyle/>
          <a:p>
            <a:r>
              <a:rPr lang="en-US" dirty="0"/>
              <a:t> </a:t>
            </a:r>
            <a:r>
              <a:rPr lang="en-US" sz="2000" dirty="0"/>
              <a:t>You can use both Oracle </a:t>
            </a:r>
            <a:r>
              <a:rPr lang="en-US" sz="2000" dirty="0" err="1"/>
              <a:t>JDeveloper</a:t>
            </a:r>
            <a:r>
              <a:rPr lang="en-US" sz="2000" dirty="0"/>
              <a:t> and Oracle SQL Developer as programming environments. However, this course uses Oracle SQL Developer for all demonstrations and practices.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228600"/>
            <a:ext cx="8458200" cy="61721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457200" y="304800"/>
            <a:ext cx="8229600" cy="5867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3" name="Picture 3"/>
          <p:cNvPicPr>
            <a:picLocks noGrp="1" noChangeAspect="1" noChangeArrowheads="1"/>
          </p:cNvPicPr>
          <p:nvPr>
            <p:ph idx="1"/>
          </p:nvPr>
        </p:nvPicPr>
        <p:blipFill>
          <a:blip r:embed="rId2" cstate="print"/>
          <a:srcRect/>
          <a:stretch>
            <a:fillRect/>
          </a:stretch>
        </p:blipFill>
        <p:spPr bwMode="auto">
          <a:xfrm>
            <a:off x="304800" y="304800"/>
            <a:ext cx="8534400" cy="6324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variables and control statements in PL\SQL</a:t>
            </a:r>
            <a:endParaRPr lang="en-US" dirty="0"/>
          </a:p>
        </p:txBody>
      </p:sp>
      <p:sp>
        <p:nvSpPr>
          <p:cNvPr id="3" name="Subtitle 2"/>
          <p:cNvSpPr>
            <a:spLocks noGrp="1"/>
          </p:cNvSpPr>
          <p:nvPr>
            <p:ph type="subTitle" idx="1"/>
          </p:nvPr>
        </p:nvSpPr>
        <p:spPr/>
        <p:txBody>
          <a:bodyPr/>
          <a:lstStyle/>
          <a:p>
            <a:r>
              <a:rPr lang="en-US" dirty="0"/>
              <a:t>Chapter 10</a:t>
            </a:r>
          </a:p>
        </p:txBody>
      </p:sp>
    </p:spTree>
    <p:extLst>
      <p:ext uri="{BB962C8B-B14F-4D97-AF65-F5344CB8AC3E}">
        <p14:creationId xmlns:p14="http://schemas.microsoft.com/office/powerpoint/2010/main" val="206181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57200" y="228600"/>
            <a:ext cx="8305800" cy="5943599"/>
          </a:xfrm>
          <a:prstGeom prst="rect">
            <a:avLst/>
          </a:prstGeom>
          <a:noFill/>
          <a:ln w="9525">
            <a:noFill/>
            <a:miter lim="800000"/>
            <a:headEnd/>
            <a:tailEnd/>
          </a:ln>
        </p:spPr>
      </p:pic>
    </p:spTree>
    <p:extLst>
      <p:ext uri="{BB962C8B-B14F-4D97-AF65-F5344CB8AC3E}">
        <p14:creationId xmlns:p14="http://schemas.microsoft.com/office/powerpoint/2010/main" val="380753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 Explain the need for PL/SQL </a:t>
            </a:r>
          </a:p>
          <a:p>
            <a:r>
              <a:rPr lang="en-US" dirty="0"/>
              <a:t> Explain the benefits of PL/SQL</a:t>
            </a:r>
          </a:p>
          <a:p>
            <a:r>
              <a:rPr lang="en-US" dirty="0"/>
              <a:t> Identify the different types of PL/SQL blocks</a:t>
            </a:r>
          </a:p>
          <a:p>
            <a:r>
              <a:rPr lang="en-US" dirty="0"/>
              <a:t> Use Oracle SQL Developer as a development environment  for PL/SQL </a:t>
            </a:r>
          </a:p>
          <a:p>
            <a:r>
              <a:rPr lang="en-US" dirty="0"/>
              <a:t> Output messages from PL/SQL</a:t>
            </a:r>
          </a:p>
          <a:p>
            <a:pPr>
              <a:buNone/>
            </a:pPr>
            <a:endParaRPr lang="en-US" dirty="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Variables</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Temporary storage: You can use the value stored in these variables for processing  and manipulating the data</a:t>
            </a:r>
          </a:p>
          <a:p>
            <a:r>
              <a:rPr lang="en-US" dirty="0"/>
              <a:t>Variables are mainly used for storage of data and manipulation of stored values. Consider  the SQL statement shown in the slide. The statement retrieves the  </a:t>
            </a:r>
            <a:r>
              <a:rPr lang="en-US" dirty="0" err="1"/>
              <a:t>first_name</a:t>
            </a:r>
            <a:r>
              <a:rPr lang="en-US" dirty="0"/>
              <a:t> and  </a:t>
            </a:r>
            <a:r>
              <a:rPr lang="en-US" dirty="0" err="1"/>
              <a:t>department_id</a:t>
            </a:r>
            <a:r>
              <a:rPr lang="en-US" dirty="0"/>
              <a:t> from the table. If you have to manipulate the  </a:t>
            </a:r>
            <a:r>
              <a:rPr lang="en-US" dirty="0" err="1"/>
              <a:t>first_name</a:t>
            </a:r>
            <a:r>
              <a:rPr lang="en-US" dirty="0"/>
              <a:t> or the </a:t>
            </a:r>
            <a:r>
              <a:rPr lang="en-US" dirty="0" err="1"/>
              <a:t>department_id</a:t>
            </a:r>
            <a:r>
              <a:rPr lang="en-US" dirty="0"/>
              <a:t> , then you have to store the retrieved value. </a:t>
            </a:r>
          </a:p>
          <a:p>
            <a:r>
              <a:rPr lang="en-US" dirty="0"/>
              <a:t>Reusability is another advantage of declaring variables. After they are declared, variables can be used repeatedly in an application by referring to them in the statements.</a:t>
            </a:r>
          </a:p>
        </p:txBody>
      </p:sp>
    </p:spTree>
    <p:extLst>
      <p:ext uri="{BB962C8B-B14F-4D97-AF65-F5344CB8AC3E}">
        <p14:creationId xmlns:p14="http://schemas.microsoft.com/office/powerpoint/2010/main" val="146424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Identifiers</a:t>
            </a:r>
          </a:p>
        </p:txBody>
      </p:sp>
      <p:sp>
        <p:nvSpPr>
          <p:cNvPr id="3" name="Content Placeholder 2"/>
          <p:cNvSpPr>
            <a:spLocks noGrp="1"/>
          </p:cNvSpPr>
          <p:nvPr>
            <p:ph idx="1"/>
          </p:nvPr>
        </p:nvSpPr>
        <p:spPr/>
        <p:txBody>
          <a:bodyPr>
            <a:normAutofit lnSpcReduction="10000"/>
          </a:bodyPr>
          <a:lstStyle/>
          <a:p>
            <a:r>
              <a:rPr lang="en-US" dirty="0"/>
              <a:t>Identifiers are used for:</a:t>
            </a:r>
          </a:p>
          <a:p>
            <a:pPr marL="514350" indent="-514350">
              <a:buFont typeface="+mj-lt"/>
              <a:buAutoNum type="arabicPeriod"/>
            </a:pPr>
            <a:r>
              <a:rPr lang="en-US" dirty="0"/>
              <a:t>• Naming a variable</a:t>
            </a:r>
          </a:p>
          <a:p>
            <a:pPr marL="514350" indent="-514350">
              <a:buFont typeface="+mj-lt"/>
              <a:buAutoNum type="arabicPeriod"/>
            </a:pPr>
            <a:r>
              <a:rPr lang="en-US" dirty="0"/>
              <a:t>• Providing conventions for variable names</a:t>
            </a:r>
          </a:p>
          <a:p>
            <a:pPr lvl="1">
              <a:buNone/>
            </a:pPr>
            <a:r>
              <a:rPr lang="en-US" dirty="0"/>
              <a:t>– Must start with a letter </a:t>
            </a:r>
          </a:p>
          <a:p>
            <a:pPr lvl="1">
              <a:buNone/>
            </a:pPr>
            <a:r>
              <a:rPr lang="en-US" dirty="0"/>
              <a:t>– Can include letters or numbers</a:t>
            </a:r>
          </a:p>
          <a:p>
            <a:pPr lvl="1">
              <a:buNone/>
            </a:pPr>
            <a:r>
              <a:rPr lang="en-US" dirty="0"/>
              <a:t>– Can include special characters (such as dollar sign, </a:t>
            </a:r>
          </a:p>
          <a:p>
            <a:pPr lvl="1">
              <a:buNone/>
            </a:pPr>
            <a:r>
              <a:rPr lang="en-US" dirty="0"/>
              <a:t>underscore, and pound sign)</a:t>
            </a:r>
          </a:p>
          <a:p>
            <a:pPr lvl="1">
              <a:buNone/>
            </a:pPr>
            <a:r>
              <a:rPr lang="en-US" dirty="0"/>
              <a:t>– Must limit the length to 30 characters</a:t>
            </a:r>
          </a:p>
          <a:p>
            <a:pPr lvl="1">
              <a:buNone/>
            </a:pPr>
            <a:r>
              <a:rPr lang="en-US" dirty="0"/>
              <a:t>– Must not be reserved words</a:t>
            </a:r>
          </a:p>
        </p:txBody>
      </p:sp>
    </p:spTree>
    <p:extLst>
      <p:ext uri="{BB962C8B-B14F-4D97-AF65-F5344CB8AC3E}">
        <p14:creationId xmlns:p14="http://schemas.microsoft.com/office/powerpoint/2010/main" val="130343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457200" y="228600"/>
            <a:ext cx="8228509" cy="6015037"/>
          </a:xfrm>
          <a:prstGeom prst="rect">
            <a:avLst/>
          </a:prstGeom>
          <a:noFill/>
          <a:ln w="9525">
            <a:noFill/>
            <a:miter lim="800000"/>
            <a:headEnd/>
            <a:tailEnd/>
          </a:ln>
        </p:spPr>
      </p:pic>
    </p:spTree>
    <p:extLst>
      <p:ext uri="{BB962C8B-B14F-4D97-AF65-F5344CB8AC3E}">
        <p14:creationId xmlns:p14="http://schemas.microsoft.com/office/powerpoint/2010/main" val="403371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51542" y="228600"/>
            <a:ext cx="8611458" cy="6019800"/>
          </a:xfrm>
          <a:prstGeom prst="rect">
            <a:avLst/>
          </a:prstGeom>
          <a:noFill/>
          <a:ln w="9525">
            <a:noFill/>
            <a:miter lim="800000"/>
            <a:headEnd/>
            <a:tailEnd/>
          </a:ln>
        </p:spPr>
      </p:pic>
    </p:spTree>
    <p:extLst>
      <p:ext uri="{BB962C8B-B14F-4D97-AF65-F5344CB8AC3E}">
        <p14:creationId xmlns:p14="http://schemas.microsoft.com/office/powerpoint/2010/main" val="412477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457200" y="304800"/>
            <a:ext cx="8229599" cy="5867400"/>
          </a:xfrm>
          <a:prstGeom prst="rect">
            <a:avLst/>
          </a:prstGeom>
          <a:noFill/>
          <a:ln w="9525">
            <a:noFill/>
            <a:miter lim="800000"/>
            <a:headEnd/>
            <a:tailEnd/>
          </a:ln>
        </p:spPr>
      </p:pic>
    </p:spTree>
    <p:extLst>
      <p:ext uri="{BB962C8B-B14F-4D97-AF65-F5344CB8AC3E}">
        <p14:creationId xmlns:p14="http://schemas.microsoft.com/office/powerpoint/2010/main" val="69709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304800" y="0"/>
            <a:ext cx="8589314" cy="6553200"/>
          </a:xfrm>
          <a:prstGeom prst="rect">
            <a:avLst/>
          </a:prstGeom>
          <a:noFill/>
          <a:ln w="9525">
            <a:noFill/>
            <a:miter lim="800000"/>
            <a:headEnd/>
            <a:tailEnd/>
          </a:ln>
        </p:spPr>
      </p:pic>
    </p:spTree>
    <p:extLst>
      <p:ext uri="{BB962C8B-B14F-4D97-AF65-F5344CB8AC3E}">
        <p14:creationId xmlns:p14="http://schemas.microsoft.com/office/powerpoint/2010/main" val="2732264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for Declaring PL/SQL Variables</a:t>
            </a:r>
          </a:p>
        </p:txBody>
      </p:sp>
      <p:sp>
        <p:nvSpPr>
          <p:cNvPr id="3" name="Content Placeholder 2"/>
          <p:cNvSpPr>
            <a:spLocks noGrp="1"/>
          </p:cNvSpPr>
          <p:nvPr>
            <p:ph idx="1"/>
          </p:nvPr>
        </p:nvSpPr>
        <p:spPr/>
        <p:txBody>
          <a:bodyPr/>
          <a:lstStyle/>
          <a:p>
            <a:r>
              <a:rPr lang="en-US" dirty="0"/>
              <a:t>Impose the  NOT NULL constraint when the variable must contain a value. You cannot  assign nulls to a variable defined as  NOT </a:t>
            </a:r>
            <a:r>
              <a:rPr lang="en-US" dirty="0" smtClean="0"/>
              <a:t>NULL. The  </a:t>
            </a:r>
            <a:r>
              <a:rPr lang="en-US" dirty="0"/>
              <a:t>NOT NULL constraint must be followed by an initialization clause.</a:t>
            </a:r>
          </a:p>
          <a:p>
            <a:pPr lvl="1"/>
            <a:r>
              <a:rPr lang="en-US" dirty="0" err="1" smtClean="0"/>
              <a:t>Pincode</a:t>
            </a:r>
            <a:r>
              <a:rPr lang="en-US" dirty="0" smtClean="0"/>
              <a:t> </a:t>
            </a:r>
            <a:r>
              <a:rPr lang="en-US" dirty="0"/>
              <a:t>NUMBER(15) NOT NULL := 'Oxford';</a:t>
            </a:r>
          </a:p>
        </p:txBody>
      </p:sp>
    </p:spTree>
    <p:extLst>
      <p:ext uri="{BB962C8B-B14F-4D97-AF65-F5344CB8AC3E}">
        <p14:creationId xmlns:p14="http://schemas.microsoft.com/office/powerpoint/2010/main" val="164904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Data Types</a:t>
            </a:r>
          </a:p>
        </p:txBody>
      </p:sp>
      <p:pic>
        <p:nvPicPr>
          <p:cNvPr id="6147" name="Picture 3"/>
          <p:cNvPicPr>
            <a:picLocks noGrp="1" noChangeAspect="1" noChangeArrowheads="1"/>
          </p:cNvPicPr>
          <p:nvPr>
            <p:ph idx="1"/>
          </p:nvPr>
        </p:nvPicPr>
        <p:blipFill>
          <a:blip r:embed="rId2" cstate="print"/>
          <a:srcRect b="19101"/>
          <a:stretch>
            <a:fillRect/>
          </a:stretch>
        </p:blipFill>
        <p:spPr bwMode="auto">
          <a:xfrm>
            <a:off x="762000" y="990600"/>
            <a:ext cx="7610475" cy="205740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t="44988" b="21760"/>
          <a:stretch>
            <a:fillRect/>
          </a:stretch>
        </p:blipFill>
        <p:spPr bwMode="auto">
          <a:xfrm>
            <a:off x="838200" y="3048000"/>
            <a:ext cx="7467600" cy="1295400"/>
          </a:xfrm>
          <a:prstGeom prst="rect">
            <a:avLst/>
          </a:prstGeom>
          <a:noFill/>
          <a:ln w="9525">
            <a:noFill/>
            <a:miter lim="800000"/>
            <a:headEnd/>
            <a:tailEnd/>
          </a:ln>
        </p:spPr>
      </p:pic>
    </p:spTree>
    <p:extLst>
      <p:ext uri="{BB962C8B-B14F-4D97-AF65-F5344CB8AC3E}">
        <p14:creationId xmlns:p14="http://schemas.microsoft.com/office/powerpoint/2010/main" val="2451486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Attribute</a:t>
            </a:r>
          </a:p>
        </p:txBody>
      </p:sp>
      <p:sp>
        <p:nvSpPr>
          <p:cNvPr id="3" name="Content Placeholder 2"/>
          <p:cNvSpPr>
            <a:spLocks noGrp="1"/>
          </p:cNvSpPr>
          <p:nvPr>
            <p:ph idx="1"/>
          </p:nvPr>
        </p:nvSpPr>
        <p:spPr/>
        <p:txBody>
          <a:bodyPr/>
          <a:lstStyle/>
          <a:p>
            <a:r>
              <a:rPr lang="en-US" dirty="0"/>
              <a:t>The  %TYPE attribute</a:t>
            </a:r>
          </a:p>
          <a:p>
            <a:pPr>
              <a:buNone/>
            </a:pPr>
            <a:r>
              <a:rPr lang="en-US" dirty="0"/>
              <a:t>Is used to declare a variable according to: </a:t>
            </a:r>
          </a:p>
          <a:p>
            <a:pPr lvl="1">
              <a:buNone/>
            </a:pPr>
            <a:r>
              <a:rPr lang="en-US" dirty="0"/>
              <a:t>– A database column definition</a:t>
            </a:r>
          </a:p>
          <a:p>
            <a:pPr lvl="1">
              <a:buNone/>
            </a:pPr>
            <a:r>
              <a:rPr lang="en-US" dirty="0"/>
              <a:t>– Another declared variable</a:t>
            </a:r>
          </a:p>
          <a:p>
            <a:pPr>
              <a:buNone/>
            </a:pPr>
            <a:r>
              <a:rPr lang="en-US" dirty="0"/>
              <a:t>• Is prefixed with:</a:t>
            </a:r>
          </a:p>
          <a:p>
            <a:pPr lvl="1">
              <a:buNone/>
            </a:pPr>
            <a:r>
              <a:rPr lang="en-US" dirty="0"/>
              <a:t>– The database table and column</a:t>
            </a:r>
          </a:p>
          <a:p>
            <a:pPr lvl="1">
              <a:buNone/>
            </a:pPr>
            <a:r>
              <a:rPr lang="en-US" dirty="0"/>
              <a:t>– The name of the declared variable</a:t>
            </a:r>
          </a:p>
        </p:txBody>
      </p:sp>
    </p:spTree>
    <p:extLst>
      <p:ext uri="{BB962C8B-B14F-4D97-AF65-F5344CB8AC3E}">
        <p14:creationId xmlns:p14="http://schemas.microsoft.com/office/powerpoint/2010/main" val="105849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304800" y="228600"/>
            <a:ext cx="8549957" cy="5943600"/>
          </a:xfrm>
          <a:prstGeom prst="rect">
            <a:avLst/>
          </a:prstGeom>
          <a:noFill/>
          <a:ln w="9525">
            <a:noFill/>
            <a:miter lim="800000"/>
            <a:headEnd/>
            <a:tailEnd/>
          </a:ln>
        </p:spPr>
      </p:pic>
    </p:spTree>
    <p:extLst>
      <p:ext uri="{BB962C8B-B14F-4D97-AF65-F5344CB8AC3E}">
        <p14:creationId xmlns:p14="http://schemas.microsoft.com/office/powerpoint/2010/main" val="173218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 y="228600"/>
            <a:ext cx="8686800" cy="624839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845152-FA7D-D84F-875D-A51CB23D5E9A}"/>
              </a:ext>
            </a:extLst>
          </p:cNvPr>
          <p:cNvSpPr>
            <a:spLocks noGrp="1"/>
          </p:cNvSpPr>
          <p:nvPr>
            <p:ph type="title"/>
          </p:nvPr>
        </p:nvSpPr>
        <p:spPr/>
        <p:txBody>
          <a:bodyPr/>
          <a:lstStyle/>
          <a:p>
            <a:r>
              <a:rPr lang="en-US" dirty="0"/>
              <a:t>%TYPE advantages</a:t>
            </a:r>
          </a:p>
        </p:txBody>
      </p:sp>
      <p:sp>
        <p:nvSpPr>
          <p:cNvPr id="3" name="Content Placeholder 2">
            <a:extLst>
              <a:ext uri="{FF2B5EF4-FFF2-40B4-BE49-F238E27FC236}">
                <a16:creationId xmlns:a16="http://schemas.microsoft.com/office/drawing/2014/main" xmlns="" id="{265D0E43-80C4-5F49-9C1D-4BED8E6FB637}"/>
              </a:ext>
            </a:extLst>
          </p:cNvPr>
          <p:cNvSpPr>
            <a:spLocks noGrp="1"/>
          </p:cNvSpPr>
          <p:nvPr>
            <p:ph idx="1"/>
          </p:nvPr>
        </p:nvSpPr>
        <p:spPr/>
        <p:txBody>
          <a:bodyPr>
            <a:normAutofit fontScale="77500" lnSpcReduction="20000"/>
          </a:bodyPr>
          <a:lstStyle/>
          <a:p>
            <a:r>
              <a:rPr lang="en-GB" dirty="0"/>
              <a:t>You can avoid errors caused by data type mismatch or wrong precision.</a:t>
            </a:r>
          </a:p>
          <a:p>
            <a:r>
              <a:rPr lang="en-GB" dirty="0"/>
              <a:t>You can avoid hard-coding the data type of a variable.</a:t>
            </a:r>
          </a:p>
          <a:p>
            <a:r>
              <a:rPr lang="en-GB" dirty="0"/>
              <a:t>You need not change the variable declaration if the column definition changes. If you have already declared some variables for a particular table without using the %TYPE attribute, the PL/SQL block may throw errors if the column for which the variable is declared is altered. When you use the %TYPE attribute, PL/SQL determines the data type and size of the variable when the block is compiled. This ensures that such a variable is always compatible with the column that is used to populate it.</a:t>
            </a:r>
          </a:p>
          <a:p>
            <a:endParaRPr lang="en-US" dirty="0"/>
          </a:p>
        </p:txBody>
      </p:sp>
    </p:spTree>
    <p:extLst>
      <p:ext uri="{BB962C8B-B14F-4D97-AF65-F5344CB8AC3E}">
        <p14:creationId xmlns:p14="http://schemas.microsoft.com/office/powerpoint/2010/main" val="4212706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Statements in PL/SQL</a:t>
            </a:r>
          </a:p>
        </p:txBody>
      </p:sp>
      <p:sp>
        <p:nvSpPr>
          <p:cNvPr id="3" name="Content Placeholder 2"/>
          <p:cNvSpPr>
            <a:spLocks noGrp="1"/>
          </p:cNvSpPr>
          <p:nvPr>
            <p:ph idx="1"/>
          </p:nvPr>
        </p:nvSpPr>
        <p:spPr/>
        <p:txBody>
          <a:bodyPr/>
          <a:lstStyle/>
          <a:p>
            <a:r>
              <a:rPr lang="en-US" dirty="0"/>
              <a:t>PL/SQL does not directly support data definition language (DDL) statements, such as </a:t>
            </a:r>
          </a:p>
          <a:p>
            <a:pPr>
              <a:buNone/>
            </a:pPr>
            <a:r>
              <a:rPr lang="en-US" dirty="0"/>
              <a:t>CREATE TABLE ,  ALTER TABLE , or  DROP TABLE</a:t>
            </a:r>
          </a:p>
          <a:p>
            <a:r>
              <a:rPr lang="en-US" dirty="0"/>
              <a:t> Use the  EXECUTE IMMEDIATE statement, which takes the SQL statement as an argument to execute your DDL statement. </a:t>
            </a:r>
          </a:p>
        </p:txBody>
      </p:sp>
    </p:spTree>
    <p:extLst>
      <p:ext uri="{BB962C8B-B14F-4D97-AF65-F5344CB8AC3E}">
        <p14:creationId xmlns:p14="http://schemas.microsoft.com/office/powerpoint/2010/main" val="1264457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304800" y="304800"/>
            <a:ext cx="8458199" cy="6019799"/>
          </a:xfrm>
          <a:prstGeom prst="rect">
            <a:avLst/>
          </a:prstGeom>
          <a:noFill/>
          <a:ln w="9525">
            <a:noFill/>
            <a:miter lim="800000"/>
            <a:headEnd/>
            <a:tailEnd/>
          </a:ln>
        </p:spPr>
      </p:pic>
    </p:spTree>
    <p:extLst>
      <p:ext uri="{BB962C8B-B14F-4D97-AF65-F5344CB8AC3E}">
        <p14:creationId xmlns:p14="http://schemas.microsoft.com/office/powerpoint/2010/main" val="184260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228600" y="228600"/>
            <a:ext cx="8694868" cy="6172200"/>
          </a:xfrm>
          <a:prstGeom prst="rect">
            <a:avLst/>
          </a:prstGeom>
          <a:noFill/>
          <a:ln w="9525">
            <a:noFill/>
            <a:miter lim="800000"/>
            <a:headEnd/>
            <a:tailEnd/>
          </a:ln>
        </p:spPr>
      </p:pic>
    </p:spTree>
    <p:extLst>
      <p:ext uri="{BB962C8B-B14F-4D97-AF65-F5344CB8AC3E}">
        <p14:creationId xmlns:p14="http://schemas.microsoft.com/office/powerpoint/2010/main" val="2016558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for Retrieving Data in PL/SQL</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buNone/>
            </a:pPr>
            <a:r>
              <a:rPr lang="en-US" dirty="0"/>
              <a:t>• Terminate each SQL statement with a semicolon ( ; ).</a:t>
            </a:r>
          </a:p>
          <a:p>
            <a:pPr>
              <a:buNone/>
            </a:pPr>
            <a:r>
              <a:rPr lang="en-US" dirty="0"/>
              <a:t>• Every value retrieved must be stored in a variable using the  INTO clause. </a:t>
            </a:r>
          </a:p>
          <a:p>
            <a:pPr>
              <a:buNone/>
            </a:pPr>
            <a:r>
              <a:rPr lang="en-US" dirty="0"/>
              <a:t>• The  WHERE clause is optional and can be used to specify input variables, constants,  literals, and PL/SQL expressions. However, when you use the  INTO clause, you should fetch only one row; using the  WHERE clause is required in such cases.</a:t>
            </a:r>
          </a:p>
          <a:p>
            <a:pPr>
              <a:buNone/>
            </a:pPr>
            <a:r>
              <a:rPr lang="en-US" dirty="0"/>
              <a:t>• Specify the same number of variables in the  INTO clause as the number of database  columns in the  SELECT clause. Be sure that they correspond appositionally and that their  data types are compatible.</a:t>
            </a:r>
          </a:p>
        </p:txBody>
      </p:sp>
    </p:spTree>
    <p:extLst>
      <p:ext uri="{BB962C8B-B14F-4D97-AF65-F5344CB8AC3E}">
        <p14:creationId xmlns:p14="http://schemas.microsoft.com/office/powerpoint/2010/main" val="49847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360708" y="228600"/>
            <a:ext cx="8402292" cy="6172200"/>
          </a:xfrm>
          <a:prstGeom prst="rect">
            <a:avLst/>
          </a:prstGeom>
          <a:noFill/>
          <a:ln w="9525">
            <a:noFill/>
            <a:miter lim="800000"/>
            <a:headEnd/>
            <a:tailEnd/>
          </a:ln>
        </p:spPr>
      </p:pic>
    </p:spTree>
    <p:extLst>
      <p:ext uri="{BB962C8B-B14F-4D97-AF65-F5344CB8AC3E}">
        <p14:creationId xmlns:p14="http://schemas.microsoft.com/office/powerpoint/2010/main" val="2901689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954" y="228600"/>
            <a:ext cx="9142046" cy="6324600"/>
          </a:xfrm>
          <a:prstGeom prst="rect">
            <a:avLst/>
          </a:prstGeom>
          <a:noFill/>
          <a:ln w="9525">
            <a:noFill/>
            <a:miter lim="800000"/>
            <a:headEnd/>
            <a:tailEnd/>
          </a:ln>
        </p:spPr>
      </p:pic>
    </p:spTree>
    <p:extLst>
      <p:ext uri="{BB962C8B-B14F-4D97-AF65-F5344CB8AC3E}">
        <p14:creationId xmlns:p14="http://schemas.microsoft.com/office/powerpoint/2010/main" val="138353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381000" y="228600"/>
            <a:ext cx="8444967" cy="6388459"/>
          </a:xfrm>
          <a:prstGeom prst="rect">
            <a:avLst/>
          </a:prstGeom>
          <a:noFill/>
          <a:ln w="9525">
            <a:noFill/>
            <a:miter lim="800000"/>
            <a:headEnd/>
            <a:tailEnd/>
          </a:ln>
        </p:spPr>
      </p:pic>
    </p:spTree>
    <p:extLst>
      <p:ext uri="{BB962C8B-B14F-4D97-AF65-F5344CB8AC3E}">
        <p14:creationId xmlns:p14="http://schemas.microsoft.com/office/powerpoint/2010/main" val="2090882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457200" y="304800"/>
            <a:ext cx="8288578" cy="6227107"/>
          </a:xfrm>
          <a:prstGeom prst="rect">
            <a:avLst/>
          </a:prstGeom>
          <a:noFill/>
          <a:ln w="9525">
            <a:noFill/>
            <a:miter lim="800000"/>
            <a:headEnd/>
            <a:tailEnd/>
          </a:ln>
        </p:spPr>
      </p:pic>
    </p:spTree>
    <p:extLst>
      <p:ext uri="{BB962C8B-B14F-4D97-AF65-F5344CB8AC3E}">
        <p14:creationId xmlns:p14="http://schemas.microsoft.com/office/powerpoint/2010/main" val="2407607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304800" y="228600"/>
            <a:ext cx="8458200" cy="6172200"/>
          </a:xfrm>
          <a:prstGeom prst="rect">
            <a:avLst/>
          </a:prstGeom>
          <a:noFill/>
          <a:ln w="9525">
            <a:noFill/>
            <a:miter lim="800000"/>
            <a:headEnd/>
            <a:tailEnd/>
          </a:ln>
        </p:spPr>
      </p:pic>
    </p:spTree>
    <p:extLst>
      <p:ext uri="{BB962C8B-B14F-4D97-AF65-F5344CB8AC3E}">
        <p14:creationId xmlns:p14="http://schemas.microsoft.com/office/powerpoint/2010/main" val="418279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304800" y="304800"/>
            <a:ext cx="8382000" cy="6019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274578" y="228600"/>
            <a:ext cx="8717021" cy="6248400"/>
          </a:xfrm>
          <a:prstGeom prst="rect">
            <a:avLst/>
          </a:prstGeom>
          <a:noFill/>
          <a:ln w="9525">
            <a:noFill/>
            <a:miter lim="800000"/>
            <a:headEnd/>
            <a:tailEnd/>
          </a:ln>
        </p:spPr>
      </p:pic>
    </p:spTree>
    <p:extLst>
      <p:ext uri="{BB962C8B-B14F-4D97-AF65-F5344CB8AC3E}">
        <p14:creationId xmlns:p14="http://schemas.microsoft.com/office/powerpoint/2010/main" val="3020508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117444" y="228600"/>
            <a:ext cx="8721756" cy="6248400"/>
          </a:xfrm>
          <a:prstGeom prst="rect">
            <a:avLst/>
          </a:prstGeom>
          <a:noFill/>
          <a:ln w="9525">
            <a:noFill/>
            <a:miter lim="800000"/>
            <a:headEnd/>
            <a:tailEnd/>
          </a:ln>
        </p:spPr>
      </p:pic>
    </p:spTree>
    <p:extLst>
      <p:ext uri="{BB962C8B-B14F-4D97-AF65-F5344CB8AC3E}">
        <p14:creationId xmlns:p14="http://schemas.microsoft.com/office/powerpoint/2010/main" val="192782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441456" y="228600"/>
            <a:ext cx="8702544" cy="6324600"/>
          </a:xfrm>
          <a:prstGeom prst="rect">
            <a:avLst/>
          </a:prstGeom>
          <a:noFill/>
          <a:ln w="9525">
            <a:noFill/>
            <a:miter lim="800000"/>
            <a:headEnd/>
            <a:tailEnd/>
          </a:ln>
        </p:spPr>
      </p:pic>
    </p:spTree>
    <p:extLst>
      <p:ext uri="{BB962C8B-B14F-4D97-AF65-F5344CB8AC3E}">
        <p14:creationId xmlns:p14="http://schemas.microsoft.com/office/powerpoint/2010/main" val="164210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PL/SQL</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Integration of procedural constructs with SQL:</a:t>
            </a:r>
          </a:p>
          <a:p>
            <a:pPr>
              <a:buNone/>
            </a:pPr>
            <a:r>
              <a:rPr lang="en-US" dirty="0"/>
              <a:t> SQL is a nonprocedural language. When you  issue a SQL command, your command tells the database server what to do. However, you cannot specify how to do it. PL/SQL integrates control statements and conditional statements . with SQL, giving you better control of your SQL statements and their execution.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PL/SQL</a:t>
            </a: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a:buNone/>
            </a:pPr>
            <a:r>
              <a:rPr lang="en-US" dirty="0"/>
              <a:t>2. Improved performance: Without PL/SQL, you would not be able to logically combine SQL  statements as one unit. If you have designed an application containing forms, you may have many different forms with fields in each form. When a form submits the data, you may have to execute a number of SQL statements. SQL statements are sent to the database one at a time. This results in many network trips and one call to the database for each SQL statement, thereby increasing network traffic and reducing performance (especially in a client/server model). With PL/SQL, you can combine all these SQL statements into a single program unit. The application can send the entire block to the database instead of sending the SQL statements one  at a time. This significantly reduces the number of database calls.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838200" y="1371600"/>
            <a:ext cx="7162800" cy="4191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PL/SQL</a:t>
            </a:r>
          </a:p>
        </p:txBody>
      </p:sp>
      <p:sp>
        <p:nvSpPr>
          <p:cNvPr id="3" name="Content Placeholder 2"/>
          <p:cNvSpPr>
            <a:spLocks noGrp="1"/>
          </p:cNvSpPr>
          <p:nvPr>
            <p:ph idx="1"/>
          </p:nvPr>
        </p:nvSpPr>
        <p:spPr/>
        <p:txBody>
          <a:bodyPr>
            <a:normAutofit/>
          </a:bodyPr>
          <a:lstStyle/>
          <a:p>
            <a:pPr>
              <a:buNone/>
            </a:pPr>
            <a:r>
              <a:rPr lang="en-US" dirty="0"/>
              <a:t>3.Exception handling: PL/SQL enables you to handle exceptions efficiently. You can define separate blocks for dealing with exceptions. You will learn more about exception handling later </a:t>
            </a:r>
          </a:p>
          <a:p>
            <a:r>
              <a:rPr lang="en-US" dirty="0"/>
              <a:t>PL/SQL shares the same data type system as SQL (with some extensions) and uses the same  expression syntax.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228600"/>
            <a:ext cx="8762999" cy="6248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1130</Words>
  <Application>Microsoft Office PowerPoint</Application>
  <PresentationFormat>عرض على الشاشة (3:4)‏</PresentationFormat>
  <Paragraphs>67</Paragraphs>
  <Slides>42</Slides>
  <Notes>0</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Office Theme</vt:lpstr>
      <vt:lpstr>Introduction to PL/SQL</vt:lpstr>
      <vt:lpstr>Objectives</vt:lpstr>
      <vt:lpstr>عرض تقديمي في PowerPoint</vt:lpstr>
      <vt:lpstr>عرض تقديمي في PowerPoint</vt:lpstr>
      <vt:lpstr>Benefits of PL/SQL</vt:lpstr>
      <vt:lpstr>Benefits of PL/SQL</vt:lpstr>
      <vt:lpstr>عرض تقديمي في PowerPoint</vt:lpstr>
      <vt:lpstr>Benefits of PL/SQL</vt:lpstr>
      <vt:lpstr>عرض تقديمي في PowerPoint</vt:lpstr>
      <vt:lpstr>PL/SQL Block Structure</vt:lpstr>
      <vt:lpstr>عرض تقديمي في PowerPoint</vt:lpstr>
      <vt:lpstr>Anonymous blocks</vt:lpstr>
      <vt:lpstr>Subprograms</vt:lpstr>
      <vt:lpstr>PL/SQL Programming Environments</vt:lpstr>
      <vt:lpstr>عرض تقديمي في PowerPoint</vt:lpstr>
      <vt:lpstr>عرض تقديمي في PowerPoint</vt:lpstr>
      <vt:lpstr>عرض تقديمي في PowerPoint</vt:lpstr>
      <vt:lpstr>variables and control statements in PL\SQL</vt:lpstr>
      <vt:lpstr>عرض تقديمي في PowerPoint</vt:lpstr>
      <vt:lpstr>Use of Variables</vt:lpstr>
      <vt:lpstr>Identifiers</vt:lpstr>
      <vt:lpstr>عرض تقديمي في PowerPoint</vt:lpstr>
      <vt:lpstr>عرض تقديمي في PowerPoint</vt:lpstr>
      <vt:lpstr>عرض تقديمي في PowerPoint</vt:lpstr>
      <vt:lpstr>عرض تقديمي في PowerPoint</vt:lpstr>
      <vt:lpstr>Guidelines for Declaring PL/SQL Variables</vt:lpstr>
      <vt:lpstr>Data Types</vt:lpstr>
      <vt:lpstr>%TYPE Attribute</vt:lpstr>
      <vt:lpstr>عرض تقديمي في PowerPoint</vt:lpstr>
      <vt:lpstr>%TYPE advantages</vt:lpstr>
      <vt:lpstr>SQL Statements in PL/SQL</vt:lpstr>
      <vt:lpstr>عرض تقديمي في PowerPoint</vt:lpstr>
      <vt:lpstr>عرض تقديمي في PowerPoint</vt:lpstr>
      <vt:lpstr>Guidelines for Retrieving Data in PL/SQL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PL/SQL</dc:title>
  <dc:creator>Mashael</dc:creator>
  <cp:lastModifiedBy>ACER</cp:lastModifiedBy>
  <cp:revision>5</cp:revision>
  <dcterms:created xsi:type="dcterms:W3CDTF">2014-03-30T17:35:38Z</dcterms:created>
  <dcterms:modified xsi:type="dcterms:W3CDTF">2019-10-20T13:33:17Z</dcterms:modified>
</cp:coreProperties>
</file>