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24"/>
  </p:notesMasterIdLst>
  <p:handoutMasterIdLst>
    <p:handoutMasterId r:id="rId25"/>
  </p:handoutMasterIdLst>
  <p:sldIdLst>
    <p:sldId id="406" r:id="rId2"/>
    <p:sldId id="407" r:id="rId3"/>
    <p:sldId id="408" r:id="rId4"/>
    <p:sldId id="409" r:id="rId5"/>
    <p:sldId id="410" r:id="rId6"/>
    <p:sldId id="411" r:id="rId7"/>
    <p:sldId id="431" r:id="rId8"/>
    <p:sldId id="430" r:id="rId9"/>
    <p:sldId id="412" r:id="rId10"/>
    <p:sldId id="413" r:id="rId11"/>
    <p:sldId id="428" r:id="rId12"/>
    <p:sldId id="418" r:id="rId13"/>
    <p:sldId id="419" r:id="rId14"/>
    <p:sldId id="420" r:id="rId15"/>
    <p:sldId id="432" r:id="rId16"/>
    <p:sldId id="425" r:id="rId17"/>
    <p:sldId id="426" r:id="rId18"/>
    <p:sldId id="427" r:id="rId19"/>
    <p:sldId id="421" r:id="rId20"/>
    <p:sldId id="422" r:id="rId21"/>
    <p:sldId id="423" r:id="rId22"/>
    <p:sldId id="424" r:id="rId23"/>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AdvertisingMedium"/>
        <a:cs typeface="AdvertisingMedium"/>
      </a:defRPr>
    </a:lvl1pPr>
    <a:lvl2pPr marL="457200" algn="r" rtl="1" fontAlgn="base">
      <a:spcBef>
        <a:spcPct val="0"/>
      </a:spcBef>
      <a:spcAft>
        <a:spcPct val="0"/>
      </a:spcAft>
      <a:defRPr kern="1200">
        <a:solidFill>
          <a:schemeClr val="tx1"/>
        </a:solidFill>
        <a:latin typeface="Arial" pitchFamily="34" charset="0"/>
        <a:ea typeface="AdvertisingMedium"/>
        <a:cs typeface="AdvertisingMedium"/>
      </a:defRPr>
    </a:lvl2pPr>
    <a:lvl3pPr marL="914400" algn="r" rtl="1" fontAlgn="base">
      <a:spcBef>
        <a:spcPct val="0"/>
      </a:spcBef>
      <a:spcAft>
        <a:spcPct val="0"/>
      </a:spcAft>
      <a:defRPr kern="1200">
        <a:solidFill>
          <a:schemeClr val="tx1"/>
        </a:solidFill>
        <a:latin typeface="Arial" pitchFamily="34" charset="0"/>
        <a:ea typeface="AdvertisingMedium"/>
        <a:cs typeface="AdvertisingMedium"/>
      </a:defRPr>
    </a:lvl3pPr>
    <a:lvl4pPr marL="1371600" algn="r" rtl="1" fontAlgn="base">
      <a:spcBef>
        <a:spcPct val="0"/>
      </a:spcBef>
      <a:spcAft>
        <a:spcPct val="0"/>
      </a:spcAft>
      <a:defRPr kern="1200">
        <a:solidFill>
          <a:schemeClr val="tx1"/>
        </a:solidFill>
        <a:latin typeface="Arial" pitchFamily="34" charset="0"/>
        <a:ea typeface="AdvertisingMedium"/>
        <a:cs typeface="AdvertisingMedium"/>
      </a:defRPr>
    </a:lvl4pPr>
    <a:lvl5pPr marL="1828800" algn="r" rtl="1" fontAlgn="base">
      <a:spcBef>
        <a:spcPct val="0"/>
      </a:spcBef>
      <a:spcAft>
        <a:spcPct val="0"/>
      </a:spcAft>
      <a:defRPr kern="1200">
        <a:solidFill>
          <a:schemeClr val="tx1"/>
        </a:solidFill>
        <a:latin typeface="Arial" pitchFamily="34" charset="0"/>
        <a:ea typeface="AdvertisingMedium"/>
        <a:cs typeface="AdvertisingMedium"/>
      </a:defRPr>
    </a:lvl5pPr>
    <a:lvl6pPr marL="2286000" algn="r" defTabSz="914400" rtl="1" eaLnBrk="1" latinLnBrk="0" hangingPunct="1">
      <a:defRPr kern="1200">
        <a:solidFill>
          <a:schemeClr val="tx1"/>
        </a:solidFill>
        <a:latin typeface="Arial" pitchFamily="34" charset="0"/>
        <a:ea typeface="AdvertisingMedium"/>
        <a:cs typeface="AdvertisingMedium"/>
      </a:defRPr>
    </a:lvl6pPr>
    <a:lvl7pPr marL="2743200" algn="r" defTabSz="914400" rtl="1" eaLnBrk="1" latinLnBrk="0" hangingPunct="1">
      <a:defRPr kern="1200">
        <a:solidFill>
          <a:schemeClr val="tx1"/>
        </a:solidFill>
        <a:latin typeface="Arial" pitchFamily="34" charset="0"/>
        <a:ea typeface="AdvertisingMedium"/>
        <a:cs typeface="AdvertisingMedium"/>
      </a:defRPr>
    </a:lvl7pPr>
    <a:lvl8pPr marL="3200400" algn="r" defTabSz="914400" rtl="1" eaLnBrk="1" latinLnBrk="0" hangingPunct="1">
      <a:defRPr kern="1200">
        <a:solidFill>
          <a:schemeClr val="tx1"/>
        </a:solidFill>
        <a:latin typeface="Arial" pitchFamily="34" charset="0"/>
        <a:ea typeface="AdvertisingMedium"/>
        <a:cs typeface="AdvertisingMedium"/>
      </a:defRPr>
    </a:lvl8pPr>
    <a:lvl9pPr marL="3657600" algn="r" defTabSz="914400" rtl="1" eaLnBrk="1" latinLnBrk="0" hangingPunct="1">
      <a:defRPr kern="1200">
        <a:solidFill>
          <a:schemeClr val="tx1"/>
        </a:solidFill>
        <a:latin typeface="Arial" pitchFamily="34" charset="0"/>
        <a:ea typeface="AdvertisingMedium"/>
        <a:cs typeface="AdvertisingMedium"/>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4660"/>
  </p:normalViewPr>
  <p:slideViewPr>
    <p:cSldViewPr>
      <p:cViewPr varScale="1">
        <p:scale>
          <a:sx n="108" d="100"/>
          <a:sy n="108" d="100"/>
        </p:scale>
        <p:origin x="2298"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notesViewPr>
    <p:cSldViewPr>
      <p:cViewPr varScale="1">
        <p:scale>
          <a:sx n="67" d="100"/>
          <a:sy n="67" d="100"/>
        </p:scale>
        <p:origin x="-327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78688A23-0498-4086-9E1E-1C2984F927B9}" type="datetimeFigureOut">
              <a:rPr lang="en-US"/>
              <a:pPr>
                <a:defRPr/>
              </a:pPr>
              <a:t>10/19/2019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5BD95E56-9D7F-4398-AF51-28C5D12EABE3}" type="slidenum">
              <a:rPr lang="en-US"/>
              <a:pPr>
                <a:defRPr/>
              </a:pPr>
              <a:t>‹#›</a:t>
            </a:fld>
            <a:endParaRPr lang="en-US"/>
          </a:p>
        </p:txBody>
      </p:sp>
      <p:pic>
        <p:nvPicPr>
          <p:cNvPr id="225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8459788"/>
            <a:ext cx="2698751"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12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ea typeface="+mn-ea"/>
                <a:cs typeface="+mn-cs"/>
              </a:defRPr>
            </a:lvl1pPr>
          </a:lstStyle>
          <a:p>
            <a:pPr>
              <a:defRPr/>
            </a:pPr>
            <a:fld id="{6779291B-7810-4A58-BF3D-1202E8404B1B}" type="datetimeFigureOut">
              <a:rPr lang="en-US"/>
              <a:pPr>
                <a:defRPr/>
              </a:pPr>
              <a:t>10/19/2019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ea typeface="+mn-ea"/>
                <a:cs typeface="+mn-cs"/>
              </a:defRPr>
            </a:lvl1pPr>
          </a:lstStyle>
          <a:p>
            <a:pPr>
              <a:defRPr/>
            </a:pPr>
            <a:fld id="{EDE90BDF-543C-4446-88DB-52490BB1BC91}" type="slidenum">
              <a:rPr lang="en-US"/>
              <a:pPr>
                <a:defRPr/>
              </a:pPr>
              <a:t>‹#›</a:t>
            </a:fld>
            <a:endParaRPr lang="en-US"/>
          </a:p>
        </p:txBody>
      </p:sp>
    </p:spTree>
    <p:extLst>
      <p:ext uri="{BB962C8B-B14F-4D97-AF65-F5344CB8AC3E}">
        <p14:creationId xmlns:p14="http://schemas.microsoft.com/office/powerpoint/2010/main" val="1918648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0FB4AE5-B60A-452D-B66C-EDB6123030C2}" type="slidenum">
              <a:rPr lang="en-US" smtClean="0"/>
              <a:pPr/>
              <a:t>11</a:t>
            </a:fld>
            <a:endParaRPr lang="en-US"/>
          </a:p>
        </p:txBody>
      </p:sp>
      <p:sp>
        <p:nvSpPr>
          <p:cNvPr id="72707" name="Rectangle 2"/>
          <p:cNvSpPr>
            <a:spLocks noGrp="1" noRot="1" noChangeAspect="1" noChangeArrowheads="1" noTextEdit="1"/>
          </p:cNvSpPr>
          <p:nvPr>
            <p:ph type="sldImg"/>
          </p:nvPr>
        </p:nvSpPr>
        <p:spPr>
          <a:xfrm>
            <a:off x="1144588" y="685800"/>
            <a:ext cx="4568825" cy="3427413"/>
          </a:xfrm>
          <a:ln/>
        </p:spPr>
      </p:sp>
      <p:sp>
        <p:nvSpPr>
          <p:cNvPr id="72708" name="Rectangle 3"/>
          <p:cNvSpPr>
            <a:spLocks noGrp="1" noChangeArrowheads="1"/>
          </p:cNvSpPr>
          <p:nvPr>
            <p:ph type="body" idx="1"/>
          </p:nvPr>
        </p:nvSpPr>
        <p:spPr>
          <a:xfrm>
            <a:off x="915294" y="4345214"/>
            <a:ext cx="5027414" cy="4112381"/>
          </a:xfrm>
          <a:noFill/>
          <a:ln/>
        </p:spPr>
        <p:txBody>
          <a:bodyPr/>
          <a:lstStyle/>
          <a:p>
            <a:pPr eaLnBrk="1" hangingPunct="1"/>
            <a:endParaRPr lang="en-US"/>
          </a:p>
        </p:txBody>
      </p:sp>
    </p:spTree>
    <p:extLst>
      <p:ext uri="{BB962C8B-B14F-4D97-AF65-F5344CB8AC3E}">
        <p14:creationId xmlns:p14="http://schemas.microsoft.com/office/powerpoint/2010/main" val="366235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AEDD476-34B6-40EC-B571-47AE1299E4A9}" type="slidenum">
              <a:rPr lang="en-US" smtClean="0"/>
              <a:pPr/>
              <a:t>16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66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2183CF7-C207-47A3-93D0-6FB379757BFC}" type="slidenum">
              <a:rPr lang="en-US" smtClean="0"/>
              <a:pPr/>
              <a:t>17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7200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88AD17-3E0B-431B-B115-E4E52A8EE2AD}" type="slidenum">
              <a:rPr lang="en-US" smtClean="0"/>
              <a:pPr/>
              <a:t>18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367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8BB56ACC-2A25-4876-88A2-D2EC38C66C8A}" type="datetimeFigureOut">
              <a:rPr lang="en-US"/>
              <a:pPr>
                <a:defRPr/>
              </a:pPr>
              <a:t>10/19/2019</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80710DC-908C-47C5-9E8A-DE94229D0A5A}" type="slidenum">
              <a:rPr lang="en-US"/>
              <a:pPr>
                <a:defRPr/>
              </a:pPr>
              <a:t>‹#›</a:t>
            </a:fld>
            <a:endParaRPr lang="en-US"/>
          </a:p>
        </p:txBody>
      </p:sp>
    </p:spTree>
    <p:extLst>
      <p:ext uri="{BB962C8B-B14F-4D97-AF65-F5344CB8AC3E}">
        <p14:creationId xmlns:p14="http://schemas.microsoft.com/office/powerpoint/2010/main" val="3906893734"/>
      </p:ext>
    </p:extLst>
  </p:cSld>
  <p:clrMapOvr>
    <a:masterClrMapping/>
  </p:clrMapOvr>
  <p:transitio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7AD5992F-0CBA-47FD-8818-A3F3FB707F15}" type="datetimeFigureOut">
              <a:rPr lang="en-US"/>
              <a:pPr>
                <a:defRPr/>
              </a:pPr>
              <a:t>10/19/2019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7D1A9FB-ACB1-443A-9D2A-99AC5B31FAC5}" type="slidenum">
              <a:rPr lang="en-US"/>
              <a:pPr>
                <a:defRPr/>
              </a:pPr>
              <a:t>‹#›</a:t>
            </a:fld>
            <a:endParaRPr lang="en-US"/>
          </a:p>
        </p:txBody>
      </p:sp>
    </p:spTree>
    <p:extLst>
      <p:ext uri="{BB962C8B-B14F-4D97-AF65-F5344CB8AC3E}">
        <p14:creationId xmlns:p14="http://schemas.microsoft.com/office/powerpoint/2010/main" val="446034596"/>
      </p:ext>
    </p:extLst>
  </p:cSld>
  <p:clrMapOvr>
    <a:masterClrMapping/>
  </p:clrMapOvr>
  <p:transitio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5739CCA-BCC6-4A91-BD45-2D24F0D9BC79}" type="datetimeFigureOut">
              <a:rPr lang="en-US"/>
              <a:pPr>
                <a:defRPr/>
              </a:pPr>
              <a:t>10/19/2019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FB0907F-EC97-44A5-9193-4B73AC51DBD9}" type="slidenum">
              <a:rPr lang="en-US"/>
              <a:pPr>
                <a:defRPr/>
              </a:pPr>
              <a:t>‹#›</a:t>
            </a:fld>
            <a:endParaRPr lang="en-US"/>
          </a:p>
        </p:txBody>
      </p:sp>
    </p:spTree>
    <p:extLst>
      <p:ext uri="{BB962C8B-B14F-4D97-AF65-F5344CB8AC3E}">
        <p14:creationId xmlns:p14="http://schemas.microsoft.com/office/powerpoint/2010/main" val="2931657071"/>
      </p:ext>
    </p:extLst>
  </p:cSld>
  <p:clrMapOvr>
    <a:masterClrMapping/>
  </p:clrMapOvr>
  <p:transition spd="med">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a:t>Click to edit Master title style</a:t>
            </a:r>
          </a:p>
        </p:txBody>
      </p:sp>
      <p:sp>
        <p:nvSpPr>
          <p:cNvPr id="3" name="Text Placeholder 2"/>
          <p:cNvSpPr>
            <a:spLocks noGrp="1"/>
          </p:cNvSpPr>
          <p:nvPr>
            <p:ph type="body" sz="half" idx="1"/>
          </p:nvPr>
        </p:nvSpPr>
        <p:spPr>
          <a:xfrm>
            <a:off x="457200" y="1447800"/>
            <a:ext cx="403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DDD9423B-A1B7-4E7B-B887-B00101E68C4F}" type="datetime1">
              <a:rPr lang="en-US" altLang="zh-CN"/>
              <a:pPr>
                <a:defRPr/>
              </a:pPr>
              <a:t>10/19/2019</a:t>
            </a:fld>
            <a:endParaRPr lang="en-US" altLang="zh-CN"/>
          </a:p>
        </p:txBody>
      </p:sp>
    </p:spTree>
    <p:extLst>
      <p:ext uri="{BB962C8B-B14F-4D97-AF65-F5344CB8AC3E}">
        <p14:creationId xmlns:p14="http://schemas.microsoft.com/office/powerpoint/2010/main" val="23850881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914400"/>
          </a:xfrm>
        </p:spPr>
        <p:txBody>
          <a:bodyPr/>
          <a:lstStyle/>
          <a:p>
            <a:r>
              <a:rPr lang="en-US"/>
              <a:t>Click to edit Master title style</a:t>
            </a:r>
          </a:p>
        </p:txBody>
      </p:sp>
      <p:sp>
        <p:nvSpPr>
          <p:cNvPr id="3" name="Content Placeholder 2"/>
          <p:cNvSpPr>
            <a:spLocks noGrp="1"/>
          </p:cNvSpPr>
          <p:nvPr>
            <p:ph sz="quarter" idx="1"/>
          </p:nvPr>
        </p:nvSpPr>
        <p:spPr>
          <a:xfrm>
            <a:off x="457200" y="14478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8481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48100"/>
            <a:ext cx="40386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6C5C779-BCC9-46A1-9FA7-163A55280537}" type="datetime1">
              <a:rPr lang="en-US" altLang="zh-CN"/>
              <a:pPr>
                <a:defRPr/>
              </a:pPr>
              <a:t>10/19/2019</a:t>
            </a:fld>
            <a:endParaRPr lang="en-US" altLang="zh-CN"/>
          </a:p>
        </p:txBody>
      </p:sp>
    </p:spTree>
    <p:extLst>
      <p:ext uri="{BB962C8B-B14F-4D97-AF65-F5344CB8AC3E}">
        <p14:creationId xmlns:p14="http://schemas.microsoft.com/office/powerpoint/2010/main" val="27858883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778ABD9-F3DF-453D-B1A2-EBC220D279BA}" type="datetimeFigureOut">
              <a:rPr lang="en-US"/>
              <a:pPr>
                <a:defRPr/>
              </a:pPr>
              <a:t>10/19/2019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E205220-65B7-4C08-8FC9-709867A8BC20}" type="slidenum">
              <a:rPr lang="en-US"/>
              <a:pPr>
                <a:defRPr/>
              </a:pPr>
              <a:t>‹#›</a:t>
            </a:fld>
            <a:endParaRPr lang="en-US"/>
          </a:p>
        </p:txBody>
      </p:sp>
    </p:spTree>
    <p:extLst>
      <p:ext uri="{BB962C8B-B14F-4D97-AF65-F5344CB8AC3E}">
        <p14:creationId xmlns:p14="http://schemas.microsoft.com/office/powerpoint/2010/main" val="2781982610"/>
      </p:ext>
    </p:extLst>
  </p:cSld>
  <p:clrMapOvr>
    <a:masterClrMapping/>
  </p:clrMapOvr>
  <p:transition spd="med">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78CDEB-0043-47C9-BB8B-07950FE01A72}" type="datetimeFigureOut">
              <a:rPr lang="en-US"/>
              <a:pPr>
                <a:defRPr/>
              </a:pPr>
              <a:t>10/19/2019</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3BF2761-DC27-4369-BED7-6F4178CDB8EC}" type="slidenum">
              <a:rPr lang="en-US"/>
              <a:pPr>
                <a:defRPr/>
              </a:pPr>
              <a:t>‹#›</a:t>
            </a:fld>
            <a:endParaRPr lang="en-US"/>
          </a:p>
        </p:txBody>
      </p:sp>
    </p:spTree>
    <p:extLst>
      <p:ext uri="{BB962C8B-B14F-4D97-AF65-F5344CB8AC3E}">
        <p14:creationId xmlns:p14="http://schemas.microsoft.com/office/powerpoint/2010/main" val="3904431255"/>
      </p:ext>
    </p:extLst>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81ACD220-E16F-404F-BC6A-23850F886E77}" type="datetimeFigureOut">
              <a:rPr lang="en-US"/>
              <a:pPr>
                <a:defRPr/>
              </a:pPr>
              <a:t>10/19/2019</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D626937-2DD9-4A61-BE2A-B0B37566D1E6}" type="slidenum">
              <a:rPr lang="en-US"/>
              <a:pPr>
                <a:defRPr/>
              </a:pPr>
              <a:t>‹#›</a:t>
            </a:fld>
            <a:endParaRPr lang="en-US"/>
          </a:p>
        </p:txBody>
      </p:sp>
    </p:spTree>
    <p:extLst>
      <p:ext uri="{BB962C8B-B14F-4D97-AF65-F5344CB8AC3E}">
        <p14:creationId xmlns:p14="http://schemas.microsoft.com/office/powerpoint/2010/main" val="2987839065"/>
      </p:ext>
    </p:extLst>
  </p:cSld>
  <p:clrMapOvr>
    <a:masterClrMapping/>
  </p:clrMapOvr>
  <p:transitio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FA8A408D-C1CD-4770-8BA9-7C6EDCB9CE1A}" type="datetimeFigureOut">
              <a:rPr lang="en-US"/>
              <a:pPr>
                <a:defRPr/>
              </a:pPr>
              <a:t>10/19/2019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CDCD69-4CAE-4D24-8CFD-9F37520E7CD3}" type="slidenum">
              <a:rPr lang="en-US"/>
              <a:pPr>
                <a:defRPr/>
              </a:pPr>
              <a:t>‹#›</a:t>
            </a:fld>
            <a:endParaRPr lang="en-US"/>
          </a:p>
        </p:txBody>
      </p:sp>
    </p:spTree>
    <p:extLst>
      <p:ext uri="{BB962C8B-B14F-4D97-AF65-F5344CB8AC3E}">
        <p14:creationId xmlns:p14="http://schemas.microsoft.com/office/powerpoint/2010/main" val="276614482"/>
      </p:ext>
    </p:extLst>
  </p:cSld>
  <p:clrMapOvr>
    <a:masterClrMapping/>
  </p:clrMapOvr>
  <p:transitio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2D1D8F63-91B3-432E-8A3D-A4BF30A6C79D}" type="datetimeFigureOut">
              <a:rPr lang="en-US"/>
              <a:pPr>
                <a:defRPr/>
              </a:pPr>
              <a:t>10/19/2019</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D7CBE0B-C103-4694-B838-F7A3FEDC5C9F}" type="slidenum">
              <a:rPr lang="en-US"/>
              <a:pPr>
                <a:defRPr/>
              </a:pPr>
              <a:t>‹#›</a:t>
            </a:fld>
            <a:endParaRPr lang="en-US"/>
          </a:p>
        </p:txBody>
      </p:sp>
    </p:spTree>
    <p:extLst>
      <p:ext uri="{BB962C8B-B14F-4D97-AF65-F5344CB8AC3E}">
        <p14:creationId xmlns:p14="http://schemas.microsoft.com/office/powerpoint/2010/main" val="1673062893"/>
      </p:ext>
    </p:extLst>
  </p:cSld>
  <p:clrMapOvr>
    <a:masterClrMapping/>
  </p:clrMapOvr>
  <p:transitio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143B0467-23F2-4D47-8EE2-361B6E73BD18}" type="datetimeFigureOut">
              <a:rPr lang="en-US"/>
              <a:pPr>
                <a:defRPr/>
              </a:pPr>
              <a:t>10/19/2019</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F6F6A75-4F05-4624-8984-C136463F5893}" type="slidenum">
              <a:rPr lang="en-US"/>
              <a:pPr>
                <a:defRPr/>
              </a:pPr>
              <a:t>‹#›</a:t>
            </a:fld>
            <a:endParaRPr lang="en-US"/>
          </a:p>
        </p:txBody>
      </p:sp>
    </p:spTree>
    <p:extLst>
      <p:ext uri="{BB962C8B-B14F-4D97-AF65-F5344CB8AC3E}">
        <p14:creationId xmlns:p14="http://schemas.microsoft.com/office/powerpoint/2010/main" val="4149781495"/>
      </p:ext>
    </p:extLst>
  </p:cSld>
  <p:clrMapOvr>
    <a:masterClrMapping/>
  </p:clrMapOvr>
  <p:transitio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3CDCC8A-2099-45D9-B906-08D240DE65F5}" type="datetimeFigureOut">
              <a:rPr lang="en-US"/>
              <a:pPr>
                <a:defRPr/>
              </a:pPr>
              <a:t>10/19/2019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65637-877F-49F5-8198-0B9F144C37EC}" type="slidenum">
              <a:rPr lang="en-US"/>
              <a:pPr>
                <a:defRPr/>
              </a:pPr>
              <a:t>‹#›</a:t>
            </a:fld>
            <a:endParaRPr lang="en-US"/>
          </a:p>
        </p:txBody>
      </p:sp>
    </p:spTree>
    <p:extLst>
      <p:ext uri="{BB962C8B-B14F-4D97-AF65-F5344CB8AC3E}">
        <p14:creationId xmlns:p14="http://schemas.microsoft.com/office/powerpoint/2010/main" val="1499150675"/>
      </p:ext>
    </p:extLst>
  </p:cSld>
  <p:clrMapOvr>
    <a:masterClrMapping/>
  </p:clrMapOvr>
  <p:transitio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gn="l" rtl="0">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5AFF988-C763-4FF8-88A2-215BD1793B81}" type="datetimeFigureOut">
              <a:rPr lang="en-US"/>
              <a:pPr>
                <a:defRPr/>
              </a:pPr>
              <a:t>10/19/2019</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E850D6F5-2895-42BF-8C4D-3EECF3CFB704}" type="slidenum">
              <a:rPr lang="en-US"/>
              <a:pPr>
                <a:defRPr/>
              </a:pPr>
              <a:t>‹#›</a:t>
            </a:fld>
            <a:endParaRPr lang="en-US"/>
          </a:p>
        </p:txBody>
      </p:sp>
    </p:spTree>
    <p:extLst>
      <p:ext uri="{BB962C8B-B14F-4D97-AF65-F5344CB8AC3E}">
        <p14:creationId xmlns:p14="http://schemas.microsoft.com/office/powerpoint/2010/main" val="1078839232"/>
      </p:ext>
    </p:extLst>
  </p:cSld>
  <p:clrMapOvr>
    <a:masterClrMapping/>
  </p:clrMapOvr>
  <p:transition spd="med">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08C2E614-9FBE-4ADA-9760-87840EABCC65}" type="datetimeFigureOut">
              <a:rPr lang="en-US"/>
              <a:pPr>
                <a:defRPr/>
              </a:pPr>
              <a:t>10/19/2019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7E08E90-77EF-47AE-8602-C1965830271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79" r:id="rId2"/>
    <p:sldLayoutId id="2147484085" r:id="rId3"/>
    <p:sldLayoutId id="2147484080" r:id="rId4"/>
    <p:sldLayoutId id="2147484086" r:id="rId5"/>
    <p:sldLayoutId id="2147484081" r:id="rId6"/>
    <p:sldLayoutId id="2147484087" r:id="rId7"/>
    <p:sldLayoutId id="2147484088" r:id="rId8"/>
    <p:sldLayoutId id="2147484089" r:id="rId9"/>
    <p:sldLayoutId id="2147484082" r:id="rId10"/>
    <p:sldLayoutId id="2147484083" r:id="rId11"/>
    <p:sldLayoutId id="2147484090" r:id="rId12"/>
    <p:sldLayoutId id="2147484091" r:id="rId13"/>
  </p:sldLayoutIdLst>
  <p:transition spd="med">
    <p:comb dir="vert"/>
  </p:transition>
  <p:txStyles>
    <p:titleStyle>
      <a:lvl1pPr algn="l" rtl="1"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1" eaLnBrk="0" fontAlgn="base" hangingPunct="0">
        <a:spcBef>
          <a:spcPct val="0"/>
        </a:spcBef>
        <a:spcAft>
          <a:spcPct val="0"/>
        </a:spcAft>
        <a:defRPr sz="4300">
          <a:solidFill>
            <a:srgbClr val="572314"/>
          </a:solidFill>
          <a:latin typeface="Gill Sans MT" pitchFamily="34" charset="0"/>
        </a:defRPr>
      </a:lvl2pPr>
      <a:lvl3pPr algn="l" rtl="1" eaLnBrk="0" fontAlgn="base" hangingPunct="0">
        <a:spcBef>
          <a:spcPct val="0"/>
        </a:spcBef>
        <a:spcAft>
          <a:spcPct val="0"/>
        </a:spcAft>
        <a:defRPr sz="4300">
          <a:solidFill>
            <a:srgbClr val="572314"/>
          </a:solidFill>
          <a:latin typeface="Gill Sans MT" pitchFamily="34" charset="0"/>
        </a:defRPr>
      </a:lvl3pPr>
      <a:lvl4pPr algn="l" rtl="1" eaLnBrk="0" fontAlgn="base" hangingPunct="0">
        <a:spcBef>
          <a:spcPct val="0"/>
        </a:spcBef>
        <a:spcAft>
          <a:spcPct val="0"/>
        </a:spcAft>
        <a:defRPr sz="4300">
          <a:solidFill>
            <a:srgbClr val="572314"/>
          </a:solidFill>
          <a:latin typeface="Gill Sans MT" pitchFamily="34" charset="0"/>
        </a:defRPr>
      </a:lvl4pPr>
      <a:lvl5pPr algn="l" rtl="1" eaLnBrk="0" fontAlgn="base" hangingPunct="0">
        <a:spcBef>
          <a:spcPct val="0"/>
        </a:spcBef>
        <a:spcAft>
          <a:spcPct val="0"/>
        </a:spcAft>
        <a:defRPr sz="4300">
          <a:solidFill>
            <a:srgbClr val="572314"/>
          </a:solidFill>
          <a:latin typeface="Gill Sans MT" pitchFamily="34" charset="0"/>
        </a:defRPr>
      </a:lvl5pPr>
      <a:lvl6pPr marL="457200" algn="l" rtl="1" fontAlgn="base">
        <a:spcBef>
          <a:spcPct val="0"/>
        </a:spcBef>
        <a:spcAft>
          <a:spcPct val="0"/>
        </a:spcAft>
        <a:defRPr sz="4300">
          <a:solidFill>
            <a:srgbClr val="572314"/>
          </a:solidFill>
          <a:latin typeface="Gill Sans MT" pitchFamily="34" charset="0"/>
        </a:defRPr>
      </a:lvl6pPr>
      <a:lvl7pPr marL="914400" algn="l" rtl="1" fontAlgn="base">
        <a:spcBef>
          <a:spcPct val="0"/>
        </a:spcBef>
        <a:spcAft>
          <a:spcPct val="0"/>
        </a:spcAft>
        <a:defRPr sz="4300">
          <a:solidFill>
            <a:srgbClr val="572314"/>
          </a:solidFill>
          <a:latin typeface="Gill Sans MT" pitchFamily="34" charset="0"/>
        </a:defRPr>
      </a:lvl7pPr>
      <a:lvl8pPr marL="1371600" algn="l" rtl="1" fontAlgn="base">
        <a:spcBef>
          <a:spcPct val="0"/>
        </a:spcBef>
        <a:spcAft>
          <a:spcPct val="0"/>
        </a:spcAft>
        <a:defRPr sz="4300">
          <a:solidFill>
            <a:srgbClr val="572314"/>
          </a:solidFill>
          <a:latin typeface="Gill Sans MT" pitchFamily="34" charset="0"/>
        </a:defRPr>
      </a:lvl8pPr>
      <a:lvl9pPr marL="1828800" algn="l" rtl="1" fontAlgn="base">
        <a:spcBef>
          <a:spcPct val="0"/>
        </a:spcBef>
        <a:spcAft>
          <a:spcPct val="0"/>
        </a:spcAft>
        <a:defRPr sz="4300">
          <a:solidFill>
            <a:srgbClr val="572314"/>
          </a:solidFill>
          <a:latin typeface="Gill Sans MT" pitchFamily="34" charset="0"/>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wmf"/><Relationship Id="rId12"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2.xml"/><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3.jpeg"/><Relationship Id="rId9" Type="http://schemas.openxmlformats.org/officeDocument/2006/relationships/image" Target="../media/image210.png"/></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oleObject" Target="../embeddings/oleObject9.bin"/><Relationship Id="rId12"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image" Target="../media/image29.wmf"/><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6.wmf"/><Relationship Id="rId4" Type="http://schemas.openxmlformats.org/officeDocument/2006/relationships/image" Target="../media/image23.jpeg"/><Relationship Id="rId9" Type="http://schemas.openxmlformats.org/officeDocument/2006/relationships/oleObject" Target="../embeddings/oleObject10.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4.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4.bin"/><Relationship Id="rId10" Type="http://schemas.openxmlformats.org/officeDocument/2006/relationships/image" Target="../media/image32.png"/><Relationship Id="rId4" Type="http://schemas.openxmlformats.org/officeDocument/2006/relationships/image" Target="../media/image32.jpe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48" y="0"/>
            <a:ext cx="9180000" cy="6858000"/>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456607" y="2823071"/>
            <a:ext cx="8237287" cy="1470025"/>
          </a:xfrm>
        </p:spPr>
        <p:txBody>
          <a:bodyPr>
            <a:noAutofit/>
          </a:bodyPr>
          <a:lstStyle/>
          <a:p>
            <a:pPr algn="ctr" rtl="0"/>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Phys 110</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sz="3200" b="1" dirty="0">
                <a:solidFill>
                  <a:schemeClr val="tx2">
                    <a:lumMod val="60000"/>
                    <a:lumOff val="40000"/>
                  </a:schemeClr>
                </a:solidFill>
                <a:latin typeface="Cambria" panose="02040503050406030204" pitchFamily="18" charset="0"/>
                <a:cs typeface="Times New Roman" pitchFamily="18" charset="0"/>
              </a:rPr>
              <a:t>Chapter 8</a:t>
            </a:r>
            <a:br>
              <a:rPr lang="en-US" sz="3200" b="1" dirty="0">
                <a:solidFill>
                  <a:schemeClr val="tx2">
                    <a:lumMod val="60000"/>
                    <a:lumOff val="40000"/>
                  </a:schemeClr>
                </a:solidFill>
                <a:latin typeface="Cambria" panose="02040503050406030204" pitchFamily="18" charset="0"/>
                <a:cs typeface="Times New Roman" pitchFamily="18" charset="0"/>
              </a:rPr>
            </a:br>
            <a:br>
              <a:rPr lang="en-US" sz="3200" b="1" dirty="0">
                <a:solidFill>
                  <a:schemeClr val="tx2">
                    <a:lumMod val="60000"/>
                    <a:lumOff val="40000"/>
                  </a:schemeClr>
                </a:solidFill>
                <a:latin typeface="Cambria" panose="02040503050406030204" pitchFamily="18" charset="0"/>
                <a:cs typeface="Times New Roman" pitchFamily="18" charset="0"/>
              </a:rPr>
            </a:br>
            <a:r>
              <a:rPr lang="en-US" altLang="zh-CN" sz="3200" b="1" dirty="0"/>
              <a:t>Potential Energy and</a:t>
            </a:r>
            <a:br>
              <a:rPr lang="en-US" altLang="zh-CN" sz="3200" b="1" dirty="0"/>
            </a:br>
            <a:r>
              <a:rPr lang="en-US" altLang="zh-CN" sz="3200" b="1" dirty="0"/>
              <a:t>Energy Conservation</a:t>
            </a:r>
            <a:endParaRPr lang="en-US" sz="3200" b="1" dirty="0">
              <a:solidFill>
                <a:schemeClr val="tx2">
                  <a:lumMod val="60000"/>
                  <a:lumOff val="40000"/>
                </a:schemeClr>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649977343"/>
      </p:ext>
    </p:extLst>
  </p:cSld>
  <p:clrMapOvr>
    <a:masterClrMapping/>
  </p:clrMapOvr>
  <p:transitio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rmAutofit fontScale="90000"/>
          </a:bodyPr>
          <a:lstStyle/>
          <a:p>
            <a:pPr marL="0" indent="0"/>
            <a:r>
              <a:rPr lang="en-US" sz="4000" b="1" dirty="0"/>
              <a:t>8.2 </a:t>
            </a:r>
            <a:r>
              <a:rPr lang="fr-FR" sz="4000" b="1" dirty="0"/>
              <a:t>The </a:t>
            </a:r>
            <a:r>
              <a:rPr lang="fr-FR" sz="4000" b="1" dirty="0" err="1"/>
              <a:t>Isolated</a:t>
            </a:r>
            <a:r>
              <a:rPr lang="fr-FR" sz="4000" b="1" dirty="0"/>
              <a:t> System— Conservation of </a:t>
            </a:r>
            <a:r>
              <a:rPr lang="fr-FR" sz="4000" b="1" dirty="0" err="1"/>
              <a:t>Mechanical</a:t>
            </a:r>
            <a:r>
              <a:rPr lang="fr-FR" sz="4000" b="1" dirty="0"/>
              <a:t> </a:t>
            </a:r>
            <a:r>
              <a:rPr lang="fr-FR" sz="4000" b="1" dirty="0" err="1"/>
              <a:t>Energy</a:t>
            </a:r>
            <a:endParaRPr lang="fr-FR" sz="4000" b="1" dirty="0">
              <a:latin typeface="Cambria"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268760"/>
                <a:ext cx="9144000" cy="5472608"/>
              </a:xfrm>
            </p:spPr>
            <p:txBody>
              <a:bodyPr>
                <a:noAutofit/>
              </a:bodyPr>
              <a:lstStyle/>
              <a:p>
                <a:pPr marL="0" indent="0" algn="l" rtl="0">
                  <a:buNone/>
                </a:pPr>
                <a:r>
                  <a:rPr lang="en-US" sz="2400" b="1" dirty="0"/>
                  <a:t>Example 8.2 Ball in Free Fall</a:t>
                </a:r>
              </a:p>
              <a:p>
                <a:pPr marL="0" indent="0" algn="l" rtl="0">
                  <a:buNone/>
                </a:pPr>
                <a:r>
                  <a:rPr lang="en-US" sz="2400" dirty="0"/>
                  <a:t>A ball of mass m is dropped from a height h above the ground, as shown in Figure . </a:t>
                </a:r>
                <a:r>
                  <a:rPr lang="en-US" sz="2400" i="1" dirty="0"/>
                  <a:t>Neglecting air resistance, determine the speed of the ball when it is at a height y above the ground</a:t>
                </a:r>
                <a:r>
                  <a:rPr lang="en-US" sz="2400" dirty="0"/>
                  <a:t>.</a:t>
                </a:r>
              </a:p>
              <a:p>
                <a:pPr algn="l" rtl="0"/>
                <a:r>
                  <a:rPr lang="fr-FR" sz="2400" b="1" dirty="0"/>
                  <a:t>Solution</a:t>
                </a:r>
                <a:r>
                  <a:rPr lang="fr-FR" sz="2400" dirty="0"/>
                  <a:t>:</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𝐾</m:t>
                          </m:r>
                        </m:e>
                        <m:sub>
                          <m:r>
                            <a:rPr lang="en-US" sz="2400" i="1">
                              <a:latin typeface="Cambria Math"/>
                            </a:rPr>
                            <m:t>𝑓</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𝑈</m:t>
                          </m:r>
                        </m:e>
                        <m:sub>
                          <m:r>
                            <a:rPr lang="en-US" sz="2400" i="1">
                              <a:latin typeface="Cambria Math"/>
                            </a:rPr>
                            <m:t>𝑓</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𝐾</m:t>
                          </m:r>
                        </m:e>
                        <m:sub>
                          <m:r>
                            <a:rPr lang="en-US" sz="2400" i="1">
                              <a:latin typeface="Cambria Math"/>
                            </a:rPr>
                            <m:t>𝑖</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𝑈</m:t>
                          </m:r>
                        </m:e>
                        <m:sub>
                          <m:r>
                            <a:rPr lang="en-GB" sz="2400" b="0" i="1" smtClean="0">
                              <a:latin typeface="Cambria Math" panose="02040503050406030204" pitchFamily="18" charset="0"/>
                            </a:rPr>
                            <m:t>𝑖</m:t>
                          </m:r>
                        </m:sub>
                      </m:sSub>
                    </m:oMath>
                  </m:oMathPara>
                </a14:m>
                <a:endParaRPr lang="en-US" sz="24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f>
                            <m:fPr>
                              <m:ctrlPr>
                                <a:rPr lang="en-US" sz="2400" i="1">
                                  <a:latin typeface="Cambria Math" panose="02040503050406030204" pitchFamily="18" charset="0"/>
                                </a:rPr>
                              </m:ctrlPr>
                            </m:fPr>
                            <m:num>
                              <m:r>
                                <a:rPr lang="en-US" sz="2400" i="1">
                                  <a:latin typeface="Cambria Math"/>
                                </a:rPr>
                                <m:t>1</m:t>
                              </m:r>
                            </m:num>
                            <m:den>
                              <m:r>
                                <a:rPr lang="en-US" sz="2400" i="1">
                                  <a:latin typeface="Cambria Math"/>
                                </a:rPr>
                                <m:t>2</m:t>
                              </m:r>
                            </m:den>
                          </m:f>
                          <m:r>
                            <a:rPr lang="en-US" sz="2400" b="0" i="1" smtClean="0">
                              <a:latin typeface="Cambria Math"/>
                            </a:rPr>
                            <m:t>𝑚</m:t>
                          </m:r>
                          <m:sSubSup>
                            <m:sSubSupPr>
                              <m:ctrlPr>
                                <a:rPr lang="en-US" sz="2400" b="0" i="1" smtClean="0">
                                  <a:latin typeface="Cambria Math" panose="02040503050406030204" pitchFamily="18" charset="0"/>
                                </a:rPr>
                              </m:ctrlPr>
                            </m:sSubSupPr>
                            <m:e>
                              <m:r>
                                <a:rPr lang="en-US" sz="2400" i="1">
                                  <a:latin typeface="Cambria Math"/>
                                </a:rPr>
                                <m:t>𝑣</m:t>
                              </m:r>
                            </m:e>
                            <m:sub>
                              <m:r>
                                <a:rPr lang="en-US" sz="2400" b="0" i="1" smtClean="0">
                                  <a:latin typeface="Cambria Math" panose="02040503050406030204" pitchFamily="18" charset="0"/>
                                </a:rPr>
                                <m:t>𝑓</m:t>
                              </m:r>
                            </m:sub>
                            <m:sup>
                              <m:r>
                                <a:rPr lang="en-US" sz="2400" b="0" i="1" smtClean="0">
                                  <a:latin typeface="Cambria Math" panose="02040503050406030204" pitchFamily="18" charset="0"/>
                                </a:rPr>
                                <m:t>2</m:t>
                              </m:r>
                            </m:sup>
                          </m:sSubSup>
                        </m:e>
                        <m:sub/>
                      </m:sSub>
                      <m:r>
                        <a:rPr lang="en-US" sz="2400" i="1">
                          <a:latin typeface="Cambria Math"/>
                        </a:rPr>
                        <m:t>+</m:t>
                      </m:r>
                      <m:r>
                        <a:rPr lang="en-US" sz="2400" b="0" i="1" smtClean="0">
                          <a:latin typeface="Cambria Math"/>
                        </a:rPr>
                        <m:t>𝑚𝑔𝑦</m:t>
                      </m:r>
                      <m:r>
                        <a:rPr lang="en-US" sz="2400" i="1">
                          <a:latin typeface="Cambria Math"/>
                        </a:rPr>
                        <m:t>=</m:t>
                      </m:r>
                      <m:r>
                        <a:rPr lang="en-US" sz="2400" i="1" smtClean="0">
                          <a:latin typeface="Cambria Math"/>
                        </a:rPr>
                        <m:t>0</m:t>
                      </m:r>
                      <m:r>
                        <a:rPr lang="en-US" sz="2400" i="1">
                          <a:latin typeface="Cambria Math"/>
                        </a:rPr>
                        <m:t>+</m:t>
                      </m:r>
                      <m:r>
                        <a:rPr lang="en-US" sz="2400" b="0" i="1" smtClean="0">
                          <a:latin typeface="Cambria Math"/>
                        </a:rPr>
                        <m:t>𝑚𝑔</m:t>
                      </m:r>
                      <m:r>
                        <a:rPr lang="en-US" sz="2400" b="0" i="1" smtClean="0">
                          <a:latin typeface="Cambria Math"/>
                        </a:rPr>
                        <m:t>h</m:t>
                      </m:r>
                    </m:oMath>
                  </m:oMathPara>
                </a14:m>
                <a:endParaRPr lang="en-US" sz="2400" b="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𝑣</m:t>
                          </m:r>
                        </m:e>
                        <m:sub>
                          <m:r>
                            <a:rPr lang="en-US" sz="2400" b="0" i="1" smtClean="0">
                              <a:latin typeface="Cambria Math"/>
                            </a:rPr>
                            <m:t>𝑓</m:t>
                          </m:r>
                        </m:sub>
                      </m:sSub>
                      <m:r>
                        <a:rPr lang="en-US" sz="2400" b="0" i="1" smtClean="0">
                          <a:latin typeface="Cambria Math"/>
                        </a:rPr>
                        <m:t>=</m:t>
                      </m:r>
                      <m:rad>
                        <m:radPr>
                          <m:degHide m:val="on"/>
                          <m:ctrlPr>
                            <a:rPr lang="en-US" sz="2400" b="0" i="1" smtClean="0">
                              <a:latin typeface="Cambria Math" panose="02040503050406030204" pitchFamily="18" charset="0"/>
                            </a:rPr>
                          </m:ctrlPr>
                        </m:radPr>
                        <m:deg/>
                        <m:e>
                          <m:r>
                            <a:rPr lang="en-US" sz="2400" b="0" i="1" smtClean="0">
                              <a:latin typeface="Cambria Math"/>
                            </a:rPr>
                            <m:t>2</m:t>
                          </m:r>
                          <m:r>
                            <a:rPr lang="en-US" sz="2400" b="0" i="1" smtClean="0">
                              <a:latin typeface="Cambria Math"/>
                            </a:rPr>
                            <m:t>𝑔</m:t>
                          </m:r>
                          <m:r>
                            <a:rPr lang="en-US" sz="2400" b="0" i="1" smtClean="0">
                              <a:latin typeface="Cambria Math"/>
                            </a:rPr>
                            <m:t>(</m:t>
                          </m:r>
                          <m:r>
                            <a:rPr lang="en-US" sz="2400" b="0" i="1" smtClean="0">
                              <a:latin typeface="Cambria Math"/>
                            </a:rPr>
                            <m:t>h</m:t>
                          </m:r>
                          <m:r>
                            <a:rPr lang="en-US" sz="2400" b="0" i="1" smtClean="0">
                              <a:latin typeface="Cambria Math"/>
                            </a:rPr>
                            <m:t>−</m:t>
                          </m:r>
                          <m:r>
                            <a:rPr lang="en-US" sz="2400" b="0" i="1" smtClean="0">
                              <a:latin typeface="Cambria Math"/>
                            </a:rPr>
                            <m:t>𝑦</m:t>
                          </m:r>
                          <m:r>
                            <a:rPr lang="en-US" sz="2400" b="0" i="1" smtClean="0">
                              <a:latin typeface="Cambria Math"/>
                            </a:rPr>
                            <m:t>)</m:t>
                          </m:r>
                        </m:e>
                      </m:rad>
                    </m:oMath>
                  </m:oMathPara>
                </a14:m>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a:blip r:embed="rId2"/>
                <a:stretch>
                  <a:fillRect l="-1000" t="-891" r="-1400"/>
                </a:stretch>
              </a:blipFill>
            </p:spPr>
            <p:txBody>
              <a:bodyPr/>
              <a:lstStyle/>
              <a:p>
                <a:r>
                  <a:rPr lang="en-US">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208" y="2479003"/>
            <a:ext cx="22764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801621"/>
      </p:ext>
    </p:extLst>
  </p:cSld>
  <p:clrMapOvr>
    <a:masterClrMapping/>
  </p:clrMapOvr>
  <p:transition spd="med">
    <p:comb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2"/>
          <p:cNvSpPr txBox="1">
            <a:spLocks noChangeArrowheads="1"/>
          </p:cNvSpPr>
          <p:nvPr/>
        </p:nvSpPr>
        <p:spPr bwMode="auto">
          <a:xfrm>
            <a:off x="266700" y="1270000"/>
            <a:ext cx="8509000" cy="1738938"/>
          </a:xfrm>
          <a:prstGeom prst="rect">
            <a:avLst/>
          </a:prstGeom>
          <a:noFill/>
          <a:ln w="12700" cap="sq">
            <a:noFill/>
            <a:miter lim="800000"/>
            <a:headEnd type="none" w="sm" len="sm"/>
            <a:tailEnd type="none" w="sm" len="sm"/>
          </a:ln>
        </p:spPr>
        <p:txBody>
          <a:bodyPr>
            <a:spAutoFit/>
          </a:bodyPr>
          <a:lstStyle/>
          <a:p>
            <a:pPr algn="just" rtl="0">
              <a:spcBef>
                <a:spcPct val="50000"/>
              </a:spcBef>
              <a:buClr>
                <a:schemeClr val="bg1"/>
              </a:buClr>
              <a:buSzTx/>
              <a:buFont typeface="Wingdings" pitchFamily="2" charset="2"/>
              <a:buChar char="q"/>
            </a:pPr>
            <a:r>
              <a:rPr lang="en-US" dirty="0">
                <a:latin typeface="Tahoma" pitchFamily="34" charset="0"/>
                <a:ea typeface="굴림" pitchFamily="34" charset="-127"/>
              </a:rPr>
              <a:t> </a:t>
            </a:r>
            <a:r>
              <a:rPr lang="en-US" sz="2000" dirty="0">
                <a:latin typeface="Tahoma" pitchFamily="34" charset="0"/>
                <a:ea typeface="굴림" pitchFamily="34" charset="-127"/>
              </a:rPr>
              <a:t>A block of mass </a:t>
            </a:r>
            <a:r>
              <a:rPr lang="en-US" sz="2000" i="1" dirty="0">
                <a:latin typeface="Times New Roman" pitchFamily="18" charset="0"/>
                <a:ea typeface="굴림" pitchFamily="34" charset="-127"/>
                <a:cs typeface="Times New Roman" pitchFamily="18" charset="0"/>
              </a:rPr>
              <a:t>m</a:t>
            </a:r>
            <a:r>
              <a:rPr lang="en-US" sz="2000" i="1" dirty="0">
                <a:latin typeface="Tahoma" pitchFamily="34" charset="0"/>
                <a:ea typeface="굴림" pitchFamily="34" charset="-127"/>
              </a:rPr>
              <a:t> </a:t>
            </a:r>
            <a:r>
              <a:rPr lang="en-US" sz="2000" dirty="0">
                <a:latin typeface="Tahoma" pitchFamily="34" charset="0"/>
                <a:ea typeface="굴림" pitchFamily="34" charset="-127"/>
              </a:rPr>
              <a:t>= 0.40 kg slides across a horizontal frictionless counter with a speed of </a:t>
            </a:r>
            <a:r>
              <a:rPr lang="en-US" sz="2000" i="1" dirty="0">
                <a:latin typeface="Times New Roman" pitchFamily="18" charset="0"/>
                <a:ea typeface="굴림" pitchFamily="34" charset="-127"/>
              </a:rPr>
              <a:t>v</a:t>
            </a:r>
            <a:r>
              <a:rPr lang="en-US" sz="2000" i="1" dirty="0">
                <a:latin typeface="Tahoma" pitchFamily="34" charset="0"/>
                <a:ea typeface="굴림" pitchFamily="34" charset="-127"/>
              </a:rPr>
              <a:t> </a:t>
            </a:r>
            <a:r>
              <a:rPr lang="en-US" sz="2000" dirty="0">
                <a:latin typeface="Tahoma" pitchFamily="34" charset="0"/>
                <a:ea typeface="굴림" pitchFamily="34" charset="-127"/>
              </a:rPr>
              <a:t>= 0.50 m/s. It runs into and compresses a spring of spring constant </a:t>
            </a:r>
            <a:r>
              <a:rPr lang="en-US" sz="2000" i="1" dirty="0">
                <a:latin typeface="Times New Roman" pitchFamily="18" charset="0"/>
                <a:ea typeface="굴림" pitchFamily="34" charset="-127"/>
              </a:rPr>
              <a:t>k</a:t>
            </a:r>
            <a:r>
              <a:rPr lang="en-US" sz="2000" i="1" dirty="0">
                <a:latin typeface="Tahoma" pitchFamily="34" charset="0"/>
                <a:ea typeface="굴림" pitchFamily="34" charset="-127"/>
              </a:rPr>
              <a:t> </a:t>
            </a:r>
            <a:r>
              <a:rPr lang="en-US" sz="2000" dirty="0">
                <a:latin typeface="Tahoma" pitchFamily="34" charset="0"/>
                <a:ea typeface="굴림" pitchFamily="34" charset="-127"/>
              </a:rPr>
              <a:t>= 750 N/m. When the block is momentarily stopped by the spring, by what distance </a:t>
            </a:r>
            <a:r>
              <a:rPr lang="en-US" sz="2000" i="1" dirty="0">
                <a:latin typeface="Times New Roman" pitchFamily="18" charset="0"/>
                <a:ea typeface="굴림" pitchFamily="34" charset="-127"/>
              </a:rPr>
              <a:t>d</a:t>
            </a:r>
            <a:r>
              <a:rPr lang="en-US" sz="2000" dirty="0">
                <a:latin typeface="Tahoma" pitchFamily="34" charset="0"/>
                <a:ea typeface="굴림" pitchFamily="34" charset="-127"/>
              </a:rPr>
              <a:t> is the spring compressed?</a:t>
            </a:r>
          </a:p>
          <a:p>
            <a:pPr algn="l">
              <a:spcBef>
                <a:spcPct val="50000"/>
              </a:spcBef>
              <a:buClr>
                <a:schemeClr val="bg1"/>
              </a:buClr>
              <a:buSzTx/>
              <a:buFont typeface="Wingdings" pitchFamily="2" charset="2"/>
              <a:buChar char="q"/>
            </a:pPr>
            <a:endParaRPr lang="en-US" dirty="0">
              <a:latin typeface="Tahoma" pitchFamily="34" charset="0"/>
              <a:ea typeface="굴림" pitchFamily="34" charset="-127"/>
            </a:endParaRPr>
          </a:p>
        </p:txBody>
      </p:sp>
      <p:sp>
        <p:nvSpPr>
          <p:cNvPr id="21513" name="Rectangle 3"/>
          <p:cNvSpPr>
            <a:spLocks noGrp="1" noChangeArrowheads="1"/>
          </p:cNvSpPr>
          <p:nvPr>
            <p:ph type="title" sz="quarter"/>
          </p:nvPr>
        </p:nvSpPr>
        <p:spPr/>
        <p:txBody>
          <a:bodyPr/>
          <a:lstStyle/>
          <a:p>
            <a:pPr eaLnBrk="1" hangingPunct="1"/>
            <a:r>
              <a:rPr lang="en-US" sz="3600" dirty="0"/>
              <a:t>Conservation of Mechanical Energy</a:t>
            </a:r>
          </a:p>
        </p:txBody>
      </p:sp>
      <p:graphicFrame>
        <p:nvGraphicFramePr>
          <p:cNvPr id="21507" name="Object 5"/>
          <p:cNvGraphicFramePr>
            <a:graphicFrameLocks noGrp="1" noChangeAspect="1"/>
          </p:cNvGraphicFramePr>
          <p:nvPr>
            <p:ph sz="quarter" idx="2"/>
            <p:extLst>
              <p:ext uri="{D42A27DB-BD31-4B8C-83A1-F6EECF244321}">
                <p14:modId xmlns:p14="http://schemas.microsoft.com/office/powerpoint/2010/main" val="2814548157"/>
              </p:ext>
            </p:extLst>
          </p:nvPr>
        </p:nvGraphicFramePr>
        <p:xfrm>
          <a:off x="876300" y="3340745"/>
          <a:ext cx="4294188" cy="609600"/>
        </p:xfrm>
        <a:graphic>
          <a:graphicData uri="http://schemas.openxmlformats.org/presentationml/2006/ole">
            <mc:AlternateContent xmlns:mc="http://schemas.openxmlformats.org/markup-compatibility/2006">
              <mc:Choice xmlns:v="urn:schemas-microsoft-com:vml" Requires="v">
                <p:oleObj spid="_x0000_s5187" name="公式" r:id="rId4" imgW="2768400" imgH="393480" progId="Equation.3">
                  <p:embed/>
                </p:oleObj>
              </mc:Choice>
              <mc:Fallback>
                <p:oleObj name="公式" r:id="rId4" imgW="27684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3340745"/>
                        <a:ext cx="4294188" cy="609600"/>
                      </a:xfrm>
                      <a:prstGeom prst="rect">
                        <a:avLst/>
                      </a:prstGeom>
                      <a:solidFill>
                        <a:srgbClr val="FFFF99">
                          <a:alpha val="48000"/>
                        </a:srgbClr>
                      </a:solidFill>
                    </p:spPr>
                  </p:pic>
                </p:oleObj>
              </mc:Fallback>
            </mc:AlternateContent>
          </a:graphicData>
        </a:graphic>
      </p:graphicFrame>
      <p:graphicFrame>
        <p:nvGraphicFramePr>
          <p:cNvPr id="21508" name="Object 6"/>
          <p:cNvGraphicFramePr>
            <a:graphicFrameLocks noGrp="1" noChangeAspect="1"/>
          </p:cNvGraphicFramePr>
          <p:nvPr>
            <p:ph sz="quarter" idx="3"/>
            <p:extLst>
              <p:ext uri="{D42A27DB-BD31-4B8C-83A1-F6EECF244321}">
                <p14:modId xmlns:p14="http://schemas.microsoft.com/office/powerpoint/2010/main" val="2080337991"/>
              </p:ext>
            </p:extLst>
          </p:nvPr>
        </p:nvGraphicFramePr>
        <p:xfrm>
          <a:off x="1600200" y="4220220"/>
          <a:ext cx="2568278" cy="576932"/>
        </p:xfrm>
        <a:graphic>
          <a:graphicData uri="http://schemas.openxmlformats.org/presentationml/2006/ole">
            <mc:AlternateContent xmlns:mc="http://schemas.openxmlformats.org/markup-compatibility/2006">
              <mc:Choice xmlns:v="urn:schemas-microsoft-com:vml" Requires="v">
                <p:oleObj spid="_x0000_s5188" name="公式" r:id="rId6" imgW="1752480" imgH="393480" progId="Equation.3">
                  <p:embed/>
                </p:oleObj>
              </mc:Choice>
              <mc:Fallback>
                <p:oleObj name="公式" r:id="rId6" imgW="17524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220220"/>
                        <a:ext cx="2568278" cy="576932"/>
                      </a:xfrm>
                      <a:prstGeom prst="rect">
                        <a:avLst/>
                      </a:prstGeom>
                      <a:solidFill>
                        <a:srgbClr val="FFFF99">
                          <a:alpha val="48000"/>
                        </a:srgbClr>
                      </a:solidFill>
                    </p:spPr>
                  </p:pic>
                </p:oleObj>
              </mc:Fallback>
            </mc:AlternateContent>
          </a:graphicData>
        </a:graphic>
      </p:graphicFrame>
      <p:pic>
        <p:nvPicPr>
          <p:cNvPr id="21514" name="Picture 7" descr="F07_11"/>
          <p:cNvPicPr>
            <a:picLocks noChangeAspect="1" noChangeArrowheads="1"/>
          </p:cNvPicPr>
          <p:nvPr/>
        </p:nvPicPr>
        <p:blipFill>
          <a:blip r:embed="rId8"/>
          <a:srcRect/>
          <a:stretch>
            <a:fillRect/>
          </a:stretch>
        </p:blipFill>
        <p:spPr bwMode="auto">
          <a:xfrm>
            <a:off x="876300" y="5229120"/>
            <a:ext cx="6094412" cy="1606550"/>
          </a:xfrm>
          <a:prstGeom prst="rect">
            <a:avLst/>
          </a:prstGeom>
          <a:noFill/>
          <a:ln w="9525">
            <a:noFill/>
            <a:miter lim="800000"/>
            <a:headEnd/>
            <a:tailEnd/>
          </a:ln>
        </p:spPr>
      </p:pic>
      <p:graphicFrame>
        <p:nvGraphicFramePr>
          <p:cNvPr id="21509" name="Object 8"/>
          <p:cNvGraphicFramePr>
            <a:graphicFrameLocks noGrp="1" noChangeAspect="1"/>
          </p:cNvGraphicFramePr>
          <p:nvPr>
            <p:ph sz="quarter" idx="4"/>
            <p:extLst>
              <p:ext uri="{D42A27DB-BD31-4B8C-83A1-F6EECF244321}">
                <p14:modId xmlns:p14="http://schemas.microsoft.com/office/powerpoint/2010/main" val="1826631885"/>
              </p:ext>
            </p:extLst>
          </p:nvPr>
        </p:nvGraphicFramePr>
        <p:xfrm>
          <a:off x="5507123" y="4132448"/>
          <a:ext cx="2173288" cy="752475"/>
        </p:xfrm>
        <a:graphic>
          <a:graphicData uri="http://schemas.openxmlformats.org/presentationml/2006/ole">
            <mc:AlternateContent xmlns:mc="http://schemas.openxmlformats.org/markup-compatibility/2006">
              <mc:Choice xmlns:v="urn:schemas-microsoft-com:vml" Requires="v">
                <p:oleObj spid="_x0000_s5189" name="公式" r:id="rId9" imgW="1282680" imgH="444240" progId="Equation.3">
                  <p:embed/>
                </p:oleObj>
              </mc:Choice>
              <mc:Fallback>
                <p:oleObj name="公式" r:id="rId9" imgW="128268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7123" y="4132448"/>
                        <a:ext cx="2173288" cy="752475"/>
                      </a:xfrm>
                      <a:prstGeom prst="rect">
                        <a:avLst/>
                      </a:prstGeom>
                      <a:solidFill>
                        <a:srgbClr val="FFFF99">
                          <a:alpha val="48000"/>
                        </a:srgbClr>
                      </a:solidFill>
                    </p:spPr>
                  </p:pic>
                </p:oleObj>
              </mc:Fallback>
            </mc:AlternateContent>
          </a:graphicData>
        </a:graphic>
      </p:graphicFrame>
      <p:graphicFrame>
        <p:nvGraphicFramePr>
          <p:cNvPr id="21510" name="Object 9"/>
          <p:cNvGraphicFramePr>
            <a:graphicFrameLocks noChangeAspect="1"/>
          </p:cNvGraphicFramePr>
          <p:nvPr>
            <p:extLst>
              <p:ext uri="{D42A27DB-BD31-4B8C-83A1-F6EECF244321}">
                <p14:modId xmlns:p14="http://schemas.microsoft.com/office/powerpoint/2010/main" val="625019962"/>
              </p:ext>
            </p:extLst>
          </p:nvPr>
        </p:nvGraphicFramePr>
        <p:xfrm>
          <a:off x="5497513" y="3261370"/>
          <a:ext cx="2959100" cy="663575"/>
        </p:xfrm>
        <a:graphic>
          <a:graphicData uri="http://schemas.openxmlformats.org/presentationml/2006/ole">
            <mc:AlternateContent xmlns:mc="http://schemas.openxmlformats.org/markup-compatibility/2006">
              <mc:Choice xmlns:v="urn:schemas-microsoft-com:vml" Requires="v">
                <p:oleObj spid="_x0000_s5190" name="公式" r:id="rId11" imgW="1752480" imgH="393480" progId="Equation.3">
                  <p:embed/>
                </p:oleObj>
              </mc:Choice>
              <mc:Fallback>
                <p:oleObj name="公式" r:id="rId11" imgW="175248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7513" y="3261370"/>
                        <a:ext cx="2959100" cy="663575"/>
                      </a:xfrm>
                      <a:prstGeom prst="rect">
                        <a:avLst/>
                      </a:prstGeom>
                      <a:solidFill>
                        <a:srgbClr val="FFFF99">
                          <a:alpha val="48000"/>
                        </a:srgbClr>
                      </a:solidFill>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1835695" y="2716302"/>
                <a:ext cx="3661817" cy="4966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a:rPr>
                            <m:t>𝑲</m:t>
                          </m:r>
                        </m:e>
                        <m:sub>
                          <m:r>
                            <a:rPr lang="en-US" sz="2400" b="1" i="1">
                              <a:latin typeface="Cambria Math"/>
                            </a:rPr>
                            <m:t>𝒇</m:t>
                          </m:r>
                        </m:sub>
                      </m:sSub>
                      <m:r>
                        <a:rPr lang="en-US" sz="2400" b="1" i="1">
                          <a:latin typeface="Cambria Math"/>
                        </a:rPr>
                        <m:t>+</m:t>
                      </m:r>
                      <m:sSub>
                        <m:sSubPr>
                          <m:ctrlPr>
                            <a:rPr lang="en-US" sz="2400" b="1" i="1">
                              <a:latin typeface="Cambria Math" panose="02040503050406030204" pitchFamily="18" charset="0"/>
                            </a:rPr>
                          </m:ctrlPr>
                        </m:sSubPr>
                        <m:e>
                          <m:r>
                            <a:rPr lang="en-US" sz="2400" b="1" i="1">
                              <a:latin typeface="Cambria Math"/>
                            </a:rPr>
                            <m:t>𝑼</m:t>
                          </m:r>
                        </m:e>
                        <m:sub>
                          <m:r>
                            <a:rPr lang="en-US" sz="2400" b="1" i="1">
                              <a:latin typeface="Cambria Math"/>
                            </a:rPr>
                            <m:t>𝒇</m:t>
                          </m:r>
                        </m:sub>
                      </m:sSub>
                      <m:r>
                        <a:rPr lang="en-US" sz="2400" b="1" i="1">
                          <a:latin typeface="Cambria Math"/>
                        </a:rPr>
                        <m:t>=</m:t>
                      </m:r>
                      <m:sSub>
                        <m:sSubPr>
                          <m:ctrlPr>
                            <a:rPr lang="en-US" sz="2400" b="1" i="1">
                              <a:latin typeface="Cambria Math" panose="02040503050406030204" pitchFamily="18" charset="0"/>
                            </a:rPr>
                          </m:ctrlPr>
                        </m:sSubPr>
                        <m:e>
                          <m:r>
                            <a:rPr lang="en-US" sz="2400" b="1" i="1">
                              <a:latin typeface="Cambria Math"/>
                            </a:rPr>
                            <m:t>𝑲</m:t>
                          </m:r>
                        </m:e>
                        <m:sub>
                          <m:r>
                            <a:rPr lang="en-US" sz="2400" b="1" i="1">
                              <a:latin typeface="Cambria Math"/>
                            </a:rPr>
                            <m:t>𝒊</m:t>
                          </m:r>
                        </m:sub>
                      </m:sSub>
                      <m:r>
                        <a:rPr lang="en-US" sz="2400" b="1" i="1">
                          <a:latin typeface="Cambria Math"/>
                        </a:rPr>
                        <m:t>+</m:t>
                      </m:r>
                      <m:sSub>
                        <m:sSubPr>
                          <m:ctrlPr>
                            <a:rPr lang="en-US" sz="2400" b="1" i="1">
                              <a:latin typeface="Cambria Math" panose="02040503050406030204" pitchFamily="18" charset="0"/>
                            </a:rPr>
                          </m:ctrlPr>
                        </m:sSubPr>
                        <m:e>
                          <m:r>
                            <a:rPr lang="en-US" sz="2400" b="1" i="1">
                              <a:latin typeface="Cambria Math"/>
                            </a:rPr>
                            <m:t>𝑼</m:t>
                          </m:r>
                        </m:e>
                        <m:sub>
                          <m:r>
                            <a:rPr lang="en-US" sz="2400" b="1" i="1">
                              <a:latin typeface="Cambria Math"/>
                            </a:rPr>
                            <m:t>𝒇</m:t>
                          </m:r>
                        </m:sub>
                      </m:sSub>
                    </m:oMath>
                  </m:oMathPara>
                </a14:m>
                <a:endParaRPr lang="ar-SA" sz="2400" b="1" dirty="0"/>
              </a:p>
            </p:txBody>
          </p:sp>
        </mc:Choice>
        <mc:Fallback xmlns="">
          <p:sp>
            <p:nvSpPr>
              <p:cNvPr id="3" name="Rectangle 2"/>
              <p:cNvSpPr>
                <a:spLocks noRot="1" noChangeAspect="1" noMove="1" noResize="1" noEditPoints="1" noAdjustHandles="1" noChangeArrowheads="1" noChangeShapeType="1" noTextEdit="1"/>
              </p:cNvSpPr>
              <p:nvPr/>
            </p:nvSpPr>
            <p:spPr>
              <a:xfrm>
                <a:off x="1835695" y="2716302"/>
                <a:ext cx="3661817" cy="496674"/>
              </a:xfrm>
              <a:prstGeom prst="rect">
                <a:avLst/>
              </a:prstGeom>
              <a:blipFill rotWithShape="0">
                <a:blip r:embed="rId13"/>
                <a:stretch>
                  <a:fillRect b="-12346"/>
                </a:stretch>
              </a:blipFill>
            </p:spPr>
            <p:txBody>
              <a:bodyPr/>
              <a:lstStyle/>
              <a:p>
                <a:r>
                  <a:rPr lang="ar-SA">
                    <a:noFill/>
                  </a:rPr>
                  <a:t> </a:t>
                </a:r>
              </a:p>
            </p:txBody>
          </p:sp>
        </mc:Fallback>
      </mc:AlternateContent>
    </p:spTree>
    <p:extLst>
      <p:ext uri="{BB962C8B-B14F-4D97-AF65-F5344CB8AC3E}">
        <p14:creationId xmlns:p14="http://schemas.microsoft.com/office/powerpoint/2010/main" val="2622316612"/>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8.3 </a:t>
            </a:r>
            <a:r>
              <a:rPr lang="fr-FR" sz="3200" b="1" dirty="0"/>
              <a:t>Conservative and </a:t>
            </a:r>
            <a:r>
              <a:rPr lang="fr-FR" sz="3200" b="1" dirty="0" err="1"/>
              <a:t>Nonconservative</a:t>
            </a:r>
            <a:r>
              <a:rPr lang="fr-FR" sz="3200" b="1" dirty="0"/>
              <a:t> Forces</a:t>
            </a:r>
            <a:endParaRPr lang="fr-FR" sz="3200" b="1" dirty="0">
              <a:latin typeface="Cambria" pitchFamily="18" charset="0"/>
            </a:endParaRPr>
          </a:p>
        </p:txBody>
      </p:sp>
      <p:sp>
        <p:nvSpPr>
          <p:cNvPr id="3" name="Content Placeholder 2"/>
          <p:cNvSpPr>
            <a:spLocks noGrp="1"/>
          </p:cNvSpPr>
          <p:nvPr>
            <p:ph idx="1"/>
          </p:nvPr>
        </p:nvSpPr>
        <p:spPr>
          <a:xfrm>
            <a:off x="0" y="1268760"/>
            <a:ext cx="9144000" cy="5472608"/>
          </a:xfrm>
        </p:spPr>
        <p:txBody>
          <a:bodyPr>
            <a:noAutofit/>
          </a:bodyPr>
          <a:lstStyle/>
          <a:p>
            <a:pPr marL="0" indent="0" algn="l" rtl="0">
              <a:buNone/>
            </a:pPr>
            <a:r>
              <a:rPr lang="fr-FR" sz="2400" b="1" dirty="0"/>
              <a:t>Conservative Forces</a:t>
            </a:r>
          </a:p>
          <a:p>
            <a:pPr marL="0" indent="0" algn="l" rtl="0">
              <a:buNone/>
            </a:pPr>
            <a:r>
              <a:rPr lang="en-US" sz="2400" dirty="0"/>
              <a:t>Conservative forces have these two equivalent properties:</a:t>
            </a:r>
          </a:p>
          <a:p>
            <a:pPr marL="0" indent="0" algn="l" rtl="0">
              <a:buNone/>
            </a:pPr>
            <a:r>
              <a:rPr lang="en-US" sz="2400" dirty="0"/>
              <a:t>1. The work done by a conservative force on a particle moving between any two points is independent of the path taken by the particle.</a:t>
            </a:r>
          </a:p>
          <a:p>
            <a:pPr marL="0" indent="0" algn="l" rtl="0">
              <a:buNone/>
            </a:pPr>
            <a:r>
              <a:rPr lang="en-US" sz="2400" dirty="0"/>
              <a:t>2. The work done by a conservative force on a particle moving through any closed path is zero. (A closed path is one in which the beginning and end points are identical.)</a:t>
            </a:r>
          </a:p>
          <a:p>
            <a:pPr marL="0" indent="0" algn="l" rtl="0">
              <a:buNone/>
            </a:pPr>
            <a:r>
              <a:rPr lang="fr-FR" sz="2400" dirty="0" err="1"/>
              <a:t>Examples</a:t>
            </a:r>
            <a:r>
              <a:rPr lang="fr-FR" sz="2400" dirty="0"/>
              <a:t> of Conservative Forces:</a:t>
            </a:r>
          </a:p>
          <a:p>
            <a:pPr algn="l" rtl="0"/>
            <a:r>
              <a:rPr lang="fr-FR" sz="2400" dirty="0"/>
              <a:t>1.gravitational force</a:t>
            </a:r>
          </a:p>
          <a:p>
            <a:pPr algn="l" rtl="0"/>
            <a:r>
              <a:rPr lang="fr-FR" sz="2400" dirty="0"/>
              <a:t>2.Spring force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12</a:t>
            </a:fld>
            <a:endParaRPr lang="en-US" dirty="0"/>
          </a:p>
        </p:txBody>
      </p:sp>
    </p:spTree>
    <p:extLst>
      <p:ext uri="{BB962C8B-B14F-4D97-AF65-F5344CB8AC3E}">
        <p14:creationId xmlns:p14="http://schemas.microsoft.com/office/powerpoint/2010/main" val="1781497456"/>
      </p:ext>
    </p:extLst>
  </p:cSld>
  <p:clrMapOvr>
    <a:masterClrMapping/>
  </p:clrMapOvr>
  <p:transition spd="med">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8.4 Changes in Mechanical Energy</a:t>
            </a:r>
            <a:br>
              <a:rPr lang="en-US" sz="3200" b="1" dirty="0"/>
            </a:br>
            <a:r>
              <a:rPr lang="fr-FR" sz="3200" b="1" dirty="0"/>
              <a:t>for </a:t>
            </a:r>
            <a:r>
              <a:rPr lang="fr-FR" sz="3200" b="1" dirty="0" err="1"/>
              <a:t>Nonconservative</a:t>
            </a:r>
            <a:r>
              <a:rPr lang="fr-FR" sz="3200" b="1" dirty="0"/>
              <a:t> Forces</a:t>
            </a:r>
            <a:endParaRPr lang="fr-FR" sz="3200" b="1" dirty="0">
              <a:latin typeface="Cambria"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13</a:t>
            </a:fld>
            <a:endParaRPr lang="en-US" dirty="0"/>
          </a:p>
        </p:txBody>
      </p:sp>
      <p:sp>
        <p:nvSpPr>
          <p:cNvPr id="9" name="Rectangle 4"/>
          <p:cNvSpPr txBox="1">
            <a:spLocks noChangeArrowheads="1"/>
          </p:cNvSpPr>
          <p:nvPr/>
        </p:nvSpPr>
        <p:spPr bwMode="auto">
          <a:xfrm>
            <a:off x="-46848" y="1339036"/>
            <a:ext cx="810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l" rtl="0" eaLnBrk="1" hangingPunct="1">
              <a:lnSpc>
                <a:spcPct val="90000"/>
              </a:lnSpc>
            </a:pPr>
            <a:r>
              <a:rPr lang="en-US" sz="2800" dirty="0"/>
              <a:t>A force is </a:t>
            </a:r>
            <a:r>
              <a:rPr lang="en-US" sz="2800" dirty="0" err="1"/>
              <a:t>nonconservative</a:t>
            </a:r>
            <a:r>
              <a:rPr lang="en-US" sz="2800" dirty="0"/>
              <a:t> if the work it does on an object depends on the path taken by the object between its final and starting points.</a:t>
            </a:r>
          </a:p>
          <a:p>
            <a:pPr lvl="1" algn="l" rtl="0" eaLnBrk="1" hangingPunct="1">
              <a:lnSpc>
                <a:spcPct val="90000"/>
              </a:lnSpc>
            </a:pPr>
            <a:r>
              <a:rPr lang="en-US" sz="2400" dirty="0"/>
              <a:t>The work depends upon the movement path</a:t>
            </a:r>
          </a:p>
          <a:p>
            <a:pPr lvl="1" algn="l" rtl="0" eaLnBrk="1" hangingPunct="1">
              <a:lnSpc>
                <a:spcPct val="90000"/>
              </a:lnSpc>
            </a:pPr>
            <a:r>
              <a:rPr lang="en-US" sz="2400" dirty="0"/>
              <a:t>For a </a:t>
            </a:r>
            <a:r>
              <a:rPr lang="en-US" altLang="zh-CN" sz="2400" dirty="0">
                <a:ea typeface="宋体" pitchFamily="2" charset="-122"/>
              </a:rPr>
              <a:t>non-</a:t>
            </a:r>
            <a:r>
              <a:rPr lang="en-US" sz="2400" dirty="0"/>
              <a:t>conservative force, potential energy can NOT be defined</a:t>
            </a:r>
          </a:p>
          <a:p>
            <a:pPr lvl="1" algn="l" rtl="0" eaLnBrk="1" hangingPunct="1">
              <a:lnSpc>
                <a:spcPct val="90000"/>
              </a:lnSpc>
            </a:pPr>
            <a:r>
              <a:rPr lang="en-US" sz="2400" dirty="0"/>
              <a:t>Work done by a </a:t>
            </a:r>
            <a:r>
              <a:rPr lang="en-US" sz="2400" dirty="0" err="1"/>
              <a:t>nonconservative</a:t>
            </a:r>
            <a:r>
              <a:rPr lang="en-US" sz="2400" dirty="0"/>
              <a:t> force</a:t>
            </a:r>
          </a:p>
          <a:p>
            <a:pPr lvl="1" algn="l" rtl="0" eaLnBrk="1" hangingPunct="1">
              <a:lnSpc>
                <a:spcPct val="90000"/>
              </a:lnSpc>
            </a:pPr>
            <a:endParaRPr lang="en-US" sz="2400" dirty="0"/>
          </a:p>
          <a:p>
            <a:pPr lvl="1" algn="l" rtl="0" eaLnBrk="1" hangingPunct="1">
              <a:lnSpc>
                <a:spcPct val="90000"/>
              </a:lnSpc>
            </a:pPr>
            <a:endParaRPr lang="en-US" sz="2400" dirty="0"/>
          </a:p>
          <a:p>
            <a:pPr lvl="1" algn="l" rtl="0" eaLnBrk="1" hangingPunct="1">
              <a:lnSpc>
                <a:spcPct val="90000"/>
              </a:lnSpc>
            </a:pPr>
            <a:r>
              <a:rPr lang="en-US" sz="2400" dirty="0"/>
              <a:t>It is generally dissipative. The dispersal</a:t>
            </a:r>
          </a:p>
          <a:p>
            <a:pPr lvl="1" algn="l" rtl="0" eaLnBrk="1" hangingPunct="1">
              <a:lnSpc>
                <a:spcPct val="90000"/>
              </a:lnSpc>
              <a:buFont typeface="Wingdings" pitchFamily="2" charset="2"/>
              <a:buNone/>
            </a:pPr>
            <a:r>
              <a:rPr lang="en-US" sz="2400" dirty="0"/>
              <a:t>   of energy takes the form of heat or sound</a:t>
            </a:r>
          </a:p>
        </p:txBody>
      </p:sp>
      <p:pic>
        <p:nvPicPr>
          <p:cNvPr id="10" name="Picture 2"/>
          <p:cNvPicPr>
            <a:picLocks noChangeAspect="1" noChangeArrowheads="1"/>
          </p:cNvPicPr>
          <p:nvPr/>
        </p:nvPicPr>
        <p:blipFill>
          <a:blip r:embed="rId3" cstate="print"/>
          <a:srcRect/>
          <a:stretch>
            <a:fillRect/>
          </a:stretch>
        </p:blipFill>
        <p:spPr bwMode="auto">
          <a:xfrm>
            <a:off x="6553200" y="3793509"/>
            <a:ext cx="2489200" cy="2147888"/>
          </a:xfrm>
          <a:prstGeom prst="rect">
            <a:avLst/>
          </a:prstGeom>
          <a:noFill/>
          <a:ln w="9525">
            <a:noFill/>
            <a:miter lim="800000"/>
            <a:headEnd/>
            <a:tailEnd/>
          </a:ln>
        </p:spPr>
      </p:pic>
      <p:graphicFrame>
        <p:nvGraphicFramePr>
          <p:cNvPr id="11" name="Object 5"/>
          <p:cNvGraphicFramePr>
            <a:graphicFrameLocks noGrp="1" noChangeAspect="1"/>
          </p:cNvGraphicFramePr>
          <p:nvPr>
            <p:ph sz="half" idx="4294967295"/>
            <p:extLst>
              <p:ext uri="{D42A27DB-BD31-4B8C-83A1-F6EECF244321}">
                <p14:modId xmlns:p14="http://schemas.microsoft.com/office/powerpoint/2010/main" val="1090794623"/>
              </p:ext>
            </p:extLst>
          </p:nvPr>
        </p:nvGraphicFramePr>
        <p:xfrm>
          <a:off x="1043608" y="4221088"/>
          <a:ext cx="4191000" cy="508000"/>
        </p:xfrm>
        <a:graphic>
          <a:graphicData uri="http://schemas.openxmlformats.org/presentationml/2006/ole">
            <mc:AlternateContent xmlns:mc="http://schemas.openxmlformats.org/markup-compatibility/2006">
              <mc:Choice xmlns:v="urn:schemas-microsoft-com:vml" Requires="v">
                <p:oleObj spid="_x0000_s1048" name="Equation" r:id="rId4" imgW="2197080" imgH="266400" progId="Equation.3">
                  <p:embed/>
                </p:oleObj>
              </mc:Choice>
              <mc:Fallback>
                <p:oleObj name="Equation" r:id="rId4" imgW="2197080" imgH="266400" progId="Equation.3">
                  <p:embed/>
                  <p:pic>
                    <p:nvPicPr>
                      <p:cNvPr id="0" name=""/>
                      <p:cNvPicPr>
                        <a:picLocks noChangeAspect="1" noChangeArrowheads="1"/>
                      </p:cNvPicPr>
                      <p:nvPr/>
                    </p:nvPicPr>
                    <p:blipFill>
                      <a:blip r:embed="rId5"/>
                      <a:srcRect/>
                      <a:stretch>
                        <a:fillRect/>
                      </a:stretch>
                    </p:blipFill>
                    <p:spPr bwMode="auto">
                      <a:xfrm>
                        <a:off x="1043608" y="4221088"/>
                        <a:ext cx="4191000" cy="508000"/>
                      </a:xfrm>
                      <a:prstGeom prst="rect">
                        <a:avLst/>
                      </a:prstGeom>
                      <a:solidFill>
                        <a:srgbClr val="FFFF99">
                          <a:alpha val="53000"/>
                        </a:srgbClr>
                      </a:solidFill>
                    </p:spPr>
                  </p:pic>
                </p:oleObj>
              </mc:Fallback>
            </mc:AlternateContent>
          </a:graphicData>
        </a:graphic>
      </p:graphicFrame>
    </p:spTree>
    <p:extLst>
      <p:ext uri="{BB962C8B-B14F-4D97-AF65-F5344CB8AC3E}">
        <p14:creationId xmlns:p14="http://schemas.microsoft.com/office/powerpoint/2010/main" val="255541383"/>
      </p:ext>
    </p:extLst>
  </p:cSld>
  <p:clrMapOvr>
    <a:masterClrMapping/>
  </p:clrMapOvr>
  <p:transition spd="med">
    <p:comb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8.4 Changes in Mechanical Energy</a:t>
            </a:r>
            <a:br>
              <a:rPr lang="en-US" sz="3200" b="1" dirty="0"/>
            </a:br>
            <a:r>
              <a:rPr lang="fr-FR" sz="3200" b="1" dirty="0"/>
              <a:t>for </a:t>
            </a:r>
            <a:r>
              <a:rPr lang="fr-FR" sz="3200" b="1" dirty="0" err="1"/>
              <a:t>Nonconservative</a:t>
            </a:r>
            <a:r>
              <a:rPr lang="fr-FR" sz="3200" b="1" dirty="0"/>
              <a:t> Forces</a:t>
            </a:r>
            <a:endParaRPr lang="fr-FR" sz="32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marL="0" indent="0" algn="l" rtl="0">
                  <a:buNone/>
                </a:pPr>
                <a:r>
                  <a:rPr lang="en-US" sz="2400" dirty="0"/>
                  <a:t>Consider a body sliding across a surface. As the body moves through a distance </a:t>
                </a:r>
                <a:r>
                  <a:rPr lang="en-US" sz="2400" i="1" dirty="0"/>
                  <a:t>d, </a:t>
                </a:r>
                <a:r>
                  <a:rPr lang="en-US" sz="2400" dirty="0"/>
                  <a:t>the only force that does work on it is the force of kinetic friction. This force causes a decrease in the kinetic energy of the body:  </a:t>
                </a:r>
              </a:p>
              <a:p>
                <a:pPr marL="0" indent="0" algn="l" rtl="0">
                  <a:buNone/>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smtClean="0">
                          <a:latin typeface="Cambria Math"/>
                        </a:rPr>
                        <m:t>𝐾</m:t>
                      </m:r>
                      <m:r>
                        <a:rPr lang="en-US" sz="2400" i="1">
                          <a:latin typeface="Cambria Math"/>
                        </a:rPr>
                        <m:t>=</m:t>
                      </m:r>
                      <m:r>
                        <a:rPr lang="en-US" sz="2400" b="0" i="1" smtClean="0">
                          <a:latin typeface="Cambria Math"/>
                        </a:rPr>
                        <m:t>−</m:t>
                      </m:r>
                      <m:sSub>
                        <m:sSubPr>
                          <m:ctrlPr>
                            <a:rPr lang="en-US" sz="2400" i="1">
                              <a:latin typeface="Cambria Math" panose="02040503050406030204" pitchFamily="18" charset="0"/>
                            </a:rPr>
                          </m:ctrlPr>
                        </m:sSubPr>
                        <m:e>
                          <m:r>
                            <a:rPr lang="en-US" sz="2400" b="0" i="1" smtClean="0">
                              <a:latin typeface="Cambria Math"/>
                            </a:rPr>
                            <m:t>𝑓</m:t>
                          </m:r>
                        </m:e>
                        <m:sub>
                          <m:r>
                            <a:rPr lang="en-US" sz="2400" b="0" i="1" smtClean="0">
                              <a:latin typeface="Cambria Math"/>
                            </a:rPr>
                            <m:t>𝑘</m:t>
                          </m:r>
                        </m:sub>
                      </m:sSub>
                      <m:r>
                        <a:rPr lang="en-US" sz="2400" b="0" i="1" smtClean="0">
                          <a:latin typeface="Cambria Math"/>
                        </a:rPr>
                        <m:t>𝑑</m:t>
                      </m:r>
                    </m:oMath>
                  </m:oMathPara>
                </a14:m>
                <a:endParaRPr lang="en-US" sz="2400" dirty="0"/>
              </a:p>
              <a:p>
                <a:pPr marL="0" indent="0" algn="l" rtl="0">
                  <a:buNone/>
                </a:pPr>
                <a:r>
                  <a:rPr lang="en-US" sz="2400" dirty="0"/>
                  <a:t>If there is also a change in potential energy then:</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𝐸</m:t>
                          </m:r>
                        </m:e>
                        <m:sub>
                          <m:r>
                            <a:rPr lang="en-US" sz="2400" i="1">
                              <a:latin typeface="Cambria Math"/>
                            </a:rPr>
                            <m:t>𝑚𝑒𝑐</m:t>
                          </m:r>
                          <m:r>
                            <a:rPr lang="en-US" sz="2400" i="1">
                              <a:latin typeface="Cambria Math"/>
                            </a:rPr>
                            <m:t>h</m:t>
                          </m:r>
                        </m:sub>
                      </m:sSub>
                      <m:r>
                        <a:rPr lang="en-US" sz="2400" i="1">
                          <a:latin typeface="Cambria Math"/>
                        </a:rPr>
                        <m:t>=△</m:t>
                      </m:r>
                      <m:r>
                        <a:rPr lang="en-US" sz="2400" i="1">
                          <a:latin typeface="Cambria Math"/>
                        </a:rPr>
                        <m:t>𝐾</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𝑈</m:t>
                          </m:r>
                        </m:e>
                        <m:sub>
                          <m:r>
                            <a:rPr lang="en-US" sz="2400" i="1">
                              <a:latin typeface="Cambria Math"/>
                            </a:rPr>
                            <m:t>𝑔</m:t>
                          </m:r>
                        </m:sub>
                      </m:sSub>
                    </m:oMath>
                  </m:oMathPara>
                </a14:m>
                <a:endParaRPr lang="en-US" sz="2400" dirty="0"/>
              </a:p>
              <a:p>
                <a:pPr marL="0" indent="0" algn="l" rtl="0">
                  <a:buNone/>
                </a:pPr>
                <a:r>
                  <a:rPr lang="en-US" sz="2400" dirty="0"/>
                  <a:t>Or in general, for any potential: </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𝐸</m:t>
                          </m:r>
                        </m:e>
                        <m:sub>
                          <m:r>
                            <a:rPr lang="en-US" sz="2400" i="1">
                              <a:latin typeface="Cambria Math"/>
                            </a:rPr>
                            <m:t>𝑚𝑒𝑐</m:t>
                          </m:r>
                          <m:r>
                            <a:rPr lang="en-US" sz="2400" i="1">
                              <a:latin typeface="Cambria Math"/>
                            </a:rPr>
                            <m:t>h</m:t>
                          </m:r>
                        </m:sub>
                      </m:sSub>
                      <m:r>
                        <a:rPr lang="en-US" sz="2400" i="1">
                          <a:latin typeface="Cambria Math"/>
                        </a:rPr>
                        <m:t>=△</m:t>
                      </m:r>
                      <m:r>
                        <a:rPr lang="en-US" sz="2400" i="1">
                          <a:latin typeface="Cambria Math"/>
                        </a:rPr>
                        <m:t>𝐾</m:t>
                      </m:r>
                      <m:r>
                        <a:rPr lang="en-US" sz="2400" i="1">
                          <a:latin typeface="Cambria Math"/>
                        </a:rPr>
                        <m:t>+△</m:t>
                      </m:r>
                      <m:r>
                        <a:rPr lang="en-US" sz="2400" b="0" i="1" smtClean="0">
                          <a:latin typeface="Cambria Math"/>
                        </a:rPr>
                        <m:t>𝑈</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𝑘</m:t>
                          </m:r>
                        </m:sub>
                      </m:sSub>
                      <m:r>
                        <a:rPr lang="en-US" sz="2400" i="1">
                          <a:latin typeface="Cambria Math"/>
                        </a:rPr>
                        <m:t>𝑑</m:t>
                      </m:r>
                    </m:oMath>
                  </m:oMathPara>
                </a14:m>
                <a:endParaRPr lang="en-US" sz="2400" dirty="0"/>
              </a:p>
              <a:p>
                <a:pPr algn="l" rtl="0"/>
                <a:endParaRPr lang="ar-SA" sz="2400" dirty="0"/>
              </a:p>
              <a:p>
                <a:pPr marL="0" indent="0" algn="l" rtl="0">
                  <a:buNone/>
                </a:pPr>
                <a:r>
                  <a:rPr lang="en-US" sz="2400" dirty="0"/>
                  <a:t>where ΔU is the change in all forms of potential energy.</a:t>
                </a:r>
              </a:p>
              <a:p>
                <a:pPr marL="0" indent="0">
                  <a:buNone/>
                </a:pPr>
                <a:endParaRPr lang="en-US" sz="2400" dirty="0"/>
              </a:p>
              <a:p>
                <a:endParaRPr lang="ar-SA"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l="-1000" t="-780" r="-933"/>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14</a:t>
            </a:fld>
            <a:endParaRPr lang="en-US" dirty="0"/>
          </a:p>
        </p:txBody>
      </p:sp>
    </p:spTree>
    <p:extLst>
      <p:ext uri="{BB962C8B-B14F-4D97-AF65-F5344CB8AC3E}">
        <p14:creationId xmlns:p14="http://schemas.microsoft.com/office/powerpoint/2010/main" val="3098181078"/>
      </p:ext>
    </p:extLst>
  </p:cSld>
  <p:clrMapOvr>
    <a:masterClrMapping/>
  </p:clrMapOvr>
  <p:transition spd="med">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71600" y="40598"/>
            <a:ext cx="8208912" cy="2092258"/>
          </a:xfrm>
          <a:prstGeom prst="rect">
            <a:avLst/>
          </a:prstGeom>
        </p:spPr>
      </p:pic>
      <p:sp>
        <p:nvSpPr>
          <p:cNvPr id="7" name="Rectangle 6"/>
          <p:cNvSpPr/>
          <p:nvPr/>
        </p:nvSpPr>
        <p:spPr>
          <a:xfrm>
            <a:off x="1115616" y="2551836"/>
            <a:ext cx="8028384" cy="1200329"/>
          </a:xfrm>
          <a:prstGeom prst="rect">
            <a:avLst/>
          </a:prstGeom>
        </p:spPr>
        <p:txBody>
          <a:bodyPr wrap="square">
            <a:spAutoFit/>
          </a:bodyPr>
          <a:lstStyle/>
          <a:p>
            <a:pPr algn="l" rtl="0"/>
            <a:r>
              <a:rPr lang="ar-SA" dirty="0"/>
              <a:t>(c). The friction force must transform four times as much mechanical energy into internal energy if the speed is doubled, because kinetic energy depends on the square of the speed. Thus, the force must act over four times the distance</a:t>
            </a:r>
          </a:p>
        </p:txBody>
      </p:sp>
    </p:spTree>
    <p:extLst>
      <p:ext uri="{BB962C8B-B14F-4D97-AF65-F5344CB8AC3E}">
        <p14:creationId xmlns:p14="http://schemas.microsoft.com/office/powerpoint/2010/main" val="50010090"/>
      </p:ext>
    </p:extLst>
  </p:cSld>
  <p:clrMapOvr>
    <a:masterClrMapping/>
  </p:clrMapOvr>
  <p:transitio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noFill/>
        </p:spPr>
        <p:txBody>
          <a:bodyPr/>
          <a:lstStyle/>
          <a:p>
            <a:pPr eaLnBrk="1" hangingPunct="1"/>
            <a:r>
              <a:rPr lang="en-US" altLang="zh-CN" sz="4200">
                <a:ea typeface="宋体" pitchFamily="2" charset="-122"/>
              </a:rPr>
              <a:t>Block-Spring Collision</a:t>
            </a:r>
            <a:endParaRPr lang="en-US" sz="4200"/>
          </a:p>
        </p:txBody>
      </p:sp>
      <p:sp>
        <p:nvSpPr>
          <p:cNvPr id="25607" name="Rectangle 3"/>
          <p:cNvSpPr>
            <a:spLocks noGrp="1" noChangeArrowheads="1"/>
          </p:cNvSpPr>
          <p:nvPr>
            <p:ph type="body" sz="half" idx="1"/>
          </p:nvPr>
        </p:nvSpPr>
        <p:spPr>
          <a:xfrm>
            <a:off x="457200" y="1447800"/>
            <a:ext cx="8445500" cy="4648200"/>
          </a:xfrm>
        </p:spPr>
        <p:txBody>
          <a:bodyPr/>
          <a:lstStyle/>
          <a:p>
            <a:pPr algn="l" rtl="0" eaLnBrk="1" hangingPunct="1"/>
            <a:r>
              <a:rPr lang="en-US" sz="2000" dirty="0"/>
              <a:t>A block having a mass of 0.8 kg is given an initial velocity </a:t>
            </a:r>
            <a:r>
              <a:rPr lang="en-US" sz="2000" dirty="0" err="1"/>
              <a:t>v</a:t>
            </a:r>
            <a:r>
              <a:rPr lang="en-US" sz="2000" baseline="-25000" dirty="0" err="1"/>
              <a:t>A</a:t>
            </a:r>
            <a:r>
              <a:rPr lang="en-US" sz="2000" dirty="0"/>
              <a:t> = 1.2 m/s to the right and collides with a spring whose mass is negligible and whose force constant is k = 50 N/m as shown in figure. </a:t>
            </a:r>
            <a:r>
              <a:rPr lang="en-US" sz="2000" dirty="0">
                <a:solidFill>
                  <a:schemeClr val="accent2"/>
                </a:solidFill>
              </a:rPr>
              <a:t>Assuming the surface to be frictionless,</a:t>
            </a:r>
            <a:r>
              <a:rPr lang="en-US" sz="2000" dirty="0"/>
              <a:t> calculate the maximum compression of the spring after the collision.</a:t>
            </a:r>
            <a:endParaRPr lang="en-US" altLang="zh-CN" sz="2000" dirty="0">
              <a:ea typeface="宋体" pitchFamily="2" charset="-122"/>
            </a:endParaRPr>
          </a:p>
        </p:txBody>
      </p:sp>
      <p:pic>
        <p:nvPicPr>
          <p:cNvPr id="25608" name="Picture 4" descr="0811"/>
          <p:cNvPicPr>
            <a:picLocks noChangeAspect="1" noChangeArrowheads="1"/>
          </p:cNvPicPr>
          <p:nvPr/>
        </p:nvPicPr>
        <p:blipFill>
          <a:blip r:embed="rId4"/>
          <a:srcRect/>
          <a:stretch>
            <a:fillRect/>
          </a:stretch>
        </p:blipFill>
        <p:spPr bwMode="auto">
          <a:xfrm>
            <a:off x="5828729" y="2767013"/>
            <a:ext cx="3279775" cy="3316287"/>
          </a:xfrm>
          <a:prstGeom prst="rect">
            <a:avLst/>
          </a:prstGeom>
          <a:noFill/>
          <a:ln w="9525">
            <a:noFill/>
            <a:miter lim="800000"/>
            <a:headEnd/>
            <a:tailEnd/>
          </a:ln>
        </p:spPr>
      </p:pic>
      <p:graphicFrame>
        <p:nvGraphicFramePr>
          <p:cNvPr id="25602" name="Object 5"/>
          <p:cNvGraphicFramePr>
            <a:graphicFrameLocks noGrp="1" noChangeAspect="1"/>
          </p:cNvGraphicFramePr>
          <p:nvPr>
            <p:ph sz="quarter" idx="3"/>
            <p:extLst>
              <p:ext uri="{D42A27DB-BD31-4B8C-83A1-F6EECF244321}">
                <p14:modId xmlns:p14="http://schemas.microsoft.com/office/powerpoint/2010/main" val="155864795"/>
              </p:ext>
            </p:extLst>
          </p:nvPr>
        </p:nvGraphicFramePr>
        <p:xfrm>
          <a:off x="1004366" y="5008563"/>
          <a:ext cx="4503738" cy="747712"/>
        </p:xfrm>
        <a:graphic>
          <a:graphicData uri="http://schemas.openxmlformats.org/presentationml/2006/ole">
            <mc:AlternateContent xmlns:mc="http://schemas.openxmlformats.org/markup-compatibility/2006">
              <mc:Choice xmlns:v="urn:schemas-microsoft-com:vml" Requires="v">
                <p:oleObj spid="_x0000_s2093" name="公式" r:id="rId5" imgW="2692080" imgH="444240" progId="Equation.3">
                  <p:embed/>
                </p:oleObj>
              </mc:Choice>
              <mc:Fallback>
                <p:oleObj name="公式" r:id="rId5" imgW="269208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366" y="5008563"/>
                        <a:ext cx="4503738" cy="747712"/>
                      </a:xfrm>
                      <a:prstGeom prst="rect">
                        <a:avLst/>
                      </a:prstGeom>
                      <a:solidFill>
                        <a:srgbClr val="FFFF99">
                          <a:alpha val="48000"/>
                        </a:srgbClr>
                      </a:solidFill>
                    </p:spPr>
                  </p:pic>
                </p:oleObj>
              </mc:Fallback>
            </mc:AlternateContent>
          </a:graphicData>
        </a:graphic>
      </p:graphicFrame>
      <p:graphicFrame>
        <p:nvGraphicFramePr>
          <p:cNvPr id="25604" name="Object 7"/>
          <p:cNvGraphicFramePr>
            <a:graphicFrameLocks noChangeAspect="1"/>
          </p:cNvGraphicFramePr>
          <p:nvPr>
            <p:extLst>
              <p:ext uri="{D42A27DB-BD31-4B8C-83A1-F6EECF244321}">
                <p14:modId xmlns:p14="http://schemas.microsoft.com/office/powerpoint/2010/main" val="1837417756"/>
              </p:ext>
            </p:extLst>
          </p:nvPr>
        </p:nvGraphicFramePr>
        <p:xfrm>
          <a:off x="1017513" y="3090482"/>
          <a:ext cx="4346575" cy="619125"/>
        </p:xfrm>
        <a:graphic>
          <a:graphicData uri="http://schemas.openxmlformats.org/presentationml/2006/ole">
            <mc:AlternateContent xmlns:mc="http://schemas.openxmlformats.org/markup-compatibility/2006">
              <mc:Choice xmlns:v="urn:schemas-microsoft-com:vml" Requires="v">
                <p:oleObj spid="_x0000_s2094" name="公式" r:id="rId7" imgW="2768400" imgH="393480" progId="Equation.3">
                  <p:embed/>
                </p:oleObj>
              </mc:Choice>
              <mc:Fallback>
                <p:oleObj name="公式" r:id="rId7" imgW="27684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7513" y="3090482"/>
                        <a:ext cx="4346575" cy="619125"/>
                      </a:xfrm>
                      <a:prstGeom prst="rect">
                        <a:avLst/>
                      </a:prstGeom>
                      <a:solidFill>
                        <a:srgbClr val="FFFF99">
                          <a:alpha val="48000"/>
                        </a:srgbClr>
                      </a:solidFill>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043608" y="4067143"/>
                <a:ext cx="4320480" cy="518604"/>
              </a:xfrm>
              <a:prstGeom prst="rect">
                <a:avLst/>
              </a:prstGeom>
              <a:noFill/>
            </p:spPr>
            <p:txBody>
              <a:bodyPr wrap="square" lIns="0" tIns="0" rIns="0" bIns="0" rtlCol="1">
                <a:spAutoFit/>
              </a:bodyPr>
              <a:lstStyle/>
              <a:p>
                <a:pPr algn="l" rtl="0"/>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𝒌</m:t>
                      </m:r>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𝒙</m:t>
                          </m:r>
                        </m:e>
                        <m:sub>
                          <m:r>
                            <a:rPr lang="en-GB" b="1" i="1" smtClean="0">
                              <a:latin typeface="Cambria Math" panose="02040503050406030204" pitchFamily="18" charset="0"/>
                            </a:rPr>
                            <m:t>𝒎𝒂𝒙</m:t>
                          </m:r>
                        </m:sub>
                        <m:sup>
                          <m:r>
                            <a:rPr lang="en-GB" b="1" i="1" smtClean="0">
                              <a:latin typeface="Cambria Math" panose="02040503050406030204" pitchFamily="18" charset="0"/>
                            </a:rPr>
                            <m:t>𝟐</m:t>
                          </m:r>
                        </m:sup>
                      </m:sSubSup>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𝟏</m:t>
                          </m:r>
                        </m:num>
                        <m:den>
                          <m:r>
                            <a:rPr lang="en-GB" b="1" i="1">
                              <a:latin typeface="Cambria Math" panose="02040503050406030204" pitchFamily="18" charset="0"/>
                            </a:rPr>
                            <m:t>𝟐</m:t>
                          </m:r>
                        </m:den>
                      </m:f>
                      <m:r>
                        <a:rPr lang="en-GB" b="1" i="1" smtClean="0">
                          <a:latin typeface="Cambria Math" panose="02040503050406030204" pitchFamily="18" charset="0"/>
                        </a:rPr>
                        <m:t>𝒎</m:t>
                      </m:r>
                      <m:sSubSup>
                        <m:sSubSupPr>
                          <m:ctrlPr>
                            <a:rPr lang="en-GB" b="1" i="1">
                              <a:latin typeface="Cambria Math" panose="02040503050406030204" pitchFamily="18" charset="0"/>
                            </a:rPr>
                          </m:ctrlPr>
                        </m:sSubSupPr>
                        <m:e>
                          <m:r>
                            <a:rPr lang="en-GB" b="1" i="1" smtClean="0">
                              <a:latin typeface="Cambria Math" panose="02040503050406030204" pitchFamily="18" charset="0"/>
                            </a:rPr>
                            <m:t>𝒗</m:t>
                          </m:r>
                        </m:e>
                        <m:sub>
                          <m:r>
                            <a:rPr lang="en-GB" b="1" i="1" smtClean="0">
                              <a:latin typeface="Cambria Math" panose="02040503050406030204" pitchFamily="18" charset="0"/>
                            </a:rPr>
                            <m:t>𝑨</m:t>
                          </m:r>
                        </m:sub>
                        <m:sup>
                          <m:r>
                            <a:rPr lang="en-GB" b="1" i="1">
                              <a:latin typeface="Cambria Math" panose="02040503050406030204" pitchFamily="18" charset="0"/>
                            </a:rPr>
                            <m:t>𝟐</m:t>
                          </m:r>
                        </m:sup>
                      </m:sSub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ar-SA" b="1" dirty="0"/>
              </a:p>
            </p:txBody>
          </p:sp>
        </mc:Choice>
        <mc:Fallback xmlns="">
          <p:sp>
            <p:nvSpPr>
              <p:cNvPr id="2" name="TextBox 1"/>
              <p:cNvSpPr txBox="1">
                <a:spLocks noRot="1" noChangeAspect="1" noMove="1" noResize="1" noEditPoints="1" noAdjustHandles="1" noChangeArrowheads="1" noChangeShapeType="1" noTextEdit="1"/>
              </p:cNvSpPr>
              <p:nvPr/>
            </p:nvSpPr>
            <p:spPr>
              <a:xfrm>
                <a:off x="1043608" y="4067143"/>
                <a:ext cx="4320480" cy="518604"/>
              </a:xfrm>
              <a:prstGeom prst="rect">
                <a:avLst/>
              </a:prstGeom>
              <a:blipFill rotWithShape="0">
                <a:blip r:embed="rId9"/>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95155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2"/>
          <p:cNvSpPr>
            <a:spLocks noGrp="1" noChangeArrowheads="1"/>
          </p:cNvSpPr>
          <p:nvPr>
            <p:ph type="title"/>
          </p:nvPr>
        </p:nvSpPr>
        <p:spPr>
          <a:noFill/>
        </p:spPr>
        <p:txBody>
          <a:bodyPr/>
          <a:lstStyle/>
          <a:p>
            <a:pPr eaLnBrk="1" hangingPunct="1"/>
            <a:r>
              <a:rPr lang="en-US" altLang="zh-CN" sz="4200">
                <a:ea typeface="宋体" pitchFamily="2" charset="-122"/>
              </a:rPr>
              <a:t>Block-Spring Collision</a:t>
            </a:r>
            <a:endParaRPr lang="en-US" sz="4200"/>
          </a:p>
        </p:txBody>
      </p:sp>
      <p:sp>
        <p:nvSpPr>
          <p:cNvPr id="26634" name="Rectangle 3"/>
          <p:cNvSpPr>
            <a:spLocks noGrp="1" noChangeArrowheads="1"/>
          </p:cNvSpPr>
          <p:nvPr>
            <p:ph type="body" sz="half" idx="1"/>
          </p:nvPr>
        </p:nvSpPr>
        <p:spPr>
          <a:xfrm>
            <a:off x="457200" y="1193800"/>
            <a:ext cx="8445500" cy="4648200"/>
          </a:xfrm>
        </p:spPr>
        <p:txBody>
          <a:bodyPr/>
          <a:lstStyle/>
          <a:p>
            <a:pPr algn="l" rtl="0" eaLnBrk="1" hangingPunct="1"/>
            <a:r>
              <a:rPr lang="en-US" sz="2000" dirty="0"/>
              <a:t>A block having a mass of 0.8 kg is given an initial velocity </a:t>
            </a:r>
            <a:r>
              <a:rPr lang="en-US" sz="2000" dirty="0" err="1"/>
              <a:t>v</a:t>
            </a:r>
            <a:r>
              <a:rPr lang="en-US" sz="2000" baseline="-25000" dirty="0" err="1"/>
              <a:t>A</a:t>
            </a:r>
            <a:r>
              <a:rPr lang="en-US" sz="2000" dirty="0"/>
              <a:t> = 1.2 m/s to the right and collides with a spring whose mass is negligible and whose force constant is k = 50 N/m as shown in figure. </a:t>
            </a:r>
            <a:r>
              <a:rPr lang="en-US" sz="2000" dirty="0">
                <a:solidFill>
                  <a:schemeClr val="accent2"/>
                </a:solidFill>
              </a:rPr>
              <a:t>Suppose a constant force of kinetic friction acts between the block and the surface,</a:t>
            </a:r>
            <a:r>
              <a:rPr lang="en-US" sz="2000" dirty="0"/>
              <a:t> with </a:t>
            </a:r>
            <a:r>
              <a:rPr lang="en-US" sz="2000" dirty="0">
                <a:cs typeface="Tahoma" pitchFamily="34" charset="0"/>
              </a:rPr>
              <a:t>µ</a:t>
            </a:r>
            <a:r>
              <a:rPr lang="en-US" sz="2000" baseline="-25000" dirty="0">
                <a:cs typeface="Tahoma" pitchFamily="34" charset="0"/>
              </a:rPr>
              <a:t>k</a:t>
            </a:r>
            <a:r>
              <a:rPr lang="en-US" sz="2000" dirty="0">
                <a:cs typeface="Tahoma" pitchFamily="34" charset="0"/>
              </a:rPr>
              <a:t> = 0.5,</a:t>
            </a:r>
            <a:r>
              <a:rPr lang="en-US" sz="2000" dirty="0"/>
              <a:t> what is the maximum compression x</a:t>
            </a:r>
            <a:r>
              <a:rPr lang="en-US" sz="2000" baseline="-25000" dirty="0"/>
              <a:t>c </a:t>
            </a:r>
            <a:r>
              <a:rPr lang="en-US" sz="2000" dirty="0"/>
              <a:t>in the spring.</a:t>
            </a:r>
            <a:endParaRPr lang="en-US" altLang="zh-CN" sz="2000" dirty="0">
              <a:ea typeface="宋体" pitchFamily="2" charset="-122"/>
            </a:endParaRPr>
          </a:p>
        </p:txBody>
      </p:sp>
      <p:pic>
        <p:nvPicPr>
          <p:cNvPr id="26635" name="Picture 4" descr="0811"/>
          <p:cNvPicPr>
            <a:picLocks noChangeAspect="1" noChangeArrowheads="1"/>
          </p:cNvPicPr>
          <p:nvPr/>
        </p:nvPicPr>
        <p:blipFill>
          <a:blip r:embed="rId4"/>
          <a:srcRect/>
          <a:stretch>
            <a:fillRect/>
          </a:stretch>
        </p:blipFill>
        <p:spPr bwMode="auto">
          <a:xfrm>
            <a:off x="5900737" y="2767013"/>
            <a:ext cx="3279775" cy="3316287"/>
          </a:xfrm>
          <a:prstGeom prst="rect">
            <a:avLst/>
          </a:prstGeom>
          <a:noFill/>
          <a:ln w="9525">
            <a:noFill/>
            <a:miter lim="800000"/>
            <a:headEnd/>
            <a:tailEnd/>
          </a:ln>
        </p:spPr>
      </p:pic>
      <p:graphicFrame>
        <p:nvGraphicFramePr>
          <p:cNvPr id="26626" name="Object 5"/>
          <p:cNvGraphicFramePr>
            <a:graphicFrameLocks noChangeAspect="1"/>
          </p:cNvGraphicFramePr>
          <p:nvPr/>
        </p:nvGraphicFramePr>
        <p:xfrm>
          <a:off x="962769" y="3695700"/>
          <a:ext cx="4465637" cy="639763"/>
        </p:xfrm>
        <a:graphic>
          <a:graphicData uri="http://schemas.openxmlformats.org/presentationml/2006/ole">
            <mc:AlternateContent xmlns:mc="http://schemas.openxmlformats.org/markup-compatibility/2006">
              <mc:Choice xmlns:v="urn:schemas-microsoft-com:vml" Requires="v">
                <p:oleObj spid="_x0000_s3182" name="公式" r:id="rId5" imgW="2755800" imgH="393480" progId="Equation.3">
                  <p:embed/>
                </p:oleObj>
              </mc:Choice>
              <mc:Fallback>
                <p:oleObj name="公式" r:id="rId5" imgW="27558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769" y="3695700"/>
                        <a:ext cx="4465637" cy="639763"/>
                      </a:xfrm>
                      <a:prstGeom prst="rect">
                        <a:avLst/>
                      </a:prstGeom>
                      <a:solidFill>
                        <a:srgbClr val="FFFF99">
                          <a:alpha val="48000"/>
                        </a:srgbClr>
                      </a:solidFill>
                    </p:spPr>
                  </p:pic>
                </p:oleObj>
              </mc:Fallback>
            </mc:AlternateContent>
          </a:graphicData>
        </a:graphic>
      </p:graphicFrame>
      <p:graphicFrame>
        <p:nvGraphicFramePr>
          <p:cNvPr id="26627" name="Object 6"/>
          <p:cNvGraphicFramePr>
            <a:graphicFrameLocks noGrp="1" noChangeAspect="1"/>
          </p:cNvGraphicFramePr>
          <p:nvPr>
            <p:ph sz="quarter" idx="2"/>
          </p:nvPr>
        </p:nvGraphicFramePr>
        <p:xfrm>
          <a:off x="237281" y="3125788"/>
          <a:ext cx="5630863" cy="520700"/>
        </p:xfrm>
        <a:graphic>
          <a:graphicData uri="http://schemas.openxmlformats.org/presentationml/2006/ole">
            <mc:AlternateContent xmlns:mc="http://schemas.openxmlformats.org/markup-compatibility/2006">
              <mc:Choice xmlns:v="urn:schemas-microsoft-com:vml" Requires="v">
                <p:oleObj spid="_x0000_s3183" name="公式" r:id="rId7" imgW="4254480" imgH="393480" progId="Equation.3">
                  <p:embed/>
                </p:oleObj>
              </mc:Choice>
              <mc:Fallback>
                <p:oleObj name="公式" r:id="rId7" imgW="42544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281" y="3125788"/>
                        <a:ext cx="5630863" cy="520700"/>
                      </a:xfrm>
                      <a:prstGeom prst="rect">
                        <a:avLst/>
                      </a:prstGeom>
                      <a:solidFill>
                        <a:srgbClr val="FFFF99">
                          <a:alpha val="48000"/>
                        </a:srgbClr>
                      </a:solidFill>
                    </p:spPr>
                  </p:pic>
                </p:oleObj>
              </mc:Fallback>
            </mc:AlternateContent>
          </a:graphicData>
        </a:graphic>
      </p:graphicFrame>
      <p:graphicFrame>
        <p:nvGraphicFramePr>
          <p:cNvPr id="26628" name="Object 7"/>
          <p:cNvGraphicFramePr>
            <a:graphicFrameLocks noChangeAspect="1"/>
          </p:cNvGraphicFramePr>
          <p:nvPr/>
        </p:nvGraphicFramePr>
        <p:xfrm>
          <a:off x="1697781" y="4851400"/>
          <a:ext cx="2497138" cy="625475"/>
        </p:xfrm>
        <a:graphic>
          <a:graphicData uri="http://schemas.openxmlformats.org/presentationml/2006/ole">
            <mc:AlternateContent xmlns:mc="http://schemas.openxmlformats.org/markup-compatibility/2006">
              <mc:Choice xmlns:v="urn:schemas-microsoft-com:vml" Requires="v">
                <p:oleObj spid="_x0000_s3184" name="公式" r:id="rId9" imgW="1574640" imgH="393480" progId="Equation.3">
                  <p:embed/>
                </p:oleObj>
              </mc:Choice>
              <mc:Fallback>
                <p:oleObj name="公式" r:id="rId9" imgW="157464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7781" y="4851400"/>
                        <a:ext cx="2497138" cy="625475"/>
                      </a:xfrm>
                      <a:prstGeom prst="rect">
                        <a:avLst/>
                      </a:prstGeom>
                      <a:solidFill>
                        <a:srgbClr val="FFFF99">
                          <a:alpha val="48000"/>
                        </a:srgbClr>
                      </a:solidFill>
                    </p:spPr>
                  </p:pic>
                </p:oleObj>
              </mc:Fallback>
            </mc:AlternateContent>
          </a:graphicData>
        </a:graphic>
      </p:graphicFrame>
      <p:graphicFrame>
        <p:nvGraphicFramePr>
          <p:cNvPr id="26629" name="Object 8"/>
          <p:cNvGraphicFramePr>
            <a:graphicFrameLocks noChangeAspect="1"/>
          </p:cNvGraphicFramePr>
          <p:nvPr/>
        </p:nvGraphicFramePr>
        <p:xfrm>
          <a:off x="1607294" y="4354513"/>
          <a:ext cx="2832100" cy="419100"/>
        </p:xfrm>
        <a:graphic>
          <a:graphicData uri="http://schemas.openxmlformats.org/presentationml/2006/ole">
            <mc:AlternateContent xmlns:mc="http://schemas.openxmlformats.org/markup-compatibility/2006">
              <mc:Choice xmlns:v="urn:schemas-microsoft-com:vml" Requires="v">
                <p:oleObj spid="_x0000_s3185" name="公式" r:id="rId11" imgW="1549080" imgH="228600" progId="Equation.3">
                  <p:embed/>
                </p:oleObj>
              </mc:Choice>
              <mc:Fallback>
                <p:oleObj name="公式" r:id="rId11" imgW="1549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7294" y="4354513"/>
                        <a:ext cx="2832100" cy="419100"/>
                      </a:xfrm>
                      <a:prstGeom prst="rect">
                        <a:avLst/>
                      </a:prstGeom>
                      <a:solidFill>
                        <a:srgbClr val="FFFF99">
                          <a:alpha val="48000"/>
                        </a:srgbClr>
                      </a:solidFill>
                    </p:spPr>
                  </p:pic>
                </p:oleObj>
              </mc:Fallback>
            </mc:AlternateContent>
          </a:graphicData>
        </a:graphic>
      </p:graphicFrame>
      <p:graphicFrame>
        <p:nvGraphicFramePr>
          <p:cNvPr id="26630" name="Object 9"/>
          <p:cNvGraphicFramePr>
            <a:graphicFrameLocks noGrp="1" noChangeAspect="1"/>
          </p:cNvGraphicFramePr>
          <p:nvPr>
            <p:ph sz="quarter" idx="3"/>
          </p:nvPr>
        </p:nvGraphicFramePr>
        <p:xfrm>
          <a:off x="948481" y="5613400"/>
          <a:ext cx="2133600" cy="361950"/>
        </p:xfrm>
        <a:graphic>
          <a:graphicData uri="http://schemas.openxmlformats.org/presentationml/2006/ole">
            <mc:AlternateContent xmlns:mc="http://schemas.openxmlformats.org/markup-compatibility/2006">
              <mc:Choice xmlns:v="urn:schemas-microsoft-com:vml" Requires="v">
                <p:oleObj spid="_x0000_s3186" name="公式" r:id="rId13" imgW="1422360" imgH="241200" progId="Equation.3">
                  <p:embed/>
                </p:oleObj>
              </mc:Choice>
              <mc:Fallback>
                <p:oleObj name="公式" r:id="rId13" imgW="1422360" imgH="241200" progId="Equation.3">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8481" y="5613400"/>
                        <a:ext cx="2133600" cy="361950"/>
                      </a:xfrm>
                      <a:prstGeom prst="rect">
                        <a:avLst/>
                      </a:prstGeom>
                      <a:solidFill>
                        <a:srgbClr val="FFFF99">
                          <a:alpha val="48000"/>
                        </a:srgbClr>
                      </a:solidFill>
                    </p:spPr>
                  </p:pic>
                </p:oleObj>
              </mc:Fallback>
            </mc:AlternateContent>
          </a:graphicData>
        </a:graphic>
      </p:graphicFrame>
      <p:graphicFrame>
        <p:nvGraphicFramePr>
          <p:cNvPr id="26631" name="Object 10"/>
          <p:cNvGraphicFramePr>
            <a:graphicFrameLocks noChangeAspect="1"/>
          </p:cNvGraphicFramePr>
          <p:nvPr/>
        </p:nvGraphicFramePr>
        <p:xfrm>
          <a:off x="3444031" y="5622925"/>
          <a:ext cx="1181100" cy="342900"/>
        </p:xfrm>
        <a:graphic>
          <a:graphicData uri="http://schemas.openxmlformats.org/presentationml/2006/ole">
            <mc:AlternateContent xmlns:mc="http://schemas.openxmlformats.org/markup-compatibility/2006">
              <mc:Choice xmlns:v="urn:schemas-microsoft-com:vml" Requires="v">
                <p:oleObj spid="_x0000_s3187" name="公式" r:id="rId15" imgW="787320" imgH="228600" progId="Equation.3">
                  <p:embed/>
                </p:oleObj>
              </mc:Choice>
              <mc:Fallback>
                <p:oleObj name="公式" r:id="rId15" imgW="78732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4031" y="5622925"/>
                        <a:ext cx="1181100" cy="342900"/>
                      </a:xfrm>
                      <a:prstGeom prst="rect">
                        <a:avLst/>
                      </a:prstGeom>
                      <a:solidFill>
                        <a:srgbClr val="FFFF99">
                          <a:alpha val="48000"/>
                        </a:srgbClr>
                      </a:solidFill>
                    </p:spPr>
                  </p:pic>
                </p:oleObj>
              </mc:Fallback>
            </mc:AlternateContent>
          </a:graphicData>
        </a:graphic>
      </p:graphicFrame>
    </p:spTree>
    <p:extLst>
      <p:ext uri="{BB962C8B-B14F-4D97-AF65-F5344CB8AC3E}">
        <p14:creationId xmlns:p14="http://schemas.microsoft.com/office/powerpoint/2010/main" val="234244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2" descr="0812"/>
          <p:cNvPicPr>
            <a:picLocks noChangeAspect="1" noChangeArrowheads="1"/>
          </p:cNvPicPr>
          <p:nvPr/>
        </p:nvPicPr>
        <p:blipFill>
          <a:blip r:embed="rId4"/>
          <a:srcRect/>
          <a:stretch>
            <a:fillRect/>
          </a:stretch>
        </p:blipFill>
        <p:spPr bwMode="auto">
          <a:xfrm>
            <a:off x="5619010" y="3140968"/>
            <a:ext cx="3563937" cy="2405063"/>
          </a:xfrm>
          <a:prstGeom prst="rect">
            <a:avLst/>
          </a:prstGeom>
          <a:noFill/>
          <a:ln w="9525">
            <a:noFill/>
            <a:miter lim="800000"/>
            <a:headEnd/>
            <a:tailEnd/>
          </a:ln>
        </p:spPr>
      </p:pic>
      <p:sp>
        <p:nvSpPr>
          <p:cNvPr id="27658" name="Rectangle 3"/>
          <p:cNvSpPr>
            <a:spLocks noGrp="1" noChangeArrowheads="1"/>
          </p:cNvSpPr>
          <p:nvPr>
            <p:ph type="title"/>
          </p:nvPr>
        </p:nvSpPr>
        <p:spPr>
          <a:noFill/>
        </p:spPr>
        <p:txBody>
          <a:bodyPr/>
          <a:lstStyle/>
          <a:p>
            <a:pPr eaLnBrk="1" hangingPunct="1"/>
            <a:r>
              <a:rPr lang="en-US" altLang="zh-CN" sz="4200">
                <a:ea typeface="宋体" pitchFamily="2" charset="-122"/>
              </a:rPr>
              <a:t>Connected Blocks in Motion</a:t>
            </a:r>
            <a:endParaRPr lang="en-US" sz="4200"/>
          </a:p>
        </p:txBody>
      </p:sp>
      <p:sp>
        <p:nvSpPr>
          <p:cNvPr id="27659" name="Rectangle 4"/>
          <p:cNvSpPr>
            <a:spLocks noGrp="1" noChangeArrowheads="1"/>
          </p:cNvSpPr>
          <p:nvPr>
            <p:ph type="body" sz="half" idx="1"/>
          </p:nvPr>
        </p:nvSpPr>
        <p:spPr>
          <a:xfrm>
            <a:off x="457200" y="1193800"/>
            <a:ext cx="8445500" cy="4648200"/>
          </a:xfrm>
        </p:spPr>
        <p:txBody>
          <a:bodyPr/>
          <a:lstStyle/>
          <a:p>
            <a:pPr algn="just" rtl="0" eaLnBrk="1" hangingPunct="1"/>
            <a:r>
              <a:rPr lang="en-US" altLang="zh-CN" sz="2000" dirty="0">
                <a:ea typeface="宋体" pitchFamily="2" charset="-122"/>
              </a:rPr>
              <a:t>Two blocks are connected by a light string that passes over a frictionless pulley</a:t>
            </a:r>
            <a:r>
              <a:rPr lang="en-US" sz="2000" dirty="0"/>
              <a:t>.</a:t>
            </a:r>
            <a:r>
              <a:rPr lang="en-US" altLang="zh-CN" sz="2000" dirty="0">
                <a:ea typeface="宋体" pitchFamily="2" charset="-122"/>
              </a:rPr>
              <a:t> The block of mass </a:t>
            </a:r>
            <a:r>
              <a:rPr lang="en-US" altLang="zh-CN" sz="2000" i="1" dirty="0">
                <a:latin typeface="Times New Roman" pitchFamily="18" charset="0"/>
                <a:ea typeface="宋体" pitchFamily="2" charset="-122"/>
                <a:cs typeface="Times New Roman" pitchFamily="18" charset="0"/>
              </a:rPr>
              <a:t>m</a:t>
            </a:r>
            <a:r>
              <a:rPr lang="en-US" altLang="zh-CN" sz="2000" baseline="-25000" dirty="0">
                <a:latin typeface="Times New Roman" pitchFamily="18" charset="0"/>
                <a:ea typeface="宋体" pitchFamily="2" charset="-122"/>
                <a:cs typeface="Times New Roman" pitchFamily="18" charset="0"/>
              </a:rPr>
              <a:t>1</a:t>
            </a:r>
            <a:r>
              <a:rPr lang="en-US" altLang="zh-CN" sz="2000" dirty="0">
                <a:ea typeface="宋体" pitchFamily="2" charset="-122"/>
              </a:rPr>
              <a:t> lies on a horizontal surface and is connected to a spring of force constant </a:t>
            </a:r>
            <a:r>
              <a:rPr lang="en-US" altLang="zh-CN" sz="2000" i="1" dirty="0">
                <a:latin typeface="Times New Roman" pitchFamily="18" charset="0"/>
                <a:ea typeface="宋体" pitchFamily="2" charset="-122"/>
              </a:rPr>
              <a:t>k</a:t>
            </a:r>
            <a:r>
              <a:rPr lang="en-US" altLang="zh-CN" sz="2000" dirty="0">
                <a:ea typeface="宋体" pitchFamily="2" charset="-122"/>
              </a:rPr>
              <a:t>. The system is released from rest when the spring is </a:t>
            </a:r>
            <a:r>
              <a:rPr lang="en-US" altLang="zh-CN" sz="2000" dirty="0" err="1">
                <a:ea typeface="宋体" pitchFamily="2" charset="-122"/>
              </a:rPr>
              <a:t>unstretched</a:t>
            </a:r>
            <a:r>
              <a:rPr lang="en-US" altLang="zh-CN" sz="2000" dirty="0">
                <a:ea typeface="宋体" pitchFamily="2" charset="-122"/>
              </a:rPr>
              <a:t>. If the hanging block of mass </a:t>
            </a:r>
            <a:r>
              <a:rPr lang="en-US" altLang="zh-CN" sz="2000" i="1" dirty="0">
                <a:latin typeface="Times New Roman" pitchFamily="18" charset="0"/>
                <a:ea typeface="宋体" pitchFamily="2" charset="-122"/>
              </a:rPr>
              <a:t>m</a:t>
            </a:r>
            <a:r>
              <a:rPr lang="en-US" altLang="zh-CN" sz="2000" baseline="-25000" dirty="0">
                <a:latin typeface="Times New Roman" pitchFamily="18" charset="0"/>
                <a:ea typeface="宋体" pitchFamily="2" charset="-122"/>
              </a:rPr>
              <a:t>2</a:t>
            </a:r>
            <a:r>
              <a:rPr lang="en-US" altLang="zh-CN" sz="2000" dirty="0">
                <a:ea typeface="宋体" pitchFamily="2" charset="-122"/>
              </a:rPr>
              <a:t> falls a distance </a:t>
            </a:r>
            <a:r>
              <a:rPr lang="en-US" altLang="zh-CN" sz="2000" i="1" dirty="0">
                <a:latin typeface="Times New Roman" pitchFamily="18" charset="0"/>
                <a:ea typeface="宋体" pitchFamily="2" charset="-122"/>
              </a:rPr>
              <a:t>h</a:t>
            </a:r>
            <a:r>
              <a:rPr lang="en-US" altLang="zh-CN" sz="2000" dirty="0">
                <a:ea typeface="宋体" pitchFamily="2" charset="-122"/>
              </a:rPr>
              <a:t> before coming to rest, calculate the coefficient of kinetic friction between the block of mass </a:t>
            </a:r>
            <a:r>
              <a:rPr lang="en-US" altLang="zh-CN" sz="2000" i="1" dirty="0">
                <a:latin typeface="Times New Roman" pitchFamily="18" charset="0"/>
                <a:ea typeface="宋体" pitchFamily="2" charset="-122"/>
              </a:rPr>
              <a:t>m</a:t>
            </a:r>
            <a:r>
              <a:rPr lang="en-US" altLang="zh-CN" sz="2000" baseline="-25000" dirty="0">
                <a:latin typeface="Times New Roman" pitchFamily="18" charset="0"/>
                <a:ea typeface="宋体" pitchFamily="2" charset="-122"/>
              </a:rPr>
              <a:t>1</a:t>
            </a:r>
            <a:r>
              <a:rPr lang="en-US" altLang="zh-CN" sz="2000" dirty="0">
                <a:ea typeface="宋体" pitchFamily="2" charset="-122"/>
              </a:rPr>
              <a:t> and the surface.</a:t>
            </a:r>
          </a:p>
        </p:txBody>
      </p:sp>
      <p:graphicFrame>
        <p:nvGraphicFramePr>
          <p:cNvPr id="27654" name="Object 9"/>
          <p:cNvGraphicFramePr>
            <a:graphicFrameLocks noChangeAspect="1"/>
          </p:cNvGraphicFramePr>
          <p:nvPr>
            <p:extLst>
              <p:ext uri="{D42A27DB-BD31-4B8C-83A1-F6EECF244321}">
                <p14:modId xmlns:p14="http://schemas.microsoft.com/office/powerpoint/2010/main" val="630504018"/>
              </p:ext>
            </p:extLst>
          </p:nvPr>
        </p:nvGraphicFramePr>
        <p:xfrm>
          <a:off x="2267744" y="6015037"/>
          <a:ext cx="2654300" cy="639763"/>
        </p:xfrm>
        <a:graphic>
          <a:graphicData uri="http://schemas.openxmlformats.org/presentationml/2006/ole">
            <mc:AlternateContent xmlns:mc="http://schemas.openxmlformats.org/markup-compatibility/2006">
              <mc:Choice xmlns:v="urn:schemas-microsoft-com:vml" Requires="v">
                <p:oleObj spid="_x0000_s4172" name="公式" r:id="rId5" imgW="1638000" imgH="393480" progId="Equation.3">
                  <p:embed/>
                </p:oleObj>
              </mc:Choice>
              <mc:Fallback>
                <p:oleObj name="公式" r:id="rId5" imgW="16380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6015037"/>
                        <a:ext cx="2654300" cy="639763"/>
                      </a:xfrm>
                      <a:prstGeom prst="rect">
                        <a:avLst/>
                      </a:prstGeom>
                      <a:solidFill>
                        <a:srgbClr val="FFFF99">
                          <a:alpha val="48000"/>
                        </a:srgbClr>
                      </a:solidFill>
                    </p:spPr>
                  </p:pic>
                </p:oleObj>
              </mc:Fallback>
            </mc:AlternateContent>
          </a:graphicData>
        </a:graphic>
      </p:graphicFrame>
      <p:graphicFrame>
        <p:nvGraphicFramePr>
          <p:cNvPr id="27655" name="Object 10"/>
          <p:cNvGraphicFramePr>
            <a:graphicFrameLocks noChangeAspect="1"/>
          </p:cNvGraphicFramePr>
          <p:nvPr>
            <p:extLst>
              <p:ext uri="{D42A27DB-BD31-4B8C-83A1-F6EECF244321}">
                <p14:modId xmlns:p14="http://schemas.microsoft.com/office/powerpoint/2010/main" val="608170351"/>
              </p:ext>
            </p:extLst>
          </p:nvPr>
        </p:nvGraphicFramePr>
        <p:xfrm>
          <a:off x="5825328" y="5958362"/>
          <a:ext cx="1687513" cy="990600"/>
        </p:xfrm>
        <a:graphic>
          <a:graphicData uri="http://schemas.openxmlformats.org/presentationml/2006/ole">
            <mc:AlternateContent xmlns:mc="http://schemas.openxmlformats.org/markup-compatibility/2006">
              <mc:Choice xmlns:v="urn:schemas-microsoft-com:vml" Requires="v">
                <p:oleObj spid="_x0000_s4173" name="公式" r:id="rId7" imgW="1041120" imgH="609480" progId="Equation.3">
                  <p:embed/>
                </p:oleObj>
              </mc:Choice>
              <mc:Fallback>
                <p:oleObj name="公式" r:id="rId7" imgW="1041120" imgH="609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5328" y="5958362"/>
                        <a:ext cx="1687513" cy="990600"/>
                      </a:xfrm>
                      <a:prstGeom prst="rect">
                        <a:avLst/>
                      </a:prstGeom>
                      <a:solidFill>
                        <a:srgbClr val="FFFF99">
                          <a:alpha val="48000"/>
                        </a:srgbClr>
                      </a:solidFill>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259632" y="3299551"/>
                <a:ext cx="4079131" cy="670761"/>
              </a:xfrm>
              <a:prstGeom prst="rect">
                <a:avLst/>
              </a:prstGeom>
              <a:noFill/>
            </p:spPr>
            <p:txBody>
              <a:bodyPr wrap="square" lIns="0" tIns="0" rIns="0" bIns="0" rtlCol="1">
                <a:spAutoFit/>
              </a:bodyPr>
              <a:lstStyle/>
              <a:p>
                <a:pPr algn="l" rtl="0"/>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𝑲</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𝑼</m:t>
                      </m:r>
                      <m:r>
                        <a:rPr lang="en-GB" b="1" i="1" smtClean="0">
                          <a:latin typeface="Cambria Math" panose="02040503050406030204" pitchFamily="18" charset="0"/>
                        </a:rPr>
                        <m:t>=−</m:t>
                      </m:r>
                      <m:r>
                        <a:rPr lang="en-GB" b="1" i="1" smtClean="0">
                          <a:latin typeface="Cambria Math" panose="02040503050406030204" pitchFamily="18" charset="0"/>
                        </a:rPr>
                        <m:t>𝒇𝒅</m:t>
                      </m:r>
                      <m:r>
                        <a:rPr lang="en-GB" b="1" i="1" smtClean="0">
                          <a:latin typeface="Cambria Math" panose="02040503050406030204" pitchFamily="18" charset="0"/>
                        </a:rPr>
                        <m:t>+</m:t>
                      </m:r>
                      <m:nary>
                        <m:naryPr>
                          <m:chr m:val="∑"/>
                          <m:subHide m:val="on"/>
                          <m:supHide m:val="on"/>
                          <m:ctrlPr>
                            <a:rPr lang="en-GB" b="1" i="1" smtClean="0">
                              <a:latin typeface="Cambria Math" panose="02040503050406030204" pitchFamily="18" charset="0"/>
                            </a:rPr>
                          </m:ctrlPr>
                        </m:naryPr>
                        <m:sub/>
                        <m:sup/>
                        <m:e>
                          <m:sSub>
                            <m:sSubPr>
                              <m:ctrlPr>
                                <a:rPr lang="en-GB" b="1" i="1" smtClean="0">
                                  <a:latin typeface="Cambria Math" panose="02040503050406030204" pitchFamily="18" charset="0"/>
                                </a:rPr>
                              </m:ctrlPr>
                            </m:sSubPr>
                            <m:e>
                              <m:r>
                                <a:rPr lang="en-GB" b="1" i="1" smtClean="0">
                                  <a:latin typeface="Cambria Math" panose="02040503050406030204" pitchFamily="18" charset="0"/>
                                </a:rPr>
                                <m:t>𝑾</m:t>
                              </m:r>
                            </m:e>
                            <m:sub>
                              <m:r>
                                <a:rPr lang="en-GB" b="1" i="1" smtClean="0">
                                  <a:latin typeface="Cambria Math" panose="02040503050406030204" pitchFamily="18" charset="0"/>
                                </a:rPr>
                                <m:t>𝒐𝒕𝒉𝒆𝒓</m:t>
                              </m:r>
                              <m:r>
                                <a:rPr lang="en-GB" b="1" i="1" smtClean="0">
                                  <a:latin typeface="Cambria Math" panose="02040503050406030204" pitchFamily="18" charset="0"/>
                                </a:rPr>
                                <m:t> </m:t>
                              </m:r>
                              <m:r>
                                <a:rPr lang="en-GB" b="1" i="1" smtClean="0">
                                  <a:latin typeface="Cambria Math" panose="02040503050406030204" pitchFamily="18" charset="0"/>
                                </a:rPr>
                                <m:t>𝒇𝒐𝒓𝒄𝒆</m:t>
                              </m:r>
                            </m:sub>
                          </m:sSub>
                        </m:e>
                      </m:nary>
                    </m:oMath>
                  </m:oMathPara>
                </a14:m>
                <a:endParaRPr lang="ar-SA" b="1" dirty="0"/>
              </a:p>
            </p:txBody>
          </p:sp>
        </mc:Choice>
        <mc:Fallback xmlns="">
          <p:sp>
            <p:nvSpPr>
              <p:cNvPr id="2" name="TextBox 1"/>
              <p:cNvSpPr txBox="1">
                <a:spLocks noRot="1" noChangeAspect="1" noMove="1" noResize="1" noEditPoints="1" noAdjustHandles="1" noChangeArrowheads="1" noChangeShapeType="1" noTextEdit="1"/>
              </p:cNvSpPr>
              <p:nvPr/>
            </p:nvSpPr>
            <p:spPr>
              <a:xfrm>
                <a:off x="1259632" y="3299551"/>
                <a:ext cx="4079131" cy="670761"/>
              </a:xfrm>
              <a:prstGeom prst="rect">
                <a:avLst/>
              </a:prstGeom>
              <a:blipFill rotWithShape="0">
                <a:blip r:embed="rId9"/>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243002" y="3941830"/>
                <a:ext cx="6338161" cy="2792303"/>
              </a:xfrm>
              <a:prstGeom prst="rect">
                <a:avLst/>
              </a:prstGeom>
              <a:noFill/>
            </p:spPr>
            <p:txBody>
              <a:bodyPr wrap="square" rtlCol="1">
                <a:spAutoFit/>
              </a:bodyPr>
              <a:lstStyle/>
              <a:p>
                <a:pPr algn="l" rtl="0"/>
                <a:r>
                  <a:rPr lang="en-GB" b="1" dirty="0"/>
                  <a:t>But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𝑲</m:t>
                        </m:r>
                      </m:e>
                      <m:sub>
                        <m:r>
                          <a:rPr lang="en-GB" b="1" i="1" smtClean="0">
                            <a:latin typeface="Cambria Math" panose="02040503050406030204" pitchFamily="18" charset="0"/>
                          </a:rPr>
                          <m:t>𝒇</m:t>
                        </m:r>
                      </m:sub>
                    </m:sSub>
                    <m:r>
                      <a:rPr lang="en-GB" b="1" i="1" smtClean="0">
                        <a:latin typeface="Cambria Math" panose="02040503050406030204" pitchFamily="18" charset="0"/>
                      </a:rPr>
                      <m:t>=</m:t>
                    </m:r>
                    <m:sSub>
                      <m:sSubPr>
                        <m:ctrlPr>
                          <a:rPr lang="en-GB" b="1" i="1">
                            <a:latin typeface="Cambria Math" panose="02040503050406030204" pitchFamily="18" charset="0"/>
                          </a:rPr>
                        </m:ctrlPr>
                      </m:sSubPr>
                      <m:e>
                        <m:r>
                          <a:rPr lang="en-GB" b="1" i="1" smtClean="0">
                            <a:latin typeface="Cambria Math" panose="02040503050406030204" pitchFamily="18" charset="0"/>
                          </a:rPr>
                          <m:t>𝑲</m:t>
                        </m:r>
                      </m:e>
                      <m:sub>
                        <m:r>
                          <a:rPr lang="en-GB" b="1" i="1" smtClean="0">
                            <a:latin typeface="Cambria Math" panose="02040503050406030204" pitchFamily="18" charset="0"/>
                          </a:rPr>
                          <m:t>𝒊</m:t>
                        </m:r>
                      </m:sub>
                    </m:sSub>
                    <m:r>
                      <a:rPr lang="en-GB" b="1" i="1" smtClean="0">
                        <a:latin typeface="Cambria Math" panose="02040503050406030204" pitchFamily="18" charset="0"/>
                      </a:rPr>
                      <m:t>=</m:t>
                    </m:r>
                    <m:r>
                      <a:rPr lang="en-GB" b="1" i="1" smtClean="0">
                        <a:latin typeface="Cambria Math" panose="02040503050406030204" pitchFamily="18" charset="0"/>
                      </a:rPr>
                      <m:t>𝟎</m:t>
                    </m:r>
                  </m:oMath>
                </a14:m>
                <a:endParaRPr lang="en-GB" b="1" dirty="0"/>
              </a:p>
              <a:p>
                <a:pPr algn="l" rtl="0"/>
                <a:r>
                  <a:rPr lang="en-GB" b="1" dirty="0"/>
                  <a:t>      </a:t>
                </a:r>
                <a:r>
                  <a:rPr lang="el-GR" b="1" dirty="0"/>
                  <a:t>Δ</a:t>
                </a:r>
                <a:r>
                  <a:rPr lang="en-GB" b="1" dirty="0"/>
                  <a:t>U = </a:t>
                </a:r>
                <a14:m>
                  <m:oMath xmlns:m="http://schemas.openxmlformats.org/officeDocument/2006/math">
                    <m:r>
                      <a:rPr lang="en-GB" b="1" i="1" smtClean="0">
                        <a:latin typeface="Cambria Math" panose="02040503050406030204" pitchFamily="18" charset="0"/>
                        <a:ea typeface="Cambria Math" panose="02040503050406030204" pitchFamily="18" charset="0"/>
                      </a:rPr>
                      <m:t>∆</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𝒈</m:t>
                        </m:r>
                      </m:sub>
                    </m:sSub>
                  </m:oMath>
                </a14:m>
                <a:r>
                  <a:rPr lang="en-GB" b="1" dirty="0"/>
                  <a:t>+</a:t>
                </a:r>
                <a14:m>
                  <m:oMath xmlns:m="http://schemas.openxmlformats.org/officeDocument/2006/math">
                    <m:r>
                      <a:rPr lang="en-GB" b="1"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𝒔</m:t>
                        </m:r>
                      </m:sub>
                    </m:sSub>
                  </m:oMath>
                </a14:m>
                <a:endParaRPr lang="en-GB" b="1" dirty="0">
                  <a:ea typeface="Cambria Math" panose="02040503050406030204" pitchFamily="18" charset="0"/>
                </a:endParaRPr>
              </a:p>
              <a:p>
                <a:pPr algn="l" rtl="0"/>
                <a14:m>
                  <m:oMath xmlns:m="http://schemas.openxmlformats.org/officeDocument/2006/math">
                    <m:r>
                      <a:rPr lang="en-GB" b="1"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a:latin typeface="Cambria Math" panose="02040503050406030204" pitchFamily="18" charset="0"/>
                            <a:ea typeface="Cambria Math" panose="02040503050406030204" pitchFamily="18" charset="0"/>
                          </a:rPr>
                          <m:t>𝒈</m:t>
                        </m:r>
                      </m:sub>
                    </m:sSub>
                  </m:oMath>
                </a14:m>
                <a:r>
                  <a:rPr lang="en-GB" b="1" dirty="0"/>
                  <a:t>=</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𝒈𝒇</m:t>
                        </m:r>
                      </m:sub>
                    </m:sSub>
                    <m:r>
                      <a:rPr lang="en-GB" b="1" i="1" smtClean="0">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a:latin typeface="Cambria Math" panose="02040503050406030204" pitchFamily="18" charset="0"/>
                            <a:ea typeface="Cambria Math" panose="02040503050406030204" pitchFamily="18" charset="0"/>
                          </a:rPr>
                          <m:t>𝒈</m:t>
                        </m:r>
                        <m:r>
                          <a:rPr lang="en-GB" b="1" i="1" smtClean="0">
                            <a:latin typeface="Cambria Math" panose="02040503050406030204" pitchFamily="18" charset="0"/>
                            <a:ea typeface="Cambria Math" panose="02040503050406030204" pitchFamily="18" charset="0"/>
                          </a:rPr>
                          <m:t>𝒊</m:t>
                        </m:r>
                      </m:sub>
                    </m:sSub>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𝟎</m:t>
                    </m:r>
                    <m:r>
                      <a:rPr lang="en-GB" b="1" i="1" smtClean="0">
                        <a:latin typeface="Cambria Math" panose="02040503050406030204" pitchFamily="18" charset="0"/>
                        <a:ea typeface="Cambria Math" panose="02040503050406030204" pitchFamily="18" charset="0"/>
                      </a:rPr>
                      <m:t>−</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𝒎</m:t>
                        </m:r>
                      </m:e>
                      <m:sub>
                        <m:r>
                          <a:rPr lang="en-GB" b="1" i="1" smtClean="0">
                            <a:latin typeface="Cambria Math" panose="02040503050406030204" pitchFamily="18" charset="0"/>
                            <a:ea typeface="Cambria Math" panose="02040503050406030204" pitchFamily="18" charset="0"/>
                          </a:rPr>
                          <m:t>𝟐</m:t>
                        </m:r>
                      </m:sub>
                    </m:sSub>
                    <m:r>
                      <a:rPr lang="en-GB" b="1" i="1" smtClean="0">
                        <a:latin typeface="Cambria Math" panose="02040503050406030204" pitchFamily="18" charset="0"/>
                        <a:ea typeface="Cambria Math" panose="02040503050406030204" pitchFamily="18" charset="0"/>
                      </a:rPr>
                      <m:t>𝒈𝒉</m:t>
                    </m:r>
                  </m:oMath>
                </a14:m>
                <a:endParaRPr lang="en-GB" b="1" dirty="0">
                  <a:ea typeface="Cambria Math" panose="02040503050406030204" pitchFamily="18" charset="0"/>
                </a:endParaRPr>
              </a:p>
              <a:p>
                <a:pPr algn="l" rtl="0"/>
                <a:r>
                  <a:rPr lang="en-GB" b="1" dirty="0"/>
                  <a:t>, </a:t>
                </a:r>
                <a14:m>
                  <m:oMath xmlns:m="http://schemas.openxmlformats.org/officeDocument/2006/math">
                    <m:r>
                      <a:rPr lang="en-GB" b="1"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𝒔</m:t>
                        </m:r>
                      </m:sub>
                    </m:sSub>
                  </m:oMath>
                </a14:m>
                <a:r>
                  <a:rPr lang="en-GB" b="1" dirty="0"/>
                  <a:t>=</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𝒔</m:t>
                        </m:r>
                        <m:r>
                          <a:rPr lang="en-GB" b="1" i="1">
                            <a:latin typeface="Cambria Math" panose="02040503050406030204" pitchFamily="18" charset="0"/>
                            <a:ea typeface="Cambria Math" panose="02040503050406030204" pitchFamily="18" charset="0"/>
                          </a:rPr>
                          <m:t>𝒇</m:t>
                        </m:r>
                      </m:sub>
                    </m:sSub>
                    <m:r>
                      <a:rPr lang="en-GB" b="1"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𝑼</m:t>
                        </m:r>
                      </m:e>
                      <m:sub>
                        <m:r>
                          <a:rPr lang="en-GB" b="1" i="1" smtClean="0">
                            <a:latin typeface="Cambria Math" panose="02040503050406030204" pitchFamily="18" charset="0"/>
                            <a:ea typeface="Cambria Math" panose="02040503050406030204" pitchFamily="18" charset="0"/>
                          </a:rPr>
                          <m:t>𝒔</m:t>
                        </m:r>
                        <m:r>
                          <a:rPr lang="en-GB" b="1" i="1">
                            <a:latin typeface="Cambria Math" panose="02040503050406030204" pitchFamily="18" charset="0"/>
                            <a:ea typeface="Cambria Math" panose="02040503050406030204" pitchFamily="18" charset="0"/>
                          </a:rPr>
                          <m:t>𝒊</m:t>
                        </m:r>
                      </m:sub>
                    </m:sSub>
                    <m:r>
                      <a:rPr lang="en-GB" b="1" i="1">
                        <a:latin typeface="Cambria Math" panose="02040503050406030204" pitchFamily="18" charset="0"/>
                        <a:ea typeface="Cambria Math" panose="02040503050406030204" pitchFamily="18" charset="0"/>
                      </a:rPr>
                      <m:t>=</m:t>
                    </m:r>
                  </m:oMath>
                </a14:m>
                <a:r>
                  <a:rPr lang="en-GB" b="1" dirty="0"/>
                  <a:t> </a:t>
                </a:r>
                <a14:m>
                  <m:oMath xmlns:m="http://schemas.openxmlformats.org/officeDocument/2006/math">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m:t>
                        </m:r>
                      </m:num>
                      <m:den>
                        <m:r>
                          <a:rPr lang="en-GB" b="1" i="1" dirty="0" smtClean="0">
                            <a:latin typeface="Cambria Math" panose="02040503050406030204" pitchFamily="18" charset="0"/>
                          </a:rPr>
                          <m:t>𝟐</m:t>
                        </m:r>
                      </m:den>
                    </m:f>
                    <m:r>
                      <a:rPr lang="en-GB" b="1" i="1" dirty="0" smtClean="0">
                        <a:latin typeface="Cambria Math" panose="02040503050406030204" pitchFamily="18" charset="0"/>
                      </a:rPr>
                      <m:t>𝑲</m:t>
                    </m:r>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𝒉</m:t>
                        </m:r>
                      </m:e>
                      <m:sup>
                        <m:r>
                          <a:rPr lang="en-GB" b="1" i="1" dirty="0" smtClean="0">
                            <a:latin typeface="Cambria Math" panose="02040503050406030204" pitchFamily="18" charset="0"/>
                          </a:rPr>
                          <m:t>𝟐</m:t>
                        </m:r>
                      </m:sup>
                    </m:sSup>
                    <m:r>
                      <a:rPr lang="en-GB" b="1" i="0" dirty="0" smtClean="0">
                        <a:latin typeface="Cambria Math" panose="02040503050406030204" pitchFamily="18" charset="0"/>
                      </a:rPr>
                      <m:t>−</m:t>
                    </m:r>
                    <m:r>
                      <a:rPr lang="en-GB" b="1" i="0" dirty="0" smtClean="0">
                        <a:latin typeface="Cambria Math" panose="02040503050406030204" pitchFamily="18" charset="0"/>
                      </a:rPr>
                      <m:t>𝟎</m:t>
                    </m:r>
                  </m:oMath>
                </a14:m>
                <a:endParaRPr lang="en-GB" b="1" dirty="0"/>
              </a:p>
              <a:p>
                <a:pPr algn="l" rtl="0"/>
                <a:endParaRPr lang="en-GB" b="1" dirty="0"/>
              </a:p>
              <a:p>
                <a:pPr algn="l" rtl="0"/>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𝒇</m:t>
                        </m:r>
                      </m:e>
                      <m:sub>
                        <m:r>
                          <a:rPr lang="en-GB" b="1" i="1" smtClean="0">
                            <a:latin typeface="Cambria Math" panose="02040503050406030204" pitchFamily="18" charset="0"/>
                            <a:ea typeface="Cambria Math" panose="02040503050406030204" pitchFamily="18" charset="0"/>
                          </a:rPr>
                          <m:t>𝒌</m:t>
                        </m:r>
                        <m:r>
                          <a:rPr lang="en-GB" b="1" i="1" smtClean="0">
                            <a:latin typeface="Cambria Math" panose="02040503050406030204" pitchFamily="18" charset="0"/>
                            <a:ea typeface="Cambria Math" panose="02040503050406030204" pitchFamily="18" charset="0"/>
                          </a:rPr>
                          <m:t> </m:t>
                        </m:r>
                      </m:sub>
                    </m:sSub>
                    <m:r>
                      <a:rPr lang="en-GB" b="1" i="1" smtClean="0">
                        <a:latin typeface="Cambria Math" panose="02040503050406030204" pitchFamily="18" charset="0"/>
                        <a:ea typeface="Cambria Math" panose="02040503050406030204" pitchFamily="18" charset="0"/>
                      </a:rPr>
                      <m:t>=</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𝝁</m:t>
                        </m:r>
                      </m:e>
                      <m:sub>
                        <m:r>
                          <a:rPr lang="en-GB" b="1" i="1" smtClean="0">
                            <a:latin typeface="Cambria Math" panose="02040503050406030204" pitchFamily="18" charset="0"/>
                            <a:ea typeface="Cambria Math" panose="02040503050406030204" pitchFamily="18" charset="0"/>
                          </a:rPr>
                          <m:t>𝒌</m:t>
                        </m:r>
                      </m:sub>
                    </m:sSub>
                    <m:r>
                      <a:rPr lang="en-GB" b="1" i="1" smtClean="0">
                        <a:latin typeface="Cambria Math" panose="02040503050406030204" pitchFamily="18" charset="0"/>
                        <a:ea typeface="Cambria Math" panose="02040503050406030204" pitchFamily="18" charset="0"/>
                      </a:rPr>
                      <m:t>𝒏</m:t>
                    </m:r>
                  </m:oMath>
                </a14:m>
                <a:r>
                  <a:rPr lang="en-GB" b="1" dirty="0"/>
                  <a:t>   , for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𝒎</m:t>
                        </m:r>
                      </m:e>
                      <m:sub>
                        <m:r>
                          <a:rPr lang="en-GB" b="1" i="1" smtClean="0">
                            <a:latin typeface="Cambria Math" panose="02040503050406030204" pitchFamily="18" charset="0"/>
                            <a:ea typeface="Cambria Math" panose="02040503050406030204" pitchFamily="18" charset="0"/>
                          </a:rPr>
                          <m:t>𝟏</m:t>
                        </m:r>
                        <m:r>
                          <a:rPr lang="en-GB" b="1" i="1" smtClean="0">
                            <a:latin typeface="Cambria Math" panose="02040503050406030204" pitchFamily="18" charset="0"/>
                            <a:ea typeface="Cambria Math" panose="02040503050406030204" pitchFamily="18" charset="0"/>
                          </a:rPr>
                          <m:t>   </m:t>
                        </m:r>
                      </m:sub>
                    </m:sSub>
                    <m:r>
                      <a:rPr lang="en-GB" b="1" i="1" smtClean="0">
                        <a:latin typeface="Cambria Math" panose="02040503050406030204" pitchFamily="18" charset="0"/>
                        <a:ea typeface="Cambria Math" panose="02040503050406030204" pitchFamily="18" charset="0"/>
                      </a:rPr>
                      <m:t>:</m:t>
                    </m:r>
                  </m:oMath>
                </a14:m>
                <a:r>
                  <a:rPr lang="en-GB" b="1" dirty="0"/>
                  <a:t> </a:t>
                </a:r>
                <a14:m>
                  <m:oMath xmlns:m="http://schemas.openxmlformats.org/officeDocument/2006/math">
                    <m:nary>
                      <m:naryPr>
                        <m:chr m:val="∑"/>
                        <m:subHide m:val="on"/>
                        <m:supHide m:val="on"/>
                        <m:ctrlPr>
                          <a:rPr lang="en-GB" b="1" i="1">
                            <a:latin typeface="Cambria Math" panose="02040503050406030204" pitchFamily="18" charset="0"/>
                          </a:rPr>
                        </m:ctrlPr>
                      </m:naryPr>
                      <m:sub/>
                      <m:sup/>
                      <m:e>
                        <m:sSub>
                          <m:sSubPr>
                            <m:ctrlPr>
                              <a:rPr lang="en-GB" b="1" i="1" smtClean="0">
                                <a:latin typeface="Cambria Math" panose="02040503050406030204" pitchFamily="18" charset="0"/>
                              </a:rPr>
                            </m:ctrlPr>
                          </m:sSubPr>
                          <m:e>
                            <m:r>
                              <a:rPr lang="en-GB" b="1" i="1" smtClean="0">
                                <a:latin typeface="Cambria Math" panose="02040503050406030204" pitchFamily="18" charset="0"/>
                              </a:rPr>
                              <m:t>𝑭</m:t>
                            </m:r>
                          </m:e>
                          <m:sub>
                            <m:r>
                              <a:rPr lang="en-GB" b="1" i="1" smtClean="0">
                                <a:latin typeface="Cambria Math" panose="02040503050406030204" pitchFamily="18" charset="0"/>
                              </a:rPr>
                              <m:t>𝒚</m:t>
                            </m:r>
                          </m:sub>
                        </m:sSub>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e>
                    </m:nary>
                    <m:r>
                      <a:rPr lang="en-GB" b="1" i="1" smtClean="0">
                        <a:latin typeface="Cambria Math" panose="02040503050406030204" pitchFamily="18" charset="0"/>
                        <a:ea typeface="Cambria Math" panose="02040503050406030204" pitchFamily="18" charset="0"/>
                      </a:rPr>
                      <m:t>→</m:t>
                    </m:r>
                  </m:oMath>
                </a14:m>
                <a:r>
                  <a:rPr lang="en-GB" b="1" dirty="0"/>
                  <a:t>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𝒎</m:t>
                        </m:r>
                      </m:e>
                      <m:sub>
                        <m:r>
                          <a:rPr lang="en-GB" b="1" i="1" smtClean="0">
                            <a:latin typeface="Cambria Math" panose="02040503050406030204" pitchFamily="18" charset="0"/>
                            <a:ea typeface="Cambria Math" panose="02040503050406030204" pitchFamily="18" charset="0"/>
                          </a:rPr>
                          <m:t>𝟏</m:t>
                        </m:r>
                        <m:r>
                          <a:rPr lang="en-GB" b="1" i="1">
                            <a:latin typeface="Cambria Math" panose="02040503050406030204" pitchFamily="18" charset="0"/>
                            <a:ea typeface="Cambria Math" panose="02040503050406030204" pitchFamily="18" charset="0"/>
                          </a:rPr>
                          <m:t> </m:t>
                        </m:r>
                      </m:sub>
                    </m:sSub>
                    <m:r>
                      <a:rPr lang="en-GB" b="1" i="1" smtClean="0">
                        <a:latin typeface="Cambria Math" panose="02040503050406030204" pitchFamily="18" charset="0"/>
                        <a:ea typeface="Cambria Math" panose="02040503050406030204" pitchFamily="18" charset="0"/>
                      </a:rPr>
                      <m:t>𝒈</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𝒏</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𝟎</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𝒏</m:t>
                    </m:r>
                    <m:r>
                      <a:rPr lang="en-GB" b="1" i="1" smtClean="0">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𝒎</m:t>
                        </m:r>
                      </m:e>
                      <m:sub>
                        <m:r>
                          <a:rPr lang="en-GB" b="1" i="1">
                            <a:latin typeface="Cambria Math" panose="02040503050406030204" pitchFamily="18" charset="0"/>
                            <a:ea typeface="Cambria Math" panose="02040503050406030204" pitchFamily="18" charset="0"/>
                          </a:rPr>
                          <m:t>𝟏</m:t>
                        </m:r>
                        <m:r>
                          <a:rPr lang="en-GB" b="1" i="1">
                            <a:latin typeface="Cambria Math" panose="02040503050406030204" pitchFamily="18" charset="0"/>
                            <a:ea typeface="Cambria Math" panose="02040503050406030204" pitchFamily="18" charset="0"/>
                          </a:rPr>
                          <m:t> </m:t>
                        </m:r>
                      </m:sub>
                    </m:sSub>
                    <m:r>
                      <a:rPr lang="en-GB" b="1" i="1">
                        <a:latin typeface="Cambria Math" panose="02040503050406030204" pitchFamily="18" charset="0"/>
                        <a:ea typeface="Cambria Math" panose="02040503050406030204" pitchFamily="18" charset="0"/>
                      </a:rPr>
                      <m:t>𝒈</m:t>
                    </m:r>
                  </m:oMath>
                </a14:m>
                <a:endParaRPr lang="en-GB" b="1" dirty="0"/>
              </a:p>
              <a:p>
                <a:pPr algn="l" rtl="0"/>
                <a:endParaRPr lang="en-GB" dirty="0"/>
              </a:p>
              <a:p>
                <a:pPr algn="l" rtl="0"/>
                <a:r>
                  <a:rPr lang="en-GB" dirty="0"/>
                  <a:t>Then, </a:t>
                </a:r>
              </a:p>
              <a:p>
                <a:pPr algn="l" rtl="0"/>
                <a:endParaRPr lang="ar-SA" dirty="0"/>
              </a:p>
            </p:txBody>
          </p:sp>
        </mc:Choice>
        <mc:Fallback xmlns="">
          <p:sp>
            <p:nvSpPr>
              <p:cNvPr id="4" name="TextBox 3"/>
              <p:cNvSpPr txBox="1">
                <a:spLocks noRot="1" noChangeAspect="1" noMove="1" noResize="1" noEditPoints="1" noAdjustHandles="1" noChangeArrowheads="1" noChangeShapeType="1" noTextEdit="1"/>
              </p:cNvSpPr>
              <p:nvPr/>
            </p:nvSpPr>
            <p:spPr>
              <a:xfrm>
                <a:off x="1243002" y="3941830"/>
                <a:ext cx="6338161" cy="2792303"/>
              </a:xfrm>
              <a:prstGeom prst="rect">
                <a:avLst/>
              </a:prstGeom>
              <a:blipFill rotWithShape="0">
                <a:blip r:embed="rId10"/>
                <a:stretch>
                  <a:fillRect l="-865" t="-1310"/>
                </a:stretch>
              </a:blipFill>
            </p:spPr>
            <p:txBody>
              <a:bodyPr/>
              <a:lstStyle/>
              <a:p>
                <a:r>
                  <a:rPr lang="ar-SA">
                    <a:noFill/>
                  </a:rPr>
                  <a:t> </a:t>
                </a:r>
              </a:p>
            </p:txBody>
          </p:sp>
        </mc:Fallback>
      </mc:AlternateContent>
    </p:spTree>
    <p:extLst>
      <p:ext uri="{BB962C8B-B14F-4D97-AF65-F5344CB8AC3E}">
        <p14:creationId xmlns:p14="http://schemas.microsoft.com/office/powerpoint/2010/main" val="147152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8.5 Relationship Between Conservative Forces </a:t>
            </a:r>
            <a:r>
              <a:rPr lang="fr-FR" sz="3200" b="1" dirty="0"/>
              <a:t>and </a:t>
            </a:r>
            <a:r>
              <a:rPr lang="fr-FR" sz="3200" b="1" dirty="0" err="1"/>
              <a:t>Potential</a:t>
            </a:r>
            <a:r>
              <a:rPr lang="fr-FR" sz="3200" b="1" dirty="0"/>
              <a:t> </a:t>
            </a:r>
            <a:r>
              <a:rPr lang="fr-FR" sz="3200" b="1" dirty="0" err="1"/>
              <a:t>Energy</a:t>
            </a:r>
            <a:endParaRPr lang="fr-FR" sz="32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marL="0" indent="0" algn="l" rtl="0">
                  <a:buNone/>
                </a:pPr>
                <a:r>
                  <a:rPr lang="en-US" sz="2400" dirty="0"/>
                  <a:t>The work done by a cons. force F as a particle moves along the </a:t>
                </a:r>
                <a:r>
                  <a:rPr lang="en-US" sz="2400" i="1" dirty="0"/>
                  <a:t>x axis is:</a:t>
                </a:r>
                <a:endParaRPr lang="en-US" sz="24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𝑊</m:t>
                          </m:r>
                        </m:e>
                        <m:sub>
                          <m:r>
                            <a:rPr lang="en-US" sz="2400" b="0" i="1" smtClean="0">
                              <a:latin typeface="Cambria Math"/>
                            </a:rPr>
                            <m:t>𝑐</m:t>
                          </m:r>
                        </m:sub>
                      </m:sSub>
                      <m:r>
                        <a:rPr lang="en-US" sz="2400" i="1">
                          <a:latin typeface="Cambria Math"/>
                        </a:rPr>
                        <m:t>=</m:t>
                      </m:r>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sub>
                        <m:sup>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𝑓</m:t>
                              </m:r>
                            </m:sub>
                          </m:sSub>
                        </m:sup>
                        <m:e>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𝑥</m:t>
                              </m:r>
                            </m:sub>
                          </m:sSub>
                          <m:r>
                            <a:rPr lang="en-US" sz="2400" i="1">
                              <a:latin typeface="Cambria Math"/>
                            </a:rPr>
                            <m:t> </m:t>
                          </m:r>
                          <m:r>
                            <a:rPr lang="en-US" sz="2400" i="1">
                              <a:latin typeface="Cambria Math"/>
                            </a:rPr>
                            <m:t>𝑑𝑥</m:t>
                          </m:r>
                        </m:e>
                      </m:nary>
                      <m:r>
                        <a:rPr lang="en-US" sz="2400" b="0" i="1" smtClean="0">
                          <a:latin typeface="Cambria Math"/>
                        </a:rPr>
                        <m:t>=−</m:t>
                      </m:r>
                      <m:r>
                        <a:rPr lang="en-US" sz="2400" i="1">
                          <a:latin typeface="Cambria Math"/>
                        </a:rPr>
                        <m:t>△</m:t>
                      </m:r>
                      <m:r>
                        <a:rPr lang="en-US" sz="2400" i="1">
                          <a:latin typeface="Cambria Math"/>
                        </a:rPr>
                        <m:t>𝑈</m:t>
                      </m:r>
                    </m:oMath>
                  </m:oMathPara>
                </a14:m>
                <a:endParaRPr lang="fr-FR" sz="2400" b="1"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𝑂𝑟</m:t>
                          </m:r>
                          <m:r>
                            <a:rPr lang="en-US" sz="2400" i="1">
                              <a:latin typeface="Cambria Math"/>
                            </a:rPr>
                            <m:t>△</m:t>
                          </m:r>
                          <m:r>
                            <a:rPr lang="en-US" sz="2400" i="1">
                              <a:latin typeface="Cambria Math"/>
                            </a:rPr>
                            <m:t>𝑈</m:t>
                          </m:r>
                          <m:r>
                            <m:rPr>
                              <m:nor/>
                            </m:rPr>
                            <a:rPr lang="fr-FR" sz="2400" b="1" dirty="0"/>
                            <m:t> </m:t>
                          </m:r>
                          <m:r>
                            <a:rPr lang="en-US" sz="2400" b="0" i="1" dirty="0" smtClean="0">
                              <a:latin typeface="Cambria Math"/>
                            </a:rPr>
                            <m:t>=</m:t>
                          </m:r>
                          <m:r>
                            <a:rPr lang="en-US" sz="2400" i="1">
                              <a:latin typeface="Cambria Math"/>
                            </a:rPr>
                            <m:t>𝑈</m:t>
                          </m:r>
                        </m:e>
                        <m:sub>
                          <m:r>
                            <a:rPr lang="en-US" sz="2400" i="1">
                              <a:latin typeface="Cambria Math"/>
                            </a:rPr>
                            <m:t>𝑓</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𝑈</m:t>
                          </m:r>
                        </m:e>
                        <m:sub>
                          <m:r>
                            <a:rPr lang="en-US" sz="2400" i="1">
                              <a:latin typeface="Cambria Math"/>
                            </a:rPr>
                            <m:t>𝑖</m:t>
                          </m:r>
                        </m:sub>
                      </m:sSub>
                      <m:r>
                        <a:rPr lang="en-US" sz="2400" b="0" i="1" smtClean="0">
                          <a:latin typeface="Cambria Math"/>
                        </a:rPr>
                        <m:t>=−</m:t>
                      </m:r>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sub>
                        <m:sup>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𝑓</m:t>
                              </m:r>
                            </m:sub>
                          </m:sSub>
                        </m:sup>
                        <m:e>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𝑥</m:t>
                              </m:r>
                            </m:sub>
                          </m:sSub>
                          <m:r>
                            <a:rPr lang="en-US" sz="2400" i="1">
                              <a:latin typeface="Cambria Math"/>
                            </a:rPr>
                            <m:t> </m:t>
                          </m:r>
                          <m:r>
                            <a:rPr lang="en-US" sz="2400" i="1">
                              <a:latin typeface="Cambria Math"/>
                            </a:rPr>
                            <m:t>𝑑𝑥</m:t>
                          </m:r>
                        </m:e>
                      </m:nary>
                    </m:oMath>
                  </m:oMathPara>
                </a14:m>
                <a:endParaRPr lang="fr-FR" sz="2400" b="1" dirty="0"/>
              </a:p>
              <a:p>
                <a:pPr marL="0" indent="0" algn="l" rtl="0">
                  <a:buNone/>
                </a:pPr>
                <a:r>
                  <a:rPr lang="en-US" sz="2400" dirty="0"/>
                  <a:t>Therefore, ΔU is negative when </a:t>
                </a:r>
                <a:r>
                  <a:rPr lang="en-US" sz="2400" dirty="0" err="1"/>
                  <a:t>F</a:t>
                </a:r>
                <a:r>
                  <a:rPr lang="en-US" sz="2400" baseline="-25000" dirty="0" err="1"/>
                  <a:t>x</a:t>
                </a:r>
                <a:r>
                  <a:rPr lang="en-US" sz="2400" dirty="0"/>
                  <a:t> and dx are in the same direction, as when an object is lowered in a gravitational field or when a spring pushes an object toward equilibrium.</a:t>
                </a:r>
              </a:p>
              <a:p>
                <a:pPr marL="0" indent="0" algn="l" rtl="0">
                  <a:buNone/>
                </a:pPr>
                <a:r>
                  <a:rPr lang="en-US" sz="2400" dirty="0"/>
                  <a:t>We can then define the potential energy function as: </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𝑈</m:t>
                          </m:r>
                        </m:e>
                        <m:sub>
                          <m:r>
                            <a:rPr lang="en-US" sz="2400" i="1">
                              <a:latin typeface="Cambria Math"/>
                            </a:rPr>
                            <m:t>𝑓</m:t>
                          </m:r>
                        </m:sub>
                      </m:sSub>
                      <m:r>
                        <a:rPr lang="en-US" sz="2400" b="0" i="1" smtClean="0">
                          <a:latin typeface="Cambria Math"/>
                        </a:rPr>
                        <m:t>(</m:t>
                      </m:r>
                      <m:r>
                        <a:rPr lang="en-US" sz="2400" b="0" i="1" smtClean="0">
                          <a:latin typeface="Cambria Math"/>
                        </a:rPr>
                        <m:t>𝑥</m:t>
                      </m:r>
                      <m:r>
                        <a:rPr lang="en-US" sz="2400" b="0" i="1" smtClean="0">
                          <a:latin typeface="Cambria Math"/>
                        </a:rPr>
                        <m:t>)=−</m:t>
                      </m:r>
                      <m:nary>
                        <m:naryPr>
                          <m:ctrlPr>
                            <a:rPr lang="en-US" sz="2400" i="1">
                              <a:latin typeface="Cambria Math" panose="02040503050406030204" pitchFamily="18" charset="0"/>
                            </a:rPr>
                          </m:ctrlPr>
                        </m:naryPr>
                        <m:sub>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𝑖</m:t>
                              </m:r>
                            </m:sub>
                          </m:sSub>
                        </m:sub>
                        <m:sup>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𝑓</m:t>
                              </m:r>
                            </m:sub>
                          </m:sSub>
                        </m:sup>
                        <m:e>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𝑥</m:t>
                              </m:r>
                            </m:sub>
                          </m:sSub>
                          <m:r>
                            <a:rPr lang="en-US" sz="2400" i="1">
                              <a:latin typeface="Cambria Math"/>
                            </a:rPr>
                            <m:t> </m:t>
                          </m:r>
                          <m:r>
                            <a:rPr lang="en-US" sz="2400" i="1">
                              <a:latin typeface="Cambria Math"/>
                            </a:rPr>
                            <m:t>𝑑𝑥</m:t>
                          </m:r>
                        </m:e>
                      </m:nary>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𝑈</m:t>
                          </m:r>
                        </m:e>
                        <m:sub>
                          <m:r>
                            <a:rPr lang="en-US" sz="2400" i="1">
                              <a:latin typeface="Cambria Math"/>
                            </a:rPr>
                            <m:t>𝑖</m:t>
                          </m:r>
                        </m:sub>
                      </m:sSub>
                    </m:oMath>
                  </m:oMathPara>
                </a14:m>
                <a:endParaRPr lang="en-US" sz="2400" dirty="0"/>
              </a:p>
              <a:p>
                <a:pPr marL="0" indent="0" algn="l" rtl="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l="-1000" t="-780" r="-267"/>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19</a:t>
            </a:fld>
            <a:endParaRPr lang="en-US" dirty="0"/>
          </a:p>
        </p:txBody>
      </p:sp>
    </p:spTree>
    <p:extLst>
      <p:ext uri="{BB962C8B-B14F-4D97-AF65-F5344CB8AC3E}">
        <p14:creationId xmlns:p14="http://schemas.microsoft.com/office/powerpoint/2010/main" val="410845218"/>
      </p:ext>
    </p:extLst>
  </p:cSld>
  <p:clrMapOvr>
    <a:masterClrMapping/>
  </p:clrMapOvr>
  <p:transitio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br>
              <a:rPr lang="en-US" sz="4000" dirty="0"/>
            </a:br>
            <a:r>
              <a:rPr lang="en-US" sz="4000" b="1" dirty="0">
                <a:latin typeface="Cambria" panose="02040503050406030204" pitchFamily="18" charset="0"/>
              </a:rPr>
              <a:t>LECTURE</a:t>
            </a:r>
            <a:r>
              <a:rPr lang="en-US" sz="4000" b="1" i="1" dirty="0"/>
              <a:t> </a:t>
            </a:r>
            <a:r>
              <a:rPr lang="en-US" sz="4000" b="1" dirty="0">
                <a:latin typeface="Cambria" panose="02040503050406030204" pitchFamily="18" charset="0"/>
              </a:rPr>
              <a:t>OUTLINE  </a:t>
            </a:r>
          </a:p>
        </p:txBody>
      </p:sp>
      <p:sp>
        <p:nvSpPr>
          <p:cNvPr id="3" name="Content Placeholder 2"/>
          <p:cNvSpPr>
            <a:spLocks noGrp="1"/>
          </p:cNvSpPr>
          <p:nvPr>
            <p:ph idx="1"/>
          </p:nvPr>
        </p:nvSpPr>
        <p:spPr>
          <a:xfrm>
            <a:off x="179512" y="1268760"/>
            <a:ext cx="8964488" cy="5509975"/>
          </a:xfrm>
        </p:spPr>
        <p:txBody>
          <a:bodyPr>
            <a:noAutofit/>
          </a:bodyPr>
          <a:lstStyle/>
          <a:p>
            <a:pPr algn="l" rtl="0"/>
            <a:r>
              <a:rPr lang="en-US" sz="3600" dirty="0"/>
              <a:t>8.1 Potential Energy of a System</a:t>
            </a:r>
          </a:p>
          <a:p>
            <a:pPr algn="l" rtl="0"/>
            <a:r>
              <a:rPr lang="fr-FR" sz="3600" dirty="0"/>
              <a:t>8.2 The </a:t>
            </a:r>
            <a:r>
              <a:rPr lang="fr-FR" sz="3600" dirty="0" err="1"/>
              <a:t>Isolated</a:t>
            </a:r>
            <a:r>
              <a:rPr lang="fr-FR" sz="3600" dirty="0"/>
              <a:t> System—Conservation of </a:t>
            </a:r>
            <a:r>
              <a:rPr lang="fr-FR" sz="3600" dirty="0" err="1"/>
              <a:t>Mechanical</a:t>
            </a:r>
            <a:r>
              <a:rPr lang="fr-FR" sz="3600" dirty="0"/>
              <a:t> </a:t>
            </a:r>
            <a:r>
              <a:rPr lang="fr-FR" sz="3600" dirty="0" err="1"/>
              <a:t>Energy</a:t>
            </a:r>
            <a:endParaRPr lang="fr-FR" sz="3600" dirty="0"/>
          </a:p>
          <a:p>
            <a:pPr algn="l" rtl="0"/>
            <a:r>
              <a:rPr lang="fr-FR" sz="3600" dirty="0"/>
              <a:t>8.3 Conservative and </a:t>
            </a:r>
            <a:r>
              <a:rPr lang="fr-FR" sz="3600" dirty="0" err="1"/>
              <a:t>Nonconservative</a:t>
            </a:r>
            <a:r>
              <a:rPr lang="fr-FR" sz="3600" dirty="0"/>
              <a:t> Forces</a:t>
            </a:r>
          </a:p>
          <a:p>
            <a:pPr algn="l" rtl="0"/>
            <a:r>
              <a:rPr lang="fr-FR" sz="3600" dirty="0"/>
              <a:t>8.4 Changes in </a:t>
            </a:r>
            <a:r>
              <a:rPr lang="fr-FR" sz="3600" dirty="0" err="1"/>
              <a:t>Mechanical</a:t>
            </a:r>
            <a:r>
              <a:rPr lang="fr-FR" sz="3600" dirty="0"/>
              <a:t> </a:t>
            </a:r>
            <a:r>
              <a:rPr lang="fr-FR" sz="3600" dirty="0" err="1"/>
              <a:t>Energy</a:t>
            </a:r>
            <a:r>
              <a:rPr lang="fr-FR" sz="3600" dirty="0"/>
              <a:t> for </a:t>
            </a:r>
            <a:r>
              <a:rPr lang="fr-FR" sz="3600" dirty="0" err="1"/>
              <a:t>Nonconservative</a:t>
            </a:r>
            <a:r>
              <a:rPr lang="fr-FR" sz="3600" dirty="0"/>
              <a:t> Forces</a:t>
            </a:r>
          </a:p>
          <a:p>
            <a:pPr algn="l" rtl="0"/>
            <a:r>
              <a:rPr lang="fr-FR" sz="3600" dirty="0"/>
              <a:t>8.5 Relationship </a:t>
            </a:r>
            <a:r>
              <a:rPr lang="fr-FR" sz="3600" dirty="0" err="1"/>
              <a:t>Between</a:t>
            </a:r>
            <a:r>
              <a:rPr lang="fr-FR" sz="3600" dirty="0"/>
              <a:t> Conservative Forces and </a:t>
            </a:r>
            <a:r>
              <a:rPr lang="fr-FR" sz="3600" dirty="0" err="1"/>
              <a:t>Potential</a:t>
            </a:r>
            <a:r>
              <a:rPr lang="fr-FR" sz="3600" dirty="0"/>
              <a:t> </a:t>
            </a:r>
            <a:r>
              <a:rPr lang="fr-FR" sz="3600" dirty="0" err="1"/>
              <a:t>Energy</a:t>
            </a:r>
            <a:endParaRPr lang="en-US" sz="3600" dirty="0">
              <a:latin typeface="Cambria" panose="02040503050406030204" pitchFamily="18" charset="0"/>
            </a:endParaRP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a:t>
            </a:fld>
            <a:endParaRPr lang="en-US"/>
          </a:p>
        </p:txBody>
      </p:sp>
    </p:spTree>
    <p:extLst>
      <p:ext uri="{BB962C8B-B14F-4D97-AF65-F5344CB8AC3E}">
        <p14:creationId xmlns:p14="http://schemas.microsoft.com/office/powerpoint/2010/main" val="1387348143"/>
      </p:ext>
    </p:extLst>
  </p:cSld>
  <p:clrMapOvr>
    <a:masterClrMapping/>
  </p:clrMapOvr>
  <p:transitio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8.5 Relationship Between Conservative Forces </a:t>
            </a:r>
            <a:r>
              <a:rPr lang="fr-FR" sz="3200" b="1" dirty="0"/>
              <a:t>and </a:t>
            </a:r>
            <a:r>
              <a:rPr lang="fr-FR" sz="3200" b="1" dirty="0" err="1"/>
              <a:t>Potential</a:t>
            </a:r>
            <a:r>
              <a:rPr lang="fr-FR" sz="3200" b="1" dirty="0"/>
              <a:t> </a:t>
            </a:r>
            <a:r>
              <a:rPr lang="fr-FR" sz="3200" b="1" dirty="0" err="1"/>
              <a:t>Energy</a:t>
            </a:r>
            <a:endParaRPr lang="fr-FR" sz="32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marL="0" indent="0" algn="l" rtl="0">
                  <a:buNone/>
                </a:pPr>
                <a:r>
                  <a:rPr lang="en-GB" sz="2400" dirty="0"/>
                  <a:t>T</a:t>
                </a:r>
                <a:r>
                  <a:rPr lang="en-US" sz="2400" dirty="0"/>
                  <a:t>he conservative force is related to the potential energy function through the relationship</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𝐹</m:t>
                          </m:r>
                        </m:e>
                        <m:sub>
                          <m:r>
                            <a:rPr lang="en-US" sz="2400" i="1">
                              <a:latin typeface="Cambria Math"/>
                            </a:rPr>
                            <m:t>𝑥</m:t>
                          </m:r>
                        </m:sub>
                      </m:sSub>
                      <m:r>
                        <a:rPr lang="en-US" sz="2400" b="0" i="1" smtClean="0">
                          <a:latin typeface="Cambria Math"/>
                        </a:rPr>
                        <m:t>=−</m:t>
                      </m:r>
                      <m:f>
                        <m:fPr>
                          <m:ctrlPr>
                            <a:rPr lang="en-US" sz="2400" b="0" i="1" smtClean="0">
                              <a:latin typeface="Cambria Math" panose="02040503050406030204" pitchFamily="18" charset="0"/>
                            </a:rPr>
                          </m:ctrlPr>
                        </m:fPr>
                        <m:num>
                          <m:r>
                            <a:rPr lang="en-US" sz="2400" i="1" dirty="0">
                              <a:latin typeface="Cambria Math"/>
                            </a:rPr>
                            <m:t>𝑑𝑈</m:t>
                          </m:r>
                        </m:num>
                        <m:den>
                          <m:r>
                            <a:rPr lang="en-US" sz="2400" i="1">
                              <a:latin typeface="Cambria Math"/>
                            </a:rPr>
                            <m:t>𝑑𝑥</m:t>
                          </m:r>
                          <m:r>
                            <m:rPr>
                              <m:nor/>
                            </m:rPr>
                            <a:rPr lang="fr-FR" sz="2400" b="1" dirty="0"/>
                            <m:t> </m:t>
                          </m:r>
                        </m:den>
                      </m:f>
                    </m:oMath>
                  </m:oMathPara>
                </a14:m>
                <a:endParaRPr lang="en-US" sz="2400" dirty="0"/>
              </a:p>
              <a:p>
                <a:pPr marL="0" indent="0" algn="l" rtl="0">
                  <a:buNone/>
                </a:pPr>
                <a:r>
                  <a:rPr lang="en-US" sz="2400" dirty="0"/>
                  <a:t>That is, the x component of a conservative force acting on an object within a system equals the negative derivative of the potential energy of the system with respect to x.</a:t>
                </a:r>
              </a:p>
              <a:p>
                <a:pPr marL="0" indent="0" algn="l" rtl="0">
                  <a:buNone/>
                </a:pPr>
                <a:endParaRPr lang="en-US" sz="2400" dirty="0"/>
              </a:p>
              <a:p>
                <a:pPr marL="0" indent="0" algn="l" rtl="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l="-1000" t="-780"/>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20</a:t>
            </a:fld>
            <a:endParaRPr lang="en-US" dirty="0"/>
          </a:p>
        </p:txBody>
      </p:sp>
    </p:spTree>
    <p:extLst>
      <p:ext uri="{BB962C8B-B14F-4D97-AF65-F5344CB8AC3E}">
        <p14:creationId xmlns:p14="http://schemas.microsoft.com/office/powerpoint/2010/main" val="2151892243"/>
      </p:ext>
    </p:extLst>
  </p:cSld>
  <p:clrMapOvr>
    <a:masterClrMapping/>
  </p:clrMapOvr>
  <p:transition spd="med">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Lecture Summary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21</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marL="0" indent="0" algn="l" rtl="0">
                  <a:buNone/>
                </a:pPr>
                <a:r>
                  <a:rPr lang="en-US" sz="2000" dirty="0"/>
                  <a:t>If a particle of mass </a:t>
                </a:r>
                <a:r>
                  <a:rPr lang="en-US" sz="2000" i="1" dirty="0"/>
                  <a:t>m is at a distance y above the Earth’s surface, the gravitational potential </a:t>
                </a:r>
                <a:r>
                  <a:rPr lang="en-US" sz="2000" dirty="0"/>
                  <a:t>energy of the particle–Earth system is</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𝑈</m:t>
                          </m:r>
                        </m:e>
                        <m:sub>
                          <m:r>
                            <a:rPr lang="en-US" sz="2400" b="0" i="1" smtClean="0">
                              <a:latin typeface="Cambria Math"/>
                            </a:rPr>
                            <m:t>𝑔</m:t>
                          </m:r>
                        </m:sub>
                      </m:sSub>
                      <m:r>
                        <a:rPr lang="en-US" sz="2400" i="1">
                          <a:latin typeface="Cambria Math"/>
                        </a:rPr>
                        <m:t>=</m:t>
                      </m:r>
                      <m:r>
                        <a:rPr lang="en-US" sz="2000" b="0" i="1" smtClean="0">
                          <a:latin typeface="Cambria Math"/>
                        </a:rPr>
                        <m:t>𝑚𝑔𝑦</m:t>
                      </m:r>
                    </m:oMath>
                  </m:oMathPara>
                </a14:m>
                <a:endParaRPr lang="en-US" sz="2000" dirty="0"/>
              </a:p>
              <a:p>
                <a:pPr marL="0" indent="0" algn="l" rtl="0">
                  <a:buNone/>
                </a:pPr>
                <a:r>
                  <a:rPr lang="en-US" sz="2000" dirty="0"/>
                  <a:t>The elastic potential energy stored in a spring of force constant </a:t>
                </a:r>
                <a:r>
                  <a:rPr lang="en-US" sz="2000" i="1" dirty="0"/>
                  <a:t>k is</a:t>
                </a:r>
              </a:p>
              <a:p>
                <a:pPr marL="0" indent="0" algn="l" rtl="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𝑈</m:t>
                          </m:r>
                        </m:e>
                        <m:sub>
                          <m:r>
                            <a:rPr lang="en-US" sz="2000" i="1">
                              <a:latin typeface="Cambria Math"/>
                            </a:rPr>
                            <m:t>𝑠</m:t>
                          </m:r>
                        </m:sub>
                      </m:sSub>
                      <m:r>
                        <a:rPr lang="en-US" sz="2000" b="0" i="1" smtClean="0">
                          <a:latin typeface="Cambria Math"/>
                        </a:rPr>
                        <m:t>=</m:t>
                      </m:r>
                      <m:f>
                        <m:fPr>
                          <m:ctrlPr>
                            <a:rPr lang="en-US" sz="1800" i="1">
                              <a:latin typeface="Cambria Math" panose="02040503050406030204" pitchFamily="18" charset="0"/>
                            </a:rPr>
                          </m:ctrlPr>
                        </m:fPr>
                        <m:num>
                          <m:r>
                            <a:rPr lang="en-US" sz="1800" i="1">
                              <a:latin typeface="Cambria Math"/>
                            </a:rPr>
                            <m:t>1</m:t>
                          </m:r>
                        </m:num>
                        <m:den>
                          <m:r>
                            <a:rPr lang="en-US" sz="1800" i="1">
                              <a:latin typeface="Cambria Math"/>
                            </a:rPr>
                            <m:t>2</m:t>
                          </m:r>
                        </m:den>
                      </m:f>
                      <m:r>
                        <a:rPr lang="en-US" sz="1800" i="1">
                          <a:latin typeface="Cambria Math"/>
                        </a:rPr>
                        <m:t>𝑘</m:t>
                      </m:r>
                      <m:sSup>
                        <m:sSupPr>
                          <m:ctrlPr>
                            <a:rPr lang="en-US" sz="1800" i="1">
                              <a:latin typeface="Cambria Math" panose="02040503050406030204" pitchFamily="18" charset="0"/>
                            </a:rPr>
                          </m:ctrlPr>
                        </m:sSupPr>
                        <m:e>
                          <m:r>
                            <a:rPr lang="en-US" sz="1800" i="1">
                              <a:latin typeface="Cambria Math"/>
                            </a:rPr>
                            <m:t>𝑥</m:t>
                          </m:r>
                        </m:e>
                        <m:sup>
                          <m:r>
                            <a:rPr lang="en-US" sz="1800" i="1">
                              <a:latin typeface="Cambria Math"/>
                            </a:rPr>
                            <m:t>2</m:t>
                          </m:r>
                        </m:sup>
                      </m:sSup>
                    </m:oMath>
                  </m:oMathPara>
                </a14:m>
                <a:endParaRPr lang="en-US" sz="2000" dirty="0"/>
              </a:p>
              <a:p>
                <a:pPr marL="0" indent="0" algn="l" rtl="0">
                  <a:buNone/>
                </a:pPr>
                <a:r>
                  <a:rPr lang="en-US" sz="2000" i="1" dirty="0"/>
                  <a:t>Total Energy of a system is: </a:t>
                </a:r>
              </a:p>
              <a:p>
                <a:pPr marL="0" indent="0" algn="l" rtl="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b="0" i="1" smtClean="0">
                              <a:latin typeface="Cambria Math" panose="02040503050406030204" pitchFamily="18" charset="0"/>
                            </a:rPr>
                            <m:t>𝑖</m:t>
                          </m:r>
                        </m:sub>
                      </m:sSub>
                    </m:oMath>
                  </m:oMathPara>
                </a14:m>
                <a:endParaRPr lang="en-US" sz="2000" dirty="0"/>
              </a:p>
              <a:p>
                <a:pPr marL="0" indent="0" algn="l" rtl="0">
                  <a:buNone/>
                </a:pPr>
                <a:endParaRPr lang="en-US" sz="2000" dirty="0">
                  <a:latin typeface="+mj-lt"/>
                </a:endParaRPr>
              </a:p>
              <a:p>
                <a:pPr marL="0" indent="0" algn="l" rtl="0">
                  <a:buNone/>
                </a:pPr>
                <a:endParaRPr lang="en-US" sz="2000" dirty="0">
                  <a:latin typeface="+mj-lt"/>
                </a:endParaRPr>
              </a:p>
              <a:p>
                <a:endParaRPr lang="en-US" sz="2000" dirty="0">
                  <a:latin typeface="+mj-lt"/>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680" t="-442"/>
                </a:stretch>
              </a:blipFill>
            </p:spPr>
            <p:txBody>
              <a:bodyPr/>
              <a:lstStyle/>
              <a:p>
                <a:r>
                  <a:rPr lang="ar-SA">
                    <a:noFill/>
                  </a:rPr>
                  <a:t> </a:t>
                </a:r>
              </a:p>
            </p:txBody>
          </p:sp>
        </mc:Fallback>
      </mc:AlternateContent>
    </p:spTree>
    <p:extLst>
      <p:ext uri="{BB962C8B-B14F-4D97-AF65-F5344CB8AC3E}">
        <p14:creationId xmlns:p14="http://schemas.microsoft.com/office/powerpoint/2010/main" val="2679284735"/>
      </p:ext>
    </p:extLst>
  </p:cSld>
  <p:clrMapOvr>
    <a:masterClrMapping/>
  </p:clrMapOvr>
  <p:transition spd="med">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4000" b="1" dirty="0">
                <a:latin typeface="Cambria" panose="02040503050406030204" pitchFamily="18" charset="0"/>
              </a:rPr>
              <a:t>Lecture Summary </a:t>
            </a:r>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22</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79512" y="1268760"/>
                <a:ext cx="8964488" cy="5509975"/>
              </a:xfrm>
            </p:spPr>
            <p:txBody>
              <a:bodyPr>
                <a:noAutofit/>
              </a:bodyPr>
              <a:lstStyle/>
              <a:p>
                <a:pPr algn="l" rtl="0"/>
                <a:r>
                  <a:rPr lang="en-US" sz="2000" dirty="0"/>
                  <a:t>A force is conservative if the work it does on a particle moving between two points is independent of the path the particle takes between the two points, Or if the work it does on a particle is zero when the particle moves through an arbitrary closed path and returns to its initial position. A force that does not meet these criteria is said to be </a:t>
                </a:r>
                <a:r>
                  <a:rPr lang="en-US" sz="2000" dirty="0" err="1"/>
                  <a:t>nonconservative</a:t>
                </a:r>
                <a:r>
                  <a:rPr lang="en-US" sz="2000" dirty="0"/>
                  <a:t>. </a:t>
                </a:r>
              </a:p>
              <a:p>
                <a:pPr algn="l" rtl="0"/>
                <a:r>
                  <a:rPr lang="en-US" sz="2000" dirty="0"/>
                  <a:t>The total mechanical energy of a system is defined as the sum of the kinetic energy and the potential energy:</a:t>
                </a:r>
              </a:p>
              <a:p>
                <a:pPr algn="l" rtl="0"/>
                <a:endParaRPr lang="en-US" sz="20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𝐸</m:t>
                          </m:r>
                        </m:e>
                        <m:sub>
                          <m:r>
                            <a:rPr lang="en-US" sz="2000" i="1">
                              <a:latin typeface="Cambria Math"/>
                            </a:rPr>
                            <m:t>𝑚𝑒𝑐</m:t>
                          </m:r>
                          <m:r>
                            <a:rPr lang="en-US" sz="2000" i="1">
                              <a:latin typeface="Cambria Math"/>
                            </a:rPr>
                            <m:t>h</m:t>
                          </m:r>
                        </m:sub>
                      </m:sSub>
                      <m:r>
                        <a:rPr lang="en-US" sz="2000" i="1">
                          <a:latin typeface="Cambria Math"/>
                        </a:rPr>
                        <m:t>=</m:t>
                      </m:r>
                      <m:r>
                        <a:rPr lang="en-US" sz="2000" i="1">
                          <a:latin typeface="Cambria Math"/>
                        </a:rPr>
                        <m:t>𝐾</m:t>
                      </m:r>
                      <m:r>
                        <a:rPr lang="en-US" sz="2000" i="1">
                          <a:latin typeface="Cambria Math"/>
                        </a:rPr>
                        <m:t>+</m:t>
                      </m:r>
                      <m:r>
                        <a:rPr lang="en-US" sz="2000" i="1">
                          <a:latin typeface="Cambria Math"/>
                        </a:rPr>
                        <m:t>𝑈</m:t>
                      </m:r>
                    </m:oMath>
                  </m:oMathPara>
                </a14:m>
                <a:endParaRPr lang="ar-SA" sz="2000" dirty="0"/>
              </a:p>
              <a:p>
                <a:pPr marL="0" indent="0" algn="l" rtl="0">
                  <a:buNone/>
                </a:pPr>
                <a:endParaRPr lang="ar-SA" sz="2000" dirty="0"/>
              </a:p>
              <a:p>
                <a:pPr algn="l" rtl="0"/>
                <a:r>
                  <a:rPr lang="en-US" sz="2000" dirty="0"/>
                  <a:t>If a system is isolated and if no </a:t>
                </a:r>
                <a:r>
                  <a:rPr lang="en-US" sz="2000" dirty="0" err="1"/>
                  <a:t>nonconservative</a:t>
                </a:r>
                <a:r>
                  <a:rPr lang="en-US" sz="2000" dirty="0"/>
                  <a:t> forces are acting on objects inside the system, then the total mechanical energy of the system is constant:</a:t>
                </a:r>
              </a:p>
              <a:p>
                <a:pPr marL="0" indent="0" algn="l" rtl="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b="0" i="1" smtClean="0">
                              <a:latin typeface="Cambria Math" panose="02040503050406030204" pitchFamily="18" charset="0"/>
                            </a:rPr>
                            <m:t>𝑖</m:t>
                          </m:r>
                        </m:sub>
                      </m:sSub>
                    </m:oMath>
                  </m:oMathPara>
                </a14:m>
                <a:endParaRPr lang="en-US" sz="2000" dirty="0"/>
              </a:p>
              <a:p>
                <a:pPr marL="342900" indent="-342900" algn="l" rtl="0"/>
                <a:r>
                  <a:rPr lang="en-GB" sz="2000" dirty="0"/>
                  <a:t> For </a:t>
                </a:r>
                <a:r>
                  <a:rPr lang="en-US" sz="2000" dirty="0" err="1"/>
                  <a:t>nonconservative</a:t>
                </a:r>
                <a:r>
                  <a:rPr lang="en-US" sz="2000" dirty="0"/>
                  <a:t> forces : </a:t>
                </a:r>
              </a:p>
              <a:p>
                <a:pPr marL="342900" indent="-342900" algn="l" rtl="0"/>
                <a:endParaRPr lang="en-US" sz="2000" dirty="0"/>
              </a:p>
              <a:p>
                <a:pPr marL="0" indent="0">
                  <a:buNone/>
                </a:pPr>
                <a:endParaRPr lang="en-US" sz="2000" dirty="0"/>
              </a:p>
              <a:p>
                <a:pPr marL="0" indent="0">
                  <a:buNone/>
                </a:pPr>
                <a:endParaRPr lang="en-US" sz="2000" dirty="0"/>
              </a:p>
              <a:p>
                <a:pPr marL="0" indent="0">
                  <a:buNone/>
                </a:pPr>
                <a:endParaRPr lang="en-US" sz="2000" dirty="0">
                  <a:latin typeface="+mj-lt"/>
                </a:endParaRPr>
              </a:p>
              <a:p>
                <a:pPr marL="0" indent="0">
                  <a:buNone/>
                </a:pPr>
                <a:endParaRPr lang="en-US" sz="2000" dirty="0">
                  <a:latin typeface="+mj-lt"/>
                </a:endParaRPr>
              </a:p>
              <a:p>
                <a:endParaRPr lang="en-US" sz="2000" dirty="0">
                  <a:latin typeface="+mj-lt"/>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79512" y="1268760"/>
                <a:ext cx="8964488" cy="5509975"/>
              </a:xfrm>
              <a:blipFill rotWithShape="0">
                <a:blip r:embed="rId2"/>
                <a:stretch>
                  <a:fillRect l="-204" t="-44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39952" y="5880344"/>
                <a:ext cx="4079131" cy="670761"/>
              </a:xfrm>
              <a:prstGeom prst="rect">
                <a:avLst/>
              </a:prstGeom>
              <a:noFill/>
            </p:spPr>
            <p:txBody>
              <a:bodyPr wrap="square" lIns="0" tIns="0" rIns="0" bIns="0" rtlCol="1">
                <a:spAutoFit/>
              </a:bodyPr>
              <a:lstStyle/>
              <a:p>
                <a:pPr algn="l" rtl="0"/>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𝑲</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𝑼</m:t>
                      </m:r>
                      <m:r>
                        <a:rPr lang="en-GB" b="1" i="1" smtClean="0">
                          <a:latin typeface="Cambria Math" panose="02040503050406030204" pitchFamily="18" charset="0"/>
                        </a:rPr>
                        <m:t>=−</m:t>
                      </m:r>
                      <m:r>
                        <a:rPr lang="en-GB" b="1" i="1" smtClean="0">
                          <a:latin typeface="Cambria Math" panose="02040503050406030204" pitchFamily="18" charset="0"/>
                        </a:rPr>
                        <m:t>𝒇𝒅</m:t>
                      </m:r>
                      <m:r>
                        <a:rPr lang="en-GB" b="1" i="1" smtClean="0">
                          <a:latin typeface="Cambria Math" panose="02040503050406030204" pitchFamily="18" charset="0"/>
                        </a:rPr>
                        <m:t>+</m:t>
                      </m:r>
                      <m:nary>
                        <m:naryPr>
                          <m:chr m:val="∑"/>
                          <m:subHide m:val="on"/>
                          <m:supHide m:val="on"/>
                          <m:ctrlPr>
                            <a:rPr lang="en-GB" b="1" i="1" smtClean="0">
                              <a:latin typeface="Cambria Math" panose="02040503050406030204" pitchFamily="18" charset="0"/>
                            </a:rPr>
                          </m:ctrlPr>
                        </m:naryPr>
                        <m:sub/>
                        <m:sup/>
                        <m:e>
                          <m:sSub>
                            <m:sSubPr>
                              <m:ctrlPr>
                                <a:rPr lang="en-GB" b="1" i="1" smtClean="0">
                                  <a:latin typeface="Cambria Math" panose="02040503050406030204" pitchFamily="18" charset="0"/>
                                </a:rPr>
                              </m:ctrlPr>
                            </m:sSubPr>
                            <m:e>
                              <m:r>
                                <a:rPr lang="en-GB" b="1" i="1" smtClean="0">
                                  <a:latin typeface="Cambria Math" panose="02040503050406030204" pitchFamily="18" charset="0"/>
                                </a:rPr>
                                <m:t>𝑾</m:t>
                              </m:r>
                            </m:e>
                            <m:sub>
                              <m:r>
                                <a:rPr lang="en-GB" b="1" i="1" smtClean="0">
                                  <a:latin typeface="Cambria Math" panose="02040503050406030204" pitchFamily="18" charset="0"/>
                                </a:rPr>
                                <m:t>𝒐𝒕𝒉𝒆𝒓</m:t>
                              </m:r>
                              <m:r>
                                <a:rPr lang="en-GB" b="1" i="1" smtClean="0">
                                  <a:latin typeface="Cambria Math" panose="02040503050406030204" pitchFamily="18" charset="0"/>
                                </a:rPr>
                                <m:t> </m:t>
                              </m:r>
                              <m:r>
                                <a:rPr lang="en-GB" b="1" i="1" smtClean="0">
                                  <a:latin typeface="Cambria Math" panose="02040503050406030204" pitchFamily="18" charset="0"/>
                                </a:rPr>
                                <m:t>𝒇𝒐𝒓𝒄𝒆</m:t>
                              </m:r>
                            </m:sub>
                          </m:sSub>
                        </m:e>
                      </m:nary>
                    </m:oMath>
                  </m:oMathPara>
                </a14:m>
                <a:endParaRPr lang="ar-SA" b="1" dirty="0"/>
              </a:p>
            </p:txBody>
          </p:sp>
        </mc:Choice>
        <mc:Fallback xmlns="">
          <p:sp>
            <p:nvSpPr>
              <p:cNvPr id="9" name="TextBox 8"/>
              <p:cNvSpPr txBox="1">
                <a:spLocks noRot="1" noChangeAspect="1" noMove="1" noResize="1" noEditPoints="1" noAdjustHandles="1" noChangeArrowheads="1" noChangeShapeType="1" noTextEdit="1"/>
              </p:cNvSpPr>
              <p:nvPr/>
            </p:nvSpPr>
            <p:spPr>
              <a:xfrm>
                <a:off x="4139952" y="5880344"/>
                <a:ext cx="4079131" cy="670761"/>
              </a:xfrm>
              <a:prstGeom prst="rect">
                <a:avLst/>
              </a:prstGeom>
              <a:blipFill rotWithShape="0">
                <a:blip r:embed="rId3"/>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3405221737"/>
      </p:ext>
    </p:extLst>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rmAutofit fontScale="90000"/>
          </a:bodyPr>
          <a:lstStyle/>
          <a:p>
            <a:br>
              <a:rPr lang="en-US" b="1" dirty="0">
                <a:latin typeface="Cambria" panose="02040503050406030204" pitchFamily="18" charset="0"/>
              </a:rPr>
            </a:br>
            <a:r>
              <a:rPr lang="en-US" b="1" dirty="0">
                <a:latin typeface="Cambria" panose="02040503050406030204" pitchFamily="18" charset="0"/>
              </a:rPr>
              <a:t>Introduction</a:t>
            </a:r>
            <a:br>
              <a:rPr lang="en-US" b="1" dirty="0">
                <a:latin typeface="Cambria" panose="02040503050406030204" pitchFamily="18" charset="0"/>
              </a:rPr>
            </a:br>
            <a:endParaRPr lang="en-US" b="1" dirty="0">
              <a:latin typeface="Cambria" panose="02040503050406030204" pitchFamily="18" charset="0"/>
            </a:endParaRPr>
          </a:p>
        </p:txBody>
      </p:sp>
      <p:sp>
        <p:nvSpPr>
          <p:cNvPr id="3" name="Content Placeholder 2"/>
          <p:cNvSpPr>
            <a:spLocks noGrp="1"/>
          </p:cNvSpPr>
          <p:nvPr>
            <p:ph idx="1"/>
          </p:nvPr>
        </p:nvSpPr>
        <p:spPr>
          <a:xfrm>
            <a:off x="0" y="1268760"/>
            <a:ext cx="9165252" cy="5472608"/>
          </a:xfrm>
        </p:spPr>
        <p:txBody>
          <a:bodyPr>
            <a:noAutofit/>
          </a:bodyPr>
          <a:lstStyle/>
          <a:p>
            <a:pPr algn="l" rtl="0"/>
            <a:r>
              <a:rPr lang="en-US" sz="2400" dirty="0"/>
              <a:t>In Chapter 7 we introduced the concepts of kinetic energy associated with the motion of members of a system and internal energy associated with the temperature of a system.</a:t>
            </a:r>
          </a:p>
          <a:p>
            <a:pPr algn="l" rtl="0"/>
            <a:r>
              <a:rPr lang="en-US" sz="2400" dirty="0"/>
              <a:t>In this chapter we introduce </a:t>
            </a:r>
            <a:r>
              <a:rPr lang="en-US" sz="2400" b="1" i="1" dirty="0"/>
              <a:t>potential energy</a:t>
            </a:r>
            <a:r>
              <a:rPr lang="en-US" sz="2400" dirty="0"/>
              <a:t>, the energy associated with the configuration of a system of objects that exert forces on each other.</a:t>
            </a:r>
          </a:p>
          <a:p>
            <a:pPr algn="l" rtl="0"/>
            <a:r>
              <a:rPr lang="en-US" sz="2400" dirty="0"/>
              <a:t>The potential energy concept can be used only when dealing with a special class of forces called </a:t>
            </a:r>
            <a:r>
              <a:rPr lang="en-US" sz="2400" b="1" i="1" dirty="0"/>
              <a:t>conservative forces</a:t>
            </a:r>
            <a:r>
              <a:rPr lang="en-US" sz="2400" dirty="0"/>
              <a:t>. </a:t>
            </a:r>
          </a:p>
          <a:p>
            <a:pPr algn="l" rtl="0"/>
            <a:r>
              <a:rPr lang="en-US" sz="2400" dirty="0"/>
              <a:t>When only conservative forces act within an isolated system, the kinetic energy gained (or lost) by the system as its members change their relative positions is balanced by an equal loss (or gain) in potential energy. This balancing of the two forms of energy is known as the </a:t>
            </a:r>
            <a:r>
              <a:rPr lang="en-US" sz="2400" b="1" i="1" dirty="0"/>
              <a:t>principle of conservation of mechanical energy</a:t>
            </a:r>
            <a:r>
              <a:rPr lang="en-US" sz="2400" dirty="0"/>
              <a:t>.</a:t>
            </a:r>
            <a:endParaRPr lang="en-US" sz="2200" dirty="0"/>
          </a:p>
        </p:txBody>
      </p:sp>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3</a:t>
            </a:fld>
            <a:endParaRPr lang="en-US"/>
          </a:p>
        </p:txBody>
      </p:sp>
    </p:spTree>
    <p:extLst>
      <p:ext uri="{BB962C8B-B14F-4D97-AF65-F5344CB8AC3E}">
        <p14:creationId xmlns:p14="http://schemas.microsoft.com/office/powerpoint/2010/main" val="1686836870"/>
      </p:ext>
    </p:extLst>
  </p:cSld>
  <p:clrMapOvr>
    <a:masterClrMapping/>
  </p:clrMapOvr>
  <p:transition spd="med">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Autofit/>
          </a:bodyPr>
          <a:lstStyle/>
          <a:p>
            <a:r>
              <a:rPr lang="en-US" sz="3200" b="1" dirty="0"/>
              <a:t>8.1 Potential Energy of a System</a:t>
            </a:r>
            <a:endParaRPr lang="fr-FR" sz="32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algn="l" rtl="0"/>
                <a:r>
                  <a:rPr lang="en-US" sz="2400" dirty="0">
                    <a:latin typeface="+mj-lt"/>
                  </a:rPr>
                  <a:t>Let us now derive an expression for the </a:t>
                </a:r>
                <a:r>
                  <a:rPr lang="en-US" sz="2400" b="1" dirty="0">
                    <a:latin typeface="+mj-lt"/>
                  </a:rPr>
                  <a:t>gravitational potential energy </a:t>
                </a:r>
                <a:r>
                  <a:rPr lang="en-US" sz="2400" dirty="0">
                    <a:latin typeface="+mj-lt"/>
                  </a:rPr>
                  <a:t>(</a:t>
                </a:r>
                <a:r>
                  <a:rPr lang="en-US" sz="2400" i="1" dirty="0" err="1">
                    <a:latin typeface="+mj-lt"/>
                  </a:rPr>
                  <a:t>U</a:t>
                </a:r>
                <a:r>
                  <a:rPr lang="en-US" sz="2400" i="1" baseline="-25000" dirty="0" err="1">
                    <a:latin typeface="+mj-lt"/>
                  </a:rPr>
                  <a:t>g</a:t>
                </a:r>
                <a:r>
                  <a:rPr lang="en-US" sz="2400" dirty="0">
                    <a:latin typeface="+mj-lt"/>
                  </a:rPr>
                  <a:t>) associated with an object (m) at a given location (y) above the surface of the Earth:</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𝑈</m:t>
                          </m:r>
                        </m:e>
                        <m:sub>
                          <m:r>
                            <a:rPr lang="en-US" sz="2400" b="0" i="1" smtClean="0">
                              <a:latin typeface="Cambria Math"/>
                            </a:rPr>
                            <m:t>𝑔</m:t>
                          </m:r>
                        </m:sub>
                      </m:sSub>
                      <m:r>
                        <a:rPr lang="en-US" sz="2400" b="0" i="1" smtClean="0">
                          <a:latin typeface="Cambria Math"/>
                        </a:rPr>
                        <m:t>=</m:t>
                      </m:r>
                      <m:r>
                        <a:rPr lang="en-US" sz="2400" b="0" i="1" smtClean="0">
                          <a:latin typeface="Cambria Math"/>
                        </a:rPr>
                        <m:t>𝑚𝑔𝑦</m:t>
                      </m:r>
                    </m:oMath>
                  </m:oMathPara>
                </a14:m>
                <a:endParaRPr lang="en-US" sz="2400" dirty="0">
                  <a:latin typeface="+mj-lt"/>
                </a:endParaRPr>
              </a:p>
              <a:p>
                <a:pPr algn="l" rtl="0"/>
                <a:r>
                  <a:rPr lang="en-US" sz="2400" dirty="0">
                    <a:latin typeface="+mj-lt"/>
                  </a:rPr>
                  <a:t>Mathematical description of the work done on a system that changes the gravitational potential energy of the system is give by:</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𝑊</m:t>
                          </m:r>
                          <m:r>
                            <a:rPr lang="en-US" sz="2400" b="0" i="1" smtClean="0">
                              <a:latin typeface="Cambria Math"/>
                            </a:rPr>
                            <m:t>=△</m:t>
                          </m:r>
                          <m:r>
                            <a:rPr lang="en-US" sz="2400" i="1">
                              <a:latin typeface="Cambria Math"/>
                            </a:rPr>
                            <m:t>𝑈</m:t>
                          </m:r>
                        </m:e>
                        <m:sub>
                          <m:r>
                            <a:rPr lang="en-US" sz="2400" i="1">
                              <a:latin typeface="Cambria Math"/>
                            </a:rPr>
                            <m:t>𝑔</m:t>
                          </m:r>
                        </m:sub>
                      </m:sSub>
                    </m:oMath>
                  </m:oMathPara>
                </a14:m>
                <a:endParaRPr lang="en-US" sz="2400" dirty="0">
                  <a:latin typeface="+mj-lt"/>
                </a:endParaRPr>
              </a:p>
              <a:p>
                <a:pPr algn="l" rtl="0"/>
                <a:r>
                  <a:rPr lang="en-US" sz="2400" dirty="0">
                    <a:latin typeface="+mj-lt"/>
                  </a:rPr>
                  <a:t>The gravitational potential energy depends only on the vertical height of the object above the surface of the Earth. The same amount of work must be done on an object–Earth system whether the object is lifted vertically from the Earth or is pushed starting from the same point up a frictionless incline, ending up at the same height.</a:t>
                </a:r>
                <a:endParaRPr lang="en-US" sz="2400" b="1"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t="-780" r="-1667" b="-1670"/>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4</a:t>
            </a:fld>
            <a:endParaRPr lang="en-US" dirty="0"/>
          </a:p>
        </p:txBody>
      </p:sp>
    </p:spTree>
    <p:extLst>
      <p:ext uri="{BB962C8B-B14F-4D97-AF65-F5344CB8AC3E}">
        <p14:creationId xmlns:p14="http://schemas.microsoft.com/office/powerpoint/2010/main" val="3191855945"/>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rmAutofit fontScale="90000"/>
          </a:bodyPr>
          <a:lstStyle/>
          <a:p>
            <a:pPr marL="0" indent="0"/>
            <a:r>
              <a:rPr lang="en-US" sz="4000" b="1" dirty="0"/>
              <a:t>8.2 </a:t>
            </a:r>
            <a:r>
              <a:rPr lang="fr-FR" sz="4000" b="1" dirty="0"/>
              <a:t>The </a:t>
            </a:r>
            <a:r>
              <a:rPr lang="fr-FR" sz="4000" b="1" dirty="0" err="1"/>
              <a:t>Isolated</a:t>
            </a:r>
            <a:r>
              <a:rPr lang="fr-FR" sz="4000" b="1" dirty="0"/>
              <a:t> System— Conservation of </a:t>
            </a:r>
            <a:r>
              <a:rPr lang="fr-FR" sz="4000" b="1" dirty="0" err="1"/>
              <a:t>Mechanical</a:t>
            </a:r>
            <a:r>
              <a:rPr lang="fr-FR" sz="4000" b="1" dirty="0"/>
              <a:t> </a:t>
            </a:r>
            <a:r>
              <a:rPr lang="fr-FR" sz="4000" b="1" dirty="0" err="1"/>
              <a:t>Energy</a:t>
            </a:r>
            <a:endParaRPr lang="fr-FR" sz="40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algn="l" rtl="0"/>
                <a:r>
                  <a:rPr lang="en-US" sz="2400" dirty="0"/>
                  <a:t>As the book, shown in the figure, falls back to its original height, from </a:t>
                </a:r>
                <a:r>
                  <a:rPr lang="en-US" sz="2400" i="1" dirty="0" err="1"/>
                  <a:t>y</a:t>
                </a:r>
                <a:r>
                  <a:rPr lang="en-US" sz="2400" i="1" baseline="-25000" dirty="0" err="1"/>
                  <a:t>b</a:t>
                </a:r>
                <a:r>
                  <a:rPr lang="en-US" sz="2400" i="1" dirty="0"/>
                  <a:t> </a:t>
                </a:r>
                <a:r>
                  <a:rPr lang="en-US" sz="2400" dirty="0"/>
                  <a:t>to </a:t>
                </a:r>
                <a:r>
                  <a:rPr lang="en-US" sz="2400" i="1" dirty="0" err="1"/>
                  <a:t>y</a:t>
                </a:r>
                <a:r>
                  <a:rPr lang="en-US" sz="2400" i="1" baseline="-25000" dirty="0" err="1"/>
                  <a:t>a</a:t>
                </a:r>
                <a:r>
                  <a:rPr lang="en-US" sz="2400" i="1" dirty="0"/>
                  <a:t>, </a:t>
                </a:r>
                <a:r>
                  <a:rPr lang="en-US" sz="2400" dirty="0"/>
                  <a:t>the work done by the gravitational force on the book is:</a:t>
                </a:r>
              </a:p>
              <a:p>
                <a:pPr marL="0" indent="0" algn="l" rtl="0">
                  <a:buNone/>
                </a:pPr>
                <a14:m>
                  <m:oMathPara xmlns:m="http://schemas.openxmlformats.org/officeDocument/2006/math">
                    <m:oMathParaPr>
                      <m:jc m:val="center"/>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𝑊</m:t>
                          </m:r>
                          <m:r>
                            <a:rPr lang="en-US" sz="2400" i="1">
                              <a:latin typeface="Cambria Math"/>
                            </a:rPr>
                            <m:t>=</m:t>
                          </m:r>
                          <m:r>
                            <a:rPr lang="en-US" sz="2400" b="0" i="1" smtClean="0">
                              <a:latin typeface="Cambria Math"/>
                            </a:rPr>
                            <m:t>𝑚𝑔𝑦</m:t>
                          </m:r>
                        </m:e>
                        <m:sub>
                          <m:r>
                            <a:rPr lang="en-US" sz="2400" b="0" i="1" smtClean="0">
                              <a:latin typeface="Cambria Math"/>
                            </a:rPr>
                            <m:t>𝑏</m:t>
                          </m:r>
                        </m:sub>
                      </m:sSub>
                      <m:r>
                        <a:rPr lang="en-US" sz="2400" b="0" i="1" smtClean="0">
                          <a:latin typeface="Cambria Math"/>
                        </a:rPr>
                        <m:t>−</m:t>
                      </m:r>
                      <m:sSub>
                        <m:sSubPr>
                          <m:ctrlPr>
                            <a:rPr lang="en-US" sz="2400" i="1" smtClean="0">
                              <a:latin typeface="Cambria Math" panose="02040503050406030204" pitchFamily="18" charset="0"/>
                            </a:rPr>
                          </m:ctrlPr>
                        </m:sSubPr>
                        <m:e>
                          <m:r>
                            <a:rPr lang="en-US" sz="2400" i="1">
                              <a:latin typeface="Cambria Math"/>
                            </a:rPr>
                            <m:t>𝑚𝑔𝑦</m:t>
                          </m:r>
                        </m:e>
                        <m:sub>
                          <m:r>
                            <a:rPr lang="en-US" sz="2400" b="0" i="1" smtClean="0">
                              <a:latin typeface="Cambria Math"/>
                            </a:rPr>
                            <m:t>𝑎</m:t>
                          </m:r>
                        </m:sub>
                      </m:sSub>
                      <m:r>
                        <a:rPr lang="en-US" sz="2400" b="0" i="1" smtClean="0">
                          <a:latin typeface="Cambria Math"/>
                        </a:rPr>
                        <m:t>=</m:t>
                      </m:r>
                      <m:r>
                        <a:rPr lang="en-US" sz="2400" i="1">
                          <a:latin typeface="Cambria Math"/>
                        </a:rPr>
                        <m:t>△</m:t>
                      </m:r>
                      <m:r>
                        <a:rPr lang="en-US" sz="2400" b="0" i="1" smtClean="0">
                          <a:latin typeface="Cambria Math"/>
                        </a:rPr>
                        <m:t>𝐾</m:t>
                      </m:r>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𝑈</m:t>
                          </m:r>
                        </m:e>
                        <m:sub>
                          <m:r>
                            <a:rPr lang="en-US" sz="2400" i="1">
                              <a:latin typeface="Cambria Math"/>
                            </a:rPr>
                            <m:t>𝑔</m:t>
                          </m:r>
                        </m:sub>
                      </m:sSub>
                    </m:oMath>
                  </m:oMathPara>
                </a14:m>
                <a:endParaRPr lang="en-US" sz="2400" dirty="0"/>
              </a:p>
              <a:p>
                <a:pPr marL="0" indent="0" algn="l" rtl="0">
                  <a:buNone/>
                </a:pPr>
                <a:r>
                  <a:rPr lang="en-US" sz="2400" dirty="0"/>
                  <a:t>So</a:t>
                </a:r>
              </a:p>
              <a:p>
                <a:pPr marL="0" indent="0" algn="l" rtl="0">
                  <a:buNone/>
                </a:pPr>
                <a14:m>
                  <m:oMathPara xmlns:m="http://schemas.openxmlformats.org/officeDocument/2006/math">
                    <m:oMathParaPr>
                      <m:jc m:val="centerGroup"/>
                    </m:oMathParaPr>
                    <m:oMath xmlns:m="http://schemas.openxmlformats.org/officeDocument/2006/math">
                      <m:r>
                        <a:rPr lang="en-US" sz="2400" i="1">
                          <a:latin typeface="Cambria Math"/>
                        </a:rPr>
                        <m:t>△</m:t>
                      </m:r>
                      <m:r>
                        <a:rPr lang="en-US" sz="2400" i="1">
                          <a:latin typeface="Cambria Math"/>
                        </a:rPr>
                        <m:t>𝐾</m:t>
                      </m:r>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𝑈</m:t>
                          </m:r>
                        </m:e>
                        <m:sub>
                          <m:r>
                            <a:rPr lang="en-US" sz="2400" i="1">
                              <a:latin typeface="Cambria Math"/>
                            </a:rPr>
                            <m:t>𝑔</m:t>
                          </m:r>
                        </m:sub>
                      </m:sSub>
                      <m:r>
                        <a:rPr lang="en-US" sz="2400" i="1">
                          <a:latin typeface="Cambria Math"/>
                        </a:rPr>
                        <m:t>=</m:t>
                      </m:r>
                      <m:r>
                        <a:rPr lang="en-US" sz="2400" b="0" i="1" smtClean="0">
                          <a:latin typeface="Cambria Math"/>
                        </a:rPr>
                        <m:t>0</m:t>
                      </m:r>
                      <m:r>
                        <a:rPr lang="en-GB" sz="2400" b="0" i="1" smtClean="0">
                          <a:latin typeface="Cambria Math" panose="02040503050406030204" pitchFamily="18" charset="0"/>
                        </a:rPr>
                        <m:t>     ∗</m:t>
                      </m:r>
                    </m:oMath>
                  </m:oMathPara>
                </a14:m>
                <a:endParaRPr lang="en-US" sz="2400" dirty="0"/>
              </a:p>
              <a:p>
                <a:pPr algn="l" rtl="0"/>
                <a:endParaRPr lang="ar-SA" sz="2400" dirty="0"/>
              </a:p>
              <a:p>
                <a:pPr algn="l" rtl="0"/>
                <a:r>
                  <a:rPr lang="en-US" sz="2400" dirty="0"/>
                  <a:t>Mechanical energy is defined as: </a:t>
                </a:r>
              </a:p>
              <a:p>
                <a:pPr marL="0" indent="0" algn="l" rtl="0">
                  <a:buNone/>
                </a:pPr>
                <a:endParaRPr lang="en-US" sz="24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a:rPr>
                            <m:t>𝐸</m:t>
                          </m:r>
                        </m:e>
                        <m:sub>
                          <m:r>
                            <a:rPr lang="en-US" sz="2400" b="0" i="1" smtClean="0">
                              <a:latin typeface="Cambria Math"/>
                            </a:rPr>
                            <m:t>𝑚𝑒𝑐</m:t>
                          </m:r>
                          <m:r>
                            <a:rPr lang="en-US" sz="2400" b="0" i="1" smtClean="0">
                              <a:latin typeface="Cambria Math"/>
                            </a:rPr>
                            <m:t>h</m:t>
                          </m:r>
                        </m:sub>
                      </m:sSub>
                      <m:r>
                        <a:rPr lang="en-US" sz="2400" b="0" i="1" smtClean="0">
                          <a:latin typeface="Cambria Math"/>
                        </a:rPr>
                        <m:t>=</m:t>
                      </m:r>
                      <m:r>
                        <a:rPr lang="en-US" sz="2400" i="1">
                          <a:latin typeface="Cambria Math"/>
                        </a:rPr>
                        <m:t>𝐾</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𝑈</m:t>
                          </m:r>
                        </m:e>
                        <m:sub>
                          <m:r>
                            <a:rPr lang="en-US" sz="2400" i="1">
                              <a:latin typeface="Cambria Math"/>
                            </a:rPr>
                            <m:t>𝑔</m:t>
                          </m:r>
                        </m:sub>
                      </m:sSub>
                    </m:oMath>
                  </m:oMathPara>
                </a14:m>
                <a:endParaRPr lang="en-US" sz="2400" dirty="0"/>
              </a:p>
              <a:p>
                <a:pPr algn="l" rtl="0"/>
                <a:endParaRPr lang="ar-SA" sz="2400" dirty="0"/>
              </a:p>
              <a:p>
                <a:pPr algn="l" rtl="0"/>
                <a:r>
                  <a:rPr lang="fr-FR" sz="2400" dirty="0"/>
                  <a:t>Or, in </a:t>
                </a:r>
                <a:r>
                  <a:rPr lang="fr-FR" sz="2400" dirty="0" err="1"/>
                  <a:t>general</a:t>
                </a:r>
                <a:r>
                  <a:rPr lang="fr-FR" sz="2400" dirty="0"/>
                  <a:t>: </a:t>
                </a:r>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𝐸</m:t>
                          </m:r>
                        </m:e>
                        <m:sub>
                          <m:r>
                            <a:rPr lang="en-US" sz="2400" i="1">
                              <a:latin typeface="Cambria Math"/>
                            </a:rPr>
                            <m:t>𝑚𝑒𝑐</m:t>
                          </m:r>
                          <m:r>
                            <a:rPr lang="en-US" sz="2400" i="1">
                              <a:latin typeface="Cambria Math"/>
                            </a:rPr>
                            <m:t>h</m:t>
                          </m:r>
                        </m:sub>
                      </m:sSub>
                      <m:r>
                        <a:rPr lang="en-US" sz="2400" i="1">
                          <a:latin typeface="Cambria Math"/>
                        </a:rPr>
                        <m:t>=</m:t>
                      </m:r>
                      <m:r>
                        <a:rPr lang="en-US" sz="2400" i="1">
                          <a:latin typeface="Cambria Math"/>
                        </a:rPr>
                        <m:t>𝐾</m:t>
                      </m:r>
                      <m:r>
                        <a:rPr lang="en-US" sz="2400" i="1">
                          <a:latin typeface="Cambria Math"/>
                        </a:rPr>
                        <m:t>+</m:t>
                      </m:r>
                      <m:r>
                        <a:rPr lang="en-US" sz="2400" b="0" i="1" smtClean="0">
                          <a:latin typeface="Cambria Math"/>
                        </a:rPr>
                        <m:t>𝑈</m:t>
                      </m:r>
                    </m:oMath>
                  </m:oMathPara>
                </a14:m>
                <a:endParaRPr lang="fr-FR"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l="-1000" t="-780" r="-1733"/>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5</a:t>
            </a:fld>
            <a:endParaRPr lang="en-US" dirty="0"/>
          </a:p>
        </p:txBody>
      </p:sp>
      <p:pic>
        <p:nvPicPr>
          <p:cNvPr id="4" name="Picture 3"/>
          <p:cNvPicPr>
            <a:picLocks noChangeAspect="1"/>
          </p:cNvPicPr>
          <p:nvPr/>
        </p:nvPicPr>
        <p:blipFill>
          <a:blip r:embed="rId3"/>
          <a:stretch>
            <a:fillRect/>
          </a:stretch>
        </p:blipFill>
        <p:spPr>
          <a:xfrm>
            <a:off x="6220463" y="3025177"/>
            <a:ext cx="2876550" cy="3524250"/>
          </a:xfrm>
          <a:prstGeom prst="rect">
            <a:avLst/>
          </a:prstGeom>
        </p:spPr>
      </p:pic>
    </p:spTree>
    <p:extLst>
      <p:ext uri="{BB962C8B-B14F-4D97-AF65-F5344CB8AC3E}">
        <p14:creationId xmlns:p14="http://schemas.microsoft.com/office/powerpoint/2010/main" val="1815831914"/>
      </p:ext>
    </p:extLst>
  </p:cSld>
  <p:clrMapOvr>
    <a:masterClrMapping/>
  </p:clrMapOvr>
  <p:transition spd="med">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rmAutofit fontScale="90000"/>
          </a:bodyPr>
          <a:lstStyle/>
          <a:p>
            <a:pPr marL="0" indent="0"/>
            <a:r>
              <a:rPr lang="en-US" sz="4000" b="1" dirty="0"/>
              <a:t>8.2 </a:t>
            </a:r>
            <a:r>
              <a:rPr lang="fr-FR" sz="4000" b="1" dirty="0"/>
              <a:t>The </a:t>
            </a:r>
            <a:r>
              <a:rPr lang="fr-FR" sz="4000" b="1" dirty="0" err="1"/>
              <a:t>Isolated</a:t>
            </a:r>
            <a:r>
              <a:rPr lang="fr-FR" sz="4000" b="1" dirty="0"/>
              <a:t> System— Conservation of </a:t>
            </a:r>
            <a:r>
              <a:rPr lang="fr-FR" sz="4000" b="1" dirty="0" err="1"/>
              <a:t>Mechanical</a:t>
            </a:r>
            <a:r>
              <a:rPr lang="fr-FR" sz="4000" b="1" dirty="0"/>
              <a:t> </a:t>
            </a:r>
            <a:r>
              <a:rPr lang="fr-FR" sz="4000" b="1" dirty="0" err="1"/>
              <a:t>Energy</a:t>
            </a:r>
            <a:endParaRPr lang="fr-FR" sz="40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68760"/>
                <a:ext cx="9144000" cy="5472608"/>
              </a:xfrm>
            </p:spPr>
            <p:txBody>
              <a:bodyPr>
                <a:noAutofit/>
              </a:bodyPr>
              <a:lstStyle/>
              <a:p>
                <a:pPr algn="l" rtl="0"/>
                <a:r>
                  <a:rPr lang="en-US" sz="2000" dirty="0"/>
                  <a:t>Let us now write the changes in energy in Equation * explicitly:</a:t>
                </a:r>
              </a:p>
              <a:p>
                <a:pPr marL="0" indent="0" algn="l" rtl="0">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a:rPr>
                                <m:t>𝐾</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𝐾</m:t>
                              </m:r>
                            </m:e>
                            <m:sub>
                              <m:r>
                                <a:rPr lang="en-US" sz="2000" b="0" i="1" smtClean="0">
                                  <a:latin typeface="Cambria Math"/>
                                </a:rPr>
                                <m:t>𝑖</m:t>
                              </m:r>
                            </m:sub>
                          </m:sSub>
                        </m:e>
                      </m:d>
                      <m:r>
                        <a:rPr lang="en-US" sz="2000" b="0" i="1" smtClean="0">
                          <a:latin typeface="Cambria Math"/>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a:rPr>
                                <m:t>𝑈</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b="0" i="1" smtClean="0">
                                  <a:latin typeface="Cambria Math"/>
                                </a:rPr>
                                <m:t>𝑈</m:t>
                              </m:r>
                            </m:e>
                            <m:sub>
                              <m:r>
                                <a:rPr lang="en-US" sz="2000" i="1">
                                  <a:latin typeface="Cambria Math"/>
                                </a:rPr>
                                <m:t>𝑖</m:t>
                              </m:r>
                            </m:sub>
                          </m:sSub>
                        </m:e>
                      </m:d>
                      <m:r>
                        <a:rPr lang="en-US" sz="2000" b="0" i="1" smtClean="0">
                          <a:latin typeface="Cambria Math"/>
                        </a:rPr>
                        <m:t>=</m:t>
                      </m:r>
                      <m:r>
                        <a:rPr lang="en-US" sz="2000" b="0" i="1" smtClean="0">
                          <a:latin typeface="Cambria Math"/>
                        </a:rPr>
                        <m:t>0</m:t>
                      </m:r>
                    </m:oMath>
                  </m:oMathPara>
                </a14:m>
                <a:endParaRPr lang="en-US" sz="2000" dirty="0"/>
              </a:p>
              <a:p>
                <a:pPr marL="0" indent="0" algn="l" rtl="0">
                  <a:buNone/>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𝑓</m:t>
                              </m:r>
                            </m:sub>
                          </m:sSub>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i="1">
                                  <a:latin typeface="Cambria Math"/>
                                </a:rPr>
                                <m:t>𝑓</m:t>
                              </m:r>
                            </m:sub>
                          </m:sSub>
                        </m:e>
                      </m:d>
                      <m:r>
                        <a:rPr lang="en-US" sz="2000" b="0" i="1" smtClean="0">
                          <a:latin typeface="Cambria Math"/>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𝑖</m:t>
                              </m:r>
                            </m:sub>
                          </m:sSub>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b="0" i="1" smtClean="0">
                                  <a:latin typeface="Cambria Math" panose="02040503050406030204" pitchFamily="18" charset="0"/>
                                </a:rPr>
                                <m:t>𝑖</m:t>
                              </m:r>
                            </m:sub>
                          </m:sSub>
                        </m:e>
                      </m:d>
                      <m:r>
                        <a:rPr lang="en-US" sz="2000" i="1">
                          <a:latin typeface="Cambria Math"/>
                        </a:rPr>
                        <m:t>=</m:t>
                      </m:r>
                      <m:r>
                        <a:rPr lang="en-US" sz="2000" i="1">
                          <a:latin typeface="Cambria Math"/>
                        </a:rPr>
                        <m:t>0</m:t>
                      </m:r>
                    </m:oMath>
                  </m:oMathPara>
                </a14:m>
                <a:endParaRPr lang="en-US" sz="20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𝑓</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i="1">
                              <a:latin typeface="Cambria Math"/>
                            </a:rPr>
                            <m:t>𝑓</m:t>
                          </m:r>
                        </m:sub>
                      </m:sSub>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𝐾</m:t>
                          </m:r>
                        </m:e>
                        <m:sub>
                          <m:r>
                            <a:rPr lang="en-US" sz="2000" i="1">
                              <a:latin typeface="Cambria Math"/>
                            </a:rPr>
                            <m:t>𝑖</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𝑈</m:t>
                          </m:r>
                        </m:e>
                        <m:sub>
                          <m:r>
                            <a:rPr lang="en-US" sz="2000" b="0" i="1" smtClean="0">
                              <a:latin typeface="Cambria Math" panose="02040503050406030204" pitchFamily="18" charset="0"/>
                            </a:rPr>
                            <m:t>𝑖</m:t>
                          </m:r>
                        </m:sub>
                      </m:sSub>
                    </m:oMath>
                  </m:oMathPara>
                </a14:m>
                <a:endParaRPr lang="en-US" sz="2000" dirty="0"/>
              </a:p>
              <a:p>
                <a:pPr algn="l" rtl="0"/>
                <a:endParaRPr lang="ar-SA" sz="2000" dirty="0"/>
              </a:p>
              <a:p>
                <a:pPr algn="l" rtl="0"/>
                <a:r>
                  <a:rPr lang="en-US" sz="2000" dirty="0"/>
                  <a:t>This equation is a statement of conservation of mechanical energy for an isolated system. </a:t>
                </a:r>
              </a:p>
              <a:p>
                <a:pPr algn="l" rtl="0"/>
                <a:r>
                  <a:rPr lang="en-US" sz="2000" dirty="0"/>
                  <a:t>An isolated system is one for which there are no energy transfers across </a:t>
                </a:r>
                <a:r>
                  <a:rPr lang="fr-FR" sz="2000" dirty="0"/>
                  <a:t>the </a:t>
                </a:r>
                <a:r>
                  <a:rPr lang="fr-FR" sz="2000" dirty="0" err="1"/>
                  <a:t>boundary</a:t>
                </a:r>
                <a:r>
                  <a:rPr lang="fr-FR" sz="2000" dirty="0"/>
                  <a:t>. </a:t>
                </a:r>
              </a:p>
              <a:p>
                <a:pPr algn="l" rtl="0"/>
                <a:r>
                  <a:rPr lang="en-US" sz="2000" dirty="0"/>
                  <a:t>The energy in such a system is conserved—the sum of the kinetic and</a:t>
                </a:r>
              </a:p>
              <a:p>
                <a:pPr marL="82550" indent="0" algn="l" rtl="0">
                  <a:buNone/>
                </a:pPr>
                <a:r>
                  <a:rPr lang="fr-FR" sz="2000" dirty="0"/>
                  <a:t>     </a:t>
                </a:r>
                <a:r>
                  <a:rPr lang="fr-FR" sz="2000" dirty="0" err="1"/>
                  <a:t>Potential</a:t>
                </a:r>
                <a:r>
                  <a:rPr lang="fr-FR" sz="2000" dirty="0"/>
                  <a:t> </a:t>
                </a:r>
                <a:r>
                  <a:rPr lang="fr-FR" sz="2000" dirty="0" err="1"/>
                  <a:t>energies</a:t>
                </a:r>
                <a:r>
                  <a:rPr lang="fr-FR" sz="2000" dirty="0"/>
                  <a:t> </a:t>
                </a:r>
                <a:r>
                  <a:rPr lang="fr-FR" sz="2000" dirty="0" err="1"/>
                  <a:t>remains</a:t>
                </a:r>
                <a:r>
                  <a:rPr lang="fr-FR" sz="2000" dirty="0"/>
                  <a:t> constant. </a:t>
                </a:r>
              </a:p>
              <a:p>
                <a:pPr algn="l" rtl="0"/>
                <a:r>
                  <a:rPr lang="en-US" sz="2000" dirty="0"/>
                  <a:t>This statement assumes that no </a:t>
                </a:r>
                <a:r>
                  <a:rPr lang="en-US" sz="2000" dirty="0" err="1"/>
                  <a:t>nonconservative</a:t>
                </a:r>
                <a:r>
                  <a:rPr lang="en-US" sz="2000" dirty="0"/>
                  <a:t> forces act within the system.</a:t>
                </a:r>
                <a:endParaRPr lang="ar-SA" sz="2000" dirty="0"/>
              </a:p>
              <a:p>
                <a:pPr marL="0" indent="0" algn="l" rtl="0">
                  <a:buNone/>
                </a:pPr>
                <a:endParaRPr lang="en-US" sz="20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68760"/>
                <a:ext cx="9144000" cy="5472608"/>
              </a:xfrm>
              <a:blipFill rotWithShape="0">
                <a:blip r:embed="rId2"/>
                <a:stretch>
                  <a:fillRect t="-445" r="-867"/>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6</a:t>
            </a:fld>
            <a:endParaRPr lang="en-US" dirty="0"/>
          </a:p>
        </p:txBody>
      </p:sp>
    </p:spTree>
    <p:extLst>
      <p:ext uri="{BB962C8B-B14F-4D97-AF65-F5344CB8AC3E}">
        <p14:creationId xmlns:p14="http://schemas.microsoft.com/office/powerpoint/2010/main" val="3956703654"/>
      </p:ext>
    </p:extLst>
  </p:cSld>
  <p:clrMapOvr>
    <a:masterClrMapping/>
  </p:clrMapOvr>
  <p:transition spd="med">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404664"/>
            <a:ext cx="7850792" cy="1224136"/>
          </a:xfrm>
          <a:prstGeom prst="rect">
            <a:avLst/>
          </a:prstGeom>
        </p:spPr>
      </p:pic>
      <p:pic>
        <p:nvPicPr>
          <p:cNvPr id="5" name="Picture 4"/>
          <p:cNvPicPr>
            <a:picLocks noChangeAspect="1"/>
          </p:cNvPicPr>
          <p:nvPr/>
        </p:nvPicPr>
        <p:blipFill>
          <a:blip r:embed="rId3"/>
          <a:stretch>
            <a:fillRect/>
          </a:stretch>
        </p:blipFill>
        <p:spPr>
          <a:xfrm>
            <a:off x="1043608" y="3429000"/>
            <a:ext cx="7850929" cy="1728192"/>
          </a:xfrm>
          <a:prstGeom prst="rect">
            <a:avLst/>
          </a:prstGeom>
        </p:spPr>
      </p:pic>
      <p:sp>
        <p:nvSpPr>
          <p:cNvPr id="7" name="Rectangle 6"/>
          <p:cNvSpPr/>
          <p:nvPr/>
        </p:nvSpPr>
        <p:spPr>
          <a:xfrm>
            <a:off x="1403648" y="1802448"/>
            <a:ext cx="7848872" cy="369332"/>
          </a:xfrm>
          <a:prstGeom prst="rect">
            <a:avLst/>
          </a:prstGeom>
        </p:spPr>
        <p:txBody>
          <a:bodyPr wrap="square">
            <a:spAutoFit/>
          </a:bodyPr>
          <a:lstStyle/>
          <a:p>
            <a:pPr algn="l" rtl="0"/>
            <a:r>
              <a:rPr lang="ar-SA" dirty="0"/>
              <a:t>c). The total mechanical energy, kinetic plus potential, is conserved. </a:t>
            </a:r>
          </a:p>
        </p:txBody>
      </p:sp>
      <p:sp>
        <p:nvSpPr>
          <p:cNvPr id="8" name="Rectangle 7"/>
          <p:cNvSpPr/>
          <p:nvPr/>
        </p:nvSpPr>
        <p:spPr>
          <a:xfrm>
            <a:off x="1043609" y="5301208"/>
            <a:ext cx="8064896" cy="1224136"/>
          </a:xfrm>
          <a:prstGeom prst="rect">
            <a:avLst/>
          </a:prstGeom>
        </p:spPr>
        <p:txBody>
          <a:bodyPr wrap="square">
            <a:spAutoFit/>
          </a:bodyPr>
          <a:lstStyle/>
          <a:p>
            <a:pPr algn="l" rtl="0"/>
            <a:r>
              <a:rPr lang="ar-SA" dirty="0"/>
              <a:t>(a). The more massive rock has twice as much gravitational potential energy associated with it compared to the lighter rock. Because mechanical energy of an isolated system is conserved, the more massive rock will arrive at the ground with twice as much kinetic energy as the lighter rock.</a:t>
            </a:r>
          </a:p>
        </p:txBody>
      </p:sp>
    </p:spTree>
    <p:extLst>
      <p:ext uri="{BB962C8B-B14F-4D97-AF65-F5344CB8AC3E}">
        <p14:creationId xmlns:p14="http://schemas.microsoft.com/office/powerpoint/2010/main" val="4132968951"/>
      </p:ext>
    </p:extLst>
  </p:cSld>
  <p:clrMapOvr>
    <a:masterClrMapping/>
  </p:clrMapOvr>
  <p:transition spd="med">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1600" y="1"/>
            <a:ext cx="6696744" cy="4682046"/>
          </a:xfrm>
          <a:prstGeom prst="rect">
            <a:avLst/>
          </a:prstGeom>
        </p:spPr>
      </p:pic>
      <p:sp>
        <p:nvSpPr>
          <p:cNvPr id="5" name="Rectangle 4"/>
          <p:cNvSpPr/>
          <p:nvPr/>
        </p:nvSpPr>
        <p:spPr>
          <a:xfrm>
            <a:off x="971600" y="4710043"/>
            <a:ext cx="8172400" cy="2031325"/>
          </a:xfrm>
          <a:prstGeom prst="rect">
            <a:avLst/>
          </a:prstGeom>
        </p:spPr>
        <p:txBody>
          <a:bodyPr wrap="square">
            <a:spAutoFit/>
          </a:bodyPr>
          <a:lstStyle/>
          <a:p>
            <a:pPr algn="l" rtl="0"/>
            <a:r>
              <a:rPr lang="en-GB" dirty="0"/>
              <a:t>V1=V2=V3.</a:t>
            </a:r>
            <a:r>
              <a:rPr lang="ar-SA" dirty="0"/>
              <a:t> The ﬁrst and third balls speed up after they are thrown, while the second ball initially slows down but then speeds up after reaching its peak. The paths of all three balls are parabolas, and the balls take different times to reach the ground because they have different initial velocities. However, all three balls have the same speed at the moment they hit the ground because all start with the same kinetic energy and the ball–Earth system undergoes the same change in gravitational potential energy in all three cases. </a:t>
            </a:r>
          </a:p>
        </p:txBody>
      </p:sp>
    </p:spTree>
    <p:extLst>
      <p:ext uri="{BB962C8B-B14F-4D97-AF65-F5344CB8AC3E}">
        <p14:creationId xmlns:p14="http://schemas.microsoft.com/office/powerpoint/2010/main" val="349190125"/>
      </p:ext>
    </p:extLst>
  </p:cSld>
  <p:clrMapOvr>
    <a:masterClrMapping/>
  </p:clrMapOvr>
  <p:transition spd="med">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748" y="-14368"/>
            <a:ext cx="9180000" cy="1296144"/>
          </a:xfrm>
          <a:prstGeom prst="rect">
            <a:avLst/>
          </a:prstGeom>
          <a:solidFill>
            <a:schemeClr val="accent4">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1516"/>
            <a:ext cx="8229600" cy="1143000"/>
          </a:xfrm>
        </p:spPr>
        <p:txBody>
          <a:bodyPr>
            <a:normAutofit fontScale="90000"/>
          </a:bodyPr>
          <a:lstStyle/>
          <a:p>
            <a:pPr marL="0" indent="0"/>
            <a:r>
              <a:rPr lang="en-US" sz="4000" b="1" dirty="0"/>
              <a:t>8.2 </a:t>
            </a:r>
            <a:r>
              <a:rPr lang="fr-FR" sz="4000" b="1" dirty="0"/>
              <a:t>The </a:t>
            </a:r>
            <a:r>
              <a:rPr lang="fr-FR" sz="4000" b="1" dirty="0" err="1"/>
              <a:t>Isolated</a:t>
            </a:r>
            <a:r>
              <a:rPr lang="fr-FR" sz="4000" b="1" dirty="0"/>
              <a:t> System— Conservation of </a:t>
            </a:r>
            <a:r>
              <a:rPr lang="fr-FR" sz="4000" b="1" dirty="0" err="1"/>
              <a:t>Mechanical</a:t>
            </a:r>
            <a:r>
              <a:rPr lang="fr-FR" sz="4000" b="1" dirty="0"/>
              <a:t> </a:t>
            </a:r>
            <a:r>
              <a:rPr lang="fr-FR" sz="4000" b="1" dirty="0" err="1"/>
              <a:t>Energy</a:t>
            </a:r>
            <a:endParaRPr lang="fr-FR" sz="4000" b="1" dirty="0">
              <a:latin typeface="Cambria"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025" y="1377660"/>
                <a:ext cx="9144000" cy="5472608"/>
              </a:xfrm>
            </p:spPr>
            <p:txBody>
              <a:bodyPr>
                <a:noAutofit/>
              </a:bodyPr>
              <a:lstStyle/>
              <a:p>
                <a:pPr marL="0" indent="0" algn="l" rtl="0">
                  <a:buNone/>
                </a:pPr>
                <a:r>
                  <a:rPr lang="en-US" sz="2400" b="1" dirty="0"/>
                  <a:t>Potential Energy of a Spring</a:t>
                </a:r>
              </a:p>
              <a:p>
                <a:pPr marL="0" indent="0" algn="l" rtl="0">
                  <a:buNone/>
                </a:pPr>
                <a:r>
                  <a:rPr lang="en-US" sz="2400" dirty="0"/>
                  <a:t>Potential Energy of a Spring is given by:</a:t>
                </a:r>
              </a:p>
              <a:p>
                <a:pPr marL="0" indent="0" algn="l" rtl="0">
                  <a:buNone/>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rPr>
                          </m:ctrlPr>
                        </m:sSubPr>
                        <m:e>
                          <m:r>
                            <a:rPr lang="en-GB" sz="2400" b="0" i="1" smtClean="0">
                              <a:latin typeface="Cambria Math" panose="02040503050406030204" pitchFamily="18" charset="0"/>
                            </a:rPr>
                            <m:t>                 </m:t>
                          </m:r>
                          <m:r>
                            <a:rPr lang="en-US" sz="2400" b="0" i="1" smtClean="0">
                              <a:latin typeface="Cambria Math"/>
                            </a:rPr>
                            <m:t>𝑈</m:t>
                          </m:r>
                        </m:e>
                        <m:sub>
                          <m:r>
                            <a:rPr lang="en-US" sz="2400" b="0" i="1" smtClean="0">
                              <a:latin typeface="Cambria Math"/>
                            </a:rPr>
                            <m:t>𝑠</m:t>
                          </m:r>
                        </m:sub>
                      </m:sSub>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2</m:t>
                          </m:r>
                        </m:den>
                      </m:f>
                      <m:r>
                        <a:rPr lang="en-US" sz="2400" b="0" i="1" smtClean="0">
                          <a:latin typeface="Cambria Math"/>
                        </a:rPr>
                        <m:t>𝑘</m:t>
                      </m:r>
                      <m:sSup>
                        <m:sSupPr>
                          <m:ctrlPr>
                            <a:rPr lang="en-US" sz="2400" b="0" i="1" smtClean="0">
                              <a:latin typeface="Cambria Math" panose="02040503050406030204" pitchFamily="18" charset="0"/>
                            </a:rPr>
                          </m:ctrlPr>
                        </m:sSupPr>
                        <m:e>
                          <m:r>
                            <a:rPr lang="en-US" sz="2400" b="0" i="1" smtClean="0">
                              <a:latin typeface="Cambria Math"/>
                            </a:rPr>
                            <m:t>𝑥</m:t>
                          </m:r>
                        </m:e>
                        <m:sup>
                          <m:r>
                            <a:rPr lang="en-US" sz="2400" b="0" i="1" smtClean="0">
                              <a:latin typeface="Cambria Math"/>
                            </a:rPr>
                            <m:t>2</m:t>
                          </m:r>
                        </m:sup>
                      </m:sSup>
                    </m:oMath>
                  </m:oMathPara>
                </a14:m>
                <a:endParaRPr lang="en-US" sz="2400" dirty="0"/>
              </a:p>
              <a:p>
                <a:pPr algn="l" rtl="0"/>
                <a:r>
                  <a:rPr lang="en-US" sz="2000" dirty="0"/>
                  <a:t>When the block is released from rest,</a:t>
                </a:r>
              </a:p>
              <a:p>
                <a:pPr marL="82550" indent="0" algn="l" rtl="0">
                  <a:buNone/>
                </a:pPr>
                <a:r>
                  <a:rPr lang="en-US" sz="2000" dirty="0"/>
                  <a:t> the spring exerts a force on the block and returns</a:t>
                </a:r>
              </a:p>
              <a:p>
                <a:pPr marL="82550" indent="0" algn="l" rtl="0">
                  <a:buNone/>
                </a:pPr>
                <a:r>
                  <a:rPr lang="en-US" sz="2000" dirty="0"/>
                  <a:t>to its original length. </a:t>
                </a:r>
              </a:p>
              <a:p>
                <a:pPr marL="82550" indent="0" algn="l" rtl="0">
                  <a:buNone/>
                </a:pPr>
                <a:r>
                  <a:rPr lang="en-US" sz="2000" dirty="0"/>
                  <a:t>The stored elastic potential energy </a:t>
                </a:r>
              </a:p>
              <a:p>
                <a:pPr marL="82550" indent="0" algn="l" rtl="0">
                  <a:buNone/>
                </a:pPr>
                <a:r>
                  <a:rPr lang="en-US" sz="2000" dirty="0"/>
                  <a:t>is transformed into kinetic energy of the block.</a:t>
                </a:r>
              </a:p>
              <a:p>
                <a:pPr marL="82550" indent="0" algn="l" rtl="0">
                  <a:buNone/>
                </a:pPr>
                <a:endParaRPr lang="en-GB" sz="2000" dirty="0"/>
              </a:p>
              <a:p>
                <a:pPr marL="82550" indent="0" algn="l" rtl="0">
                  <a:buNone/>
                </a:pPr>
                <a:endParaRPr lang="en-US" sz="2000" dirty="0"/>
              </a:p>
              <a:p>
                <a:pPr algn="l" rtl="0"/>
                <a:r>
                  <a:rPr lang="en-US" sz="2000" dirty="0"/>
                  <a:t>The elastic potential energy stored in a spring is zero when: x = 0</a:t>
                </a:r>
              </a:p>
              <a:p>
                <a:pPr algn="l" rtl="0"/>
                <a:r>
                  <a:rPr lang="en-US" sz="2000" dirty="0"/>
                  <a:t>Energy is stored in the spring only when the spring is either stretched or compressed.</a:t>
                </a:r>
              </a:p>
              <a:p>
                <a:pPr marL="0" indent="0" algn="l" rtl="0">
                  <a:buNone/>
                </a:pPr>
                <a:endParaRPr lang="en-US" sz="2400" dirty="0"/>
              </a:p>
              <a:p>
                <a:pPr marL="0" indent="0" algn="l" rtl="0">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025" y="1377660"/>
                <a:ext cx="9144000" cy="5472608"/>
              </a:xfrm>
              <a:blipFill rotWithShape="0">
                <a:blip r:embed="rId2"/>
                <a:stretch>
                  <a:fillRect l="-1000" t="-780"/>
                </a:stretch>
              </a:blipFill>
            </p:spPr>
            <p:txBody>
              <a:bodyPr/>
              <a:lstStyle/>
              <a:p>
                <a:r>
                  <a:rPr lang="ar-SA">
                    <a:noFill/>
                  </a:rPr>
                  <a:t> </a:t>
                </a:r>
              </a:p>
            </p:txBody>
          </p:sp>
        </mc:Fallback>
      </mc:AlternateContent>
      <p:sp>
        <p:nvSpPr>
          <p:cNvPr id="8" name="Rectangle 7"/>
          <p:cNvSpPr/>
          <p:nvPr/>
        </p:nvSpPr>
        <p:spPr>
          <a:xfrm>
            <a:off x="-14748" y="1281776"/>
            <a:ext cx="9180000" cy="5576224"/>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A6C0C9DF-47BE-457D-9FA4-59BADC70679E}" type="slidenum">
              <a:rPr lang="en-US" smtClean="0"/>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26" y="1153579"/>
            <a:ext cx="3379975" cy="450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958136"/>
      </p:ext>
    </p:extLst>
  </p:cSld>
  <p:clrMapOvr>
    <a:masterClrMapping/>
  </p:clrMapOvr>
  <p:transition spd="med">
    <p:comb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12589</TotalTime>
  <Words>1278</Words>
  <Application>Microsoft Office PowerPoint</Application>
  <PresentationFormat>On-screen Show (4:3)</PresentationFormat>
  <Paragraphs>171</Paragraphs>
  <Slides>22</Slides>
  <Notes>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40" baseType="lpstr">
      <vt:lpstr>宋体</vt:lpstr>
      <vt:lpstr>AdvertisingMedium</vt:lpstr>
      <vt:lpstr>Arial</vt:lpstr>
      <vt:lpstr>Calibri</vt:lpstr>
      <vt:lpstr>Cambria</vt:lpstr>
      <vt:lpstr>Cambria Math</vt:lpstr>
      <vt:lpstr>Gill Sans MT</vt:lpstr>
      <vt:lpstr>굴림</vt:lpstr>
      <vt:lpstr>Majalla UI</vt:lpstr>
      <vt:lpstr>华文中宋</vt:lpstr>
      <vt:lpstr>Tahoma</vt:lpstr>
      <vt:lpstr>Times New Roman</vt:lpstr>
      <vt:lpstr>Verdana</vt:lpstr>
      <vt:lpstr>Wingdings</vt:lpstr>
      <vt:lpstr>Wingdings 2</vt:lpstr>
      <vt:lpstr>Solstice</vt:lpstr>
      <vt:lpstr>公式</vt:lpstr>
      <vt:lpstr>Microsoft Equation 3.0</vt:lpstr>
      <vt:lpstr> Phys 110  Chapter 8  Potential Energy and Energy Conservation</vt:lpstr>
      <vt:lpstr> LECTURE OUTLINE  </vt:lpstr>
      <vt:lpstr> Introduction </vt:lpstr>
      <vt:lpstr>8.1 Potential Energy of a System</vt:lpstr>
      <vt:lpstr>8.2 The Isolated System— Conservation of Mechanical Energy</vt:lpstr>
      <vt:lpstr>8.2 The Isolated System— Conservation of Mechanical Energy</vt:lpstr>
      <vt:lpstr>PowerPoint Presentation</vt:lpstr>
      <vt:lpstr>PowerPoint Presentation</vt:lpstr>
      <vt:lpstr>8.2 The Isolated System— Conservation of Mechanical Energy</vt:lpstr>
      <vt:lpstr>8.2 The Isolated System— Conservation of Mechanical Energy</vt:lpstr>
      <vt:lpstr>Conservation of Mechanical Energy</vt:lpstr>
      <vt:lpstr>8.3 Conservative and Nonconservative Forces</vt:lpstr>
      <vt:lpstr>8.4 Changes in Mechanical Energy for Nonconservative Forces</vt:lpstr>
      <vt:lpstr>8.4 Changes in Mechanical Energy for Nonconservative Forces</vt:lpstr>
      <vt:lpstr>PowerPoint Presentation</vt:lpstr>
      <vt:lpstr>Block-Spring Collision</vt:lpstr>
      <vt:lpstr>Block-Spring Collision</vt:lpstr>
      <vt:lpstr>Connected Blocks in Motion</vt:lpstr>
      <vt:lpstr>8.5 Relationship Between Conservative Forces and Potential Energy</vt:lpstr>
      <vt:lpstr>8.5 Relationship Between Conservative Forces and Potential Energy</vt:lpstr>
      <vt:lpstr>Lecture Summary </vt:lpstr>
      <vt:lpstr>Lecture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Reem Al-Tuwirqi</dc:creator>
  <cp:lastModifiedBy>Dell</cp:lastModifiedBy>
  <cp:revision>233</cp:revision>
  <dcterms:created xsi:type="dcterms:W3CDTF">2011-03-16T17:22:27Z</dcterms:created>
  <dcterms:modified xsi:type="dcterms:W3CDTF">2019-10-19T08:11:06Z</dcterms:modified>
</cp:coreProperties>
</file>