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81" r:id="rId1"/>
  </p:sldMasterIdLst>
  <p:notesMasterIdLst>
    <p:notesMasterId r:id="rId45"/>
  </p:notesMasterIdLst>
  <p:handoutMasterIdLst>
    <p:handoutMasterId r:id="rId46"/>
  </p:handoutMasterIdLst>
  <p:sldIdLst>
    <p:sldId id="477" r:id="rId2"/>
    <p:sldId id="509" r:id="rId3"/>
    <p:sldId id="510" r:id="rId4"/>
    <p:sldId id="622" r:id="rId5"/>
    <p:sldId id="623" r:id="rId6"/>
    <p:sldId id="624" r:id="rId7"/>
    <p:sldId id="625" r:id="rId8"/>
    <p:sldId id="626" r:id="rId9"/>
    <p:sldId id="653" r:id="rId10"/>
    <p:sldId id="526" r:id="rId11"/>
    <p:sldId id="654" r:id="rId12"/>
    <p:sldId id="528" r:id="rId13"/>
    <p:sldId id="627" r:id="rId14"/>
    <p:sldId id="628" r:id="rId15"/>
    <p:sldId id="629" r:id="rId16"/>
    <p:sldId id="655" r:id="rId17"/>
    <p:sldId id="630" r:id="rId18"/>
    <p:sldId id="631" r:id="rId19"/>
    <p:sldId id="632" r:id="rId20"/>
    <p:sldId id="546" r:id="rId21"/>
    <p:sldId id="633" r:id="rId22"/>
    <p:sldId id="634" r:id="rId23"/>
    <p:sldId id="646" r:id="rId24"/>
    <p:sldId id="635" r:id="rId25"/>
    <p:sldId id="636" r:id="rId26"/>
    <p:sldId id="637" r:id="rId27"/>
    <p:sldId id="656" r:id="rId28"/>
    <p:sldId id="638" r:id="rId29"/>
    <p:sldId id="657" r:id="rId30"/>
    <p:sldId id="639" r:id="rId31"/>
    <p:sldId id="640" r:id="rId32"/>
    <p:sldId id="651" r:id="rId33"/>
    <p:sldId id="658" r:id="rId34"/>
    <p:sldId id="604" r:id="rId35"/>
    <p:sldId id="659" r:id="rId36"/>
    <p:sldId id="605" r:id="rId37"/>
    <p:sldId id="641" r:id="rId38"/>
    <p:sldId id="643" r:id="rId39"/>
    <p:sldId id="609" r:id="rId40"/>
    <p:sldId id="652" r:id="rId41"/>
    <p:sldId id="663" r:id="rId42"/>
    <p:sldId id="662" r:id="rId43"/>
    <p:sldId id="483" r:id="rId4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609D3"/>
    <a:srgbClr val="000000"/>
    <a:srgbClr val="ECECEC"/>
    <a:srgbClr val="777777"/>
    <a:srgbClr val="AC1CC0"/>
    <a:srgbClr val="EEFC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636" autoAdjust="0"/>
  </p:normalViewPr>
  <p:slideViewPr>
    <p:cSldViewPr>
      <p:cViewPr varScale="1">
        <p:scale>
          <a:sx n="68" d="100"/>
          <a:sy n="68" d="100"/>
        </p:scale>
        <p:origin x="144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7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>
              <a:defRPr sz="1000" i="1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i="1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>
              <a:defRPr sz="1000" i="1"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i="1"/>
            </a:lvl1pPr>
          </a:lstStyle>
          <a:p>
            <a:fld id="{1076CA87-B614-45BB-B64B-6AE9CC414A28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3424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>
              <a:defRPr sz="1000" i="1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i="1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>
              <a:defRPr sz="1000" i="1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i="1">
                <a:latin typeface="Times New Roman" pitchFamily="18" charset="0"/>
              </a:defRPr>
            </a:lvl1pPr>
          </a:lstStyle>
          <a:p>
            <a:fld id="{88E953AA-ED35-488B-B6AB-D8C2269B23D9}" type="slidenum">
              <a:rPr lang="en-US"/>
              <a:pPr/>
              <a:t>‹N°›</a:t>
            </a:fld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notes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6087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6389688" y="8748713"/>
            <a:ext cx="400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 algn="r"/>
            <a:fld id="{FCEB7BD7-A370-45B0-BBAE-D773AD762810}" type="slidenum">
              <a:rPr lang="en-US" sz="1400" i="1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/>
              <a:t>‹N°›</a:t>
            </a:fld>
            <a:endParaRPr lang="en-US" sz="1400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62963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B126090-00AF-4E62-A6F1-D9FBD6F16EE3}" type="slidenum">
              <a:rPr lang="en-US">
                <a:latin typeface="Times New Roman" pitchFamily="18" charset="0"/>
              </a:rPr>
              <a:pPr/>
              <a:t>1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25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953AA-ED35-488B-B6AB-D8C2269B23D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526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953AA-ED35-488B-B6AB-D8C2269B23D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541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bg bwMode="ltGray">
      <p:bgPr>
        <a:solidFill>
          <a:srgbClr val="335D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9"/>
          <p:cNvSpPr>
            <a:spLocks noChangeArrowheads="1"/>
          </p:cNvSpPr>
          <p:nvPr/>
        </p:nvSpPr>
        <p:spPr bwMode="invGray">
          <a:xfrm>
            <a:off x="0" y="0"/>
            <a:ext cx="9144000" cy="1524000"/>
          </a:xfrm>
          <a:prstGeom prst="rect">
            <a:avLst/>
          </a:prstGeom>
          <a:solidFill>
            <a:srgbClr val="0066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0" y="0"/>
            <a:ext cx="9158288" cy="6858000"/>
            <a:chOff x="0" y="0"/>
            <a:chExt cx="5769" cy="4320"/>
          </a:xfrm>
        </p:grpSpPr>
        <p:sp>
          <p:nvSpPr>
            <p:cNvPr id="6" name="AutoShape 31"/>
            <p:cNvSpPr>
              <a:spLocks noChangeArrowheads="1"/>
            </p:cNvSpPr>
            <p:nvPr userDrawn="1"/>
          </p:nvSpPr>
          <p:spPr bwMode="gray">
            <a:xfrm>
              <a:off x="24" y="24"/>
              <a:ext cx="5718" cy="4272"/>
            </a:xfrm>
            <a:prstGeom prst="roundRect">
              <a:avLst>
                <a:gd name="adj" fmla="val 6014"/>
              </a:avLst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Freeform 32"/>
            <p:cNvSpPr>
              <a:spLocks/>
            </p:cNvSpPr>
            <p:nvPr userDrawn="1"/>
          </p:nvSpPr>
          <p:spPr bwMode="gray">
            <a:xfrm>
              <a:off x="0" y="0"/>
              <a:ext cx="288" cy="288"/>
            </a:xfrm>
            <a:custGeom>
              <a:avLst/>
              <a:gdLst>
                <a:gd name="T0" fmla="*/ 0 w 288"/>
                <a:gd name="T1" fmla="*/ 288 h 288"/>
                <a:gd name="T2" fmla="*/ 82 w 288"/>
                <a:gd name="T3" fmla="*/ 144 h 288"/>
                <a:gd name="T4" fmla="*/ 165 w 288"/>
                <a:gd name="T5" fmla="*/ 36 h 288"/>
                <a:gd name="T6" fmla="*/ 288 w 288"/>
                <a:gd name="T7" fmla="*/ 0 h 288"/>
                <a:gd name="T8" fmla="*/ 0 w 288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8" h="288">
                  <a:moveTo>
                    <a:pt x="0" y="288"/>
                  </a:moveTo>
                  <a:lnTo>
                    <a:pt x="82" y="144"/>
                  </a:lnTo>
                  <a:lnTo>
                    <a:pt x="165" y="36"/>
                  </a:ln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33"/>
            <p:cNvSpPr>
              <a:spLocks/>
            </p:cNvSpPr>
            <p:nvPr userDrawn="1"/>
          </p:nvSpPr>
          <p:spPr bwMode="gray">
            <a:xfrm rot="10800000">
              <a:off x="5481" y="4032"/>
              <a:ext cx="288" cy="288"/>
            </a:xfrm>
            <a:custGeom>
              <a:avLst/>
              <a:gdLst>
                <a:gd name="T0" fmla="*/ 0 w 288"/>
                <a:gd name="T1" fmla="*/ 288 h 288"/>
                <a:gd name="T2" fmla="*/ 82 w 288"/>
                <a:gd name="T3" fmla="*/ 144 h 288"/>
                <a:gd name="T4" fmla="*/ 165 w 288"/>
                <a:gd name="T5" fmla="*/ 36 h 288"/>
                <a:gd name="T6" fmla="*/ 288 w 288"/>
                <a:gd name="T7" fmla="*/ 0 h 288"/>
                <a:gd name="T8" fmla="*/ 0 w 288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8" h="288">
                  <a:moveTo>
                    <a:pt x="0" y="288"/>
                  </a:moveTo>
                  <a:lnTo>
                    <a:pt x="82" y="144"/>
                  </a:lnTo>
                  <a:lnTo>
                    <a:pt x="165" y="36"/>
                  </a:ln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34"/>
            <p:cNvSpPr>
              <a:spLocks/>
            </p:cNvSpPr>
            <p:nvPr userDrawn="1"/>
          </p:nvSpPr>
          <p:spPr bwMode="gray">
            <a:xfrm rot="5400000">
              <a:off x="5481" y="0"/>
              <a:ext cx="288" cy="288"/>
            </a:xfrm>
            <a:custGeom>
              <a:avLst/>
              <a:gdLst>
                <a:gd name="T0" fmla="*/ 0 w 288"/>
                <a:gd name="T1" fmla="*/ 288 h 288"/>
                <a:gd name="T2" fmla="*/ 82 w 288"/>
                <a:gd name="T3" fmla="*/ 144 h 288"/>
                <a:gd name="T4" fmla="*/ 165 w 288"/>
                <a:gd name="T5" fmla="*/ 36 h 288"/>
                <a:gd name="T6" fmla="*/ 288 w 288"/>
                <a:gd name="T7" fmla="*/ 0 h 288"/>
                <a:gd name="T8" fmla="*/ 0 w 288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8" h="288">
                  <a:moveTo>
                    <a:pt x="0" y="288"/>
                  </a:moveTo>
                  <a:lnTo>
                    <a:pt x="82" y="144"/>
                  </a:lnTo>
                  <a:lnTo>
                    <a:pt x="165" y="36"/>
                  </a:ln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35"/>
            <p:cNvSpPr>
              <a:spLocks/>
            </p:cNvSpPr>
            <p:nvPr userDrawn="1"/>
          </p:nvSpPr>
          <p:spPr bwMode="gray">
            <a:xfrm rot="-5400000">
              <a:off x="0" y="4032"/>
              <a:ext cx="288" cy="288"/>
            </a:xfrm>
            <a:custGeom>
              <a:avLst/>
              <a:gdLst>
                <a:gd name="T0" fmla="*/ 0 w 288"/>
                <a:gd name="T1" fmla="*/ 288 h 288"/>
                <a:gd name="T2" fmla="*/ 82 w 288"/>
                <a:gd name="T3" fmla="*/ 144 h 288"/>
                <a:gd name="T4" fmla="*/ 165 w 288"/>
                <a:gd name="T5" fmla="*/ 36 h 288"/>
                <a:gd name="T6" fmla="*/ 288 w 288"/>
                <a:gd name="T7" fmla="*/ 0 h 288"/>
                <a:gd name="T8" fmla="*/ 0 w 288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8" h="288">
                  <a:moveTo>
                    <a:pt x="0" y="288"/>
                  </a:moveTo>
                  <a:lnTo>
                    <a:pt x="82" y="144"/>
                  </a:lnTo>
                  <a:lnTo>
                    <a:pt x="165" y="36"/>
                  </a:ln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1" name="Picture 43" descr="NY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35125"/>
            <a:ext cx="7924800" cy="481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Object 40"/>
          <p:cNvGraphicFramePr>
            <a:graphicFrameLocks noChangeAspect="1"/>
          </p:cNvGraphicFramePr>
          <p:nvPr/>
        </p:nvGraphicFramePr>
        <p:xfrm>
          <a:off x="2362200" y="1447800"/>
          <a:ext cx="4302125" cy="502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21" name="Photo Editor Photo" r:id="rId4" imgW="4933333" imgH="6171429" progId="MSPhotoEd.3">
                  <p:embed/>
                </p:oleObj>
              </mc:Choice>
              <mc:Fallback>
                <p:oleObj name="Photo Editor Photo" r:id="rId4" imgW="4933333" imgH="6171429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447800"/>
                        <a:ext cx="4302125" cy="502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6740" name="Rectangle 36"/>
          <p:cNvSpPr>
            <a:spLocks noGrp="1" noChangeArrowheads="1"/>
          </p:cNvSpPr>
          <p:nvPr>
            <p:ph type="ctrTitle"/>
          </p:nvPr>
        </p:nvSpPr>
        <p:spPr>
          <a:xfrm>
            <a:off x="1447800" y="304800"/>
            <a:ext cx="7239000" cy="1447800"/>
          </a:xfrm>
          <a:effectLst>
            <a:outerShdw dist="53882" dir="2700000" algn="ctr" rotWithShape="0">
              <a:srgbClr val="000000"/>
            </a:outerShdw>
          </a:effectLst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56741" name="Rectangle 37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3124200"/>
            <a:ext cx="7162800" cy="1371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1090613" lvl="1" indent="285750">
              <a:defRPr/>
            </a:lvl2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3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000" smtClean="0"/>
            </a:lvl1pPr>
          </a:lstStyle>
          <a:p>
            <a:r>
              <a:rPr lang="en-US"/>
              <a:t> © 2012 Cengage Learning.  All Rights Reserved. May not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35669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 © 2012 Cengage Learning.  All Rights Reserved. May not scanned, copied or duplicated, or posted to a publicly accessible website, in whole or in part.</a:t>
            </a:r>
          </a:p>
        </p:txBody>
      </p:sp>
      <p:sp>
        <p:nvSpPr>
          <p:cNvPr id="5" name="Rectangle 6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8-</a:t>
            </a:r>
            <a:fld id="{D62F59D5-82F8-4B02-9B69-7770DBEEB1EA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331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198438"/>
            <a:ext cx="2095500" cy="59737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8438"/>
            <a:ext cx="6134100" cy="59737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 © 2012 Cengage Learning.  All Rights Reserved. May not scanned, copied or duplicated, or posted to a publicly accessible website, in whole or in part.</a:t>
            </a:r>
          </a:p>
        </p:txBody>
      </p:sp>
      <p:sp>
        <p:nvSpPr>
          <p:cNvPr id="5" name="Rectangle 6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8-</a:t>
            </a:r>
            <a:fld id="{9C16D7DA-E2A4-4B10-9FF2-9D5B9DCD935A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5367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944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295400"/>
            <a:ext cx="38862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295400"/>
            <a:ext cx="38862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 © 2012 Cengage Learning.  All Rights Reserved. May not scanned, copied or duplicated, or posted to a publicly accessible website, in whole or in part.</a:t>
            </a:r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8-</a:t>
            </a:r>
            <a:fld id="{5BE524AF-354F-43DB-9FD4-8F07AB361563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8066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944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295400"/>
            <a:ext cx="38862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53000" y="1295400"/>
            <a:ext cx="3886200" cy="2362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53000" y="3810000"/>
            <a:ext cx="3886200" cy="2362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 © 2012 Cengage Learning.  All Rights Reserved. May not scanned, copied or duplicated, or posted to a publicly accessible website, in whole or in part.</a:t>
            </a:r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8-</a:t>
            </a:r>
            <a:fld id="{0646F9F9-BB3A-431F-AA14-1DFAB0BD8252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578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 © 2012 Cengage Learning.  All Rights Reserved. May not scanned, copied or duplicated, or posted to a publicly accessible website, in whole or in part.</a:t>
            </a:r>
          </a:p>
        </p:txBody>
      </p:sp>
      <p:sp>
        <p:nvSpPr>
          <p:cNvPr id="5" name="Rectangle 6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8-</a:t>
            </a:r>
            <a:fld id="{DC509188-64D8-477F-986A-8392B8AD4B23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641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 © 2012 Cengage Learning.  All Rights Reserved. May not scanned, copied or duplicated, or posted to a publicly accessible website, in whole or in part.</a:t>
            </a:r>
          </a:p>
        </p:txBody>
      </p:sp>
      <p:sp>
        <p:nvSpPr>
          <p:cNvPr id="5" name="Rectangle 6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8-</a:t>
            </a:r>
            <a:fld id="{F34D9F8C-6665-4133-ABB1-69213EC1BAF2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982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95400"/>
            <a:ext cx="38862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295400"/>
            <a:ext cx="38862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 © 2012 Cengage Learning.  All Rights Reserved. May not scanned, copied or duplicated, or posted to a publicly accessible website, in whole or in part.</a:t>
            </a:r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8-</a:t>
            </a:r>
            <a:fld id="{86CC7433-FDB6-4C78-8815-57137262B576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683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 © 2012 Cengage Learning.  All Rights Reserved. May not scanned, copied or duplicated, or posted to a publicly accessible website, in whole or in part.</a:t>
            </a:r>
          </a:p>
        </p:txBody>
      </p:sp>
      <p:sp>
        <p:nvSpPr>
          <p:cNvPr id="8" name="Rectangle 6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8-</a:t>
            </a:r>
            <a:fld id="{6D2A9FFC-7A39-4DD4-8048-5A226E2C6D4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804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 © 2012 Cengage Learning.  All Rights Reserved. May not scanned, copied or duplicated, or posted to a publicly accessible website, in whole or in part.</a:t>
            </a:r>
          </a:p>
        </p:txBody>
      </p:sp>
      <p:sp>
        <p:nvSpPr>
          <p:cNvPr id="4" name="Rectangle 6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8-</a:t>
            </a:r>
            <a:fld id="{494C0017-C2CA-4931-9803-E5D9A234D18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940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 © 2012 Cengage Learning.  All Rights Reserved. May not scanned, copied or duplicated, or posted to a publicly accessible website, in whole or in part.</a:t>
            </a:r>
          </a:p>
        </p:txBody>
      </p:sp>
      <p:sp>
        <p:nvSpPr>
          <p:cNvPr id="3" name="Rectangle 6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8-</a:t>
            </a:r>
            <a:fld id="{19B3579F-85F7-45F2-A7DE-DC22B164A92A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428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 © 2012 Cengage Learning.  All Rights Reserved. May not scanned, copied or duplicated, or posted to a publicly accessible website, in whole or in part.</a:t>
            </a:r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8-</a:t>
            </a:r>
            <a:fld id="{59AC909F-FDC4-4D0A-A91F-F72195945B7E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988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 © 2012 Cengage Learning.  All Rights Reserved. May not scanned, copied or duplicated, or posted to a publicly accessible website, in whole or in part.</a:t>
            </a:r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8-</a:t>
            </a:r>
            <a:fld id="{58BD0D71-EC05-4346-A5A5-90AEDCE891A7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038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5D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6"/>
          <p:cNvSpPr>
            <a:spLocks noChangeArrowheads="1"/>
          </p:cNvSpPr>
          <p:nvPr/>
        </p:nvSpPr>
        <p:spPr bwMode="invGray">
          <a:xfrm>
            <a:off x="0" y="0"/>
            <a:ext cx="9144000" cy="1143000"/>
          </a:xfrm>
          <a:prstGeom prst="rect">
            <a:avLst/>
          </a:prstGeom>
          <a:solidFill>
            <a:srgbClr val="0066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944563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grpSp>
        <p:nvGrpSpPr>
          <p:cNvPr id="1028" name="Group 53"/>
          <p:cNvGrpSpPr>
            <a:grpSpLocks/>
          </p:cNvGrpSpPr>
          <p:nvPr/>
        </p:nvGrpSpPr>
        <p:grpSpPr bwMode="auto">
          <a:xfrm>
            <a:off x="0" y="0"/>
            <a:ext cx="9158288" cy="6858000"/>
            <a:chOff x="0" y="0"/>
            <a:chExt cx="5769" cy="4320"/>
          </a:xfrm>
        </p:grpSpPr>
        <p:sp>
          <p:nvSpPr>
            <p:cNvPr id="1058" name="AutoShape 54"/>
            <p:cNvSpPr>
              <a:spLocks noChangeArrowheads="1"/>
            </p:cNvSpPr>
            <p:nvPr userDrawn="1"/>
          </p:nvSpPr>
          <p:spPr bwMode="gray">
            <a:xfrm>
              <a:off x="24" y="24"/>
              <a:ext cx="5718" cy="4272"/>
            </a:xfrm>
            <a:prstGeom prst="roundRect">
              <a:avLst>
                <a:gd name="adj" fmla="val 6014"/>
              </a:avLst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9" name="Freeform 55"/>
            <p:cNvSpPr>
              <a:spLocks/>
            </p:cNvSpPr>
            <p:nvPr userDrawn="1"/>
          </p:nvSpPr>
          <p:spPr bwMode="gray">
            <a:xfrm>
              <a:off x="0" y="0"/>
              <a:ext cx="288" cy="288"/>
            </a:xfrm>
            <a:custGeom>
              <a:avLst/>
              <a:gdLst>
                <a:gd name="T0" fmla="*/ 0 w 288"/>
                <a:gd name="T1" fmla="*/ 288 h 288"/>
                <a:gd name="T2" fmla="*/ 82 w 288"/>
                <a:gd name="T3" fmla="*/ 144 h 288"/>
                <a:gd name="T4" fmla="*/ 165 w 288"/>
                <a:gd name="T5" fmla="*/ 36 h 288"/>
                <a:gd name="T6" fmla="*/ 288 w 288"/>
                <a:gd name="T7" fmla="*/ 0 h 288"/>
                <a:gd name="T8" fmla="*/ 0 w 288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8" h="288">
                  <a:moveTo>
                    <a:pt x="0" y="288"/>
                  </a:moveTo>
                  <a:lnTo>
                    <a:pt x="82" y="144"/>
                  </a:lnTo>
                  <a:lnTo>
                    <a:pt x="165" y="36"/>
                  </a:ln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0" name="Freeform 56"/>
            <p:cNvSpPr>
              <a:spLocks/>
            </p:cNvSpPr>
            <p:nvPr userDrawn="1"/>
          </p:nvSpPr>
          <p:spPr bwMode="gray">
            <a:xfrm rot="10800000">
              <a:off x="5481" y="4032"/>
              <a:ext cx="288" cy="288"/>
            </a:xfrm>
            <a:custGeom>
              <a:avLst/>
              <a:gdLst>
                <a:gd name="T0" fmla="*/ 0 w 288"/>
                <a:gd name="T1" fmla="*/ 288 h 288"/>
                <a:gd name="T2" fmla="*/ 82 w 288"/>
                <a:gd name="T3" fmla="*/ 144 h 288"/>
                <a:gd name="T4" fmla="*/ 165 w 288"/>
                <a:gd name="T5" fmla="*/ 36 h 288"/>
                <a:gd name="T6" fmla="*/ 288 w 288"/>
                <a:gd name="T7" fmla="*/ 0 h 288"/>
                <a:gd name="T8" fmla="*/ 0 w 288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8" h="288">
                  <a:moveTo>
                    <a:pt x="0" y="288"/>
                  </a:moveTo>
                  <a:lnTo>
                    <a:pt x="82" y="144"/>
                  </a:lnTo>
                  <a:lnTo>
                    <a:pt x="165" y="36"/>
                  </a:ln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1" name="Freeform 57"/>
            <p:cNvSpPr>
              <a:spLocks/>
            </p:cNvSpPr>
            <p:nvPr userDrawn="1"/>
          </p:nvSpPr>
          <p:spPr bwMode="gray">
            <a:xfrm rot="5400000">
              <a:off x="5481" y="0"/>
              <a:ext cx="288" cy="288"/>
            </a:xfrm>
            <a:custGeom>
              <a:avLst/>
              <a:gdLst>
                <a:gd name="T0" fmla="*/ 0 w 288"/>
                <a:gd name="T1" fmla="*/ 288 h 288"/>
                <a:gd name="T2" fmla="*/ 82 w 288"/>
                <a:gd name="T3" fmla="*/ 144 h 288"/>
                <a:gd name="T4" fmla="*/ 165 w 288"/>
                <a:gd name="T5" fmla="*/ 36 h 288"/>
                <a:gd name="T6" fmla="*/ 288 w 288"/>
                <a:gd name="T7" fmla="*/ 0 h 288"/>
                <a:gd name="T8" fmla="*/ 0 w 288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8" h="288">
                  <a:moveTo>
                    <a:pt x="0" y="288"/>
                  </a:moveTo>
                  <a:lnTo>
                    <a:pt x="82" y="144"/>
                  </a:lnTo>
                  <a:lnTo>
                    <a:pt x="165" y="36"/>
                  </a:ln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2" name="Freeform 58"/>
            <p:cNvSpPr>
              <a:spLocks/>
            </p:cNvSpPr>
            <p:nvPr userDrawn="1"/>
          </p:nvSpPr>
          <p:spPr bwMode="gray">
            <a:xfrm rot="-5400000">
              <a:off x="0" y="4032"/>
              <a:ext cx="288" cy="288"/>
            </a:xfrm>
            <a:custGeom>
              <a:avLst/>
              <a:gdLst>
                <a:gd name="T0" fmla="*/ 0 w 288"/>
                <a:gd name="T1" fmla="*/ 288 h 288"/>
                <a:gd name="T2" fmla="*/ 82 w 288"/>
                <a:gd name="T3" fmla="*/ 144 h 288"/>
                <a:gd name="T4" fmla="*/ 165 w 288"/>
                <a:gd name="T5" fmla="*/ 36 h 288"/>
                <a:gd name="T6" fmla="*/ 288 w 288"/>
                <a:gd name="T7" fmla="*/ 0 h 288"/>
                <a:gd name="T8" fmla="*/ 0 w 288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8" h="288">
                  <a:moveTo>
                    <a:pt x="0" y="288"/>
                  </a:moveTo>
                  <a:lnTo>
                    <a:pt x="82" y="144"/>
                  </a:lnTo>
                  <a:lnTo>
                    <a:pt x="165" y="36"/>
                  </a:ln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55740" name="Rectangle 6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rgbClr val="0066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smtClean="0">
                <a:solidFill>
                  <a:srgbClr val="FFCC66"/>
                </a:solidFill>
              </a:defRPr>
            </a:lvl1pPr>
          </a:lstStyle>
          <a:p>
            <a:r>
              <a:rPr lang="en-US"/>
              <a:t> © 2012 Cengage Learning.  All Rights Reserved. May not scanned, copied or duplicated, or posted to a publicly accessible website, in whole or in part.</a:t>
            </a:r>
            <a:endParaRPr lang="en-US" dirty="0"/>
          </a:p>
        </p:txBody>
      </p:sp>
      <p:sp>
        <p:nvSpPr>
          <p:cNvPr id="455741" name="Rectangle 6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248400"/>
            <a:ext cx="1066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664B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solidFill>
                  <a:srgbClr val="FFCC66"/>
                </a:solidFill>
              </a:defRPr>
            </a:lvl1pPr>
          </a:lstStyle>
          <a:p>
            <a:r>
              <a:rPr lang="en-US"/>
              <a:t>8-</a:t>
            </a:r>
            <a:fld id="{2DF7762A-35C2-43F8-8CFF-15D0F76F40CE}" type="slidenum">
              <a:rPr lang="en-US" smtClean="0"/>
              <a:pPr/>
              <a:t>‹N°›</a:t>
            </a:fld>
            <a:endParaRPr lang="en-US"/>
          </a:p>
        </p:txBody>
      </p:sp>
      <p:grpSp>
        <p:nvGrpSpPr>
          <p:cNvPr id="1031" name="Group 3"/>
          <p:cNvGrpSpPr>
            <a:grpSpLocks/>
          </p:cNvGrpSpPr>
          <p:nvPr/>
        </p:nvGrpSpPr>
        <p:grpSpPr bwMode="auto">
          <a:xfrm>
            <a:off x="2362200" y="1371600"/>
            <a:ext cx="5334000" cy="4953000"/>
            <a:chOff x="2789" y="890"/>
            <a:chExt cx="2722" cy="2721"/>
          </a:xfrm>
        </p:grpSpPr>
        <p:sp>
          <p:nvSpPr>
            <p:cNvPr id="1033" name="AutoShape 4"/>
            <p:cNvSpPr>
              <a:spLocks noChangeArrowheads="1"/>
            </p:cNvSpPr>
            <p:nvPr userDrawn="1"/>
          </p:nvSpPr>
          <p:spPr bwMode="ltGray">
            <a:xfrm>
              <a:off x="2789" y="894"/>
              <a:ext cx="2722" cy="2684"/>
            </a:xfrm>
            <a:custGeom>
              <a:avLst/>
              <a:gdLst>
                <a:gd name="T0" fmla="*/ 172 w 21600"/>
                <a:gd name="T1" fmla="*/ 0 h 21600"/>
                <a:gd name="T2" fmla="*/ 50 w 21600"/>
                <a:gd name="T3" fmla="*/ 49 h 21600"/>
                <a:gd name="T4" fmla="*/ 0 w 21600"/>
                <a:gd name="T5" fmla="*/ 167 h 21600"/>
                <a:gd name="T6" fmla="*/ 50 w 21600"/>
                <a:gd name="T7" fmla="*/ 285 h 21600"/>
                <a:gd name="T8" fmla="*/ 172 w 21600"/>
                <a:gd name="T9" fmla="*/ 334 h 21600"/>
                <a:gd name="T10" fmla="*/ 293 w 21600"/>
                <a:gd name="T11" fmla="*/ 285 h 21600"/>
                <a:gd name="T12" fmla="*/ 343 w 21600"/>
                <a:gd name="T13" fmla="*/ 167 h 21600"/>
                <a:gd name="T14" fmla="*/ 293 w 21600"/>
                <a:gd name="T15" fmla="*/ 49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6 w 21600"/>
                <a:gd name="T25" fmla="*/ 3163 h 21600"/>
                <a:gd name="T26" fmla="*/ 18434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20" y="10800"/>
                  </a:moveTo>
                  <a:cubicBezTo>
                    <a:pt x="320" y="16588"/>
                    <a:pt x="5012" y="21280"/>
                    <a:pt x="10800" y="21280"/>
                  </a:cubicBezTo>
                  <a:cubicBezTo>
                    <a:pt x="16588" y="21280"/>
                    <a:pt x="21280" y="16588"/>
                    <a:pt x="21280" y="10800"/>
                  </a:cubicBezTo>
                  <a:cubicBezTo>
                    <a:pt x="21280" y="5012"/>
                    <a:pt x="16588" y="320"/>
                    <a:pt x="10800" y="320"/>
                  </a:cubicBezTo>
                  <a:cubicBezTo>
                    <a:pt x="5012" y="320"/>
                    <a:pt x="320" y="5012"/>
                    <a:pt x="320" y="10800"/>
                  </a:cubicBezTo>
                  <a:close/>
                </a:path>
              </a:pathLst>
            </a:custGeom>
            <a:solidFill>
              <a:srgbClr val="105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" name="Freeform 5"/>
            <p:cNvSpPr>
              <a:spLocks/>
            </p:cNvSpPr>
            <p:nvPr userDrawn="1"/>
          </p:nvSpPr>
          <p:spPr bwMode="ltGray">
            <a:xfrm>
              <a:off x="3196" y="3082"/>
              <a:ext cx="325" cy="244"/>
            </a:xfrm>
            <a:custGeom>
              <a:avLst/>
              <a:gdLst>
                <a:gd name="T0" fmla="*/ 0 w 363"/>
                <a:gd name="T1" fmla="*/ 40 h 272"/>
                <a:gd name="T2" fmla="*/ 81 w 363"/>
                <a:gd name="T3" fmla="*/ 122 h 272"/>
                <a:gd name="T4" fmla="*/ 162 w 363"/>
                <a:gd name="T5" fmla="*/ 204 h 272"/>
                <a:gd name="T6" fmla="*/ 244 w 363"/>
                <a:gd name="T7" fmla="*/ 244 h 272"/>
                <a:gd name="T8" fmla="*/ 284 w 363"/>
                <a:gd name="T9" fmla="*/ 244 h 272"/>
                <a:gd name="T10" fmla="*/ 325 w 363"/>
                <a:gd name="T11" fmla="*/ 162 h 272"/>
                <a:gd name="T12" fmla="*/ 284 w 363"/>
                <a:gd name="T13" fmla="*/ 162 h 272"/>
                <a:gd name="T14" fmla="*/ 244 w 363"/>
                <a:gd name="T15" fmla="*/ 162 h 272"/>
                <a:gd name="T16" fmla="*/ 202 w 363"/>
                <a:gd name="T17" fmla="*/ 162 h 272"/>
                <a:gd name="T18" fmla="*/ 202 w 363"/>
                <a:gd name="T19" fmla="*/ 122 h 272"/>
                <a:gd name="T20" fmla="*/ 244 w 363"/>
                <a:gd name="T21" fmla="*/ 82 h 272"/>
                <a:gd name="T22" fmla="*/ 202 w 363"/>
                <a:gd name="T23" fmla="*/ 40 h 272"/>
                <a:gd name="T24" fmla="*/ 202 w 363"/>
                <a:gd name="T25" fmla="*/ 82 h 272"/>
                <a:gd name="T26" fmla="*/ 162 w 363"/>
                <a:gd name="T27" fmla="*/ 122 h 272"/>
                <a:gd name="T28" fmla="*/ 122 w 363"/>
                <a:gd name="T29" fmla="*/ 122 h 272"/>
                <a:gd name="T30" fmla="*/ 81 w 363"/>
                <a:gd name="T31" fmla="*/ 82 h 272"/>
                <a:gd name="T32" fmla="*/ 122 w 363"/>
                <a:gd name="T33" fmla="*/ 82 h 272"/>
                <a:gd name="T34" fmla="*/ 81 w 363"/>
                <a:gd name="T35" fmla="*/ 40 h 272"/>
                <a:gd name="T36" fmla="*/ 40 w 363"/>
                <a:gd name="T37" fmla="*/ 0 h 272"/>
                <a:gd name="T38" fmla="*/ 55 w 363"/>
                <a:gd name="T39" fmla="*/ 51 h 272"/>
                <a:gd name="T40" fmla="*/ 25 w 363"/>
                <a:gd name="T41" fmla="*/ 40 h 272"/>
                <a:gd name="T42" fmla="*/ 0 w 363"/>
                <a:gd name="T43" fmla="*/ 40 h 27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63"/>
                <a:gd name="T67" fmla="*/ 0 h 272"/>
                <a:gd name="T68" fmla="*/ 363 w 363"/>
                <a:gd name="T69" fmla="*/ 272 h 27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63" h="272">
                  <a:moveTo>
                    <a:pt x="0" y="45"/>
                  </a:moveTo>
                  <a:lnTo>
                    <a:pt x="90" y="136"/>
                  </a:lnTo>
                  <a:lnTo>
                    <a:pt x="181" y="227"/>
                  </a:lnTo>
                  <a:lnTo>
                    <a:pt x="272" y="272"/>
                  </a:lnTo>
                  <a:lnTo>
                    <a:pt x="317" y="272"/>
                  </a:lnTo>
                  <a:lnTo>
                    <a:pt x="363" y="181"/>
                  </a:lnTo>
                  <a:lnTo>
                    <a:pt x="317" y="181"/>
                  </a:lnTo>
                  <a:lnTo>
                    <a:pt x="272" y="181"/>
                  </a:lnTo>
                  <a:lnTo>
                    <a:pt x="226" y="181"/>
                  </a:lnTo>
                  <a:lnTo>
                    <a:pt x="226" y="136"/>
                  </a:lnTo>
                  <a:lnTo>
                    <a:pt x="272" y="91"/>
                  </a:lnTo>
                  <a:lnTo>
                    <a:pt x="226" y="45"/>
                  </a:lnTo>
                  <a:lnTo>
                    <a:pt x="226" y="91"/>
                  </a:lnTo>
                  <a:lnTo>
                    <a:pt x="181" y="136"/>
                  </a:lnTo>
                  <a:lnTo>
                    <a:pt x="136" y="136"/>
                  </a:lnTo>
                  <a:lnTo>
                    <a:pt x="90" y="91"/>
                  </a:lnTo>
                  <a:lnTo>
                    <a:pt x="136" y="91"/>
                  </a:lnTo>
                  <a:lnTo>
                    <a:pt x="90" y="45"/>
                  </a:lnTo>
                  <a:lnTo>
                    <a:pt x="45" y="0"/>
                  </a:lnTo>
                  <a:lnTo>
                    <a:pt x="61" y="57"/>
                  </a:lnTo>
                  <a:lnTo>
                    <a:pt x="28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05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" name="Freeform 6"/>
            <p:cNvSpPr>
              <a:spLocks/>
            </p:cNvSpPr>
            <p:nvPr userDrawn="1"/>
          </p:nvSpPr>
          <p:spPr bwMode="ltGray">
            <a:xfrm>
              <a:off x="3660" y="1726"/>
              <a:ext cx="420" cy="1885"/>
            </a:xfrm>
            <a:custGeom>
              <a:avLst/>
              <a:gdLst>
                <a:gd name="T0" fmla="*/ 162 w 420"/>
                <a:gd name="T1" fmla="*/ 1 h 1885"/>
                <a:gd name="T2" fmla="*/ 56 w 420"/>
                <a:gd name="T3" fmla="*/ 561 h 1885"/>
                <a:gd name="T4" fmla="*/ 122 w 420"/>
                <a:gd name="T5" fmla="*/ 1185 h 1885"/>
                <a:gd name="T6" fmla="*/ 383 w 420"/>
                <a:gd name="T7" fmla="*/ 1785 h 1885"/>
                <a:gd name="T8" fmla="*/ 343 w 420"/>
                <a:gd name="T9" fmla="*/ 1785 h 1885"/>
                <a:gd name="T10" fmla="*/ 70 w 420"/>
                <a:gd name="T11" fmla="*/ 1209 h 1885"/>
                <a:gd name="T12" fmla="*/ 15 w 420"/>
                <a:gd name="T13" fmla="*/ 487 h 1885"/>
                <a:gd name="T14" fmla="*/ 162 w 420"/>
                <a:gd name="T15" fmla="*/ 1 h 188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20"/>
                <a:gd name="T25" fmla="*/ 0 h 1885"/>
                <a:gd name="T26" fmla="*/ 420 w 420"/>
                <a:gd name="T27" fmla="*/ 1885 h 188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20" h="1885">
                  <a:moveTo>
                    <a:pt x="162" y="1"/>
                  </a:moveTo>
                  <a:cubicBezTo>
                    <a:pt x="173" y="0"/>
                    <a:pt x="62" y="364"/>
                    <a:pt x="56" y="561"/>
                  </a:cubicBezTo>
                  <a:cubicBezTo>
                    <a:pt x="50" y="758"/>
                    <a:pt x="67" y="981"/>
                    <a:pt x="122" y="1185"/>
                  </a:cubicBezTo>
                  <a:cubicBezTo>
                    <a:pt x="176" y="1389"/>
                    <a:pt x="347" y="1685"/>
                    <a:pt x="383" y="1785"/>
                  </a:cubicBezTo>
                  <a:cubicBezTo>
                    <a:pt x="420" y="1885"/>
                    <a:pt x="395" y="1881"/>
                    <a:pt x="343" y="1785"/>
                  </a:cubicBezTo>
                  <a:cubicBezTo>
                    <a:pt x="291" y="1689"/>
                    <a:pt x="125" y="1425"/>
                    <a:pt x="70" y="1209"/>
                  </a:cubicBezTo>
                  <a:cubicBezTo>
                    <a:pt x="15" y="993"/>
                    <a:pt x="0" y="688"/>
                    <a:pt x="15" y="487"/>
                  </a:cubicBezTo>
                  <a:cubicBezTo>
                    <a:pt x="30" y="286"/>
                    <a:pt x="132" y="102"/>
                    <a:pt x="162" y="1"/>
                  </a:cubicBezTo>
                  <a:close/>
                </a:path>
              </a:pathLst>
            </a:custGeom>
            <a:solidFill>
              <a:srgbClr val="105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" name="Freeform 7"/>
            <p:cNvSpPr>
              <a:spLocks/>
            </p:cNvSpPr>
            <p:nvPr userDrawn="1"/>
          </p:nvSpPr>
          <p:spPr bwMode="ltGray">
            <a:xfrm>
              <a:off x="4023" y="1694"/>
              <a:ext cx="429" cy="1836"/>
            </a:xfrm>
            <a:custGeom>
              <a:avLst/>
              <a:gdLst>
                <a:gd name="T0" fmla="*/ 0 w 429"/>
                <a:gd name="T1" fmla="*/ 25 h 1836"/>
                <a:gd name="T2" fmla="*/ 375 w 429"/>
                <a:gd name="T3" fmla="*/ 1835 h 1836"/>
                <a:gd name="T4" fmla="*/ 429 w 429"/>
                <a:gd name="T5" fmla="*/ 1836 h 1836"/>
                <a:gd name="T6" fmla="*/ 37 w 429"/>
                <a:gd name="T7" fmla="*/ 0 h 1836"/>
                <a:gd name="T8" fmla="*/ 0 w 429"/>
                <a:gd name="T9" fmla="*/ 25 h 18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9"/>
                <a:gd name="T16" fmla="*/ 0 h 1836"/>
                <a:gd name="T17" fmla="*/ 429 w 429"/>
                <a:gd name="T18" fmla="*/ 1836 h 18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9" h="1836">
                  <a:moveTo>
                    <a:pt x="0" y="25"/>
                  </a:moveTo>
                  <a:lnTo>
                    <a:pt x="375" y="1835"/>
                  </a:lnTo>
                  <a:lnTo>
                    <a:pt x="429" y="1836"/>
                  </a:lnTo>
                  <a:lnTo>
                    <a:pt x="37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105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" name="Freeform 8"/>
            <p:cNvSpPr>
              <a:spLocks/>
            </p:cNvSpPr>
            <p:nvPr userDrawn="1"/>
          </p:nvSpPr>
          <p:spPr bwMode="ltGray">
            <a:xfrm>
              <a:off x="4270" y="1551"/>
              <a:ext cx="600" cy="1899"/>
            </a:xfrm>
            <a:custGeom>
              <a:avLst/>
              <a:gdLst>
                <a:gd name="T0" fmla="*/ 0 w 600"/>
                <a:gd name="T1" fmla="*/ 67 h 1899"/>
                <a:gd name="T2" fmla="*/ 91 w 600"/>
                <a:gd name="T3" fmla="*/ 168 h 1899"/>
                <a:gd name="T4" fmla="*/ 347 w 600"/>
                <a:gd name="T5" fmla="*/ 552 h 1899"/>
                <a:gd name="T6" fmla="*/ 512 w 600"/>
                <a:gd name="T7" fmla="*/ 1146 h 1899"/>
                <a:gd name="T8" fmla="*/ 539 w 600"/>
                <a:gd name="T9" fmla="*/ 1612 h 1899"/>
                <a:gd name="T10" fmla="*/ 457 w 600"/>
                <a:gd name="T11" fmla="*/ 1859 h 1899"/>
                <a:gd name="T12" fmla="*/ 503 w 600"/>
                <a:gd name="T13" fmla="*/ 1850 h 1899"/>
                <a:gd name="T14" fmla="*/ 583 w 600"/>
                <a:gd name="T15" fmla="*/ 1611 h 1899"/>
                <a:gd name="T16" fmla="*/ 567 w 600"/>
                <a:gd name="T17" fmla="*/ 1146 h 1899"/>
                <a:gd name="T18" fmla="*/ 384 w 600"/>
                <a:gd name="T19" fmla="*/ 524 h 1899"/>
                <a:gd name="T20" fmla="*/ 82 w 600"/>
                <a:gd name="T21" fmla="*/ 76 h 1899"/>
                <a:gd name="T22" fmla="*/ 0 w 600"/>
                <a:gd name="T23" fmla="*/ 67 h 18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00"/>
                <a:gd name="T37" fmla="*/ 0 h 1899"/>
                <a:gd name="T38" fmla="*/ 600 w 600"/>
                <a:gd name="T39" fmla="*/ 1899 h 189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00" h="1899">
                  <a:moveTo>
                    <a:pt x="0" y="67"/>
                  </a:moveTo>
                  <a:cubicBezTo>
                    <a:pt x="2" y="82"/>
                    <a:pt x="33" y="87"/>
                    <a:pt x="91" y="168"/>
                  </a:cubicBezTo>
                  <a:cubicBezTo>
                    <a:pt x="149" y="249"/>
                    <a:pt x="277" y="389"/>
                    <a:pt x="347" y="552"/>
                  </a:cubicBezTo>
                  <a:cubicBezTo>
                    <a:pt x="417" y="715"/>
                    <a:pt x="480" y="969"/>
                    <a:pt x="512" y="1146"/>
                  </a:cubicBezTo>
                  <a:cubicBezTo>
                    <a:pt x="544" y="1323"/>
                    <a:pt x="548" y="1493"/>
                    <a:pt x="539" y="1612"/>
                  </a:cubicBezTo>
                  <a:cubicBezTo>
                    <a:pt x="530" y="1731"/>
                    <a:pt x="463" y="1819"/>
                    <a:pt x="457" y="1859"/>
                  </a:cubicBezTo>
                  <a:cubicBezTo>
                    <a:pt x="451" y="1899"/>
                    <a:pt x="482" y="1891"/>
                    <a:pt x="503" y="1850"/>
                  </a:cubicBezTo>
                  <a:cubicBezTo>
                    <a:pt x="524" y="1809"/>
                    <a:pt x="572" y="1728"/>
                    <a:pt x="583" y="1611"/>
                  </a:cubicBezTo>
                  <a:cubicBezTo>
                    <a:pt x="594" y="1494"/>
                    <a:pt x="600" y="1327"/>
                    <a:pt x="567" y="1146"/>
                  </a:cubicBezTo>
                  <a:cubicBezTo>
                    <a:pt x="534" y="965"/>
                    <a:pt x="465" y="702"/>
                    <a:pt x="384" y="524"/>
                  </a:cubicBezTo>
                  <a:cubicBezTo>
                    <a:pt x="303" y="346"/>
                    <a:pt x="146" y="152"/>
                    <a:pt x="82" y="76"/>
                  </a:cubicBezTo>
                  <a:cubicBezTo>
                    <a:pt x="18" y="0"/>
                    <a:pt x="17" y="69"/>
                    <a:pt x="0" y="67"/>
                  </a:cubicBezTo>
                  <a:close/>
                </a:path>
              </a:pathLst>
            </a:custGeom>
            <a:solidFill>
              <a:srgbClr val="105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Freeform 9"/>
            <p:cNvSpPr>
              <a:spLocks/>
            </p:cNvSpPr>
            <p:nvPr userDrawn="1"/>
          </p:nvSpPr>
          <p:spPr bwMode="ltGray">
            <a:xfrm>
              <a:off x="4902" y="1753"/>
              <a:ext cx="338" cy="1494"/>
            </a:xfrm>
            <a:custGeom>
              <a:avLst/>
              <a:gdLst>
                <a:gd name="T0" fmla="*/ 26 w 338"/>
                <a:gd name="T1" fmla="*/ 73 h 1494"/>
                <a:gd name="T2" fmla="*/ 136 w 338"/>
                <a:gd name="T3" fmla="*/ 194 h 1494"/>
                <a:gd name="T4" fmla="*/ 282 w 338"/>
                <a:gd name="T5" fmla="*/ 706 h 1494"/>
                <a:gd name="T6" fmla="*/ 282 w 338"/>
                <a:gd name="T7" fmla="*/ 1118 h 1494"/>
                <a:gd name="T8" fmla="*/ 218 w 338"/>
                <a:gd name="T9" fmla="*/ 1319 h 1494"/>
                <a:gd name="T10" fmla="*/ 132 w 338"/>
                <a:gd name="T11" fmla="*/ 1475 h 1494"/>
                <a:gd name="T12" fmla="*/ 206 w 338"/>
                <a:gd name="T13" fmla="*/ 1433 h 1494"/>
                <a:gd name="T14" fmla="*/ 312 w 338"/>
                <a:gd name="T15" fmla="*/ 1163 h 1494"/>
                <a:gd name="T16" fmla="*/ 337 w 338"/>
                <a:gd name="T17" fmla="*/ 871 h 1494"/>
                <a:gd name="T18" fmla="*/ 309 w 338"/>
                <a:gd name="T19" fmla="*/ 615 h 1494"/>
                <a:gd name="T20" fmla="*/ 172 w 338"/>
                <a:gd name="T21" fmla="*/ 149 h 1494"/>
                <a:gd name="T22" fmla="*/ 34 w 338"/>
                <a:gd name="T23" fmla="*/ 23 h 1494"/>
                <a:gd name="T24" fmla="*/ 26 w 338"/>
                <a:gd name="T25" fmla="*/ 73 h 14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38"/>
                <a:gd name="T40" fmla="*/ 0 h 1494"/>
                <a:gd name="T41" fmla="*/ 338 w 338"/>
                <a:gd name="T42" fmla="*/ 1494 h 14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38" h="1494">
                  <a:moveTo>
                    <a:pt x="26" y="73"/>
                  </a:moveTo>
                  <a:cubicBezTo>
                    <a:pt x="43" y="102"/>
                    <a:pt x="93" y="88"/>
                    <a:pt x="136" y="194"/>
                  </a:cubicBezTo>
                  <a:cubicBezTo>
                    <a:pt x="179" y="300"/>
                    <a:pt x="258" y="552"/>
                    <a:pt x="282" y="706"/>
                  </a:cubicBezTo>
                  <a:cubicBezTo>
                    <a:pt x="306" y="860"/>
                    <a:pt x="293" y="1016"/>
                    <a:pt x="282" y="1118"/>
                  </a:cubicBezTo>
                  <a:cubicBezTo>
                    <a:pt x="271" y="1220"/>
                    <a:pt x="243" y="1260"/>
                    <a:pt x="218" y="1319"/>
                  </a:cubicBezTo>
                  <a:cubicBezTo>
                    <a:pt x="193" y="1378"/>
                    <a:pt x="134" y="1456"/>
                    <a:pt x="132" y="1475"/>
                  </a:cubicBezTo>
                  <a:cubicBezTo>
                    <a:pt x="130" y="1494"/>
                    <a:pt x="176" y="1485"/>
                    <a:pt x="206" y="1433"/>
                  </a:cubicBezTo>
                  <a:cubicBezTo>
                    <a:pt x="235" y="1381"/>
                    <a:pt x="290" y="1257"/>
                    <a:pt x="312" y="1163"/>
                  </a:cubicBezTo>
                  <a:cubicBezTo>
                    <a:pt x="334" y="1069"/>
                    <a:pt x="338" y="962"/>
                    <a:pt x="337" y="871"/>
                  </a:cubicBezTo>
                  <a:cubicBezTo>
                    <a:pt x="336" y="780"/>
                    <a:pt x="336" y="735"/>
                    <a:pt x="309" y="615"/>
                  </a:cubicBezTo>
                  <a:cubicBezTo>
                    <a:pt x="282" y="495"/>
                    <a:pt x="218" y="248"/>
                    <a:pt x="172" y="149"/>
                  </a:cubicBezTo>
                  <a:cubicBezTo>
                    <a:pt x="126" y="50"/>
                    <a:pt x="58" y="36"/>
                    <a:pt x="34" y="23"/>
                  </a:cubicBezTo>
                  <a:cubicBezTo>
                    <a:pt x="10" y="10"/>
                    <a:pt x="0" y="0"/>
                    <a:pt x="26" y="73"/>
                  </a:cubicBezTo>
                  <a:close/>
                </a:path>
              </a:pathLst>
            </a:custGeom>
            <a:solidFill>
              <a:srgbClr val="105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9" name="Freeform 10"/>
            <p:cNvSpPr>
              <a:spLocks/>
            </p:cNvSpPr>
            <p:nvPr userDrawn="1"/>
          </p:nvSpPr>
          <p:spPr bwMode="ltGray">
            <a:xfrm>
              <a:off x="3189" y="2212"/>
              <a:ext cx="573" cy="1290"/>
            </a:xfrm>
            <a:custGeom>
              <a:avLst/>
              <a:gdLst>
                <a:gd name="T0" fmla="*/ 2 w 573"/>
                <a:gd name="T1" fmla="*/ 129 h 1290"/>
                <a:gd name="T2" fmla="*/ 48 w 573"/>
                <a:gd name="T3" fmla="*/ 65 h 1290"/>
                <a:gd name="T4" fmla="*/ 84 w 573"/>
                <a:gd name="T5" fmla="*/ 522 h 1290"/>
                <a:gd name="T6" fmla="*/ 241 w 573"/>
                <a:gd name="T7" fmla="*/ 909 h 1290"/>
                <a:gd name="T8" fmla="*/ 396 w 573"/>
                <a:gd name="T9" fmla="*/ 1106 h 1290"/>
                <a:gd name="T10" fmla="*/ 568 w 573"/>
                <a:gd name="T11" fmla="*/ 1286 h 1290"/>
                <a:gd name="T12" fmla="*/ 363 w 573"/>
                <a:gd name="T13" fmla="*/ 1130 h 1290"/>
                <a:gd name="T14" fmla="*/ 183 w 573"/>
                <a:gd name="T15" fmla="*/ 909 h 1290"/>
                <a:gd name="T16" fmla="*/ 38 w 573"/>
                <a:gd name="T17" fmla="*/ 540 h 1290"/>
                <a:gd name="T18" fmla="*/ 2 w 573"/>
                <a:gd name="T19" fmla="*/ 129 h 129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73"/>
                <a:gd name="T31" fmla="*/ 0 h 1290"/>
                <a:gd name="T32" fmla="*/ 573 w 573"/>
                <a:gd name="T33" fmla="*/ 1290 h 129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73" h="1290">
                  <a:moveTo>
                    <a:pt x="2" y="129"/>
                  </a:moveTo>
                  <a:cubicBezTo>
                    <a:pt x="4" y="50"/>
                    <a:pt x="34" y="0"/>
                    <a:pt x="48" y="65"/>
                  </a:cubicBezTo>
                  <a:cubicBezTo>
                    <a:pt x="62" y="130"/>
                    <a:pt x="52" y="381"/>
                    <a:pt x="84" y="522"/>
                  </a:cubicBezTo>
                  <a:cubicBezTo>
                    <a:pt x="116" y="663"/>
                    <a:pt x="189" y="812"/>
                    <a:pt x="241" y="909"/>
                  </a:cubicBezTo>
                  <a:cubicBezTo>
                    <a:pt x="293" y="1006"/>
                    <a:pt x="341" y="1043"/>
                    <a:pt x="396" y="1106"/>
                  </a:cubicBezTo>
                  <a:cubicBezTo>
                    <a:pt x="450" y="1169"/>
                    <a:pt x="573" y="1283"/>
                    <a:pt x="568" y="1286"/>
                  </a:cubicBezTo>
                  <a:cubicBezTo>
                    <a:pt x="562" y="1290"/>
                    <a:pt x="428" y="1193"/>
                    <a:pt x="363" y="1130"/>
                  </a:cubicBezTo>
                  <a:cubicBezTo>
                    <a:pt x="299" y="1068"/>
                    <a:pt x="237" y="1007"/>
                    <a:pt x="183" y="909"/>
                  </a:cubicBezTo>
                  <a:cubicBezTo>
                    <a:pt x="129" y="811"/>
                    <a:pt x="68" y="670"/>
                    <a:pt x="38" y="540"/>
                  </a:cubicBezTo>
                  <a:cubicBezTo>
                    <a:pt x="8" y="410"/>
                    <a:pt x="0" y="208"/>
                    <a:pt x="2" y="129"/>
                  </a:cubicBezTo>
                  <a:close/>
                </a:path>
              </a:pathLst>
            </a:custGeom>
            <a:solidFill>
              <a:srgbClr val="105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11"/>
            <p:cNvSpPr>
              <a:spLocks/>
            </p:cNvSpPr>
            <p:nvPr userDrawn="1"/>
          </p:nvSpPr>
          <p:spPr bwMode="ltGray">
            <a:xfrm>
              <a:off x="4170" y="1008"/>
              <a:ext cx="655" cy="192"/>
            </a:xfrm>
            <a:custGeom>
              <a:avLst/>
              <a:gdLst>
                <a:gd name="T0" fmla="*/ 15 w 731"/>
                <a:gd name="T1" fmla="*/ 168 h 214"/>
                <a:gd name="T2" fmla="*/ 228 w 731"/>
                <a:gd name="T3" fmla="*/ 37 h 214"/>
                <a:gd name="T4" fmla="*/ 409 w 731"/>
                <a:gd name="T5" fmla="*/ 4 h 214"/>
                <a:gd name="T6" fmla="*/ 564 w 731"/>
                <a:gd name="T7" fmla="*/ 14 h 214"/>
                <a:gd name="T8" fmla="*/ 645 w 731"/>
                <a:gd name="T9" fmla="*/ 55 h 214"/>
                <a:gd name="T10" fmla="*/ 506 w 731"/>
                <a:gd name="T11" fmla="*/ 45 h 214"/>
                <a:gd name="T12" fmla="*/ 237 w 731"/>
                <a:gd name="T13" fmla="*/ 69 h 214"/>
                <a:gd name="T14" fmla="*/ 47 w 731"/>
                <a:gd name="T15" fmla="*/ 176 h 214"/>
                <a:gd name="T16" fmla="*/ 15 w 731"/>
                <a:gd name="T17" fmla="*/ 168 h 2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31"/>
                <a:gd name="T28" fmla="*/ 0 h 214"/>
                <a:gd name="T29" fmla="*/ 731 w 731"/>
                <a:gd name="T30" fmla="*/ 214 h 21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31" h="214">
                  <a:moveTo>
                    <a:pt x="17" y="187"/>
                  </a:moveTo>
                  <a:cubicBezTo>
                    <a:pt x="0" y="176"/>
                    <a:pt x="182" y="71"/>
                    <a:pt x="255" y="41"/>
                  </a:cubicBezTo>
                  <a:cubicBezTo>
                    <a:pt x="328" y="11"/>
                    <a:pt x="394" y="8"/>
                    <a:pt x="456" y="4"/>
                  </a:cubicBezTo>
                  <a:cubicBezTo>
                    <a:pt x="518" y="0"/>
                    <a:pt x="585" y="7"/>
                    <a:pt x="629" y="16"/>
                  </a:cubicBezTo>
                  <a:cubicBezTo>
                    <a:pt x="673" y="25"/>
                    <a:pt x="731" y="55"/>
                    <a:pt x="720" y="61"/>
                  </a:cubicBezTo>
                  <a:cubicBezTo>
                    <a:pt x="709" y="67"/>
                    <a:pt x="641" y="47"/>
                    <a:pt x="565" y="50"/>
                  </a:cubicBezTo>
                  <a:cubicBezTo>
                    <a:pt x="489" y="53"/>
                    <a:pt x="349" y="53"/>
                    <a:pt x="264" y="77"/>
                  </a:cubicBezTo>
                  <a:cubicBezTo>
                    <a:pt x="179" y="101"/>
                    <a:pt x="94" y="178"/>
                    <a:pt x="53" y="196"/>
                  </a:cubicBezTo>
                  <a:cubicBezTo>
                    <a:pt x="12" y="214"/>
                    <a:pt x="24" y="189"/>
                    <a:pt x="17" y="187"/>
                  </a:cubicBezTo>
                  <a:close/>
                </a:path>
              </a:pathLst>
            </a:custGeom>
            <a:solidFill>
              <a:srgbClr val="105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1" name="Freeform 12"/>
            <p:cNvSpPr>
              <a:spLocks/>
            </p:cNvSpPr>
            <p:nvPr userDrawn="1"/>
          </p:nvSpPr>
          <p:spPr bwMode="ltGray">
            <a:xfrm>
              <a:off x="4322" y="1276"/>
              <a:ext cx="504" cy="82"/>
            </a:xfrm>
            <a:custGeom>
              <a:avLst/>
              <a:gdLst>
                <a:gd name="T0" fmla="*/ 0 w 563"/>
                <a:gd name="T1" fmla="*/ 0 h 91"/>
                <a:gd name="T2" fmla="*/ 57 w 563"/>
                <a:gd name="T3" fmla="*/ 33 h 91"/>
                <a:gd name="T4" fmla="*/ 278 w 563"/>
                <a:gd name="T5" fmla="*/ 16 h 91"/>
                <a:gd name="T6" fmla="*/ 474 w 563"/>
                <a:gd name="T7" fmla="*/ 33 h 91"/>
                <a:gd name="T8" fmla="*/ 458 w 563"/>
                <a:gd name="T9" fmla="*/ 66 h 91"/>
                <a:gd name="T10" fmla="*/ 262 w 563"/>
                <a:gd name="T11" fmla="*/ 50 h 91"/>
                <a:gd name="T12" fmla="*/ 33 w 563"/>
                <a:gd name="T13" fmla="*/ 82 h 9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63"/>
                <a:gd name="T22" fmla="*/ 0 h 91"/>
                <a:gd name="T23" fmla="*/ 563 w 563"/>
                <a:gd name="T24" fmla="*/ 91 h 9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63" h="91">
                  <a:moveTo>
                    <a:pt x="0" y="0"/>
                  </a:moveTo>
                  <a:cubicBezTo>
                    <a:pt x="11" y="6"/>
                    <a:pt x="12" y="34"/>
                    <a:pt x="64" y="37"/>
                  </a:cubicBezTo>
                  <a:cubicBezTo>
                    <a:pt x="116" y="40"/>
                    <a:pt x="233" y="18"/>
                    <a:pt x="311" y="18"/>
                  </a:cubicBezTo>
                  <a:cubicBezTo>
                    <a:pt x="389" y="18"/>
                    <a:pt x="497" y="28"/>
                    <a:pt x="530" y="37"/>
                  </a:cubicBezTo>
                  <a:cubicBezTo>
                    <a:pt x="563" y="46"/>
                    <a:pt x="551" y="70"/>
                    <a:pt x="512" y="73"/>
                  </a:cubicBezTo>
                  <a:cubicBezTo>
                    <a:pt x="473" y="76"/>
                    <a:pt x="372" y="52"/>
                    <a:pt x="293" y="55"/>
                  </a:cubicBezTo>
                  <a:cubicBezTo>
                    <a:pt x="214" y="58"/>
                    <a:pt x="90" y="84"/>
                    <a:pt x="37" y="91"/>
                  </a:cubicBezTo>
                </a:path>
              </a:pathLst>
            </a:custGeom>
            <a:solidFill>
              <a:srgbClr val="105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2" name="Freeform 13"/>
            <p:cNvSpPr>
              <a:spLocks/>
            </p:cNvSpPr>
            <p:nvPr userDrawn="1"/>
          </p:nvSpPr>
          <p:spPr bwMode="ltGray">
            <a:xfrm>
              <a:off x="4043" y="890"/>
              <a:ext cx="204" cy="247"/>
            </a:xfrm>
            <a:custGeom>
              <a:avLst/>
              <a:gdLst>
                <a:gd name="T0" fmla="*/ 0 w 228"/>
                <a:gd name="T1" fmla="*/ 247 h 276"/>
                <a:gd name="T2" fmla="*/ 140 w 228"/>
                <a:gd name="T3" fmla="*/ 34 h 276"/>
                <a:gd name="T4" fmla="*/ 189 w 228"/>
                <a:gd name="T5" fmla="*/ 42 h 276"/>
                <a:gd name="T6" fmla="*/ 47 w 228"/>
                <a:gd name="T7" fmla="*/ 240 h 2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8"/>
                <a:gd name="T13" fmla="*/ 0 h 276"/>
                <a:gd name="T14" fmla="*/ 228 w 228"/>
                <a:gd name="T15" fmla="*/ 276 h 2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8" h="276">
                  <a:moveTo>
                    <a:pt x="0" y="276"/>
                  </a:moveTo>
                  <a:cubicBezTo>
                    <a:pt x="26" y="236"/>
                    <a:pt x="121" y="76"/>
                    <a:pt x="156" y="38"/>
                  </a:cubicBezTo>
                  <a:cubicBezTo>
                    <a:pt x="191" y="0"/>
                    <a:pt x="228" y="9"/>
                    <a:pt x="211" y="47"/>
                  </a:cubicBezTo>
                  <a:cubicBezTo>
                    <a:pt x="194" y="85"/>
                    <a:pt x="85" y="222"/>
                    <a:pt x="52" y="268"/>
                  </a:cubicBezTo>
                </a:path>
              </a:pathLst>
            </a:custGeom>
            <a:solidFill>
              <a:srgbClr val="105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3" name="Freeform 14"/>
            <p:cNvSpPr>
              <a:spLocks/>
            </p:cNvSpPr>
            <p:nvPr userDrawn="1"/>
          </p:nvSpPr>
          <p:spPr bwMode="ltGray">
            <a:xfrm>
              <a:off x="3854" y="915"/>
              <a:ext cx="67" cy="287"/>
            </a:xfrm>
            <a:custGeom>
              <a:avLst/>
              <a:gdLst>
                <a:gd name="T0" fmla="*/ 1 w 75"/>
                <a:gd name="T1" fmla="*/ 41 h 320"/>
                <a:gd name="T2" fmla="*/ 32 w 75"/>
                <a:gd name="T3" fmla="*/ 256 h 320"/>
                <a:gd name="T4" fmla="*/ 66 w 75"/>
                <a:gd name="T5" fmla="*/ 239 h 320"/>
                <a:gd name="T6" fmla="*/ 25 w 75"/>
                <a:gd name="T7" fmla="*/ 33 h 320"/>
                <a:gd name="T8" fmla="*/ 1 w 75"/>
                <a:gd name="T9" fmla="*/ 41 h 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"/>
                <a:gd name="T16" fmla="*/ 0 h 320"/>
                <a:gd name="T17" fmla="*/ 75 w 75"/>
                <a:gd name="T18" fmla="*/ 320 h 3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" h="320">
                  <a:moveTo>
                    <a:pt x="1" y="46"/>
                  </a:moveTo>
                  <a:cubicBezTo>
                    <a:pt x="2" y="87"/>
                    <a:pt x="24" y="248"/>
                    <a:pt x="36" y="285"/>
                  </a:cubicBezTo>
                  <a:cubicBezTo>
                    <a:pt x="50" y="320"/>
                    <a:pt x="75" y="307"/>
                    <a:pt x="74" y="266"/>
                  </a:cubicBezTo>
                  <a:cubicBezTo>
                    <a:pt x="73" y="225"/>
                    <a:pt x="40" y="74"/>
                    <a:pt x="28" y="37"/>
                  </a:cubicBezTo>
                  <a:cubicBezTo>
                    <a:pt x="16" y="0"/>
                    <a:pt x="0" y="5"/>
                    <a:pt x="1" y="46"/>
                  </a:cubicBezTo>
                  <a:close/>
                </a:path>
              </a:pathLst>
            </a:custGeom>
            <a:solidFill>
              <a:srgbClr val="105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" name="Freeform 15"/>
            <p:cNvSpPr>
              <a:spLocks/>
            </p:cNvSpPr>
            <p:nvPr userDrawn="1"/>
          </p:nvSpPr>
          <p:spPr bwMode="ltGray">
            <a:xfrm>
              <a:off x="3319" y="1736"/>
              <a:ext cx="1687" cy="607"/>
            </a:xfrm>
            <a:custGeom>
              <a:avLst/>
              <a:gdLst>
                <a:gd name="T0" fmla="*/ 85 w 1883"/>
                <a:gd name="T1" fmla="*/ 458 h 677"/>
                <a:gd name="T2" fmla="*/ 364 w 1883"/>
                <a:gd name="T3" fmla="*/ 533 h 677"/>
                <a:gd name="T4" fmla="*/ 839 w 1883"/>
                <a:gd name="T5" fmla="*/ 516 h 677"/>
                <a:gd name="T6" fmla="*/ 1281 w 1883"/>
                <a:gd name="T7" fmla="*/ 351 h 677"/>
                <a:gd name="T8" fmla="*/ 1623 w 1883"/>
                <a:gd name="T9" fmla="*/ 44 h 677"/>
                <a:gd name="T10" fmla="*/ 1665 w 1883"/>
                <a:gd name="T11" fmla="*/ 85 h 677"/>
                <a:gd name="T12" fmla="*/ 1623 w 1883"/>
                <a:gd name="T13" fmla="*/ 126 h 677"/>
                <a:gd name="T14" fmla="*/ 1298 w 1883"/>
                <a:gd name="T15" fmla="*/ 411 h 677"/>
                <a:gd name="T16" fmla="*/ 864 w 1883"/>
                <a:gd name="T17" fmla="*/ 573 h 677"/>
                <a:gd name="T18" fmla="*/ 364 w 1883"/>
                <a:gd name="T19" fmla="*/ 597 h 677"/>
                <a:gd name="T20" fmla="*/ 53 w 1883"/>
                <a:gd name="T21" fmla="*/ 516 h 677"/>
                <a:gd name="T22" fmla="*/ 44 w 1883"/>
                <a:gd name="T23" fmla="*/ 491 h 67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883"/>
                <a:gd name="T37" fmla="*/ 0 h 677"/>
                <a:gd name="T38" fmla="*/ 1883 w 1883"/>
                <a:gd name="T39" fmla="*/ 677 h 67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883" h="677">
                  <a:moveTo>
                    <a:pt x="95" y="511"/>
                  </a:moveTo>
                  <a:cubicBezTo>
                    <a:pt x="145" y="525"/>
                    <a:pt x="266" y="583"/>
                    <a:pt x="406" y="594"/>
                  </a:cubicBezTo>
                  <a:cubicBezTo>
                    <a:pt x="546" y="605"/>
                    <a:pt x="765" y="609"/>
                    <a:pt x="936" y="575"/>
                  </a:cubicBezTo>
                  <a:cubicBezTo>
                    <a:pt x="1107" y="541"/>
                    <a:pt x="1284" y="480"/>
                    <a:pt x="1430" y="392"/>
                  </a:cubicBezTo>
                  <a:cubicBezTo>
                    <a:pt x="1576" y="304"/>
                    <a:pt x="1741" y="98"/>
                    <a:pt x="1812" y="49"/>
                  </a:cubicBezTo>
                  <a:cubicBezTo>
                    <a:pt x="1883" y="0"/>
                    <a:pt x="1858" y="80"/>
                    <a:pt x="1858" y="95"/>
                  </a:cubicBezTo>
                  <a:cubicBezTo>
                    <a:pt x="1858" y="110"/>
                    <a:pt x="1880" y="79"/>
                    <a:pt x="1812" y="140"/>
                  </a:cubicBezTo>
                  <a:cubicBezTo>
                    <a:pt x="1744" y="201"/>
                    <a:pt x="1590" y="375"/>
                    <a:pt x="1449" y="458"/>
                  </a:cubicBezTo>
                  <a:cubicBezTo>
                    <a:pt x="1308" y="541"/>
                    <a:pt x="1138" y="604"/>
                    <a:pt x="964" y="639"/>
                  </a:cubicBezTo>
                  <a:cubicBezTo>
                    <a:pt x="790" y="674"/>
                    <a:pt x="557" y="677"/>
                    <a:pt x="406" y="666"/>
                  </a:cubicBezTo>
                  <a:cubicBezTo>
                    <a:pt x="255" y="655"/>
                    <a:pt x="118" y="595"/>
                    <a:pt x="59" y="575"/>
                  </a:cubicBezTo>
                  <a:cubicBezTo>
                    <a:pt x="0" y="555"/>
                    <a:pt x="51" y="554"/>
                    <a:pt x="49" y="548"/>
                  </a:cubicBezTo>
                </a:path>
              </a:pathLst>
            </a:custGeom>
            <a:solidFill>
              <a:srgbClr val="105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" name="Freeform 16"/>
            <p:cNvSpPr>
              <a:spLocks/>
            </p:cNvSpPr>
            <p:nvPr userDrawn="1"/>
          </p:nvSpPr>
          <p:spPr bwMode="ltGray">
            <a:xfrm>
              <a:off x="2898" y="1874"/>
              <a:ext cx="2576" cy="1099"/>
            </a:xfrm>
            <a:custGeom>
              <a:avLst/>
              <a:gdLst>
                <a:gd name="T0" fmla="*/ 47 w 2876"/>
                <a:gd name="T1" fmla="*/ 698 h 1226"/>
                <a:gd name="T2" fmla="*/ 56 w 2876"/>
                <a:gd name="T3" fmla="*/ 706 h 1226"/>
                <a:gd name="T4" fmla="*/ 383 w 2876"/>
                <a:gd name="T5" fmla="*/ 952 h 1226"/>
                <a:gd name="T6" fmla="*/ 834 w 2876"/>
                <a:gd name="T7" fmla="*/ 1034 h 1226"/>
                <a:gd name="T8" fmla="*/ 1374 w 2876"/>
                <a:gd name="T9" fmla="*/ 1009 h 1226"/>
                <a:gd name="T10" fmla="*/ 1923 w 2876"/>
                <a:gd name="T11" fmla="*/ 813 h 1226"/>
                <a:gd name="T12" fmla="*/ 2329 w 2876"/>
                <a:gd name="T13" fmla="*/ 477 h 1226"/>
                <a:gd name="T14" fmla="*/ 2537 w 2876"/>
                <a:gd name="T15" fmla="*/ 58 h 1226"/>
                <a:gd name="T16" fmla="*/ 2562 w 2876"/>
                <a:gd name="T17" fmla="*/ 125 h 1226"/>
                <a:gd name="T18" fmla="*/ 2496 w 2876"/>
                <a:gd name="T19" fmla="*/ 305 h 1226"/>
                <a:gd name="T20" fmla="*/ 2329 w 2876"/>
                <a:gd name="T21" fmla="*/ 558 h 1226"/>
                <a:gd name="T22" fmla="*/ 1922 w 2876"/>
                <a:gd name="T23" fmla="*/ 883 h 1226"/>
                <a:gd name="T24" fmla="*/ 1391 w 2876"/>
                <a:gd name="T25" fmla="*/ 1059 h 1226"/>
                <a:gd name="T26" fmla="*/ 850 w 2876"/>
                <a:gd name="T27" fmla="*/ 1091 h 1226"/>
                <a:gd name="T28" fmla="*/ 391 w 2876"/>
                <a:gd name="T29" fmla="*/ 1009 h 1226"/>
                <a:gd name="T30" fmla="*/ 130 w 2876"/>
                <a:gd name="T31" fmla="*/ 845 h 1226"/>
                <a:gd name="T32" fmla="*/ 47 w 2876"/>
                <a:gd name="T33" fmla="*/ 698 h 12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76"/>
                <a:gd name="T52" fmla="*/ 0 h 1226"/>
                <a:gd name="T53" fmla="*/ 2876 w 2876"/>
                <a:gd name="T54" fmla="*/ 1226 h 122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76" h="1226">
                  <a:moveTo>
                    <a:pt x="53" y="779"/>
                  </a:moveTo>
                  <a:cubicBezTo>
                    <a:pt x="1" y="724"/>
                    <a:pt x="0" y="741"/>
                    <a:pt x="62" y="788"/>
                  </a:cubicBezTo>
                  <a:cubicBezTo>
                    <a:pt x="124" y="835"/>
                    <a:pt x="283" y="1001"/>
                    <a:pt x="428" y="1062"/>
                  </a:cubicBezTo>
                  <a:cubicBezTo>
                    <a:pt x="573" y="1123"/>
                    <a:pt x="747" y="1142"/>
                    <a:pt x="931" y="1153"/>
                  </a:cubicBezTo>
                  <a:cubicBezTo>
                    <a:pt x="1115" y="1164"/>
                    <a:pt x="1331" y="1167"/>
                    <a:pt x="1534" y="1126"/>
                  </a:cubicBezTo>
                  <a:cubicBezTo>
                    <a:pt x="1737" y="1085"/>
                    <a:pt x="1969" y="1006"/>
                    <a:pt x="2147" y="907"/>
                  </a:cubicBezTo>
                  <a:cubicBezTo>
                    <a:pt x="2325" y="808"/>
                    <a:pt x="2486" y="672"/>
                    <a:pt x="2600" y="532"/>
                  </a:cubicBezTo>
                  <a:cubicBezTo>
                    <a:pt x="2714" y="392"/>
                    <a:pt x="2790" y="130"/>
                    <a:pt x="2833" y="65"/>
                  </a:cubicBezTo>
                  <a:cubicBezTo>
                    <a:pt x="2876" y="0"/>
                    <a:pt x="2868" y="93"/>
                    <a:pt x="2860" y="139"/>
                  </a:cubicBezTo>
                  <a:cubicBezTo>
                    <a:pt x="2852" y="185"/>
                    <a:pt x="2830" y="260"/>
                    <a:pt x="2787" y="340"/>
                  </a:cubicBezTo>
                  <a:cubicBezTo>
                    <a:pt x="2744" y="420"/>
                    <a:pt x="2707" y="515"/>
                    <a:pt x="2600" y="622"/>
                  </a:cubicBezTo>
                  <a:cubicBezTo>
                    <a:pt x="2493" y="729"/>
                    <a:pt x="2320" y="892"/>
                    <a:pt x="2146" y="985"/>
                  </a:cubicBezTo>
                  <a:cubicBezTo>
                    <a:pt x="1972" y="1078"/>
                    <a:pt x="1752" y="1142"/>
                    <a:pt x="1553" y="1181"/>
                  </a:cubicBezTo>
                  <a:cubicBezTo>
                    <a:pt x="1354" y="1220"/>
                    <a:pt x="1135" y="1226"/>
                    <a:pt x="949" y="1217"/>
                  </a:cubicBezTo>
                  <a:cubicBezTo>
                    <a:pt x="763" y="1208"/>
                    <a:pt x="571" y="1172"/>
                    <a:pt x="437" y="1126"/>
                  </a:cubicBezTo>
                  <a:cubicBezTo>
                    <a:pt x="303" y="1080"/>
                    <a:pt x="209" y="1001"/>
                    <a:pt x="145" y="943"/>
                  </a:cubicBezTo>
                  <a:cubicBezTo>
                    <a:pt x="81" y="885"/>
                    <a:pt x="72" y="813"/>
                    <a:pt x="53" y="779"/>
                  </a:cubicBezTo>
                  <a:close/>
                </a:path>
              </a:pathLst>
            </a:custGeom>
            <a:solidFill>
              <a:srgbClr val="105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" name="Freeform 17"/>
            <p:cNvSpPr>
              <a:spLocks/>
            </p:cNvSpPr>
            <p:nvPr userDrawn="1"/>
          </p:nvSpPr>
          <p:spPr bwMode="ltGray">
            <a:xfrm>
              <a:off x="3473" y="2703"/>
              <a:ext cx="1961" cy="706"/>
            </a:xfrm>
            <a:custGeom>
              <a:avLst/>
              <a:gdLst>
                <a:gd name="T0" fmla="*/ 6 w 2189"/>
                <a:gd name="T1" fmla="*/ 582 h 788"/>
                <a:gd name="T2" fmla="*/ 128 w 2189"/>
                <a:gd name="T3" fmla="*/ 623 h 788"/>
                <a:gd name="T4" fmla="*/ 512 w 2189"/>
                <a:gd name="T5" fmla="*/ 647 h 788"/>
                <a:gd name="T6" fmla="*/ 890 w 2189"/>
                <a:gd name="T7" fmla="*/ 606 h 788"/>
                <a:gd name="T8" fmla="*/ 1372 w 2189"/>
                <a:gd name="T9" fmla="*/ 434 h 788"/>
                <a:gd name="T10" fmla="*/ 1724 w 2189"/>
                <a:gd name="T11" fmla="*/ 196 h 788"/>
                <a:gd name="T12" fmla="*/ 1938 w 2189"/>
                <a:gd name="T13" fmla="*/ 8 h 788"/>
                <a:gd name="T14" fmla="*/ 1864 w 2189"/>
                <a:gd name="T15" fmla="*/ 147 h 788"/>
                <a:gd name="T16" fmla="*/ 1700 w 2189"/>
                <a:gd name="T17" fmla="*/ 287 h 788"/>
                <a:gd name="T18" fmla="*/ 1356 w 2189"/>
                <a:gd name="T19" fmla="*/ 500 h 788"/>
                <a:gd name="T20" fmla="*/ 931 w 2189"/>
                <a:gd name="T21" fmla="*/ 655 h 788"/>
                <a:gd name="T22" fmla="*/ 529 w 2189"/>
                <a:gd name="T23" fmla="*/ 704 h 788"/>
                <a:gd name="T24" fmla="*/ 88 w 2189"/>
                <a:gd name="T25" fmla="*/ 664 h 788"/>
                <a:gd name="T26" fmla="*/ 6 w 2189"/>
                <a:gd name="T27" fmla="*/ 582 h 78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189"/>
                <a:gd name="T43" fmla="*/ 0 h 788"/>
                <a:gd name="T44" fmla="*/ 2189 w 2189"/>
                <a:gd name="T45" fmla="*/ 788 h 78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189" h="788">
                  <a:moveTo>
                    <a:pt x="7" y="650"/>
                  </a:moveTo>
                  <a:cubicBezTo>
                    <a:pt x="14" y="642"/>
                    <a:pt x="49" y="683"/>
                    <a:pt x="143" y="695"/>
                  </a:cubicBezTo>
                  <a:cubicBezTo>
                    <a:pt x="237" y="707"/>
                    <a:pt x="430" y="725"/>
                    <a:pt x="572" y="722"/>
                  </a:cubicBezTo>
                  <a:cubicBezTo>
                    <a:pt x="714" y="719"/>
                    <a:pt x="833" y="716"/>
                    <a:pt x="993" y="676"/>
                  </a:cubicBezTo>
                  <a:cubicBezTo>
                    <a:pt x="1153" y="636"/>
                    <a:pt x="1377" y="560"/>
                    <a:pt x="1532" y="484"/>
                  </a:cubicBezTo>
                  <a:cubicBezTo>
                    <a:pt x="1687" y="408"/>
                    <a:pt x="1820" y="298"/>
                    <a:pt x="1925" y="219"/>
                  </a:cubicBezTo>
                  <a:cubicBezTo>
                    <a:pt x="2030" y="140"/>
                    <a:pt x="2137" y="18"/>
                    <a:pt x="2163" y="9"/>
                  </a:cubicBezTo>
                  <a:cubicBezTo>
                    <a:pt x="2189" y="0"/>
                    <a:pt x="2125" y="112"/>
                    <a:pt x="2081" y="164"/>
                  </a:cubicBezTo>
                  <a:cubicBezTo>
                    <a:pt x="2037" y="216"/>
                    <a:pt x="1992" y="254"/>
                    <a:pt x="1898" y="320"/>
                  </a:cubicBezTo>
                  <a:cubicBezTo>
                    <a:pt x="1804" y="386"/>
                    <a:pt x="1657" y="489"/>
                    <a:pt x="1514" y="558"/>
                  </a:cubicBezTo>
                  <a:cubicBezTo>
                    <a:pt x="1371" y="627"/>
                    <a:pt x="1193" y="693"/>
                    <a:pt x="1039" y="731"/>
                  </a:cubicBezTo>
                  <a:cubicBezTo>
                    <a:pt x="885" y="769"/>
                    <a:pt x="748" y="784"/>
                    <a:pt x="591" y="786"/>
                  </a:cubicBezTo>
                  <a:cubicBezTo>
                    <a:pt x="434" y="788"/>
                    <a:pt x="195" y="764"/>
                    <a:pt x="98" y="741"/>
                  </a:cubicBezTo>
                  <a:cubicBezTo>
                    <a:pt x="1" y="718"/>
                    <a:pt x="0" y="658"/>
                    <a:pt x="7" y="650"/>
                  </a:cubicBezTo>
                  <a:close/>
                </a:path>
              </a:pathLst>
            </a:custGeom>
            <a:solidFill>
              <a:srgbClr val="105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7" name="Freeform 18"/>
            <p:cNvSpPr>
              <a:spLocks/>
            </p:cNvSpPr>
            <p:nvPr userDrawn="1"/>
          </p:nvSpPr>
          <p:spPr bwMode="ltGray">
            <a:xfrm>
              <a:off x="4198" y="1089"/>
              <a:ext cx="1273" cy="1017"/>
            </a:xfrm>
            <a:custGeom>
              <a:avLst/>
              <a:gdLst>
                <a:gd name="T0" fmla="*/ 257 w 1421"/>
                <a:gd name="T1" fmla="*/ 285 h 1134"/>
                <a:gd name="T2" fmla="*/ 232 w 1421"/>
                <a:gd name="T3" fmla="*/ 264 h 1134"/>
                <a:gd name="T4" fmla="*/ 192 w 1421"/>
                <a:gd name="T5" fmla="*/ 344 h 1134"/>
                <a:gd name="T6" fmla="*/ 108 w 1421"/>
                <a:gd name="T7" fmla="*/ 379 h 1134"/>
                <a:gd name="T8" fmla="*/ 71 w 1421"/>
                <a:gd name="T9" fmla="*/ 347 h 1134"/>
                <a:gd name="T10" fmla="*/ 41 w 1421"/>
                <a:gd name="T11" fmla="*/ 377 h 1134"/>
                <a:gd name="T12" fmla="*/ 13 w 1421"/>
                <a:gd name="T13" fmla="*/ 407 h 1134"/>
                <a:gd name="T14" fmla="*/ 135 w 1421"/>
                <a:gd name="T15" fmla="*/ 407 h 1134"/>
                <a:gd name="T16" fmla="*/ 41 w 1421"/>
                <a:gd name="T17" fmla="*/ 503 h 1134"/>
                <a:gd name="T18" fmla="*/ 6 w 1421"/>
                <a:gd name="T19" fmla="*/ 587 h 1134"/>
                <a:gd name="T20" fmla="*/ 41 w 1421"/>
                <a:gd name="T21" fmla="*/ 675 h 1134"/>
                <a:gd name="T22" fmla="*/ 76 w 1421"/>
                <a:gd name="T23" fmla="*/ 713 h 1134"/>
                <a:gd name="T24" fmla="*/ 14 w 1421"/>
                <a:gd name="T25" fmla="*/ 737 h 1134"/>
                <a:gd name="T26" fmla="*/ 176 w 1421"/>
                <a:gd name="T27" fmla="*/ 718 h 1134"/>
                <a:gd name="T28" fmla="*/ 73 w 1421"/>
                <a:gd name="T29" fmla="*/ 958 h 1134"/>
                <a:gd name="T30" fmla="*/ 106 w 1421"/>
                <a:gd name="T31" fmla="*/ 987 h 1134"/>
                <a:gd name="T32" fmla="*/ 216 w 1421"/>
                <a:gd name="T33" fmla="*/ 773 h 1134"/>
                <a:gd name="T34" fmla="*/ 264 w 1421"/>
                <a:gd name="T35" fmla="*/ 732 h 1134"/>
                <a:gd name="T36" fmla="*/ 224 w 1421"/>
                <a:gd name="T37" fmla="*/ 656 h 1134"/>
                <a:gd name="T38" fmla="*/ 257 w 1421"/>
                <a:gd name="T39" fmla="*/ 691 h 1134"/>
                <a:gd name="T40" fmla="*/ 546 w 1421"/>
                <a:gd name="T41" fmla="*/ 624 h 1134"/>
                <a:gd name="T42" fmla="*/ 735 w 1421"/>
                <a:gd name="T43" fmla="*/ 726 h 1134"/>
                <a:gd name="T44" fmla="*/ 866 w 1421"/>
                <a:gd name="T45" fmla="*/ 895 h 1134"/>
                <a:gd name="T46" fmla="*/ 893 w 1421"/>
                <a:gd name="T47" fmla="*/ 864 h 1134"/>
                <a:gd name="T48" fmla="*/ 1208 w 1421"/>
                <a:gd name="T49" fmla="*/ 923 h 1134"/>
                <a:gd name="T50" fmla="*/ 1165 w 1421"/>
                <a:gd name="T51" fmla="*/ 861 h 1134"/>
                <a:gd name="T52" fmla="*/ 1197 w 1421"/>
                <a:gd name="T53" fmla="*/ 704 h 1134"/>
                <a:gd name="T54" fmla="*/ 1041 w 1421"/>
                <a:gd name="T55" fmla="*/ 409 h 1134"/>
                <a:gd name="T56" fmla="*/ 902 w 1421"/>
                <a:gd name="T57" fmla="*/ 204 h 1134"/>
                <a:gd name="T58" fmla="*/ 770 w 1421"/>
                <a:gd name="T59" fmla="*/ 89 h 1134"/>
                <a:gd name="T60" fmla="*/ 595 w 1421"/>
                <a:gd name="T61" fmla="*/ 0 h 1134"/>
                <a:gd name="T62" fmla="*/ 623 w 1421"/>
                <a:gd name="T63" fmla="*/ 82 h 1134"/>
                <a:gd name="T64" fmla="*/ 466 w 1421"/>
                <a:gd name="T65" fmla="*/ 13 h 1134"/>
                <a:gd name="T66" fmla="*/ 420 w 1421"/>
                <a:gd name="T67" fmla="*/ 83 h 1134"/>
                <a:gd name="T68" fmla="*/ 385 w 1421"/>
                <a:gd name="T69" fmla="*/ 170 h 1134"/>
                <a:gd name="T70" fmla="*/ 638 w 1421"/>
                <a:gd name="T71" fmla="*/ 210 h 1134"/>
                <a:gd name="T72" fmla="*/ 568 w 1421"/>
                <a:gd name="T73" fmla="*/ 307 h 1134"/>
                <a:gd name="T74" fmla="*/ 506 w 1421"/>
                <a:gd name="T75" fmla="*/ 326 h 1134"/>
                <a:gd name="T76" fmla="*/ 379 w 1421"/>
                <a:gd name="T77" fmla="*/ 285 h 1134"/>
                <a:gd name="T78" fmla="*/ 254 w 1421"/>
                <a:gd name="T79" fmla="*/ 210 h 113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421"/>
                <a:gd name="T121" fmla="*/ 0 h 1134"/>
                <a:gd name="T122" fmla="*/ 1421 w 1421"/>
                <a:gd name="T123" fmla="*/ 1134 h 113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421" h="1134">
                  <a:moveTo>
                    <a:pt x="287" y="273"/>
                  </a:moveTo>
                  <a:lnTo>
                    <a:pt x="287" y="318"/>
                  </a:lnTo>
                  <a:lnTo>
                    <a:pt x="253" y="336"/>
                  </a:lnTo>
                  <a:lnTo>
                    <a:pt x="259" y="294"/>
                  </a:lnTo>
                  <a:lnTo>
                    <a:pt x="223" y="318"/>
                  </a:lnTo>
                  <a:lnTo>
                    <a:pt x="214" y="384"/>
                  </a:lnTo>
                  <a:lnTo>
                    <a:pt x="154" y="396"/>
                  </a:lnTo>
                  <a:lnTo>
                    <a:pt x="121" y="423"/>
                  </a:lnTo>
                  <a:lnTo>
                    <a:pt x="85" y="423"/>
                  </a:lnTo>
                  <a:lnTo>
                    <a:pt x="79" y="387"/>
                  </a:lnTo>
                  <a:lnTo>
                    <a:pt x="46" y="387"/>
                  </a:lnTo>
                  <a:lnTo>
                    <a:pt x="46" y="420"/>
                  </a:lnTo>
                  <a:lnTo>
                    <a:pt x="13" y="426"/>
                  </a:lnTo>
                  <a:lnTo>
                    <a:pt x="15" y="454"/>
                  </a:lnTo>
                  <a:lnTo>
                    <a:pt x="60" y="454"/>
                  </a:lnTo>
                  <a:lnTo>
                    <a:pt x="151" y="454"/>
                  </a:lnTo>
                  <a:lnTo>
                    <a:pt x="105" y="545"/>
                  </a:lnTo>
                  <a:lnTo>
                    <a:pt x="46" y="561"/>
                  </a:lnTo>
                  <a:cubicBezTo>
                    <a:pt x="30" y="571"/>
                    <a:pt x="16" y="588"/>
                    <a:pt x="10" y="603"/>
                  </a:cubicBezTo>
                  <a:cubicBezTo>
                    <a:pt x="4" y="618"/>
                    <a:pt x="0" y="639"/>
                    <a:pt x="7" y="654"/>
                  </a:cubicBezTo>
                  <a:lnTo>
                    <a:pt x="49" y="693"/>
                  </a:lnTo>
                  <a:lnTo>
                    <a:pt x="46" y="753"/>
                  </a:lnTo>
                  <a:lnTo>
                    <a:pt x="76" y="762"/>
                  </a:lnTo>
                  <a:lnTo>
                    <a:pt x="85" y="795"/>
                  </a:lnTo>
                  <a:lnTo>
                    <a:pt x="46" y="792"/>
                  </a:lnTo>
                  <a:lnTo>
                    <a:pt x="16" y="822"/>
                  </a:lnTo>
                  <a:lnTo>
                    <a:pt x="121" y="837"/>
                  </a:lnTo>
                  <a:lnTo>
                    <a:pt x="196" y="801"/>
                  </a:lnTo>
                  <a:lnTo>
                    <a:pt x="166" y="975"/>
                  </a:lnTo>
                  <a:lnTo>
                    <a:pt x="82" y="1068"/>
                  </a:lnTo>
                  <a:cubicBezTo>
                    <a:pt x="65" y="1093"/>
                    <a:pt x="49" y="1116"/>
                    <a:pt x="67" y="1125"/>
                  </a:cubicBezTo>
                  <a:cubicBezTo>
                    <a:pt x="85" y="1134"/>
                    <a:pt x="101" y="1124"/>
                    <a:pt x="118" y="1101"/>
                  </a:cubicBezTo>
                  <a:lnTo>
                    <a:pt x="193" y="957"/>
                  </a:lnTo>
                  <a:lnTo>
                    <a:pt x="241" y="862"/>
                  </a:lnTo>
                  <a:lnTo>
                    <a:pt x="287" y="862"/>
                  </a:lnTo>
                  <a:lnTo>
                    <a:pt x="295" y="816"/>
                  </a:lnTo>
                  <a:lnTo>
                    <a:pt x="256" y="792"/>
                  </a:lnTo>
                  <a:lnTo>
                    <a:pt x="250" y="732"/>
                  </a:lnTo>
                  <a:lnTo>
                    <a:pt x="287" y="726"/>
                  </a:lnTo>
                  <a:lnTo>
                    <a:pt x="287" y="771"/>
                  </a:lnTo>
                  <a:lnTo>
                    <a:pt x="400" y="696"/>
                  </a:lnTo>
                  <a:cubicBezTo>
                    <a:pt x="454" y="684"/>
                    <a:pt x="550" y="687"/>
                    <a:pt x="610" y="696"/>
                  </a:cubicBezTo>
                  <a:cubicBezTo>
                    <a:pt x="670" y="705"/>
                    <a:pt x="728" y="734"/>
                    <a:pt x="763" y="753"/>
                  </a:cubicBezTo>
                  <a:cubicBezTo>
                    <a:pt x="798" y="772"/>
                    <a:pt x="801" y="784"/>
                    <a:pt x="820" y="810"/>
                  </a:cubicBezTo>
                  <a:lnTo>
                    <a:pt x="877" y="908"/>
                  </a:lnTo>
                  <a:lnTo>
                    <a:pt x="967" y="998"/>
                  </a:lnTo>
                  <a:lnTo>
                    <a:pt x="925" y="906"/>
                  </a:lnTo>
                  <a:cubicBezTo>
                    <a:pt x="930" y="900"/>
                    <a:pt x="904" y="939"/>
                    <a:pt x="997" y="963"/>
                  </a:cubicBezTo>
                  <a:cubicBezTo>
                    <a:pt x="1090" y="987"/>
                    <a:pt x="1170" y="1000"/>
                    <a:pt x="1228" y="1011"/>
                  </a:cubicBezTo>
                  <a:lnTo>
                    <a:pt x="1348" y="1029"/>
                  </a:lnTo>
                  <a:lnTo>
                    <a:pt x="1375" y="998"/>
                  </a:lnTo>
                  <a:lnTo>
                    <a:pt x="1300" y="960"/>
                  </a:lnTo>
                  <a:lnTo>
                    <a:pt x="1421" y="953"/>
                  </a:lnTo>
                  <a:lnTo>
                    <a:pt x="1336" y="785"/>
                  </a:lnTo>
                  <a:cubicBezTo>
                    <a:pt x="1307" y="722"/>
                    <a:pt x="1273" y="630"/>
                    <a:pt x="1244" y="575"/>
                  </a:cubicBezTo>
                  <a:cubicBezTo>
                    <a:pt x="1166" y="463"/>
                    <a:pt x="1188" y="486"/>
                    <a:pt x="1162" y="456"/>
                  </a:cubicBezTo>
                  <a:lnTo>
                    <a:pt x="1107" y="383"/>
                  </a:lnTo>
                  <a:lnTo>
                    <a:pt x="1007" y="227"/>
                  </a:lnTo>
                  <a:lnTo>
                    <a:pt x="924" y="154"/>
                  </a:lnTo>
                  <a:lnTo>
                    <a:pt x="860" y="99"/>
                  </a:lnTo>
                  <a:lnTo>
                    <a:pt x="709" y="0"/>
                  </a:lnTo>
                  <a:lnTo>
                    <a:pt x="664" y="0"/>
                  </a:lnTo>
                  <a:lnTo>
                    <a:pt x="730" y="81"/>
                  </a:lnTo>
                  <a:lnTo>
                    <a:pt x="695" y="91"/>
                  </a:lnTo>
                  <a:lnTo>
                    <a:pt x="634" y="24"/>
                  </a:lnTo>
                  <a:lnTo>
                    <a:pt x="520" y="15"/>
                  </a:lnTo>
                  <a:lnTo>
                    <a:pt x="493" y="51"/>
                  </a:lnTo>
                  <a:lnTo>
                    <a:pt x="469" y="93"/>
                  </a:lnTo>
                  <a:lnTo>
                    <a:pt x="436" y="153"/>
                  </a:lnTo>
                  <a:lnTo>
                    <a:pt x="430" y="189"/>
                  </a:lnTo>
                  <a:lnTo>
                    <a:pt x="706" y="186"/>
                  </a:lnTo>
                  <a:lnTo>
                    <a:pt x="712" y="234"/>
                  </a:lnTo>
                  <a:lnTo>
                    <a:pt x="628" y="291"/>
                  </a:lnTo>
                  <a:lnTo>
                    <a:pt x="634" y="342"/>
                  </a:lnTo>
                  <a:lnTo>
                    <a:pt x="574" y="399"/>
                  </a:lnTo>
                  <a:lnTo>
                    <a:pt x="565" y="363"/>
                  </a:lnTo>
                  <a:lnTo>
                    <a:pt x="505" y="366"/>
                  </a:lnTo>
                  <a:cubicBezTo>
                    <a:pt x="481" y="359"/>
                    <a:pt x="448" y="339"/>
                    <a:pt x="423" y="318"/>
                  </a:cubicBezTo>
                  <a:lnTo>
                    <a:pt x="355" y="243"/>
                  </a:lnTo>
                  <a:lnTo>
                    <a:pt x="283" y="234"/>
                  </a:lnTo>
                  <a:lnTo>
                    <a:pt x="287" y="318"/>
                  </a:lnTo>
                </a:path>
              </a:pathLst>
            </a:custGeom>
            <a:solidFill>
              <a:srgbClr val="105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8" name="Freeform 19"/>
            <p:cNvSpPr>
              <a:spLocks/>
            </p:cNvSpPr>
            <p:nvPr userDrawn="1"/>
          </p:nvSpPr>
          <p:spPr bwMode="ltGray">
            <a:xfrm>
              <a:off x="4408" y="1097"/>
              <a:ext cx="209" cy="188"/>
            </a:xfrm>
            <a:custGeom>
              <a:avLst/>
              <a:gdLst>
                <a:gd name="T0" fmla="*/ 16 w 233"/>
                <a:gd name="T1" fmla="*/ 158 h 210"/>
                <a:gd name="T2" fmla="*/ 0 w 233"/>
                <a:gd name="T3" fmla="*/ 180 h 210"/>
                <a:gd name="T4" fmla="*/ 70 w 233"/>
                <a:gd name="T5" fmla="*/ 188 h 210"/>
                <a:gd name="T6" fmla="*/ 118 w 233"/>
                <a:gd name="T7" fmla="*/ 183 h 210"/>
                <a:gd name="T8" fmla="*/ 132 w 233"/>
                <a:gd name="T9" fmla="*/ 164 h 210"/>
                <a:gd name="T10" fmla="*/ 137 w 233"/>
                <a:gd name="T11" fmla="*/ 99 h 210"/>
                <a:gd name="T12" fmla="*/ 209 w 233"/>
                <a:gd name="T13" fmla="*/ 73 h 210"/>
                <a:gd name="T14" fmla="*/ 143 w 233"/>
                <a:gd name="T15" fmla="*/ 0 h 210"/>
                <a:gd name="T16" fmla="*/ 148 w 233"/>
                <a:gd name="T17" fmla="*/ 43 h 210"/>
                <a:gd name="T18" fmla="*/ 110 w 233"/>
                <a:gd name="T19" fmla="*/ 51 h 210"/>
                <a:gd name="T20" fmla="*/ 105 w 233"/>
                <a:gd name="T21" fmla="*/ 78 h 210"/>
                <a:gd name="T22" fmla="*/ 48 w 233"/>
                <a:gd name="T23" fmla="*/ 70 h 210"/>
                <a:gd name="T24" fmla="*/ 51 w 233"/>
                <a:gd name="T25" fmla="*/ 142 h 210"/>
                <a:gd name="T26" fmla="*/ 16 w 233"/>
                <a:gd name="T27" fmla="*/ 158 h 21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33"/>
                <a:gd name="T43" fmla="*/ 0 h 210"/>
                <a:gd name="T44" fmla="*/ 233 w 233"/>
                <a:gd name="T45" fmla="*/ 210 h 21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33" h="210">
                  <a:moveTo>
                    <a:pt x="18" y="177"/>
                  </a:moveTo>
                  <a:lnTo>
                    <a:pt x="0" y="201"/>
                  </a:lnTo>
                  <a:lnTo>
                    <a:pt x="78" y="210"/>
                  </a:lnTo>
                  <a:lnTo>
                    <a:pt x="132" y="204"/>
                  </a:lnTo>
                  <a:lnTo>
                    <a:pt x="147" y="183"/>
                  </a:lnTo>
                  <a:lnTo>
                    <a:pt x="153" y="111"/>
                  </a:lnTo>
                  <a:lnTo>
                    <a:pt x="233" y="82"/>
                  </a:lnTo>
                  <a:lnTo>
                    <a:pt x="159" y="0"/>
                  </a:lnTo>
                  <a:lnTo>
                    <a:pt x="165" y="48"/>
                  </a:lnTo>
                  <a:lnTo>
                    <a:pt x="123" y="57"/>
                  </a:lnTo>
                  <a:lnTo>
                    <a:pt x="117" y="87"/>
                  </a:lnTo>
                  <a:cubicBezTo>
                    <a:pt x="78" y="99"/>
                    <a:pt x="61" y="65"/>
                    <a:pt x="54" y="78"/>
                  </a:cubicBezTo>
                  <a:lnTo>
                    <a:pt x="57" y="159"/>
                  </a:lnTo>
                  <a:lnTo>
                    <a:pt x="18" y="177"/>
                  </a:lnTo>
                  <a:close/>
                </a:path>
              </a:pathLst>
            </a:custGeom>
            <a:solidFill>
              <a:srgbClr val="105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9" name="Freeform 20"/>
            <p:cNvSpPr>
              <a:spLocks/>
            </p:cNvSpPr>
            <p:nvPr userDrawn="1"/>
          </p:nvSpPr>
          <p:spPr bwMode="ltGray">
            <a:xfrm>
              <a:off x="4043" y="1045"/>
              <a:ext cx="451" cy="348"/>
            </a:xfrm>
            <a:custGeom>
              <a:avLst/>
              <a:gdLst>
                <a:gd name="T0" fmla="*/ 87 w 504"/>
                <a:gd name="T1" fmla="*/ 329 h 388"/>
                <a:gd name="T2" fmla="*/ 127 w 504"/>
                <a:gd name="T3" fmla="*/ 329 h 388"/>
                <a:gd name="T4" fmla="*/ 207 w 504"/>
                <a:gd name="T5" fmla="*/ 302 h 388"/>
                <a:gd name="T6" fmla="*/ 234 w 504"/>
                <a:gd name="T7" fmla="*/ 302 h 388"/>
                <a:gd name="T8" fmla="*/ 271 w 504"/>
                <a:gd name="T9" fmla="*/ 305 h 388"/>
                <a:gd name="T10" fmla="*/ 290 w 504"/>
                <a:gd name="T11" fmla="*/ 329 h 388"/>
                <a:gd name="T12" fmla="*/ 290 w 504"/>
                <a:gd name="T13" fmla="*/ 289 h 388"/>
                <a:gd name="T14" fmla="*/ 330 w 504"/>
                <a:gd name="T15" fmla="*/ 248 h 388"/>
                <a:gd name="T16" fmla="*/ 370 w 504"/>
                <a:gd name="T17" fmla="*/ 248 h 388"/>
                <a:gd name="T18" fmla="*/ 290 w 504"/>
                <a:gd name="T19" fmla="*/ 207 h 388"/>
                <a:gd name="T20" fmla="*/ 260 w 504"/>
                <a:gd name="T21" fmla="*/ 248 h 388"/>
                <a:gd name="T22" fmla="*/ 168 w 504"/>
                <a:gd name="T23" fmla="*/ 248 h 388"/>
                <a:gd name="T24" fmla="*/ 208 w 504"/>
                <a:gd name="T25" fmla="*/ 207 h 388"/>
                <a:gd name="T26" fmla="*/ 208 w 504"/>
                <a:gd name="T27" fmla="*/ 166 h 388"/>
                <a:gd name="T28" fmla="*/ 249 w 504"/>
                <a:gd name="T29" fmla="*/ 166 h 388"/>
                <a:gd name="T30" fmla="*/ 287 w 504"/>
                <a:gd name="T31" fmla="*/ 146 h 388"/>
                <a:gd name="T32" fmla="*/ 352 w 504"/>
                <a:gd name="T33" fmla="*/ 181 h 388"/>
                <a:gd name="T34" fmla="*/ 392 w 504"/>
                <a:gd name="T35" fmla="*/ 144 h 388"/>
                <a:gd name="T36" fmla="*/ 413 w 504"/>
                <a:gd name="T37" fmla="*/ 95 h 388"/>
                <a:gd name="T38" fmla="*/ 408 w 504"/>
                <a:gd name="T39" fmla="*/ 74 h 388"/>
                <a:gd name="T40" fmla="*/ 451 w 504"/>
                <a:gd name="T41" fmla="*/ 60 h 388"/>
                <a:gd name="T42" fmla="*/ 448 w 504"/>
                <a:gd name="T43" fmla="*/ 30 h 388"/>
                <a:gd name="T44" fmla="*/ 416 w 504"/>
                <a:gd name="T45" fmla="*/ 9 h 388"/>
                <a:gd name="T46" fmla="*/ 317 w 504"/>
                <a:gd name="T47" fmla="*/ 9 h 388"/>
                <a:gd name="T48" fmla="*/ 199 w 504"/>
                <a:gd name="T49" fmla="*/ 65 h 388"/>
                <a:gd name="T50" fmla="*/ 174 w 504"/>
                <a:gd name="T51" fmla="*/ 92 h 388"/>
                <a:gd name="T52" fmla="*/ 132 w 504"/>
                <a:gd name="T53" fmla="*/ 95 h 388"/>
                <a:gd name="T54" fmla="*/ 72 w 504"/>
                <a:gd name="T55" fmla="*/ 117 h 388"/>
                <a:gd name="T56" fmla="*/ 59 w 504"/>
                <a:gd name="T57" fmla="*/ 133 h 388"/>
                <a:gd name="T58" fmla="*/ 47 w 504"/>
                <a:gd name="T59" fmla="*/ 166 h 388"/>
                <a:gd name="T60" fmla="*/ 47 w 504"/>
                <a:gd name="T61" fmla="*/ 207 h 388"/>
                <a:gd name="T62" fmla="*/ 13 w 504"/>
                <a:gd name="T63" fmla="*/ 216 h 388"/>
                <a:gd name="T64" fmla="*/ 13 w 504"/>
                <a:gd name="T65" fmla="*/ 305 h 388"/>
                <a:gd name="T66" fmla="*/ 48 w 504"/>
                <a:gd name="T67" fmla="*/ 305 h 388"/>
                <a:gd name="T68" fmla="*/ 54 w 504"/>
                <a:gd name="T69" fmla="*/ 267 h 388"/>
                <a:gd name="T70" fmla="*/ 132 w 504"/>
                <a:gd name="T71" fmla="*/ 270 h 388"/>
                <a:gd name="T72" fmla="*/ 118 w 504"/>
                <a:gd name="T73" fmla="*/ 297 h 388"/>
                <a:gd name="T74" fmla="*/ 78 w 504"/>
                <a:gd name="T75" fmla="*/ 302 h 388"/>
                <a:gd name="T76" fmla="*/ 87 w 504"/>
                <a:gd name="T77" fmla="*/ 329 h 38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4"/>
                <a:gd name="T118" fmla="*/ 0 h 388"/>
                <a:gd name="T119" fmla="*/ 504 w 504"/>
                <a:gd name="T120" fmla="*/ 388 h 38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4" h="388">
                  <a:moveTo>
                    <a:pt x="97" y="367"/>
                  </a:moveTo>
                  <a:lnTo>
                    <a:pt x="142" y="367"/>
                  </a:lnTo>
                  <a:cubicBezTo>
                    <a:pt x="164" y="362"/>
                    <a:pt x="180" y="340"/>
                    <a:pt x="231" y="337"/>
                  </a:cubicBezTo>
                  <a:cubicBezTo>
                    <a:pt x="282" y="334"/>
                    <a:pt x="244" y="337"/>
                    <a:pt x="261" y="337"/>
                  </a:cubicBezTo>
                  <a:lnTo>
                    <a:pt x="303" y="340"/>
                  </a:lnTo>
                  <a:lnTo>
                    <a:pt x="324" y="367"/>
                  </a:lnTo>
                  <a:lnTo>
                    <a:pt x="324" y="322"/>
                  </a:lnTo>
                  <a:lnTo>
                    <a:pt x="369" y="276"/>
                  </a:lnTo>
                  <a:lnTo>
                    <a:pt x="414" y="276"/>
                  </a:lnTo>
                  <a:lnTo>
                    <a:pt x="324" y="231"/>
                  </a:lnTo>
                  <a:lnTo>
                    <a:pt x="291" y="277"/>
                  </a:lnTo>
                  <a:lnTo>
                    <a:pt x="188" y="276"/>
                  </a:lnTo>
                  <a:lnTo>
                    <a:pt x="233" y="231"/>
                  </a:lnTo>
                  <a:lnTo>
                    <a:pt x="233" y="185"/>
                  </a:lnTo>
                  <a:lnTo>
                    <a:pt x="278" y="185"/>
                  </a:lnTo>
                  <a:lnTo>
                    <a:pt x="321" y="163"/>
                  </a:lnTo>
                  <a:lnTo>
                    <a:pt x="393" y="202"/>
                  </a:lnTo>
                  <a:lnTo>
                    <a:pt x="438" y="160"/>
                  </a:lnTo>
                  <a:lnTo>
                    <a:pt x="462" y="106"/>
                  </a:lnTo>
                  <a:lnTo>
                    <a:pt x="456" y="82"/>
                  </a:lnTo>
                  <a:lnTo>
                    <a:pt x="504" y="67"/>
                  </a:lnTo>
                  <a:lnTo>
                    <a:pt x="501" y="34"/>
                  </a:lnTo>
                  <a:lnTo>
                    <a:pt x="465" y="10"/>
                  </a:lnTo>
                  <a:cubicBezTo>
                    <a:pt x="441" y="6"/>
                    <a:pt x="394" y="0"/>
                    <a:pt x="354" y="10"/>
                  </a:cubicBezTo>
                  <a:cubicBezTo>
                    <a:pt x="306" y="13"/>
                    <a:pt x="248" y="56"/>
                    <a:pt x="222" y="73"/>
                  </a:cubicBezTo>
                  <a:lnTo>
                    <a:pt x="195" y="103"/>
                  </a:lnTo>
                  <a:lnTo>
                    <a:pt x="147" y="106"/>
                  </a:lnTo>
                  <a:lnTo>
                    <a:pt x="81" y="130"/>
                  </a:lnTo>
                  <a:cubicBezTo>
                    <a:pt x="68" y="137"/>
                    <a:pt x="71" y="139"/>
                    <a:pt x="66" y="148"/>
                  </a:cubicBezTo>
                  <a:cubicBezTo>
                    <a:pt x="61" y="157"/>
                    <a:pt x="54" y="171"/>
                    <a:pt x="52" y="185"/>
                  </a:cubicBezTo>
                  <a:cubicBezTo>
                    <a:pt x="38" y="210"/>
                    <a:pt x="58" y="222"/>
                    <a:pt x="52" y="231"/>
                  </a:cubicBezTo>
                  <a:lnTo>
                    <a:pt x="15" y="241"/>
                  </a:lnTo>
                  <a:cubicBezTo>
                    <a:pt x="9" y="259"/>
                    <a:pt x="0" y="292"/>
                    <a:pt x="15" y="340"/>
                  </a:cubicBezTo>
                  <a:cubicBezTo>
                    <a:pt x="30" y="388"/>
                    <a:pt x="46" y="347"/>
                    <a:pt x="54" y="340"/>
                  </a:cubicBezTo>
                  <a:lnTo>
                    <a:pt x="60" y="298"/>
                  </a:lnTo>
                  <a:lnTo>
                    <a:pt x="147" y="301"/>
                  </a:lnTo>
                  <a:lnTo>
                    <a:pt x="132" y="331"/>
                  </a:lnTo>
                  <a:lnTo>
                    <a:pt x="87" y="337"/>
                  </a:lnTo>
                  <a:lnTo>
                    <a:pt x="97" y="367"/>
                  </a:lnTo>
                  <a:close/>
                </a:path>
              </a:pathLst>
            </a:custGeom>
            <a:solidFill>
              <a:srgbClr val="105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0" name="Freeform 21"/>
            <p:cNvSpPr>
              <a:spLocks/>
            </p:cNvSpPr>
            <p:nvPr userDrawn="1"/>
          </p:nvSpPr>
          <p:spPr bwMode="ltGray">
            <a:xfrm>
              <a:off x="4118" y="960"/>
              <a:ext cx="174" cy="156"/>
            </a:xfrm>
            <a:custGeom>
              <a:avLst/>
              <a:gdLst>
                <a:gd name="T0" fmla="*/ 0 w 194"/>
                <a:gd name="T1" fmla="*/ 156 h 174"/>
                <a:gd name="T2" fmla="*/ 30 w 194"/>
                <a:gd name="T3" fmla="*/ 121 h 174"/>
                <a:gd name="T4" fmla="*/ 94 w 194"/>
                <a:gd name="T5" fmla="*/ 118 h 174"/>
                <a:gd name="T6" fmla="*/ 124 w 194"/>
                <a:gd name="T7" fmla="*/ 83 h 174"/>
                <a:gd name="T8" fmla="*/ 126 w 194"/>
                <a:gd name="T9" fmla="*/ 62 h 174"/>
                <a:gd name="T10" fmla="*/ 174 w 194"/>
                <a:gd name="T11" fmla="*/ 48 h 174"/>
                <a:gd name="T12" fmla="*/ 151 w 194"/>
                <a:gd name="T13" fmla="*/ 24 h 174"/>
                <a:gd name="T14" fmla="*/ 121 w 194"/>
                <a:gd name="T15" fmla="*/ 27 h 174"/>
                <a:gd name="T16" fmla="*/ 89 w 194"/>
                <a:gd name="T17" fmla="*/ 0 h 174"/>
                <a:gd name="T18" fmla="*/ 65 w 194"/>
                <a:gd name="T19" fmla="*/ 30 h 174"/>
                <a:gd name="T20" fmla="*/ 0 w 194"/>
                <a:gd name="T21" fmla="*/ 78 h 174"/>
                <a:gd name="T22" fmla="*/ 0 w 194"/>
                <a:gd name="T23" fmla="*/ 156 h 17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94"/>
                <a:gd name="T37" fmla="*/ 0 h 174"/>
                <a:gd name="T38" fmla="*/ 194 w 194"/>
                <a:gd name="T39" fmla="*/ 174 h 17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94" h="174">
                  <a:moveTo>
                    <a:pt x="0" y="174"/>
                  </a:moveTo>
                  <a:lnTo>
                    <a:pt x="33" y="135"/>
                  </a:lnTo>
                  <a:lnTo>
                    <a:pt x="105" y="132"/>
                  </a:lnTo>
                  <a:lnTo>
                    <a:pt x="138" y="93"/>
                  </a:lnTo>
                  <a:lnTo>
                    <a:pt x="141" y="69"/>
                  </a:lnTo>
                  <a:lnTo>
                    <a:pt x="194" y="54"/>
                  </a:lnTo>
                  <a:lnTo>
                    <a:pt x="168" y="27"/>
                  </a:lnTo>
                  <a:lnTo>
                    <a:pt x="135" y="30"/>
                  </a:lnTo>
                  <a:lnTo>
                    <a:pt x="99" y="0"/>
                  </a:lnTo>
                  <a:lnTo>
                    <a:pt x="72" y="33"/>
                  </a:lnTo>
                  <a:lnTo>
                    <a:pt x="0" y="87"/>
                  </a:lnTo>
                  <a:lnTo>
                    <a:pt x="0" y="174"/>
                  </a:lnTo>
                  <a:close/>
                </a:path>
              </a:pathLst>
            </a:custGeom>
            <a:solidFill>
              <a:srgbClr val="105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1" name="Freeform 22"/>
            <p:cNvSpPr>
              <a:spLocks/>
            </p:cNvSpPr>
            <p:nvPr userDrawn="1"/>
          </p:nvSpPr>
          <p:spPr bwMode="ltGray">
            <a:xfrm>
              <a:off x="2789" y="967"/>
              <a:ext cx="1460" cy="1790"/>
            </a:xfrm>
            <a:custGeom>
              <a:avLst/>
              <a:gdLst>
                <a:gd name="T0" fmla="*/ 950 w 1630"/>
                <a:gd name="T1" fmla="*/ 8 h 1996"/>
                <a:gd name="T2" fmla="*/ 777 w 1630"/>
                <a:gd name="T3" fmla="*/ 74 h 1996"/>
                <a:gd name="T4" fmla="*/ 500 w 1630"/>
                <a:gd name="T5" fmla="*/ 247 h 1996"/>
                <a:gd name="T6" fmla="*/ 238 w 1630"/>
                <a:gd name="T7" fmla="*/ 542 h 1996"/>
                <a:gd name="T8" fmla="*/ 99 w 1630"/>
                <a:gd name="T9" fmla="*/ 804 h 1996"/>
                <a:gd name="T10" fmla="*/ 9 w 1630"/>
                <a:gd name="T11" fmla="*/ 1140 h 1996"/>
                <a:gd name="T12" fmla="*/ 17 w 1630"/>
                <a:gd name="T13" fmla="*/ 1484 h 1996"/>
                <a:gd name="T14" fmla="*/ 65 w 1630"/>
                <a:gd name="T15" fmla="*/ 1602 h 1996"/>
                <a:gd name="T16" fmla="*/ 130 w 1630"/>
                <a:gd name="T17" fmla="*/ 1658 h 1996"/>
                <a:gd name="T18" fmla="*/ 170 w 1630"/>
                <a:gd name="T19" fmla="*/ 1790 h 1996"/>
                <a:gd name="T20" fmla="*/ 192 w 1630"/>
                <a:gd name="T21" fmla="*/ 1728 h 1996"/>
                <a:gd name="T22" fmla="*/ 224 w 1630"/>
                <a:gd name="T23" fmla="*/ 1631 h 1996"/>
                <a:gd name="T24" fmla="*/ 248 w 1630"/>
                <a:gd name="T25" fmla="*/ 1462 h 1996"/>
                <a:gd name="T26" fmla="*/ 339 w 1630"/>
                <a:gd name="T27" fmla="*/ 1368 h 1996"/>
                <a:gd name="T28" fmla="*/ 345 w 1630"/>
                <a:gd name="T29" fmla="*/ 1454 h 1996"/>
                <a:gd name="T30" fmla="*/ 353 w 1630"/>
                <a:gd name="T31" fmla="*/ 1521 h 1996"/>
                <a:gd name="T32" fmla="*/ 315 w 1630"/>
                <a:gd name="T33" fmla="*/ 1645 h 1996"/>
                <a:gd name="T34" fmla="*/ 425 w 1630"/>
                <a:gd name="T35" fmla="*/ 1443 h 1996"/>
                <a:gd name="T36" fmla="*/ 471 w 1630"/>
                <a:gd name="T37" fmla="*/ 1349 h 1996"/>
                <a:gd name="T38" fmla="*/ 675 w 1630"/>
                <a:gd name="T39" fmla="*/ 1351 h 1996"/>
                <a:gd name="T40" fmla="*/ 737 w 1630"/>
                <a:gd name="T41" fmla="*/ 1311 h 1996"/>
                <a:gd name="T42" fmla="*/ 716 w 1630"/>
                <a:gd name="T43" fmla="*/ 1389 h 1996"/>
                <a:gd name="T44" fmla="*/ 777 w 1630"/>
                <a:gd name="T45" fmla="*/ 1464 h 1996"/>
                <a:gd name="T46" fmla="*/ 826 w 1630"/>
                <a:gd name="T47" fmla="*/ 1311 h 1996"/>
                <a:gd name="T48" fmla="*/ 683 w 1630"/>
                <a:gd name="T49" fmla="*/ 1217 h 1996"/>
                <a:gd name="T50" fmla="*/ 584 w 1630"/>
                <a:gd name="T51" fmla="*/ 1155 h 1996"/>
                <a:gd name="T52" fmla="*/ 600 w 1630"/>
                <a:gd name="T53" fmla="*/ 1099 h 1996"/>
                <a:gd name="T54" fmla="*/ 689 w 1630"/>
                <a:gd name="T55" fmla="*/ 1058 h 1996"/>
                <a:gd name="T56" fmla="*/ 858 w 1630"/>
                <a:gd name="T57" fmla="*/ 991 h 1996"/>
                <a:gd name="T58" fmla="*/ 933 w 1630"/>
                <a:gd name="T59" fmla="*/ 1036 h 1996"/>
                <a:gd name="T60" fmla="*/ 1027 w 1630"/>
                <a:gd name="T61" fmla="*/ 1037 h 1996"/>
                <a:gd name="T62" fmla="*/ 1129 w 1630"/>
                <a:gd name="T63" fmla="*/ 1034 h 1996"/>
                <a:gd name="T64" fmla="*/ 1027 w 1630"/>
                <a:gd name="T65" fmla="*/ 1338 h 1996"/>
                <a:gd name="T66" fmla="*/ 1129 w 1630"/>
                <a:gd name="T67" fmla="*/ 1265 h 1996"/>
                <a:gd name="T68" fmla="*/ 1146 w 1630"/>
                <a:gd name="T69" fmla="*/ 1160 h 1996"/>
                <a:gd name="T70" fmla="*/ 1240 w 1630"/>
                <a:gd name="T71" fmla="*/ 1093 h 1996"/>
                <a:gd name="T72" fmla="*/ 1272 w 1630"/>
                <a:gd name="T73" fmla="*/ 1018 h 1996"/>
                <a:gd name="T74" fmla="*/ 1390 w 1630"/>
                <a:gd name="T75" fmla="*/ 1004 h 1996"/>
                <a:gd name="T76" fmla="*/ 1449 w 1630"/>
                <a:gd name="T77" fmla="*/ 934 h 1996"/>
                <a:gd name="T78" fmla="*/ 1393 w 1630"/>
                <a:gd name="T79" fmla="*/ 929 h 1996"/>
                <a:gd name="T80" fmla="*/ 1328 w 1630"/>
                <a:gd name="T81" fmla="*/ 859 h 1996"/>
                <a:gd name="T82" fmla="*/ 1191 w 1630"/>
                <a:gd name="T83" fmla="*/ 797 h 1996"/>
                <a:gd name="T84" fmla="*/ 1054 w 1630"/>
                <a:gd name="T85" fmla="*/ 819 h 1996"/>
                <a:gd name="T86" fmla="*/ 925 w 1630"/>
                <a:gd name="T87" fmla="*/ 671 h 1996"/>
                <a:gd name="T88" fmla="*/ 869 w 1630"/>
                <a:gd name="T89" fmla="*/ 649 h 1996"/>
                <a:gd name="T90" fmla="*/ 931 w 1630"/>
                <a:gd name="T91" fmla="*/ 606 h 1996"/>
                <a:gd name="T92" fmla="*/ 877 w 1630"/>
                <a:gd name="T93" fmla="*/ 566 h 1996"/>
                <a:gd name="T94" fmla="*/ 818 w 1630"/>
                <a:gd name="T95" fmla="*/ 531 h 1996"/>
                <a:gd name="T96" fmla="*/ 771 w 1630"/>
                <a:gd name="T97" fmla="*/ 466 h 1996"/>
                <a:gd name="T98" fmla="*/ 777 w 1630"/>
                <a:gd name="T99" fmla="*/ 399 h 1996"/>
                <a:gd name="T100" fmla="*/ 890 w 1630"/>
                <a:gd name="T101" fmla="*/ 431 h 1996"/>
                <a:gd name="T102" fmla="*/ 818 w 1630"/>
                <a:gd name="T103" fmla="*/ 391 h 1996"/>
                <a:gd name="T104" fmla="*/ 823 w 1630"/>
                <a:gd name="T105" fmla="*/ 351 h 1996"/>
                <a:gd name="T106" fmla="*/ 925 w 1630"/>
                <a:gd name="T107" fmla="*/ 300 h 1996"/>
                <a:gd name="T108" fmla="*/ 939 w 1630"/>
                <a:gd name="T109" fmla="*/ 248 h 1996"/>
                <a:gd name="T110" fmla="*/ 1011 w 1630"/>
                <a:gd name="T111" fmla="*/ 222 h 1996"/>
                <a:gd name="T112" fmla="*/ 1052 w 1630"/>
                <a:gd name="T113" fmla="*/ 122 h 1996"/>
                <a:gd name="T114" fmla="*/ 1057 w 1630"/>
                <a:gd name="T115" fmla="*/ 12 h 199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630"/>
                <a:gd name="T175" fmla="*/ 0 h 1996"/>
                <a:gd name="T176" fmla="*/ 1630 w 1630"/>
                <a:gd name="T177" fmla="*/ 1996 h 199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630" h="1996">
                  <a:moveTo>
                    <a:pt x="1125" y="0"/>
                  </a:moveTo>
                  <a:lnTo>
                    <a:pt x="1061" y="9"/>
                  </a:lnTo>
                  <a:lnTo>
                    <a:pt x="952" y="52"/>
                  </a:lnTo>
                  <a:lnTo>
                    <a:pt x="868" y="82"/>
                  </a:lnTo>
                  <a:lnTo>
                    <a:pt x="768" y="137"/>
                  </a:lnTo>
                  <a:lnTo>
                    <a:pt x="558" y="275"/>
                  </a:lnTo>
                  <a:lnTo>
                    <a:pt x="403" y="430"/>
                  </a:lnTo>
                  <a:lnTo>
                    <a:pt x="266" y="604"/>
                  </a:lnTo>
                  <a:cubicBezTo>
                    <a:pt x="226" y="660"/>
                    <a:pt x="189" y="720"/>
                    <a:pt x="163" y="769"/>
                  </a:cubicBezTo>
                  <a:cubicBezTo>
                    <a:pt x="135" y="828"/>
                    <a:pt x="129" y="844"/>
                    <a:pt x="110" y="896"/>
                  </a:cubicBezTo>
                  <a:lnTo>
                    <a:pt x="46" y="1079"/>
                  </a:lnTo>
                  <a:lnTo>
                    <a:pt x="10" y="1271"/>
                  </a:lnTo>
                  <a:lnTo>
                    <a:pt x="0" y="1445"/>
                  </a:lnTo>
                  <a:lnTo>
                    <a:pt x="19" y="1655"/>
                  </a:lnTo>
                  <a:lnTo>
                    <a:pt x="58" y="1735"/>
                  </a:lnTo>
                  <a:lnTo>
                    <a:pt x="73" y="1786"/>
                  </a:lnTo>
                  <a:lnTo>
                    <a:pt x="103" y="1777"/>
                  </a:lnTo>
                  <a:lnTo>
                    <a:pt x="145" y="1849"/>
                  </a:lnTo>
                  <a:lnTo>
                    <a:pt x="157" y="1957"/>
                  </a:lnTo>
                  <a:lnTo>
                    <a:pt x="190" y="1996"/>
                  </a:lnTo>
                  <a:lnTo>
                    <a:pt x="247" y="1993"/>
                  </a:lnTo>
                  <a:lnTo>
                    <a:pt x="214" y="1927"/>
                  </a:lnTo>
                  <a:lnTo>
                    <a:pt x="199" y="1834"/>
                  </a:lnTo>
                  <a:lnTo>
                    <a:pt x="250" y="1819"/>
                  </a:lnTo>
                  <a:lnTo>
                    <a:pt x="253" y="1705"/>
                  </a:lnTo>
                  <a:lnTo>
                    <a:pt x="277" y="1630"/>
                  </a:lnTo>
                  <a:lnTo>
                    <a:pt x="286" y="1591"/>
                  </a:lnTo>
                  <a:lnTo>
                    <a:pt x="379" y="1525"/>
                  </a:lnTo>
                  <a:lnTo>
                    <a:pt x="325" y="1627"/>
                  </a:lnTo>
                  <a:lnTo>
                    <a:pt x="385" y="1621"/>
                  </a:lnTo>
                  <a:lnTo>
                    <a:pt x="358" y="1666"/>
                  </a:lnTo>
                  <a:cubicBezTo>
                    <a:pt x="359" y="1678"/>
                    <a:pt x="395" y="1678"/>
                    <a:pt x="394" y="1696"/>
                  </a:cubicBezTo>
                  <a:cubicBezTo>
                    <a:pt x="393" y="1714"/>
                    <a:pt x="359" y="1754"/>
                    <a:pt x="352" y="1777"/>
                  </a:cubicBezTo>
                  <a:cubicBezTo>
                    <a:pt x="345" y="1800"/>
                    <a:pt x="330" y="1841"/>
                    <a:pt x="352" y="1834"/>
                  </a:cubicBezTo>
                  <a:cubicBezTo>
                    <a:pt x="374" y="1827"/>
                    <a:pt x="464" y="1769"/>
                    <a:pt x="484" y="1732"/>
                  </a:cubicBezTo>
                  <a:lnTo>
                    <a:pt x="475" y="1609"/>
                  </a:lnTo>
                  <a:lnTo>
                    <a:pt x="517" y="1558"/>
                  </a:lnTo>
                  <a:lnTo>
                    <a:pt x="526" y="1504"/>
                  </a:lnTo>
                  <a:lnTo>
                    <a:pt x="568" y="1570"/>
                  </a:lnTo>
                  <a:lnTo>
                    <a:pt x="754" y="1507"/>
                  </a:lnTo>
                  <a:lnTo>
                    <a:pt x="748" y="1438"/>
                  </a:lnTo>
                  <a:lnTo>
                    <a:pt x="823" y="1462"/>
                  </a:lnTo>
                  <a:lnTo>
                    <a:pt x="844" y="1513"/>
                  </a:lnTo>
                  <a:lnTo>
                    <a:pt x="799" y="1549"/>
                  </a:lnTo>
                  <a:cubicBezTo>
                    <a:pt x="793" y="1567"/>
                    <a:pt x="793" y="1585"/>
                    <a:pt x="808" y="1624"/>
                  </a:cubicBezTo>
                  <a:cubicBezTo>
                    <a:pt x="823" y="1663"/>
                    <a:pt x="859" y="1649"/>
                    <a:pt x="868" y="1633"/>
                  </a:cubicBezTo>
                  <a:lnTo>
                    <a:pt x="865" y="1528"/>
                  </a:lnTo>
                  <a:lnTo>
                    <a:pt x="922" y="1462"/>
                  </a:lnTo>
                  <a:lnTo>
                    <a:pt x="826" y="1417"/>
                  </a:lnTo>
                  <a:lnTo>
                    <a:pt x="763" y="1357"/>
                  </a:lnTo>
                  <a:lnTo>
                    <a:pt x="742" y="1300"/>
                  </a:lnTo>
                  <a:lnTo>
                    <a:pt x="652" y="1288"/>
                  </a:lnTo>
                  <a:lnTo>
                    <a:pt x="664" y="1255"/>
                  </a:lnTo>
                  <a:lnTo>
                    <a:pt x="670" y="1225"/>
                  </a:lnTo>
                  <a:lnTo>
                    <a:pt x="733" y="1222"/>
                  </a:lnTo>
                  <a:lnTo>
                    <a:pt x="769" y="1180"/>
                  </a:lnTo>
                  <a:lnTo>
                    <a:pt x="835" y="1090"/>
                  </a:lnTo>
                  <a:lnTo>
                    <a:pt x="958" y="1105"/>
                  </a:lnTo>
                  <a:lnTo>
                    <a:pt x="991" y="1153"/>
                  </a:lnTo>
                  <a:lnTo>
                    <a:pt x="1042" y="1155"/>
                  </a:lnTo>
                  <a:lnTo>
                    <a:pt x="1105" y="1090"/>
                  </a:lnTo>
                  <a:lnTo>
                    <a:pt x="1147" y="1156"/>
                  </a:lnTo>
                  <a:lnTo>
                    <a:pt x="1216" y="1132"/>
                  </a:lnTo>
                  <a:lnTo>
                    <a:pt x="1261" y="1153"/>
                  </a:lnTo>
                  <a:lnTo>
                    <a:pt x="1147" y="1360"/>
                  </a:lnTo>
                  <a:lnTo>
                    <a:pt x="1147" y="1492"/>
                  </a:lnTo>
                  <a:lnTo>
                    <a:pt x="1189" y="1492"/>
                  </a:lnTo>
                  <a:lnTo>
                    <a:pt x="1261" y="1411"/>
                  </a:lnTo>
                  <a:lnTo>
                    <a:pt x="1258" y="1327"/>
                  </a:lnTo>
                  <a:lnTo>
                    <a:pt x="1279" y="1294"/>
                  </a:lnTo>
                  <a:lnTo>
                    <a:pt x="1294" y="1243"/>
                  </a:lnTo>
                  <a:lnTo>
                    <a:pt x="1384" y="1219"/>
                  </a:lnTo>
                  <a:lnTo>
                    <a:pt x="1372" y="1162"/>
                  </a:lnTo>
                  <a:lnTo>
                    <a:pt x="1420" y="1135"/>
                  </a:lnTo>
                  <a:lnTo>
                    <a:pt x="1459" y="1117"/>
                  </a:lnTo>
                  <a:lnTo>
                    <a:pt x="1552" y="1120"/>
                  </a:lnTo>
                  <a:lnTo>
                    <a:pt x="1591" y="1063"/>
                  </a:lnTo>
                  <a:lnTo>
                    <a:pt x="1618" y="1042"/>
                  </a:lnTo>
                  <a:lnTo>
                    <a:pt x="1630" y="1024"/>
                  </a:lnTo>
                  <a:lnTo>
                    <a:pt x="1555" y="1036"/>
                  </a:lnTo>
                  <a:lnTo>
                    <a:pt x="1555" y="985"/>
                  </a:lnTo>
                  <a:lnTo>
                    <a:pt x="1483" y="958"/>
                  </a:lnTo>
                  <a:lnTo>
                    <a:pt x="1459" y="985"/>
                  </a:lnTo>
                  <a:lnTo>
                    <a:pt x="1330" y="889"/>
                  </a:lnTo>
                  <a:lnTo>
                    <a:pt x="1276" y="931"/>
                  </a:lnTo>
                  <a:lnTo>
                    <a:pt x="1177" y="913"/>
                  </a:lnTo>
                  <a:lnTo>
                    <a:pt x="1186" y="841"/>
                  </a:lnTo>
                  <a:lnTo>
                    <a:pt x="1033" y="748"/>
                  </a:lnTo>
                  <a:lnTo>
                    <a:pt x="970" y="763"/>
                  </a:lnTo>
                  <a:lnTo>
                    <a:pt x="970" y="724"/>
                  </a:lnTo>
                  <a:lnTo>
                    <a:pt x="1003" y="685"/>
                  </a:lnTo>
                  <a:lnTo>
                    <a:pt x="1039" y="676"/>
                  </a:lnTo>
                  <a:lnTo>
                    <a:pt x="1006" y="619"/>
                  </a:lnTo>
                  <a:lnTo>
                    <a:pt x="979" y="631"/>
                  </a:lnTo>
                  <a:lnTo>
                    <a:pt x="979" y="574"/>
                  </a:lnTo>
                  <a:lnTo>
                    <a:pt x="913" y="592"/>
                  </a:lnTo>
                  <a:lnTo>
                    <a:pt x="904" y="514"/>
                  </a:lnTo>
                  <a:lnTo>
                    <a:pt x="861" y="520"/>
                  </a:lnTo>
                  <a:lnTo>
                    <a:pt x="816" y="430"/>
                  </a:lnTo>
                  <a:lnTo>
                    <a:pt x="868" y="445"/>
                  </a:lnTo>
                  <a:lnTo>
                    <a:pt x="910" y="484"/>
                  </a:lnTo>
                  <a:lnTo>
                    <a:pt x="994" y="481"/>
                  </a:lnTo>
                  <a:lnTo>
                    <a:pt x="967" y="433"/>
                  </a:lnTo>
                  <a:lnTo>
                    <a:pt x="913" y="436"/>
                  </a:lnTo>
                  <a:lnTo>
                    <a:pt x="877" y="400"/>
                  </a:lnTo>
                  <a:lnTo>
                    <a:pt x="919" y="391"/>
                  </a:lnTo>
                  <a:lnTo>
                    <a:pt x="970" y="397"/>
                  </a:lnTo>
                  <a:lnTo>
                    <a:pt x="1033" y="334"/>
                  </a:lnTo>
                  <a:lnTo>
                    <a:pt x="1000" y="289"/>
                  </a:lnTo>
                  <a:lnTo>
                    <a:pt x="1048" y="277"/>
                  </a:lnTo>
                  <a:lnTo>
                    <a:pt x="1144" y="283"/>
                  </a:lnTo>
                  <a:lnTo>
                    <a:pt x="1129" y="247"/>
                  </a:lnTo>
                  <a:lnTo>
                    <a:pt x="1171" y="205"/>
                  </a:lnTo>
                  <a:lnTo>
                    <a:pt x="1174" y="136"/>
                  </a:lnTo>
                  <a:lnTo>
                    <a:pt x="1222" y="46"/>
                  </a:lnTo>
                  <a:lnTo>
                    <a:pt x="1180" y="13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rgbClr val="105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2" name="Freeform 23"/>
            <p:cNvSpPr>
              <a:spLocks/>
            </p:cNvSpPr>
            <p:nvPr userDrawn="1"/>
          </p:nvSpPr>
          <p:spPr bwMode="ltGray">
            <a:xfrm>
              <a:off x="3747" y="3265"/>
              <a:ext cx="400" cy="295"/>
            </a:xfrm>
            <a:custGeom>
              <a:avLst/>
              <a:gdLst>
                <a:gd name="T0" fmla="*/ 0 w 446"/>
                <a:gd name="T1" fmla="*/ 145 h 329"/>
                <a:gd name="T2" fmla="*/ 0 w 446"/>
                <a:gd name="T3" fmla="*/ 231 h 329"/>
                <a:gd name="T4" fmla="*/ 98 w 446"/>
                <a:gd name="T5" fmla="*/ 265 h 329"/>
                <a:gd name="T6" fmla="*/ 164 w 446"/>
                <a:gd name="T7" fmla="*/ 277 h 329"/>
                <a:gd name="T8" fmla="*/ 215 w 446"/>
                <a:gd name="T9" fmla="*/ 285 h 329"/>
                <a:gd name="T10" fmla="*/ 285 w 446"/>
                <a:gd name="T11" fmla="*/ 293 h 329"/>
                <a:gd name="T12" fmla="*/ 371 w 446"/>
                <a:gd name="T13" fmla="*/ 291 h 329"/>
                <a:gd name="T14" fmla="*/ 383 w 446"/>
                <a:gd name="T15" fmla="*/ 265 h 329"/>
                <a:gd name="T16" fmla="*/ 343 w 446"/>
                <a:gd name="T17" fmla="*/ 224 h 329"/>
                <a:gd name="T18" fmla="*/ 343 w 446"/>
                <a:gd name="T19" fmla="*/ 183 h 329"/>
                <a:gd name="T20" fmla="*/ 277 w 446"/>
                <a:gd name="T21" fmla="*/ 143 h 329"/>
                <a:gd name="T22" fmla="*/ 283 w 446"/>
                <a:gd name="T23" fmla="*/ 81 h 329"/>
                <a:gd name="T24" fmla="*/ 229 w 446"/>
                <a:gd name="T25" fmla="*/ 51 h 329"/>
                <a:gd name="T26" fmla="*/ 221 w 446"/>
                <a:gd name="T27" fmla="*/ 102 h 329"/>
                <a:gd name="T28" fmla="*/ 183 w 446"/>
                <a:gd name="T29" fmla="*/ 75 h 329"/>
                <a:gd name="T30" fmla="*/ 151 w 446"/>
                <a:gd name="T31" fmla="*/ 89 h 329"/>
                <a:gd name="T32" fmla="*/ 161 w 446"/>
                <a:gd name="T33" fmla="*/ 43 h 329"/>
                <a:gd name="T34" fmla="*/ 100 w 446"/>
                <a:gd name="T35" fmla="*/ 32 h 329"/>
                <a:gd name="T36" fmla="*/ 98 w 446"/>
                <a:gd name="T37" fmla="*/ 102 h 329"/>
                <a:gd name="T38" fmla="*/ 129 w 446"/>
                <a:gd name="T39" fmla="*/ 167 h 329"/>
                <a:gd name="T40" fmla="*/ 67 w 446"/>
                <a:gd name="T41" fmla="*/ 175 h 329"/>
                <a:gd name="T42" fmla="*/ 32 w 446"/>
                <a:gd name="T43" fmla="*/ 145 h 329"/>
                <a:gd name="T44" fmla="*/ 0 w 446"/>
                <a:gd name="T45" fmla="*/ 145 h 32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46"/>
                <a:gd name="T70" fmla="*/ 0 h 329"/>
                <a:gd name="T71" fmla="*/ 446 w 446"/>
                <a:gd name="T72" fmla="*/ 329 h 32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46" h="329">
                  <a:moveTo>
                    <a:pt x="0" y="162"/>
                  </a:moveTo>
                  <a:lnTo>
                    <a:pt x="0" y="258"/>
                  </a:lnTo>
                  <a:lnTo>
                    <a:pt x="109" y="295"/>
                  </a:lnTo>
                  <a:lnTo>
                    <a:pt x="183" y="309"/>
                  </a:lnTo>
                  <a:lnTo>
                    <a:pt x="240" y="318"/>
                  </a:lnTo>
                  <a:lnTo>
                    <a:pt x="318" y="327"/>
                  </a:lnTo>
                  <a:lnTo>
                    <a:pt x="414" y="324"/>
                  </a:lnTo>
                  <a:cubicBezTo>
                    <a:pt x="432" y="319"/>
                    <a:pt x="446" y="329"/>
                    <a:pt x="427" y="295"/>
                  </a:cubicBezTo>
                  <a:cubicBezTo>
                    <a:pt x="408" y="261"/>
                    <a:pt x="389" y="265"/>
                    <a:pt x="382" y="250"/>
                  </a:cubicBezTo>
                  <a:lnTo>
                    <a:pt x="382" y="204"/>
                  </a:lnTo>
                  <a:lnTo>
                    <a:pt x="309" y="159"/>
                  </a:lnTo>
                  <a:cubicBezTo>
                    <a:pt x="298" y="140"/>
                    <a:pt x="333" y="144"/>
                    <a:pt x="315" y="90"/>
                  </a:cubicBezTo>
                  <a:cubicBezTo>
                    <a:pt x="297" y="36"/>
                    <a:pt x="266" y="53"/>
                    <a:pt x="255" y="57"/>
                  </a:cubicBezTo>
                  <a:lnTo>
                    <a:pt x="246" y="114"/>
                  </a:lnTo>
                  <a:lnTo>
                    <a:pt x="204" y="84"/>
                  </a:lnTo>
                  <a:lnTo>
                    <a:pt x="168" y="99"/>
                  </a:lnTo>
                  <a:lnTo>
                    <a:pt x="180" y="48"/>
                  </a:lnTo>
                  <a:cubicBezTo>
                    <a:pt x="171" y="38"/>
                    <a:pt x="135" y="0"/>
                    <a:pt x="111" y="36"/>
                  </a:cubicBezTo>
                  <a:cubicBezTo>
                    <a:pt x="87" y="72"/>
                    <a:pt x="104" y="89"/>
                    <a:pt x="109" y="114"/>
                  </a:cubicBezTo>
                  <a:lnTo>
                    <a:pt x="144" y="186"/>
                  </a:lnTo>
                  <a:lnTo>
                    <a:pt x="75" y="195"/>
                  </a:lnTo>
                  <a:lnTo>
                    <a:pt x="36" y="162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105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3" name="Freeform 24"/>
            <p:cNvSpPr>
              <a:spLocks/>
            </p:cNvSpPr>
            <p:nvPr userDrawn="1"/>
          </p:nvSpPr>
          <p:spPr bwMode="ltGray">
            <a:xfrm>
              <a:off x="3653" y="3182"/>
              <a:ext cx="395" cy="131"/>
            </a:xfrm>
            <a:custGeom>
              <a:avLst/>
              <a:gdLst>
                <a:gd name="T0" fmla="*/ 5 w 441"/>
                <a:gd name="T1" fmla="*/ 70 h 146"/>
                <a:gd name="T2" fmla="*/ 54 w 441"/>
                <a:gd name="T3" fmla="*/ 127 h 146"/>
                <a:gd name="T4" fmla="*/ 151 w 441"/>
                <a:gd name="T5" fmla="*/ 99 h 146"/>
                <a:gd name="T6" fmla="*/ 193 w 441"/>
                <a:gd name="T7" fmla="*/ 59 h 146"/>
                <a:gd name="T8" fmla="*/ 233 w 441"/>
                <a:gd name="T9" fmla="*/ 99 h 146"/>
                <a:gd name="T10" fmla="*/ 271 w 441"/>
                <a:gd name="T11" fmla="*/ 89 h 146"/>
                <a:gd name="T12" fmla="*/ 314 w 441"/>
                <a:gd name="T13" fmla="*/ 99 h 146"/>
                <a:gd name="T14" fmla="*/ 314 w 441"/>
                <a:gd name="T15" fmla="*/ 57 h 146"/>
                <a:gd name="T16" fmla="*/ 344 w 441"/>
                <a:gd name="T17" fmla="*/ 27 h 146"/>
                <a:gd name="T18" fmla="*/ 360 w 441"/>
                <a:gd name="T19" fmla="*/ 54 h 146"/>
                <a:gd name="T20" fmla="*/ 384 w 441"/>
                <a:gd name="T21" fmla="*/ 16 h 146"/>
                <a:gd name="T22" fmla="*/ 339 w 441"/>
                <a:gd name="T23" fmla="*/ 0 h 146"/>
                <a:gd name="T24" fmla="*/ 273 w 441"/>
                <a:gd name="T25" fmla="*/ 57 h 146"/>
                <a:gd name="T26" fmla="*/ 212 w 441"/>
                <a:gd name="T27" fmla="*/ 11 h 146"/>
                <a:gd name="T28" fmla="*/ 172 w 441"/>
                <a:gd name="T29" fmla="*/ 48 h 146"/>
                <a:gd name="T30" fmla="*/ 129 w 441"/>
                <a:gd name="T31" fmla="*/ 67 h 146"/>
                <a:gd name="T32" fmla="*/ 116 w 441"/>
                <a:gd name="T33" fmla="*/ 75 h 146"/>
                <a:gd name="T34" fmla="*/ 97 w 441"/>
                <a:gd name="T35" fmla="*/ 70 h 146"/>
                <a:gd name="T36" fmla="*/ 54 w 441"/>
                <a:gd name="T37" fmla="*/ 48 h 146"/>
                <a:gd name="T38" fmla="*/ 5 w 441"/>
                <a:gd name="T39" fmla="*/ 70 h 14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41"/>
                <a:gd name="T61" fmla="*/ 0 h 146"/>
                <a:gd name="T62" fmla="*/ 441 w 441"/>
                <a:gd name="T63" fmla="*/ 146 h 14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41" h="146">
                  <a:moveTo>
                    <a:pt x="6" y="78"/>
                  </a:moveTo>
                  <a:cubicBezTo>
                    <a:pt x="0" y="90"/>
                    <a:pt x="33" y="136"/>
                    <a:pt x="60" y="141"/>
                  </a:cubicBezTo>
                  <a:cubicBezTo>
                    <a:pt x="87" y="146"/>
                    <a:pt x="143" y="123"/>
                    <a:pt x="169" y="110"/>
                  </a:cubicBezTo>
                  <a:lnTo>
                    <a:pt x="216" y="66"/>
                  </a:lnTo>
                  <a:lnTo>
                    <a:pt x="260" y="110"/>
                  </a:lnTo>
                  <a:lnTo>
                    <a:pt x="303" y="99"/>
                  </a:lnTo>
                  <a:lnTo>
                    <a:pt x="351" y="110"/>
                  </a:lnTo>
                  <a:lnTo>
                    <a:pt x="351" y="64"/>
                  </a:lnTo>
                  <a:lnTo>
                    <a:pt x="384" y="30"/>
                  </a:lnTo>
                  <a:cubicBezTo>
                    <a:pt x="392" y="29"/>
                    <a:pt x="363" y="66"/>
                    <a:pt x="402" y="60"/>
                  </a:cubicBezTo>
                  <a:cubicBezTo>
                    <a:pt x="441" y="54"/>
                    <a:pt x="433" y="28"/>
                    <a:pt x="429" y="18"/>
                  </a:cubicBezTo>
                  <a:lnTo>
                    <a:pt x="378" y="0"/>
                  </a:lnTo>
                  <a:lnTo>
                    <a:pt x="305" y="64"/>
                  </a:lnTo>
                  <a:lnTo>
                    <a:pt x="237" y="12"/>
                  </a:lnTo>
                  <a:lnTo>
                    <a:pt x="192" y="54"/>
                  </a:lnTo>
                  <a:lnTo>
                    <a:pt x="144" y="75"/>
                  </a:lnTo>
                  <a:lnTo>
                    <a:pt x="129" y="84"/>
                  </a:lnTo>
                  <a:lnTo>
                    <a:pt x="108" y="78"/>
                  </a:lnTo>
                  <a:cubicBezTo>
                    <a:pt x="97" y="73"/>
                    <a:pt x="99" y="60"/>
                    <a:pt x="60" y="54"/>
                  </a:cubicBezTo>
                  <a:cubicBezTo>
                    <a:pt x="21" y="48"/>
                    <a:pt x="17" y="73"/>
                    <a:pt x="6" y="78"/>
                  </a:cubicBezTo>
                  <a:close/>
                </a:path>
              </a:pathLst>
            </a:custGeom>
            <a:solidFill>
              <a:srgbClr val="105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" name="Freeform 25"/>
            <p:cNvSpPr>
              <a:spLocks/>
            </p:cNvSpPr>
            <p:nvPr userDrawn="1"/>
          </p:nvSpPr>
          <p:spPr bwMode="ltGray">
            <a:xfrm>
              <a:off x="2944" y="2778"/>
              <a:ext cx="134" cy="178"/>
            </a:xfrm>
            <a:custGeom>
              <a:avLst/>
              <a:gdLst>
                <a:gd name="T0" fmla="*/ 0 w 150"/>
                <a:gd name="T1" fmla="*/ 0 h 198"/>
                <a:gd name="T2" fmla="*/ 13 w 150"/>
                <a:gd name="T3" fmla="*/ 57 h 198"/>
                <a:gd name="T4" fmla="*/ 40 w 150"/>
                <a:gd name="T5" fmla="*/ 108 h 198"/>
                <a:gd name="T6" fmla="*/ 80 w 150"/>
                <a:gd name="T7" fmla="*/ 167 h 198"/>
                <a:gd name="T8" fmla="*/ 110 w 150"/>
                <a:gd name="T9" fmla="*/ 178 h 198"/>
                <a:gd name="T10" fmla="*/ 134 w 150"/>
                <a:gd name="T11" fmla="*/ 146 h 198"/>
                <a:gd name="T12" fmla="*/ 102 w 150"/>
                <a:gd name="T13" fmla="*/ 146 h 198"/>
                <a:gd name="T14" fmla="*/ 99 w 150"/>
                <a:gd name="T15" fmla="*/ 92 h 198"/>
                <a:gd name="T16" fmla="*/ 70 w 150"/>
                <a:gd name="T17" fmla="*/ 76 h 198"/>
                <a:gd name="T18" fmla="*/ 88 w 150"/>
                <a:gd name="T19" fmla="*/ 19 h 198"/>
                <a:gd name="T20" fmla="*/ 43 w 150"/>
                <a:gd name="T21" fmla="*/ 32 h 198"/>
                <a:gd name="T22" fmla="*/ 0 w 150"/>
                <a:gd name="T23" fmla="*/ 0 h 19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50"/>
                <a:gd name="T37" fmla="*/ 0 h 198"/>
                <a:gd name="T38" fmla="*/ 150 w 150"/>
                <a:gd name="T39" fmla="*/ 198 h 19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50" h="198">
                  <a:moveTo>
                    <a:pt x="0" y="0"/>
                  </a:moveTo>
                  <a:lnTo>
                    <a:pt x="15" y="63"/>
                  </a:lnTo>
                  <a:lnTo>
                    <a:pt x="45" y="120"/>
                  </a:lnTo>
                  <a:lnTo>
                    <a:pt x="90" y="186"/>
                  </a:lnTo>
                  <a:lnTo>
                    <a:pt x="123" y="198"/>
                  </a:lnTo>
                  <a:lnTo>
                    <a:pt x="150" y="162"/>
                  </a:lnTo>
                  <a:lnTo>
                    <a:pt x="114" y="162"/>
                  </a:lnTo>
                  <a:lnTo>
                    <a:pt x="111" y="102"/>
                  </a:lnTo>
                  <a:lnTo>
                    <a:pt x="78" y="84"/>
                  </a:lnTo>
                  <a:lnTo>
                    <a:pt x="99" y="21"/>
                  </a:lnTo>
                  <a:lnTo>
                    <a:pt x="48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05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" name="Freeform 26"/>
            <p:cNvSpPr>
              <a:spLocks/>
            </p:cNvSpPr>
            <p:nvPr userDrawn="1"/>
          </p:nvSpPr>
          <p:spPr bwMode="ltGray">
            <a:xfrm>
              <a:off x="3074" y="2697"/>
              <a:ext cx="80" cy="263"/>
            </a:xfrm>
            <a:custGeom>
              <a:avLst/>
              <a:gdLst>
                <a:gd name="T0" fmla="*/ 50 w 90"/>
                <a:gd name="T1" fmla="*/ 0 h 293"/>
                <a:gd name="T2" fmla="*/ 26 w 90"/>
                <a:gd name="T3" fmla="*/ 70 h 293"/>
                <a:gd name="T4" fmla="*/ 2 w 90"/>
                <a:gd name="T5" fmla="*/ 100 h 293"/>
                <a:gd name="T6" fmla="*/ 0 w 90"/>
                <a:gd name="T7" fmla="*/ 141 h 293"/>
                <a:gd name="T8" fmla="*/ 31 w 90"/>
                <a:gd name="T9" fmla="*/ 145 h 293"/>
                <a:gd name="T10" fmla="*/ 40 w 90"/>
                <a:gd name="T11" fmla="*/ 181 h 293"/>
                <a:gd name="T12" fmla="*/ 15 w 90"/>
                <a:gd name="T13" fmla="*/ 207 h 293"/>
                <a:gd name="T14" fmla="*/ 58 w 90"/>
                <a:gd name="T15" fmla="*/ 261 h 293"/>
                <a:gd name="T16" fmla="*/ 80 w 90"/>
                <a:gd name="T17" fmla="*/ 263 h 293"/>
                <a:gd name="T18" fmla="*/ 55 w 90"/>
                <a:gd name="T19" fmla="*/ 234 h 293"/>
                <a:gd name="T20" fmla="*/ 63 w 90"/>
                <a:gd name="T21" fmla="*/ 159 h 293"/>
                <a:gd name="T22" fmla="*/ 40 w 90"/>
                <a:gd name="T23" fmla="*/ 141 h 293"/>
                <a:gd name="T24" fmla="*/ 26 w 90"/>
                <a:gd name="T25" fmla="*/ 116 h 293"/>
                <a:gd name="T26" fmla="*/ 50 w 90"/>
                <a:gd name="T27" fmla="*/ 83 h 293"/>
                <a:gd name="T28" fmla="*/ 80 w 90"/>
                <a:gd name="T29" fmla="*/ 59 h 293"/>
                <a:gd name="T30" fmla="*/ 50 w 90"/>
                <a:gd name="T31" fmla="*/ 0 h 2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0"/>
                <a:gd name="T49" fmla="*/ 0 h 293"/>
                <a:gd name="T50" fmla="*/ 90 w 90"/>
                <a:gd name="T51" fmla="*/ 293 h 29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0" h="293">
                  <a:moveTo>
                    <a:pt x="56" y="0"/>
                  </a:moveTo>
                  <a:lnTo>
                    <a:pt x="29" y="78"/>
                  </a:lnTo>
                  <a:lnTo>
                    <a:pt x="2" y="111"/>
                  </a:lnTo>
                  <a:lnTo>
                    <a:pt x="0" y="157"/>
                  </a:lnTo>
                  <a:lnTo>
                    <a:pt x="35" y="162"/>
                  </a:lnTo>
                  <a:lnTo>
                    <a:pt x="45" y="202"/>
                  </a:lnTo>
                  <a:lnTo>
                    <a:pt x="17" y="231"/>
                  </a:lnTo>
                  <a:lnTo>
                    <a:pt x="65" y="291"/>
                  </a:lnTo>
                  <a:lnTo>
                    <a:pt x="90" y="293"/>
                  </a:lnTo>
                  <a:lnTo>
                    <a:pt x="62" y="261"/>
                  </a:lnTo>
                  <a:lnTo>
                    <a:pt x="71" y="177"/>
                  </a:lnTo>
                  <a:lnTo>
                    <a:pt x="45" y="157"/>
                  </a:lnTo>
                  <a:lnTo>
                    <a:pt x="29" y="129"/>
                  </a:lnTo>
                  <a:lnTo>
                    <a:pt x="56" y="93"/>
                  </a:lnTo>
                  <a:lnTo>
                    <a:pt x="90" y="66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105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" name="Freeform 27"/>
            <p:cNvSpPr>
              <a:spLocks/>
            </p:cNvSpPr>
            <p:nvPr userDrawn="1"/>
          </p:nvSpPr>
          <p:spPr bwMode="ltGray">
            <a:xfrm>
              <a:off x="3194" y="2490"/>
              <a:ext cx="258" cy="224"/>
            </a:xfrm>
            <a:custGeom>
              <a:avLst/>
              <a:gdLst>
                <a:gd name="T0" fmla="*/ 0 w 288"/>
                <a:gd name="T1" fmla="*/ 224 h 249"/>
                <a:gd name="T2" fmla="*/ 11 w 288"/>
                <a:gd name="T3" fmla="*/ 192 h 249"/>
                <a:gd name="T4" fmla="*/ 59 w 288"/>
                <a:gd name="T5" fmla="*/ 194 h 249"/>
                <a:gd name="T6" fmla="*/ 62 w 288"/>
                <a:gd name="T7" fmla="*/ 162 h 249"/>
                <a:gd name="T8" fmla="*/ 140 w 288"/>
                <a:gd name="T9" fmla="*/ 132 h 249"/>
                <a:gd name="T10" fmla="*/ 164 w 288"/>
                <a:gd name="T11" fmla="*/ 145 h 249"/>
                <a:gd name="T12" fmla="*/ 153 w 288"/>
                <a:gd name="T13" fmla="*/ 13 h 249"/>
                <a:gd name="T14" fmla="*/ 204 w 288"/>
                <a:gd name="T15" fmla="*/ 0 h 249"/>
                <a:gd name="T16" fmla="*/ 258 w 288"/>
                <a:gd name="T17" fmla="*/ 40 h 249"/>
                <a:gd name="T18" fmla="*/ 220 w 288"/>
                <a:gd name="T19" fmla="*/ 35 h 249"/>
                <a:gd name="T20" fmla="*/ 196 w 288"/>
                <a:gd name="T21" fmla="*/ 57 h 249"/>
                <a:gd name="T22" fmla="*/ 218 w 288"/>
                <a:gd name="T23" fmla="*/ 135 h 249"/>
                <a:gd name="T24" fmla="*/ 164 w 288"/>
                <a:gd name="T25" fmla="*/ 185 h 249"/>
                <a:gd name="T26" fmla="*/ 0 w 288"/>
                <a:gd name="T27" fmla="*/ 224 h 24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88"/>
                <a:gd name="T43" fmla="*/ 0 h 249"/>
                <a:gd name="T44" fmla="*/ 288 w 288"/>
                <a:gd name="T45" fmla="*/ 249 h 24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88" h="249">
                  <a:moveTo>
                    <a:pt x="0" y="249"/>
                  </a:moveTo>
                  <a:lnTo>
                    <a:pt x="12" y="213"/>
                  </a:lnTo>
                  <a:lnTo>
                    <a:pt x="66" y="216"/>
                  </a:lnTo>
                  <a:lnTo>
                    <a:pt x="69" y="180"/>
                  </a:lnTo>
                  <a:lnTo>
                    <a:pt x="156" y="147"/>
                  </a:lnTo>
                  <a:lnTo>
                    <a:pt x="183" y="161"/>
                  </a:lnTo>
                  <a:lnTo>
                    <a:pt x="171" y="15"/>
                  </a:lnTo>
                  <a:lnTo>
                    <a:pt x="228" y="0"/>
                  </a:lnTo>
                  <a:lnTo>
                    <a:pt x="288" y="45"/>
                  </a:lnTo>
                  <a:lnTo>
                    <a:pt x="246" y="39"/>
                  </a:lnTo>
                  <a:lnTo>
                    <a:pt x="219" y="63"/>
                  </a:lnTo>
                  <a:lnTo>
                    <a:pt x="243" y="150"/>
                  </a:lnTo>
                  <a:lnTo>
                    <a:pt x="183" y="206"/>
                  </a:lnTo>
                  <a:lnTo>
                    <a:pt x="0" y="249"/>
                  </a:lnTo>
                  <a:close/>
                </a:path>
              </a:pathLst>
            </a:custGeom>
            <a:solidFill>
              <a:srgbClr val="105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7" name="AutoShape 28"/>
            <p:cNvSpPr>
              <a:spLocks noChangeArrowheads="1"/>
            </p:cNvSpPr>
            <p:nvPr userDrawn="1"/>
          </p:nvSpPr>
          <p:spPr bwMode="ltGray">
            <a:xfrm rot="10800000">
              <a:off x="3561" y="1130"/>
              <a:ext cx="812" cy="610"/>
            </a:xfrm>
            <a:custGeom>
              <a:avLst/>
              <a:gdLst>
                <a:gd name="T0" fmla="*/ 15 w 21600"/>
                <a:gd name="T1" fmla="*/ 0 h 21600"/>
                <a:gd name="T2" fmla="*/ 4 w 21600"/>
                <a:gd name="T3" fmla="*/ 3 h 21600"/>
                <a:gd name="T4" fmla="*/ 0 w 21600"/>
                <a:gd name="T5" fmla="*/ 9 h 21600"/>
                <a:gd name="T6" fmla="*/ 4 w 21600"/>
                <a:gd name="T7" fmla="*/ 15 h 21600"/>
                <a:gd name="T8" fmla="*/ 15 w 21600"/>
                <a:gd name="T9" fmla="*/ 17 h 21600"/>
                <a:gd name="T10" fmla="*/ 26 w 21600"/>
                <a:gd name="T11" fmla="*/ 15 h 21600"/>
                <a:gd name="T12" fmla="*/ 31 w 21600"/>
                <a:gd name="T13" fmla="*/ 9 h 21600"/>
                <a:gd name="T14" fmla="*/ 26 w 21600"/>
                <a:gd name="T15" fmla="*/ 3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6 w 21600"/>
                <a:gd name="T25" fmla="*/ 3151 h 21600"/>
                <a:gd name="T26" fmla="*/ 18434 w 21600"/>
                <a:gd name="T27" fmla="*/ 18449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492" y="10800"/>
                  </a:moveTo>
                  <a:cubicBezTo>
                    <a:pt x="1492" y="15941"/>
                    <a:pt x="5659" y="20108"/>
                    <a:pt x="10800" y="20108"/>
                  </a:cubicBezTo>
                  <a:cubicBezTo>
                    <a:pt x="15941" y="20108"/>
                    <a:pt x="20108" y="15941"/>
                    <a:pt x="20108" y="10800"/>
                  </a:cubicBezTo>
                  <a:cubicBezTo>
                    <a:pt x="20108" y="5659"/>
                    <a:pt x="15941" y="1492"/>
                    <a:pt x="10800" y="1492"/>
                  </a:cubicBezTo>
                  <a:cubicBezTo>
                    <a:pt x="5659" y="1492"/>
                    <a:pt x="1492" y="5659"/>
                    <a:pt x="1492" y="10800"/>
                  </a:cubicBezTo>
                  <a:close/>
                </a:path>
              </a:pathLst>
            </a:custGeom>
            <a:solidFill>
              <a:srgbClr val="105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wrap="none" anchor="ctr"/>
            <a:lstStyle/>
            <a:p>
              <a:endParaRPr lang="en-US"/>
            </a:p>
          </p:txBody>
        </p:sp>
      </p:grpSp>
      <p:sp>
        <p:nvSpPr>
          <p:cNvPr id="455742" name="Rectangle 6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458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7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7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7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7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5742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57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57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57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57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57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FFCC66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FFCC66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FFCC66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FFCC66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FFCC66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9pPr>
    </p:titleStyle>
    <p:bodyStyle>
      <a:lvl1pPr marL="341313" indent="-341313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804863" indent="-287338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38238" indent="-219075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539875" indent="-287338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1885950" indent="-231775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343150" indent="-231775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800350" indent="-231775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257550" indent="-231775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714750" indent="-231775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0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3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5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sharpe.com/" TargetMode="External"/><Relationship Id="rId2" Type="http://schemas.openxmlformats.org/officeDocument/2006/relationships/hyperlink" Target="http://www.valueline.com/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moneychimp.com/" TargetMode="External"/><Relationship Id="rId4" Type="http://schemas.openxmlformats.org/officeDocument/2006/relationships/hyperlink" Target="http://gsb.uchicago.edu/fac/eugene.fama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ChangeArrowheads="1"/>
          </p:cNvSpPr>
          <p:nvPr/>
        </p:nvSpPr>
        <p:spPr bwMode="auto">
          <a:xfrm>
            <a:off x="0" y="0"/>
            <a:ext cx="9144000" cy="382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/>
          <a:p>
            <a:endParaRPr lang="en-US" sz="2400"/>
          </a:p>
        </p:txBody>
      </p:sp>
      <p:sp>
        <p:nvSpPr>
          <p:cNvPr id="12291" name="Text Box 4"/>
          <p:cNvSpPr txBox="1">
            <a:spLocks noChangeArrowheads="1"/>
          </p:cNvSpPr>
          <p:nvPr/>
        </p:nvSpPr>
        <p:spPr bwMode="auto">
          <a:xfrm>
            <a:off x="0" y="4899025"/>
            <a:ext cx="8153400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</a:pPr>
            <a:endParaRPr lang="en-US" sz="1400"/>
          </a:p>
        </p:txBody>
      </p:sp>
      <p:sp>
        <p:nvSpPr>
          <p:cNvPr id="12293" name="Text Box 10"/>
          <p:cNvSpPr txBox="1">
            <a:spLocks noChangeArrowheads="1"/>
          </p:cNvSpPr>
          <p:nvPr/>
        </p:nvSpPr>
        <p:spPr bwMode="auto">
          <a:xfrm>
            <a:off x="2346325" y="4379913"/>
            <a:ext cx="382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2296" name="Text Box 13"/>
          <p:cNvSpPr txBox="1">
            <a:spLocks noChangeArrowheads="1"/>
          </p:cNvSpPr>
          <p:nvPr/>
        </p:nvSpPr>
        <p:spPr bwMode="auto">
          <a:xfrm>
            <a:off x="1828800" y="3505200"/>
            <a:ext cx="5654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 © 2012 Cengage Learning.  All Rights Reserved. May not scanned, copied or duplicated, or posted to a publicly accessible website, in whole or in part.</a:t>
            </a:r>
          </a:p>
        </p:txBody>
      </p:sp>
      <p:sp>
        <p:nvSpPr>
          <p:cNvPr id="12" name="Rectangle 1032"/>
          <p:cNvSpPr txBox="1">
            <a:spLocks noChangeArrowheads="1"/>
          </p:cNvSpPr>
          <p:nvPr/>
        </p:nvSpPr>
        <p:spPr bwMode="auto">
          <a:xfrm>
            <a:off x="152400" y="152400"/>
            <a:ext cx="8991600" cy="12954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FCC66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FCC66"/>
                </a:solidFill>
                <a:latin typeface="Arial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FCC66"/>
                </a:solidFill>
                <a:latin typeface="Arial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FCC66"/>
                </a:solidFill>
                <a:latin typeface="Arial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FCC66"/>
                </a:solidFill>
                <a:latin typeface="Arial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b="1" dirty="0"/>
              <a:t>Chapter 8: An Introduction to </a:t>
            </a:r>
            <a:br>
              <a:rPr lang="en-US" b="1" dirty="0"/>
            </a:br>
            <a:r>
              <a:rPr lang="en-US" b="1" dirty="0"/>
              <a:t>	Asset Pricing Models</a:t>
            </a:r>
          </a:p>
        </p:txBody>
      </p:sp>
      <p:sp>
        <p:nvSpPr>
          <p:cNvPr id="15" name="Line 1038"/>
          <p:cNvSpPr>
            <a:spLocks noChangeShapeType="1"/>
          </p:cNvSpPr>
          <p:nvPr/>
        </p:nvSpPr>
        <p:spPr bwMode="auto">
          <a:xfrm>
            <a:off x="1600200" y="1511300"/>
            <a:ext cx="5943600" cy="0"/>
          </a:xfrm>
          <a:prstGeom prst="line">
            <a:avLst/>
          </a:prstGeom>
          <a:noFill/>
          <a:ln w="25400">
            <a:solidFill>
              <a:srgbClr val="FFCC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295400"/>
            <a:ext cx="79248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/>
              <a:t>Risk-Return Possibilities with Leverage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One can attain a higher expected return than is available at point M  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One can invest along the efficient frontier beyond point M, such as point D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With the risk-free asset, one can add leverage to the portfolio by borrowing money at the risk-free rate and investing in the risky portfolio at point M to achieve a point like E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Clearly, point E dominates point D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Similarly, one can reduce the investment risk by lending money at the risk-free asset to reach points like C (see Exhibit 8.2)</a:t>
            </a:r>
          </a:p>
          <a:p>
            <a:pPr lvl="1" eaLnBrk="1" hangingPunct="1">
              <a:lnSpc>
                <a:spcPct val="90000"/>
              </a:lnSpc>
            </a:pPr>
            <a:endParaRPr lang="en-US"/>
          </a:p>
        </p:txBody>
      </p:sp>
      <p:sp>
        <p:nvSpPr>
          <p:cNvPr id="18434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8-</a:t>
            </a:r>
            <a:fld id="{45AFFEC5-129C-405A-8179-FB746F3EC74E}" type="slidenum">
              <a:rPr lang="en-US"/>
              <a:pPr/>
              <a:t>10</a:t>
            </a:fld>
            <a:endParaRPr lang="en-US"/>
          </a:p>
        </p:txBody>
      </p:sp>
      <p:sp>
        <p:nvSpPr>
          <p:cNvPr id="565253" name="Rectangle 5"/>
          <p:cNvSpPr>
            <a:spLocks noChangeArrowheads="1"/>
          </p:cNvSpPr>
          <p:nvPr/>
        </p:nvSpPr>
        <p:spPr bwMode="auto">
          <a:xfrm>
            <a:off x="457200" y="198438"/>
            <a:ext cx="8229600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rgbClr val="000000"/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3600" b="1">
                <a:solidFill>
                  <a:schemeClr val="tx2"/>
                </a:solidFill>
              </a:rPr>
              <a:t>Developing the Capital Market Line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 © 2012 Cengage Learning.  All Rights Reserved. May not scanned, copied or duplicated, or posted to a publicly accessible website, in whole or in part.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Exhibit 8.2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 © 2012 Cengage Learning.  All Rights Reserved. May not scanned, copied or duplicated, or posted to a publicly accessible website, in whole or in part.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8-</a:t>
            </a:r>
            <a:fld id="{494C0017-C2CA-4931-9803-E5D9A234D185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5538" name="Picture 2" descr="C:\LB-FIN650\LB-FIN650Edit\JPG files of exhibits\Ch 08\Reilly10e_Exhibit08-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8031548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0898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2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944563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/>
              <a:t>Risk, Diversification &amp; the Market Portfolio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219200"/>
            <a:ext cx="8001000" cy="4876800"/>
          </a:xfrm>
        </p:spPr>
        <p:txBody>
          <a:bodyPr/>
          <a:lstStyle/>
          <a:p>
            <a:pPr eaLnBrk="1" hangingPunct="1"/>
            <a:r>
              <a:rPr lang="en-US"/>
              <a:t>The Market Portfolio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Because portfolio M lies at the point of tangency, it has the highest portfolio possibility line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Everybody will want to invest in Portfolio M and borrow or lend to be somewhere on the CML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It must include ALL RISKY ASSETS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Since the market is in equilibrium, all assets in this portfolio are in proportion to their market values</a:t>
            </a:r>
          </a:p>
          <a:p>
            <a:pPr lvl="1" eaLnBrk="1" hangingPunct="1"/>
            <a:r>
              <a:rPr lang="en-US"/>
              <a:t>Because it contains all risky assets, it is a completely diversified portfolio, which means that all the unique risk of individual assets (unsystematic risk) is diversified away</a:t>
            </a:r>
          </a:p>
          <a:p>
            <a:pPr lvl="1" eaLnBrk="1" hangingPunct="1"/>
            <a:endParaRPr lang="en-US"/>
          </a:p>
        </p:txBody>
      </p:sp>
      <p:sp>
        <p:nvSpPr>
          <p:cNvPr id="20482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8-</a:t>
            </a:r>
            <a:fld id="{CD654ADF-D603-433A-8BF0-C8827B65B76B}" type="slidenum">
              <a:rPr lang="en-US"/>
              <a:pPr/>
              <a:t>12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 © 2012 Cengage Learning.  All Rights Reserved. May not scanned, copied or duplicated, or posted to a publicly accessible website, in whole or in part.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944563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/>
              <a:t>Risk, Diversification &amp; the Market Portfolio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219200"/>
            <a:ext cx="8001000" cy="4724400"/>
          </a:xfrm>
        </p:spPr>
        <p:txBody>
          <a:bodyPr/>
          <a:lstStyle/>
          <a:p>
            <a:pPr eaLnBrk="1" hangingPunct="1"/>
            <a:r>
              <a:rPr lang="en-US" dirty="0"/>
              <a:t>Systematic Risk </a:t>
            </a:r>
          </a:p>
          <a:p>
            <a:pPr lvl="1" eaLnBrk="1" hangingPunct="1"/>
            <a:r>
              <a:rPr lang="en-US" dirty="0"/>
              <a:t>Only systematic risk remains in the market portfolio</a:t>
            </a:r>
          </a:p>
          <a:p>
            <a:pPr lvl="1" eaLnBrk="1" hangingPunct="1"/>
            <a:r>
              <a:rPr lang="en-US" dirty="0"/>
              <a:t>Systematic risk is the variability in all risky assets caused by macroeconomic variables</a:t>
            </a:r>
          </a:p>
          <a:p>
            <a:pPr lvl="2" eaLnBrk="1" hangingPunct="1">
              <a:buFont typeface="Wingdings" pitchFamily="2" charset="2"/>
              <a:buChar char="§"/>
            </a:pPr>
            <a:r>
              <a:rPr lang="en-US" dirty="0"/>
              <a:t>Variability in growth of money supply</a:t>
            </a:r>
          </a:p>
          <a:p>
            <a:pPr lvl="2" eaLnBrk="1" hangingPunct="1">
              <a:buFont typeface="Wingdings" pitchFamily="2" charset="2"/>
              <a:buChar char="§"/>
            </a:pPr>
            <a:r>
              <a:rPr lang="en-US" dirty="0"/>
              <a:t>Interest rate volatility</a:t>
            </a:r>
          </a:p>
          <a:p>
            <a:pPr lvl="2" eaLnBrk="1" hangingPunct="1">
              <a:buFont typeface="Wingdings" pitchFamily="2" charset="2"/>
              <a:buChar char="§"/>
            </a:pPr>
            <a:r>
              <a:rPr lang="en-US" dirty="0"/>
              <a:t>Variability in factors like (1) industrial production (2) corporate earnings (3) cash flow</a:t>
            </a:r>
          </a:p>
          <a:p>
            <a:pPr lvl="1" eaLnBrk="1" hangingPunct="1"/>
            <a:r>
              <a:rPr lang="en-US" dirty="0"/>
              <a:t>Systematic risk can be measured by the standard deviation of returns of the market portfolio and can change over time</a:t>
            </a:r>
          </a:p>
        </p:txBody>
      </p:sp>
      <p:sp>
        <p:nvSpPr>
          <p:cNvPr id="21506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8-</a:t>
            </a:r>
            <a:fld id="{2885E4E8-50DC-42A4-AA5C-1043D5A2840E}" type="slidenum">
              <a:rPr lang="en-US"/>
              <a:pPr/>
              <a:t>13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 © 2012 Cengage Learning.  All Rights Reserved. May not scanned, copied or duplicated, or posted to a publicly accessible website, in whole or in part.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944563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/>
              <a:t>Risk, Diversification &amp; the Market Portfolio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219200"/>
            <a:ext cx="8001000" cy="4724400"/>
          </a:xfrm>
        </p:spPr>
        <p:txBody>
          <a:bodyPr/>
          <a:lstStyle/>
          <a:p>
            <a:pPr eaLnBrk="1" hangingPunct="1"/>
            <a:r>
              <a:rPr lang="en-US"/>
              <a:t>How to Measure Diversification</a:t>
            </a:r>
          </a:p>
          <a:p>
            <a:pPr lvl="1" eaLnBrk="1" hangingPunct="1"/>
            <a:r>
              <a:rPr lang="en-US"/>
              <a:t>All portfolios on the CML are perfectly positively correlated with each other and with the completely diversified market Portfolio M</a:t>
            </a:r>
          </a:p>
          <a:p>
            <a:pPr lvl="1" eaLnBrk="1" hangingPunct="1"/>
            <a:r>
              <a:rPr lang="en-US"/>
              <a:t>That is, a completely diversified portfolio would have a correlation with the market portfolio of +1.00</a:t>
            </a:r>
          </a:p>
          <a:p>
            <a:pPr lvl="1" eaLnBrk="1" hangingPunct="1"/>
            <a:r>
              <a:rPr lang="en-US"/>
              <a:t>The reason is that complete risk diversification means the elimination of all the unsystematic or unique risk and the systematic risk correlates perfectly with the market portfolio</a:t>
            </a:r>
          </a:p>
        </p:txBody>
      </p:sp>
      <p:sp>
        <p:nvSpPr>
          <p:cNvPr id="22530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8-</a:t>
            </a:r>
            <a:fld id="{F2870735-DDEA-4B37-B173-E62C74355B48}" type="slidenum">
              <a:rPr lang="en-US"/>
              <a:pPr/>
              <a:t>14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 © 2012 Cengage Learning.  All Rights Reserved. May not scanned, copied or duplicated, or posted to a publicly accessible website, in whole or in part.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458200" cy="944563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/>
              <a:t>Risk, Diversification &amp; the Market Portfolio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219200"/>
            <a:ext cx="8001000" cy="4724400"/>
          </a:xfrm>
        </p:spPr>
        <p:txBody>
          <a:bodyPr/>
          <a:lstStyle/>
          <a:p>
            <a:pPr eaLnBrk="1" hangingPunct="1"/>
            <a:r>
              <a:rPr lang="en-US"/>
              <a:t>Diversification and the Elimination of Unsystematic Risk</a:t>
            </a:r>
          </a:p>
          <a:p>
            <a:pPr lvl="1" eaLnBrk="1" hangingPunct="1"/>
            <a:r>
              <a:rPr lang="en-US"/>
              <a:t>The purpose of diversification is to reduce the standard deviation of the total portfolio</a:t>
            </a:r>
          </a:p>
          <a:p>
            <a:pPr lvl="1" eaLnBrk="1" hangingPunct="1"/>
            <a:r>
              <a:rPr lang="en-US"/>
              <a:t>This assumes that imperfect correlations exist among securities</a:t>
            </a:r>
          </a:p>
          <a:p>
            <a:pPr lvl="1" eaLnBrk="1" hangingPunct="1"/>
            <a:r>
              <a:rPr lang="en-US"/>
              <a:t>As you add securities, you expect the average covariance for the portfolio to decline</a:t>
            </a:r>
          </a:p>
          <a:p>
            <a:pPr lvl="1" eaLnBrk="1" hangingPunct="1"/>
            <a:r>
              <a:rPr lang="en-US"/>
              <a:t>How many securities must you add to obtain a completely diversified portfolio?</a:t>
            </a:r>
          </a:p>
          <a:p>
            <a:pPr lvl="1" eaLnBrk="1" hangingPunct="1"/>
            <a:r>
              <a:rPr lang="en-US"/>
              <a:t>See Exhibit 8.3</a:t>
            </a:r>
          </a:p>
        </p:txBody>
      </p:sp>
      <p:sp>
        <p:nvSpPr>
          <p:cNvPr id="23554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8-</a:t>
            </a:r>
            <a:fld id="{ED02B8B5-942D-4E25-9B15-1DDE5F05EA31}" type="slidenum">
              <a:rPr lang="en-US"/>
              <a:pPr/>
              <a:t>15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 © 2012 Cengage Learning.  All Rights Reserved. May not scanned, copied or duplicated, or posted to a publicly accessible website, in whole or in part.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Exhibit 8.3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 © 2012 Cengage Learning.  All Rights Reserved. May not scanned, copied or duplicated, or posted to a publicly accessible website, in whole or in part.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8-</a:t>
            </a:r>
            <a:fld id="{494C0017-C2CA-4931-9803-E5D9A234D185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66562" name="Picture 2" descr="C:\LB-FIN650\LB-FIN650Edit\JPG files of exhibits\Ch 08\Reilly10e_Exhibit08-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95400"/>
            <a:ext cx="7980625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94446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458200" cy="944563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/>
              <a:t>Risk, Diversification &amp; the Market Portfolio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219200"/>
            <a:ext cx="7924800" cy="5257800"/>
          </a:xfrm>
        </p:spPr>
        <p:txBody>
          <a:bodyPr/>
          <a:lstStyle/>
          <a:p>
            <a:pPr eaLnBrk="1" hangingPunct="1"/>
            <a:r>
              <a:rPr lang="en-US" dirty="0"/>
              <a:t>The CML and the Separation Theorem</a:t>
            </a:r>
          </a:p>
          <a:p>
            <a:pPr lvl="1" eaLnBrk="1" hangingPunct="1"/>
            <a:r>
              <a:rPr lang="en-US" dirty="0"/>
              <a:t>The CML leads all investors to invest in the M portfolio</a:t>
            </a:r>
          </a:p>
          <a:p>
            <a:pPr lvl="1" eaLnBrk="1" hangingPunct="1"/>
            <a:r>
              <a:rPr lang="en-US" dirty="0"/>
              <a:t>Individual investors should differ in position on the CML depending on risk preferences</a:t>
            </a:r>
          </a:p>
          <a:p>
            <a:pPr lvl="1" eaLnBrk="1" hangingPunct="1"/>
            <a:r>
              <a:rPr lang="en-US" dirty="0"/>
              <a:t>How an investor gets to a point on the CML is based on financing decisions</a:t>
            </a:r>
          </a:p>
          <a:p>
            <a:pPr lvl="1" eaLnBrk="1" hangingPunct="1"/>
            <a:r>
              <a:rPr lang="en-US" dirty="0"/>
              <a:t>Risk averse investors will lend at the risk-free rate while investors preferring more risk might borrow funds at the RFR and invest in the market portfolio</a:t>
            </a:r>
          </a:p>
          <a:p>
            <a:pPr lvl="1" eaLnBrk="1" hangingPunct="1"/>
            <a:r>
              <a:rPr lang="en-US" dirty="0"/>
              <a:t>The investment decision of choosing the point on CML is separate from the financing decision of reaching there through either lending or borrowing</a:t>
            </a:r>
          </a:p>
        </p:txBody>
      </p:sp>
      <p:sp>
        <p:nvSpPr>
          <p:cNvPr id="25602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8-</a:t>
            </a:r>
            <a:fld id="{6B2BDEC0-F6F0-40BF-B65D-070CABE69B2E}" type="slidenum">
              <a:rPr lang="en-US"/>
              <a:pPr/>
              <a:t>17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 © 2012 Cengage Learning.  All Rights Reserved. May not scanned, copied or duplicated, or posted to a publicly accessible website, in whole or in part.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458200" cy="944563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/>
              <a:t>Risk, Diversification &amp; the Market Portfolio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219200"/>
            <a:ext cx="7924800" cy="5257800"/>
          </a:xfrm>
        </p:spPr>
        <p:txBody>
          <a:bodyPr/>
          <a:lstStyle/>
          <a:p>
            <a:pPr eaLnBrk="1" hangingPunct="1"/>
            <a:r>
              <a:rPr lang="en-US"/>
              <a:t>A Risk Measure for the CML</a:t>
            </a:r>
          </a:p>
          <a:p>
            <a:pPr lvl="1" eaLnBrk="1" hangingPunct="1"/>
            <a:r>
              <a:rPr lang="en-US"/>
              <a:t>The Markowitz portfolio model considers the average covariance with all other assets </a:t>
            </a:r>
          </a:p>
          <a:p>
            <a:pPr lvl="1" eaLnBrk="1" hangingPunct="1"/>
            <a:r>
              <a:rPr lang="en-US"/>
              <a:t>The only important consideration is the asset’s covariance with the market portfolio</a:t>
            </a:r>
          </a:p>
          <a:p>
            <a:pPr lvl="1" eaLnBrk="1" hangingPunct="1"/>
            <a:r>
              <a:rPr lang="en-US"/>
              <a:t>Covariance with the market portfolio is the systematic risk of an asset</a:t>
            </a:r>
          </a:p>
          <a:p>
            <a:pPr lvl="1" eaLnBrk="1" hangingPunct="1"/>
            <a:r>
              <a:rPr lang="en-US"/>
              <a:t>Variance of a risky asset i</a:t>
            </a:r>
          </a:p>
          <a:p>
            <a:pPr lvl="1" eaLnBrk="1" hangingPunct="1">
              <a:buFontTx/>
              <a:buNone/>
            </a:pPr>
            <a:r>
              <a:rPr lang="en-US"/>
              <a:t>		Var (R</a:t>
            </a:r>
            <a:r>
              <a:rPr lang="en-US" baseline="-25000"/>
              <a:t>it</a:t>
            </a:r>
            <a:r>
              <a:rPr lang="en-US"/>
              <a:t>)= Var (b</a:t>
            </a:r>
            <a:r>
              <a:rPr lang="en-US" baseline="-25000"/>
              <a:t>i</a:t>
            </a:r>
            <a:r>
              <a:rPr lang="en-US"/>
              <a:t>R</a:t>
            </a:r>
            <a:r>
              <a:rPr lang="en-US" baseline="-25000"/>
              <a:t>Mt</a:t>
            </a:r>
            <a:r>
              <a:rPr lang="en-US"/>
              <a:t>)+ Var(</a:t>
            </a:r>
            <a:r>
              <a:rPr lang="el-GR">
                <a:cs typeface="Arial" charset="0"/>
              </a:rPr>
              <a:t>ε</a:t>
            </a:r>
            <a:r>
              <a:rPr lang="en-US">
                <a:cs typeface="Arial" charset="0"/>
              </a:rPr>
              <a:t>)</a:t>
            </a:r>
          </a:p>
          <a:p>
            <a:pPr lvl="1" eaLnBrk="1" hangingPunct="1">
              <a:buFontTx/>
              <a:buNone/>
            </a:pPr>
            <a:r>
              <a:rPr lang="en-US">
                <a:cs typeface="Arial" charset="0"/>
              </a:rPr>
              <a:t>			  </a:t>
            </a:r>
            <a:r>
              <a:rPr lang="en-US" sz="2000">
                <a:cs typeface="Arial" charset="0"/>
              </a:rPr>
              <a:t>=Systematic Variance + Unsystematic Variance</a:t>
            </a:r>
          </a:p>
          <a:p>
            <a:pPr lvl="1" eaLnBrk="1" hangingPunct="1">
              <a:buFontTx/>
              <a:buNone/>
            </a:pPr>
            <a:r>
              <a:rPr lang="en-US" sz="2000">
                <a:cs typeface="Arial" charset="0"/>
              </a:rPr>
              <a:t>     where b</a:t>
            </a:r>
            <a:r>
              <a:rPr lang="en-US" sz="2000" baseline="-25000">
                <a:cs typeface="Arial" charset="0"/>
              </a:rPr>
              <a:t>i</a:t>
            </a:r>
            <a:r>
              <a:rPr lang="en-US" sz="2000">
                <a:cs typeface="Arial" charset="0"/>
              </a:rPr>
              <a:t>= </a:t>
            </a:r>
            <a:r>
              <a:rPr lang="el-GR" sz="2000"/>
              <a:t>slope coefficient for asset </a:t>
            </a:r>
            <a:r>
              <a:rPr lang="el-GR" sz="2000" i="1"/>
              <a:t>i</a:t>
            </a:r>
            <a:endParaRPr lang="en-US" sz="2000" i="1"/>
          </a:p>
          <a:p>
            <a:pPr lvl="1" eaLnBrk="1" hangingPunct="1">
              <a:buFontTx/>
              <a:buNone/>
            </a:pPr>
            <a:r>
              <a:rPr lang="en-US" sz="2000" i="1"/>
              <a:t>		          </a:t>
            </a:r>
            <a:r>
              <a:rPr lang="el-GR" sz="2000">
                <a:cs typeface="Arial" charset="0"/>
              </a:rPr>
              <a:t>ε</a:t>
            </a:r>
            <a:r>
              <a:rPr lang="en-US" sz="2000">
                <a:cs typeface="Arial" charset="0"/>
              </a:rPr>
              <a:t> = </a:t>
            </a:r>
            <a:r>
              <a:rPr lang="el-GR" sz="2000"/>
              <a:t>random error term</a:t>
            </a:r>
          </a:p>
        </p:txBody>
      </p:sp>
      <p:sp>
        <p:nvSpPr>
          <p:cNvPr id="26626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8-</a:t>
            </a:r>
            <a:fld id="{E5071B70-A8F0-44C2-9237-13828CF8F779}" type="slidenum">
              <a:rPr lang="en-US"/>
              <a:pPr/>
              <a:t>18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 © 2012 Cengage Learning.  All Rights Reserved. May not scanned, copied or duplicated, or posted to a publicly accessible website, in whole or in part.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458200" cy="944563"/>
          </a:xfrm>
        </p:spPr>
        <p:txBody>
          <a:bodyPr/>
          <a:lstStyle/>
          <a:p>
            <a:pPr eaLnBrk="1" hangingPunct="1">
              <a:defRPr/>
            </a:pPr>
            <a:r>
              <a:rPr lang="en-US" b="1"/>
              <a:t>Investing with the CML: An Example</a:t>
            </a:r>
          </a:p>
        </p:txBody>
      </p:sp>
      <p:sp>
        <p:nvSpPr>
          <p:cNvPr id="703493" name="AutoShape 5"/>
          <p:cNvSpPr>
            <a:spLocks noGrp="1" noChangeArrowheads="1"/>
          </p:cNvSpPr>
          <p:nvPr>
            <p:ph idx="1"/>
          </p:nvPr>
        </p:nvSpPr>
        <p:spPr>
          <a:xfrm>
            <a:off x="800669" y="1219200"/>
            <a:ext cx="7696200" cy="1676400"/>
          </a:xfrm>
          <a:prstGeom prst="roundRect">
            <a:avLst>
              <a:gd name="adj" fmla="val 16667"/>
            </a:avLst>
          </a:prstGeom>
          <a:noFill/>
          <a:ln w="12700">
            <a:solidFill>
              <a:srgbClr val="FF9900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pPr marL="109538" indent="-109538" eaLnBrk="1" hangingPunct="1">
              <a:lnSpc>
                <a:spcPct val="90000"/>
              </a:lnSpc>
              <a:buFontTx/>
              <a:buNone/>
            </a:pPr>
            <a:r>
              <a:rPr lang="en-US"/>
              <a:t>	</a:t>
            </a:r>
            <a:r>
              <a:rPr lang="en-US" sz="2200"/>
              <a:t>Suppose you have a riskless security at 4% and a market portfolio with a return of 9% and a standard deviation of 10%. How should you go about investing your money so that your investment will have a risk level of 15%?</a:t>
            </a:r>
          </a:p>
        </p:txBody>
      </p:sp>
      <p:sp>
        <p:nvSpPr>
          <p:cNvPr id="27650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8-</a:t>
            </a:r>
            <a:fld id="{813C2B6E-2F41-484E-BDA2-73D092F881BE}" type="slidenum">
              <a:rPr lang="en-US"/>
              <a:pPr/>
              <a:t>19</a:t>
            </a:fld>
            <a:endParaRPr lang="en-US"/>
          </a:p>
        </p:txBody>
      </p:sp>
      <p:sp>
        <p:nvSpPr>
          <p:cNvPr id="703495" name="Rectangle 7"/>
          <p:cNvSpPr>
            <a:spLocks noChangeArrowheads="1"/>
          </p:cNvSpPr>
          <p:nvPr/>
        </p:nvSpPr>
        <p:spPr bwMode="auto">
          <a:xfrm>
            <a:off x="914400" y="3048000"/>
            <a:ext cx="8001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2400" dirty="0">
                <a:cs typeface="Times New Roman" pitchFamily="18" charset="0"/>
              </a:rPr>
              <a:t>Portfolio Return</a:t>
            </a:r>
            <a:r>
              <a:rPr lang="en-US" sz="2800" dirty="0">
                <a:cs typeface="Times New Roman" pitchFamily="18" charset="0"/>
              </a:rPr>
              <a:t>   </a:t>
            </a:r>
          </a:p>
          <a:p>
            <a:pPr marL="742950" lvl="1" indent="-285750" eaLnBrk="1" hangingPunct="1">
              <a:lnSpc>
                <a:spcPct val="110000"/>
              </a:lnSpc>
              <a:spcBef>
                <a:spcPct val="20000"/>
              </a:spcBef>
            </a:pPr>
            <a:r>
              <a:rPr lang="en-US" dirty="0"/>
              <a:t>	</a:t>
            </a:r>
            <a:r>
              <a:rPr lang="en-US" sz="2200" dirty="0"/>
              <a:t>E(</a:t>
            </a:r>
            <a:r>
              <a:rPr lang="en-US" sz="2200" dirty="0" err="1"/>
              <a:t>R</a:t>
            </a:r>
            <a:r>
              <a:rPr lang="en-US" sz="2200" baseline="-25000" dirty="0" err="1"/>
              <a:t>port</a:t>
            </a:r>
            <a:r>
              <a:rPr lang="en-US" sz="2200" dirty="0"/>
              <a:t>)=RFR+</a:t>
            </a:r>
            <a:r>
              <a:rPr lang="el-GR" sz="2200" dirty="0">
                <a:cs typeface="Arial" charset="0"/>
              </a:rPr>
              <a:t>σ</a:t>
            </a:r>
            <a:r>
              <a:rPr lang="en-US" sz="2200" baseline="-25000" dirty="0">
                <a:cs typeface="Arial" charset="0"/>
              </a:rPr>
              <a:t>port</a:t>
            </a:r>
            <a:r>
              <a:rPr lang="en-US" sz="2200" dirty="0">
                <a:cs typeface="Arial" charset="0"/>
              </a:rPr>
              <a:t>[(E(R</a:t>
            </a:r>
            <a:r>
              <a:rPr lang="en-US" sz="2200" baseline="-25000" dirty="0">
                <a:cs typeface="Arial" charset="0"/>
              </a:rPr>
              <a:t>M</a:t>
            </a:r>
            <a:r>
              <a:rPr lang="en-US" sz="2200" dirty="0">
                <a:cs typeface="Arial" charset="0"/>
              </a:rPr>
              <a:t>)-RFR)/</a:t>
            </a:r>
            <a:r>
              <a:rPr lang="el-GR" sz="2200" dirty="0">
                <a:cs typeface="Arial" charset="0"/>
              </a:rPr>
              <a:t>σ</a:t>
            </a:r>
            <a:r>
              <a:rPr lang="en-US" sz="2200" baseline="-25000" dirty="0">
                <a:cs typeface="Arial" charset="0"/>
              </a:rPr>
              <a:t>M</a:t>
            </a:r>
            <a:r>
              <a:rPr lang="en-US" sz="2200" dirty="0">
                <a:cs typeface="Arial" charset="0"/>
              </a:rPr>
              <a:t>)</a:t>
            </a:r>
          </a:p>
          <a:p>
            <a:pPr marL="742950" lvl="1" indent="-285750" eaLnBrk="1" hangingPunct="1">
              <a:lnSpc>
                <a:spcPct val="130000"/>
              </a:lnSpc>
              <a:spcBef>
                <a:spcPct val="20000"/>
              </a:spcBef>
            </a:pPr>
            <a:r>
              <a:rPr lang="en-US" sz="2200" dirty="0">
                <a:cs typeface="Arial" charset="0"/>
              </a:rPr>
              <a:t>		         =4%+15%[(9%-4%)/10%]=11.5%</a:t>
            </a:r>
          </a:p>
          <a:p>
            <a:pPr marL="342900" indent="-342900" eaLnBrk="1" hangingPunct="1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>
                <a:cs typeface="Arial" charset="0"/>
              </a:rPr>
              <a:t>Money invested in riskless security, </a:t>
            </a:r>
            <a:r>
              <a:rPr lang="en-US" sz="2400" dirty="0" err="1">
                <a:cs typeface="Arial" charset="0"/>
              </a:rPr>
              <a:t>w</a:t>
            </a:r>
            <a:r>
              <a:rPr lang="en-US" sz="2400" baseline="-25000" dirty="0" err="1">
                <a:cs typeface="Arial" charset="0"/>
              </a:rPr>
              <a:t>RF</a:t>
            </a:r>
            <a:endParaRPr lang="en-US" sz="2400" dirty="0">
              <a:cs typeface="Arial" charset="0"/>
            </a:endParaRPr>
          </a:p>
          <a:p>
            <a:pPr marL="742950" lvl="1" indent="-285750" eaLnBrk="1" hangingPunct="1">
              <a:lnSpc>
                <a:spcPct val="120000"/>
              </a:lnSpc>
              <a:spcBef>
                <a:spcPct val="20000"/>
              </a:spcBef>
            </a:pPr>
            <a:r>
              <a:rPr lang="en-US" sz="2000" dirty="0">
                <a:cs typeface="Arial" charset="0"/>
              </a:rPr>
              <a:t>	11.5%= </a:t>
            </a:r>
            <a:r>
              <a:rPr lang="en-US" sz="2000" dirty="0" err="1">
                <a:cs typeface="Arial" charset="0"/>
              </a:rPr>
              <a:t>w</a:t>
            </a:r>
            <a:r>
              <a:rPr lang="en-US" sz="2000" baseline="-25000" dirty="0" err="1">
                <a:cs typeface="Arial" charset="0"/>
              </a:rPr>
              <a:t>RF</a:t>
            </a:r>
            <a:r>
              <a:rPr lang="en-US" sz="2000" baseline="-25000" dirty="0">
                <a:cs typeface="Arial" charset="0"/>
              </a:rPr>
              <a:t> </a:t>
            </a:r>
            <a:r>
              <a:rPr lang="en-US" sz="2000" dirty="0">
                <a:cs typeface="Arial" charset="0"/>
              </a:rPr>
              <a:t>(4%) + (1-w</a:t>
            </a:r>
            <a:r>
              <a:rPr lang="en-US" sz="2000" baseline="-25000" dirty="0">
                <a:cs typeface="Arial" charset="0"/>
              </a:rPr>
              <a:t>RF</a:t>
            </a:r>
            <a:r>
              <a:rPr lang="en-US" sz="2000" dirty="0">
                <a:cs typeface="Arial" charset="0"/>
              </a:rPr>
              <a:t> )(9%) ----&gt; </a:t>
            </a:r>
            <a:r>
              <a:rPr lang="en-US" sz="2000" dirty="0" err="1">
                <a:cs typeface="Arial" charset="0"/>
              </a:rPr>
              <a:t>w</a:t>
            </a:r>
            <a:r>
              <a:rPr lang="en-US" sz="2000" baseline="-25000" dirty="0" err="1">
                <a:cs typeface="Arial" charset="0"/>
              </a:rPr>
              <a:t>RF</a:t>
            </a:r>
            <a:r>
              <a:rPr lang="en-US" sz="2000" dirty="0">
                <a:cs typeface="Arial" charset="0"/>
              </a:rPr>
              <a:t>= -0.5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2400" dirty="0">
                <a:cs typeface="Arial" charset="0"/>
              </a:rPr>
              <a:t>The investment strategy is to borrow 50% and invest 150% of equity in the market portfolio</a:t>
            </a:r>
            <a:endParaRPr lang="el-GR" sz="2400" dirty="0">
              <a:cs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 © 2012 Cengage Learning.  All Rights Reserved. May not scanned, copied or duplicated, or posted to a publicly accessible website, in whole or in part.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03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03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3493" grpId="0" build="p" animBg="1"/>
      <p:bldP spid="70349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8438"/>
            <a:ext cx="8382000" cy="944562"/>
          </a:xfrm>
        </p:spPr>
        <p:txBody>
          <a:bodyPr/>
          <a:lstStyle/>
          <a:p>
            <a:pPr eaLnBrk="1" hangingPunct="1">
              <a:defRPr/>
            </a:pPr>
            <a:r>
              <a:rPr lang="en-US" b="1"/>
              <a:t>Capital Market Theory: An Overview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219200"/>
            <a:ext cx="7924800" cy="4876800"/>
          </a:xfrm>
        </p:spPr>
        <p:txBody>
          <a:bodyPr/>
          <a:lstStyle/>
          <a:p>
            <a:pPr eaLnBrk="1" hangingPunct="1"/>
            <a:r>
              <a:rPr lang="en-US"/>
              <a:t>Capital market theory extends portfolio theory and develops a model for pricing all risky assets, while capital asset pricing model (CAPM) will allow you to determine the required rate of return for any risky asset</a:t>
            </a:r>
          </a:p>
          <a:p>
            <a:pPr eaLnBrk="1" hangingPunct="1"/>
            <a:r>
              <a:rPr lang="en-US"/>
              <a:t>Four Areas</a:t>
            </a:r>
          </a:p>
          <a:p>
            <a:pPr lvl="1" eaLnBrk="1" hangingPunct="1">
              <a:lnSpc>
                <a:spcPct val="110000"/>
              </a:lnSpc>
            </a:pPr>
            <a:r>
              <a:rPr lang="en-US"/>
              <a:t>Background for Capital Market Theory</a:t>
            </a:r>
          </a:p>
          <a:p>
            <a:pPr lvl="1" eaLnBrk="1" hangingPunct="1">
              <a:lnSpc>
                <a:spcPct val="110000"/>
              </a:lnSpc>
            </a:pPr>
            <a:r>
              <a:rPr lang="en-US"/>
              <a:t>Developing the Capital Market Line</a:t>
            </a:r>
          </a:p>
          <a:p>
            <a:pPr lvl="1" eaLnBrk="1" hangingPunct="1">
              <a:lnSpc>
                <a:spcPct val="110000"/>
              </a:lnSpc>
            </a:pPr>
            <a:r>
              <a:rPr lang="en-US"/>
              <a:t>Risk, Diversification, and the Market Portfolio</a:t>
            </a:r>
          </a:p>
          <a:p>
            <a:pPr lvl="1" eaLnBrk="1" hangingPunct="1">
              <a:lnSpc>
                <a:spcPct val="110000"/>
              </a:lnSpc>
            </a:pPr>
            <a:r>
              <a:rPr lang="en-US"/>
              <a:t>Investing with the CML: An Example</a:t>
            </a:r>
          </a:p>
        </p:txBody>
      </p:sp>
      <p:sp>
        <p:nvSpPr>
          <p:cNvPr id="13314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8-</a:t>
            </a:r>
            <a:fld id="{82ACF06D-4FB4-41E6-BA6B-48D1AEFD438C}" type="slidenum">
              <a:rPr lang="en-US"/>
              <a:pPr/>
              <a:t>2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 © 2012 Cengage Learning.  All Rights Reserved. May not scanned, copied or duplicated, or posted to a publicly accessible website, in whole or in part.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/>
              <a:t>The Capital Asset Pricing Model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295400"/>
            <a:ext cx="7848600" cy="4876800"/>
          </a:xfrm>
        </p:spPr>
        <p:txBody>
          <a:bodyPr/>
          <a:lstStyle/>
          <a:p>
            <a:pPr eaLnBrk="1" hangingPunct="1"/>
            <a:r>
              <a:rPr lang="en-US"/>
              <a:t>A Conceptual Development of the CAPM</a:t>
            </a:r>
          </a:p>
          <a:p>
            <a:pPr lvl="1" eaLnBrk="1" hangingPunct="1"/>
            <a:r>
              <a:rPr lang="en-US"/>
              <a:t>The existence of a risk-free asset resulted in deriving a capital market line (CML) that became the relevant frontier</a:t>
            </a:r>
          </a:p>
          <a:p>
            <a:pPr lvl="1" eaLnBrk="1" hangingPunct="1"/>
            <a:r>
              <a:rPr lang="en-US"/>
              <a:t>However, CML cannot be used to measure the expected return on an individual asset</a:t>
            </a:r>
          </a:p>
          <a:p>
            <a:pPr lvl="1" eaLnBrk="1" hangingPunct="1"/>
            <a:r>
              <a:rPr lang="en-US"/>
              <a:t>For individual asset (or any portfolio), the relevant risk measure is the asset’s covariance with the market portfolio</a:t>
            </a:r>
          </a:p>
          <a:p>
            <a:pPr lvl="1" eaLnBrk="1" hangingPunct="1"/>
            <a:r>
              <a:rPr lang="en-US"/>
              <a:t>That is, for an individual asset i, the relevant risk is not </a:t>
            </a:r>
            <a:r>
              <a:rPr lang="el-GR">
                <a:cs typeface="Arial" charset="0"/>
              </a:rPr>
              <a:t>σ</a:t>
            </a:r>
            <a:r>
              <a:rPr lang="en-US" baseline="-25000">
                <a:cs typeface="Arial" charset="0"/>
              </a:rPr>
              <a:t>i</a:t>
            </a:r>
            <a:r>
              <a:rPr lang="en-US">
                <a:cs typeface="Arial" charset="0"/>
              </a:rPr>
              <a:t>, but rather </a:t>
            </a:r>
            <a:r>
              <a:rPr lang="el-GR">
                <a:cs typeface="Arial" charset="0"/>
              </a:rPr>
              <a:t>σ</a:t>
            </a:r>
            <a:r>
              <a:rPr lang="en-US" baseline="-25000">
                <a:cs typeface="Arial" charset="0"/>
              </a:rPr>
              <a:t>i </a:t>
            </a:r>
            <a:r>
              <a:rPr lang="en-US">
                <a:cs typeface="Arial" charset="0"/>
              </a:rPr>
              <a:t>r</a:t>
            </a:r>
            <a:r>
              <a:rPr lang="en-US" baseline="-25000">
                <a:cs typeface="Arial" charset="0"/>
              </a:rPr>
              <a:t>iM</a:t>
            </a:r>
            <a:r>
              <a:rPr lang="en-US">
                <a:cs typeface="Arial" charset="0"/>
              </a:rPr>
              <a:t>, where r</a:t>
            </a:r>
            <a:r>
              <a:rPr lang="en-US" baseline="-25000">
                <a:cs typeface="Arial" charset="0"/>
              </a:rPr>
              <a:t>iM</a:t>
            </a:r>
            <a:r>
              <a:rPr lang="en-US">
                <a:cs typeface="Arial" charset="0"/>
              </a:rPr>
              <a:t> is the correlation coefficient between the asset and the market</a:t>
            </a:r>
            <a:endParaRPr lang="el-GR" baseline="-25000">
              <a:cs typeface="Arial" charset="0"/>
            </a:endParaRPr>
          </a:p>
        </p:txBody>
      </p:sp>
      <p:sp>
        <p:nvSpPr>
          <p:cNvPr id="28674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8-</a:t>
            </a:r>
            <a:fld id="{EA05F49A-1C60-4A8C-A8CE-986B2315C0E4}" type="slidenum">
              <a:rPr lang="en-US"/>
              <a:pPr/>
              <a:t>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 © 2012 Cengage Learning.  All Rights Reserved. May not scanned, copied or duplicated, or posted to a publicly accessible website, in whole or in part.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/>
              <a:t>The Capital Asset Pricing Model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295400"/>
            <a:ext cx="8001000" cy="4876800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en-US"/>
              <a:t>Applying the CML using this relevant risk measure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/>
              <a:t>	</a:t>
            </a:r>
          </a:p>
          <a:p>
            <a:pPr lvl="1" eaLnBrk="1" hangingPunct="1">
              <a:lnSpc>
                <a:spcPct val="90000"/>
              </a:lnSpc>
            </a:pPr>
            <a:endParaRPr lang="en-US"/>
          </a:p>
          <a:p>
            <a:pPr lvl="1" eaLnBrk="1" hangingPunct="1">
              <a:lnSpc>
                <a:spcPct val="110000"/>
              </a:lnSpc>
            </a:pPr>
            <a:r>
              <a:rPr lang="en-US"/>
              <a:t>Let </a:t>
            </a:r>
            <a:r>
              <a:rPr lang="el-GR">
                <a:cs typeface="Arial" charset="0"/>
              </a:rPr>
              <a:t>β</a:t>
            </a:r>
            <a:r>
              <a:rPr lang="en-US" baseline="-25000">
                <a:cs typeface="Arial" charset="0"/>
              </a:rPr>
              <a:t>i</a:t>
            </a:r>
            <a:r>
              <a:rPr lang="en-US">
                <a:cs typeface="Arial" charset="0"/>
              </a:rPr>
              <a:t>=(</a:t>
            </a:r>
            <a:r>
              <a:rPr lang="el-GR">
                <a:cs typeface="Arial" charset="0"/>
              </a:rPr>
              <a:t>σ</a:t>
            </a:r>
            <a:r>
              <a:rPr lang="en-US" baseline="-25000">
                <a:cs typeface="Arial" charset="0"/>
              </a:rPr>
              <a:t>i </a:t>
            </a:r>
            <a:r>
              <a:rPr lang="en-US">
                <a:cs typeface="Arial" charset="0"/>
              </a:rPr>
              <a:t>r</a:t>
            </a:r>
            <a:r>
              <a:rPr lang="en-US" baseline="-25000">
                <a:cs typeface="Arial" charset="0"/>
              </a:rPr>
              <a:t>iM</a:t>
            </a:r>
            <a:r>
              <a:rPr lang="en-US">
                <a:cs typeface="Arial" charset="0"/>
              </a:rPr>
              <a:t>)</a:t>
            </a:r>
            <a:r>
              <a:rPr lang="en-US" baseline="-25000">
                <a:cs typeface="Arial" charset="0"/>
              </a:rPr>
              <a:t> </a:t>
            </a:r>
            <a:r>
              <a:rPr lang="en-US">
                <a:cs typeface="Arial" charset="0"/>
              </a:rPr>
              <a:t>/ </a:t>
            </a:r>
            <a:r>
              <a:rPr lang="el-GR">
                <a:cs typeface="Arial" charset="0"/>
              </a:rPr>
              <a:t>σ</a:t>
            </a:r>
            <a:r>
              <a:rPr lang="en-US" baseline="-25000">
                <a:cs typeface="Arial" charset="0"/>
              </a:rPr>
              <a:t>M </a:t>
            </a:r>
            <a:r>
              <a:rPr lang="en-US">
                <a:cs typeface="Arial" charset="0"/>
              </a:rPr>
              <a:t>be the asset beta measuring the relative risk with the market, the systematic risk 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cs typeface="Arial" charset="0"/>
              </a:rPr>
              <a:t>The CAPM </a:t>
            </a:r>
            <a:r>
              <a:rPr lang="en-US"/>
              <a:t>indicates what should be the expected or required rates of return on risky assets</a:t>
            </a:r>
          </a:p>
          <a:p>
            <a:pPr lvl="1" eaLnBrk="1" hangingPunct="1">
              <a:lnSpc>
                <a:spcPct val="90000"/>
              </a:lnSpc>
            </a:pPr>
            <a:endParaRPr lang="en-US"/>
          </a:p>
          <a:p>
            <a:pPr lvl="1" eaLnBrk="1" hangingPunct="1">
              <a:lnSpc>
                <a:spcPct val="90000"/>
              </a:lnSpc>
            </a:pPr>
            <a:endParaRPr lang="en-US"/>
          </a:p>
          <a:p>
            <a:pPr lvl="1" eaLnBrk="1" hangingPunct="1">
              <a:lnSpc>
                <a:spcPct val="90000"/>
              </a:lnSpc>
            </a:pPr>
            <a:r>
              <a:rPr lang="en-US"/>
              <a:t>This helps to value an asset by providing an appropriate discount rate to use in dividend valuation models</a:t>
            </a:r>
            <a:endParaRPr lang="en-US">
              <a:cs typeface="Arial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>
              <a:cs typeface="Arial" charset="0"/>
            </a:endParaRPr>
          </a:p>
          <a:p>
            <a:pPr lvl="1" eaLnBrk="1" hangingPunct="1">
              <a:lnSpc>
                <a:spcPct val="90000"/>
              </a:lnSpc>
            </a:pPr>
            <a:endParaRPr lang="el-GR" baseline="-25000">
              <a:cs typeface="Arial" charset="0"/>
            </a:endParaRPr>
          </a:p>
        </p:txBody>
      </p:sp>
      <p:graphicFrame>
        <p:nvGraphicFramePr>
          <p:cNvPr id="4098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3132138" y="1846263"/>
          <a:ext cx="4022725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5" name="Equation" r:id="rId3" imgW="2184120" imgH="431640" progId="Equation.3">
                  <p:embed/>
                </p:oleObj>
              </mc:Choice>
              <mc:Fallback>
                <p:oleObj name="Equation" r:id="rId3" imgW="2184120" imgH="431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1846263"/>
                        <a:ext cx="4022725" cy="795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6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3124200" y="4343400"/>
          <a:ext cx="4495800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6" name="Equation" r:id="rId5" imgW="2019240" imgH="228600" progId="Equation.3">
                  <p:embed/>
                </p:oleObj>
              </mc:Choice>
              <mc:Fallback>
                <p:oleObj name="Equation" r:id="rId5" imgW="2019240" imgH="228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4343400"/>
                        <a:ext cx="4495800" cy="50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0" name="Slide Number Placeholder 7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8-</a:t>
            </a:r>
            <a:fld id="{248265DB-95C9-40B2-B9E2-A332868BEAC8}" type="slidenum">
              <a:rPr lang="en-US"/>
              <a:pPr/>
              <a:t>21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 © 2012 Cengage Learning.  All Rights Reserved. May not scanned, copied or duplicated, or posted to a publicly accessible website, in whole or in part.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/>
              <a:t>The Capital Asset Pricing Model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219200"/>
            <a:ext cx="8001000" cy="4876800"/>
          </a:xfrm>
        </p:spPr>
        <p:txBody>
          <a:bodyPr/>
          <a:lstStyle/>
          <a:p>
            <a:pPr eaLnBrk="1" hangingPunct="1"/>
            <a:r>
              <a:rPr lang="en-US"/>
              <a:t>The Security Market Line (SML)</a:t>
            </a:r>
          </a:p>
          <a:p>
            <a:pPr lvl="1" eaLnBrk="1" hangingPunct="1"/>
            <a:r>
              <a:rPr lang="en-US"/>
              <a:t>The SML is a graphical form of the CAPM</a:t>
            </a:r>
          </a:p>
          <a:p>
            <a:pPr lvl="1" eaLnBrk="1" hangingPunct="1"/>
            <a:r>
              <a:rPr lang="en-US"/>
              <a:t>Exhibit 8.5 shows the relationship between the expected or required rate of return and the systematic risk on a risky asset </a:t>
            </a:r>
          </a:p>
          <a:p>
            <a:pPr lvl="1" eaLnBrk="1" hangingPunct="1"/>
            <a:r>
              <a:rPr lang="en-US"/>
              <a:t>The expected rate of return of a risk asset is determined by the RFR plus a risk premium for the individual asset</a:t>
            </a:r>
          </a:p>
          <a:p>
            <a:pPr lvl="1" eaLnBrk="1" hangingPunct="1"/>
            <a:r>
              <a:rPr lang="en-US"/>
              <a:t>The risk premium is determined by the systematic risk of the asset (beta) and the prevailing market risk premium   (R</a:t>
            </a:r>
            <a:r>
              <a:rPr lang="en-US" baseline="-25000"/>
              <a:t>M</a:t>
            </a:r>
            <a:r>
              <a:rPr lang="en-US"/>
              <a:t>-RFR)</a:t>
            </a:r>
          </a:p>
          <a:p>
            <a:pPr lvl="1" eaLnBrk="1" hangingPunct="1"/>
            <a:endParaRPr lang="el-GR" baseline="-25000">
              <a:cs typeface="Arial" charset="0"/>
            </a:endParaRPr>
          </a:p>
        </p:txBody>
      </p:sp>
      <p:sp>
        <p:nvSpPr>
          <p:cNvPr id="29698" name="Slide Number Placeholder 7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8-</a:t>
            </a:r>
            <a:fld id="{5C36FB41-0690-4074-867D-107E23D6E13E}" type="slidenum">
              <a:rPr lang="en-US"/>
              <a:pPr/>
              <a:t>22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 © 2012 Cengage Learning.  All Rights Reserved. May not scanned, copied or duplicated, or posted to a publicly accessible website, in whole or in part.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/>
              <a:t>Exhibit 8.5</a:t>
            </a:r>
          </a:p>
        </p:txBody>
      </p:sp>
      <p:sp>
        <p:nvSpPr>
          <p:cNvPr id="30722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8-</a:t>
            </a:r>
            <a:fld id="{7522FAE8-638C-4E5C-A586-8B17E3D04649}" type="slidenum">
              <a:rPr lang="en-US"/>
              <a:pPr/>
              <a:t>23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 © 2012 Cengage Learning.  All Rights Reserved. May not scanned, copied or duplicated, or posted to a publicly accessible website, in whole or in part.</a:t>
            </a:r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71600"/>
            <a:ext cx="7777945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/>
              <a:t>The Capital Asset Pricing Model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219200"/>
            <a:ext cx="7848600" cy="4876800"/>
          </a:xfrm>
        </p:spPr>
        <p:txBody>
          <a:bodyPr/>
          <a:lstStyle/>
          <a:p>
            <a:r>
              <a:rPr lang="en-US"/>
              <a:t>Determining the Expected Rate of Return</a:t>
            </a:r>
            <a:r>
              <a:rPr lang="en-US" sz="2400" b="1"/>
              <a:t> </a:t>
            </a:r>
          </a:p>
          <a:p>
            <a:pPr lvl="1"/>
            <a:r>
              <a:rPr lang="en-US"/>
              <a:t>Risk-free rate is 5% and the market return is 9%</a:t>
            </a:r>
          </a:p>
          <a:p>
            <a:pPr lvl="1">
              <a:lnSpc>
                <a:spcPct val="120000"/>
              </a:lnSpc>
              <a:buFontTx/>
              <a:buNone/>
            </a:pPr>
            <a:r>
              <a:rPr lang="en-US" sz="2000"/>
              <a:t>	Stock	  A	  B	  C	  D	  E</a:t>
            </a:r>
          </a:p>
          <a:p>
            <a:pPr lvl="1">
              <a:buFontTx/>
              <a:buNone/>
            </a:pPr>
            <a:r>
              <a:rPr lang="en-US" sz="2000"/>
              <a:t>	Beta</a:t>
            </a:r>
            <a:r>
              <a:rPr lang="en-US"/>
              <a:t> 	</a:t>
            </a:r>
            <a:r>
              <a:rPr lang="en-US" sz="2000"/>
              <a:t>0.70	1.00	1.15	1.40	-0.30</a:t>
            </a:r>
          </a:p>
          <a:p>
            <a:pPr lvl="1">
              <a:buFontTx/>
              <a:buNone/>
            </a:pPr>
            <a:endParaRPr lang="el-GR" sz="2000" baseline="-25000">
              <a:cs typeface="Arial" charset="0"/>
            </a:endParaRPr>
          </a:p>
        </p:txBody>
      </p:sp>
      <p:graphicFrame>
        <p:nvGraphicFramePr>
          <p:cNvPr id="5122" name="Object 11"/>
          <p:cNvGraphicFramePr>
            <a:graphicFrameLocks noGrp="1" noChangeAspect="1"/>
          </p:cNvGraphicFramePr>
          <p:nvPr>
            <p:ph sz="half" idx="2"/>
          </p:nvPr>
        </p:nvGraphicFramePr>
        <p:xfrm>
          <a:off x="3203575" y="3473450"/>
          <a:ext cx="4108450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1" name="Equation" r:id="rId3" imgW="2019240" imgH="228600" progId="Equation.3">
                  <p:embed/>
                </p:oleObj>
              </mc:Choice>
              <mc:Fallback>
                <p:oleObj name="Equation" r:id="rId3" imgW="2019240" imgH="2286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575" y="3473450"/>
                        <a:ext cx="4108450" cy="46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3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8-</a:t>
            </a:r>
            <a:fld id="{24FA670D-BFBE-421E-9F42-49B78AF963DF}" type="slidenum">
              <a:rPr lang="en-US"/>
              <a:pPr/>
              <a:t>24</a:t>
            </a:fld>
            <a:endParaRPr lang="en-US"/>
          </a:p>
        </p:txBody>
      </p:sp>
      <p:sp>
        <p:nvSpPr>
          <p:cNvPr id="708614" name="Text Box 6"/>
          <p:cNvSpPr txBox="1">
            <a:spLocks noChangeArrowheads="1"/>
          </p:cNvSpPr>
          <p:nvPr/>
        </p:nvSpPr>
        <p:spPr bwMode="auto">
          <a:xfrm>
            <a:off x="1295400" y="3429000"/>
            <a:ext cx="7620000" cy="277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396875" indent="-287338">
              <a:defRPr>
                <a:solidFill>
                  <a:schemeClr val="tx1"/>
                </a:solidFill>
                <a:latin typeface="Arial" charset="0"/>
              </a:defRPr>
            </a:lvl1pPr>
            <a:lvl2pPr marL="511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 typeface="Arial" charset="0"/>
              <a:buChar char="–"/>
            </a:pPr>
            <a:r>
              <a:rPr lang="en-US" sz="2400"/>
              <a:t>Applying</a:t>
            </a:r>
          </a:p>
          <a:p>
            <a:pPr lvl="1">
              <a:lnSpc>
                <a:spcPct val="110000"/>
              </a:lnSpc>
              <a:spcBef>
                <a:spcPct val="50000"/>
              </a:spcBef>
            </a:pPr>
            <a:r>
              <a:rPr lang="en-US" sz="2000"/>
              <a:t>E(R</a:t>
            </a:r>
            <a:r>
              <a:rPr lang="en-US" sz="2000" baseline="-25000"/>
              <a:t>A</a:t>
            </a:r>
            <a:r>
              <a:rPr lang="en-US" sz="2000"/>
              <a:t>) = 0.05 + 0.70 (0.09-0.05) = 0.078 = 7.8%</a:t>
            </a:r>
          </a:p>
          <a:p>
            <a:pPr lvl="1">
              <a:spcBef>
                <a:spcPct val="50000"/>
              </a:spcBef>
            </a:pPr>
            <a:r>
              <a:rPr lang="en-US" sz="2000"/>
              <a:t>E(R</a:t>
            </a:r>
            <a:r>
              <a:rPr lang="en-US" sz="2000" baseline="-25000"/>
              <a:t>B</a:t>
            </a:r>
            <a:r>
              <a:rPr lang="en-US" sz="2000"/>
              <a:t>) = 0.05 + 1.00 (0.09-0.05) = 0.090 = 09.0%</a:t>
            </a:r>
          </a:p>
          <a:p>
            <a:pPr lvl="1">
              <a:spcBef>
                <a:spcPct val="50000"/>
              </a:spcBef>
            </a:pPr>
            <a:r>
              <a:rPr lang="en-US" sz="2000"/>
              <a:t>E(R</a:t>
            </a:r>
            <a:r>
              <a:rPr lang="en-US" sz="2000" baseline="-25000"/>
              <a:t>C</a:t>
            </a:r>
            <a:r>
              <a:rPr lang="en-US" sz="2000"/>
              <a:t>) = 0.05 + 1.15 (0.09-0.05) = 0.096 = 09.6%</a:t>
            </a:r>
          </a:p>
          <a:p>
            <a:pPr lvl="1">
              <a:spcBef>
                <a:spcPct val="50000"/>
              </a:spcBef>
            </a:pPr>
            <a:r>
              <a:rPr lang="en-US" sz="2000"/>
              <a:t>E(R</a:t>
            </a:r>
            <a:r>
              <a:rPr lang="en-US" sz="2000" baseline="-25000"/>
              <a:t>D</a:t>
            </a:r>
            <a:r>
              <a:rPr lang="en-US" sz="2000"/>
              <a:t>) = 0.05 + 1.40 (0.09-0.05) = 0.106 = 10.6%</a:t>
            </a:r>
          </a:p>
          <a:p>
            <a:pPr lvl="1">
              <a:spcBef>
                <a:spcPct val="50000"/>
              </a:spcBef>
            </a:pPr>
            <a:r>
              <a:rPr lang="en-US" sz="2000"/>
              <a:t>E(R</a:t>
            </a:r>
            <a:r>
              <a:rPr lang="en-US" sz="2000" baseline="-25000"/>
              <a:t>E</a:t>
            </a:r>
            <a:r>
              <a:rPr lang="en-US" sz="2000"/>
              <a:t>) = 0.05 + -0.30 (0.09-0.05) = 0.038 = 03.8%</a:t>
            </a:r>
          </a:p>
        </p:txBody>
      </p:sp>
      <p:sp>
        <p:nvSpPr>
          <p:cNvPr id="5127" name="Line 8"/>
          <p:cNvSpPr>
            <a:spLocks noChangeShapeType="1"/>
          </p:cNvSpPr>
          <p:nvPr/>
        </p:nvSpPr>
        <p:spPr bwMode="auto">
          <a:xfrm>
            <a:off x="1752600" y="2209800"/>
            <a:ext cx="5410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8" name="Line 9"/>
          <p:cNvSpPr>
            <a:spLocks noChangeShapeType="1"/>
          </p:cNvSpPr>
          <p:nvPr/>
        </p:nvSpPr>
        <p:spPr bwMode="auto">
          <a:xfrm>
            <a:off x="1752600" y="2590800"/>
            <a:ext cx="5410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9" name="Line 10"/>
          <p:cNvSpPr>
            <a:spLocks noChangeShapeType="1"/>
          </p:cNvSpPr>
          <p:nvPr/>
        </p:nvSpPr>
        <p:spPr bwMode="auto">
          <a:xfrm>
            <a:off x="1828800" y="3124200"/>
            <a:ext cx="5410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 © 2012 Cengage Learning.  All Rights Reserved. May not scanned, copied or duplicated, or posted to a publicly accessible website, in whole or in part.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8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86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86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86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86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86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8614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/>
              <a:t>The Capital Asset Pricing Model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295400"/>
            <a:ext cx="7848600" cy="48768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/>
              <a:t>Identifying Undervalued &amp; Overvalued Assets</a:t>
            </a:r>
          </a:p>
          <a:p>
            <a:pPr lvl="1" eaLnBrk="1" hangingPunct="1">
              <a:lnSpc>
                <a:spcPct val="110000"/>
              </a:lnSpc>
            </a:pPr>
            <a:r>
              <a:rPr lang="en-US"/>
              <a:t>In equilibrium, all assets and all portfolios of assets should plot on the SML</a:t>
            </a:r>
          </a:p>
          <a:p>
            <a:pPr lvl="1" eaLnBrk="1" hangingPunct="1">
              <a:lnSpc>
                <a:spcPct val="110000"/>
              </a:lnSpc>
            </a:pPr>
            <a:r>
              <a:rPr lang="en-US"/>
              <a:t>Any security with an estimated return that plots above the SML is underpriced</a:t>
            </a:r>
          </a:p>
          <a:p>
            <a:pPr lvl="1" eaLnBrk="1" hangingPunct="1">
              <a:lnSpc>
                <a:spcPct val="110000"/>
              </a:lnSpc>
            </a:pPr>
            <a:r>
              <a:rPr lang="en-US"/>
              <a:t>Any security with an estimated return that plots below the SML is overpriced</a:t>
            </a:r>
          </a:p>
          <a:p>
            <a:pPr lvl="1" eaLnBrk="1" hangingPunct="1">
              <a:lnSpc>
                <a:spcPct val="110000"/>
              </a:lnSpc>
            </a:pPr>
            <a:r>
              <a:rPr lang="en-US"/>
              <a:t>A superior investor must derive value estimates for assets that are consistently superior to the consensus market evaluation to earn better risk-adjusted rates of return than the average investor</a:t>
            </a:r>
          </a:p>
        </p:txBody>
      </p:sp>
      <p:sp>
        <p:nvSpPr>
          <p:cNvPr id="31746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8-</a:t>
            </a:r>
            <a:fld id="{C7245566-A99B-45A4-B691-8ADE15187AE7}" type="slidenum">
              <a:rPr lang="en-US"/>
              <a:pPr/>
              <a:t>25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 © 2012 Cengage Learning.  All Rights Reserved. May not scanned, copied or duplicated, or posted to a publicly accessible website, in whole or in part.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/>
              <a:t>The Capital Asset Pricing Model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295400"/>
            <a:ext cx="7848600" cy="4876800"/>
          </a:xfrm>
        </p:spPr>
        <p:txBody>
          <a:bodyPr/>
          <a:lstStyle/>
          <a:p>
            <a:pPr lvl="1" eaLnBrk="1" hangingPunct="1"/>
            <a:r>
              <a:rPr lang="en-US"/>
              <a:t>Compare the required rate of return to the estimated rate of return for a specific risky asset using the SML over a specific investment horizon to determine if it is an appropriate investment</a:t>
            </a:r>
          </a:p>
          <a:p>
            <a:pPr lvl="1" eaLnBrk="1" hangingPunct="1"/>
            <a:r>
              <a:rPr lang="en-US"/>
              <a:t>Exhibit 8.8 shows A, C and E are underpriced but B and D are over priced because</a:t>
            </a:r>
          </a:p>
          <a:p>
            <a:pPr lvl="1" eaLnBrk="1" hangingPunct="1">
              <a:buFontTx/>
              <a:buNone/>
            </a:pPr>
            <a:r>
              <a:rPr lang="en-US"/>
              <a:t>	Stock	  Required Return	Estimated Return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/>
              <a:t>		 </a:t>
            </a:r>
            <a:r>
              <a:rPr lang="en-US" sz="2200"/>
              <a:t>A		7.8%			8.0%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200"/>
              <a:t>	  B		9.0%			6.2%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200"/>
              <a:t>	  C		9.6%			15.15%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200"/>
              <a:t>	  D		10.6%			5.15%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200"/>
              <a:t>	  E		3.8%			6.0%</a:t>
            </a:r>
            <a:endParaRPr lang="en-US" sz="2000"/>
          </a:p>
        </p:txBody>
      </p:sp>
      <p:sp>
        <p:nvSpPr>
          <p:cNvPr id="32770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8-</a:t>
            </a:r>
            <a:fld id="{3866D819-0D42-421F-B68E-7CD7C1DB5C6B}" type="slidenum">
              <a:rPr lang="en-US"/>
              <a:pPr/>
              <a:t>26</a:t>
            </a:fld>
            <a:endParaRPr lang="en-US"/>
          </a:p>
        </p:txBody>
      </p:sp>
      <p:sp>
        <p:nvSpPr>
          <p:cNvPr id="32773" name="Line 4"/>
          <p:cNvSpPr>
            <a:spLocks noChangeShapeType="1"/>
          </p:cNvSpPr>
          <p:nvPr/>
        </p:nvSpPr>
        <p:spPr bwMode="auto">
          <a:xfrm>
            <a:off x="1828800" y="4114800"/>
            <a:ext cx="6324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4" name="Line 5"/>
          <p:cNvSpPr>
            <a:spLocks noChangeShapeType="1"/>
          </p:cNvSpPr>
          <p:nvPr/>
        </p:nvSpPr>
        <p:spPr bwMode="auto">
          <a:xfrm>
            <a:off x="1828800" y="3657600"/>
            <a:ext cx="6324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5" name="Line 6"/>
          <p:cNvSpPr>
            <a:spLocks noChangeShapeType="1"/>
          </p:cNvSpPr>
          <p:nvPr/>
        </p:nvSpPr>
        <p:spPr bwMode="auto">
          <a:xfrm>
            <a:off x="1905000" y="6019800"/>
            <a:ext cx="6324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 © 2012 Cengage Learning.  All Rights Reserved. May not scanned, copied or duplicated, or posted to a publicly accessible website, in whole or in part.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Exhibit 8.8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 © 2012 Cengage Learning.  All Rights Reserved. May not scanned, copied or duplicated, or posted to a publicly accessible website, in whole or in part.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8-</a:t>
            </a:r>
            <a:fld id="{494C0017-C2CA-4931-9803-E5D9A234D185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68610" name="Picture 2" descr="C:\LB-FIN650\LB-FIN650Edit\JPG files of exhibits\Ch 08\Reilly10e_Exhibit08-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42" y="1371600"/>
            <a:ext cx="7736109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74238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/>
              <a:t>The Capital Asset Pricing Model</a:t>
            </a:r>
          </a:p>
        </p:txBody>
      </p:sp>
      <p:sp>
        <p:nvSpPr>
          <p:cNvPr id="615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1219200"/>
            <a:ext cx="8001000" cy="4876800"/>
          </a:xfrm>
        </p:spPr>
        <p:txBody>
          <a:bodyPr/>
          <a:lstStyle/>
          <a:p>
            <a:pPr eaLnBrk="1" hangingPunct="1"/>
            <a:r>
              <a:rPr lang="en-US" dirty="0"/>
              <a:t>Calculating Systematic Risk</a:t>
            </a:r>
          </a:p>
          <a:p>
            <a:pPr lvl="1" eaLnBrk="1" hangingPunct="1"/>
            <a:r>
              <a:rPr lang="en-US" dirty="0"/>
              <a:t>The formula</a:t>
            </a:r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/>
            <a:r>
              <a:rPr lang="en-US" dirty="0"/>
              <a:t>The characteristic line</a:t>
            </a:r>
          </a:p>
          <a:p>
            <a:pPr lvl="2" eaLnBrk="1" hangingPunct="1">
              <a:lnSpc>
                <a:spcPct val="110000"/>
              </a:lnSpc>
              <a:buFont typeface="Wingdings" pitchFamily="2" charset="2"/>
              <a:buChar char="§"/>
            </a:pPr>
            <a:r>
              <a:rPr lang="en-US" sz="2000" dirty="0"/>
              <a:t>A regression line between the returns to the security (</a:t>
            </a:r>
            <a:r>
              <a:rPr lang="en-US" sz="2000" i="1" dirty="0" err="1"/>
              <a:t>R</a:t>
            </a:r>
            <a:r>
              <a:rPr lang="en-US" sz="2000" baseline="-25000" dirty="0" err="1"/>
              <a:t>it</a:t>
            </a:r>
            <a:r>
              <a:rPr lang="en-US" sz="2000" dirty="0"/>
              <a:t>) over time and the returns (</a:t>
            </a:r>
            <a:r>
              <a:rPr lang="en-US" sz="2000" i="1" dirty="0" err="1"/>
              <a:t>R</a:t>
            </a:r>
            <a:r>
              <a:rPr lang="en-US" sz="2000" baseline="-25000" dirty="0" err="1"/>
              <a:t>Mt</a:t>
            </a:r>
            <a:r>
              <a:rPr lang="en-US" sz="2000" dirty="0"/>
              <a:t>) to the market portfolio</a:t>
            </a:r>
          </a:p>
          <a:p>
            <a:pPr lvl="2" eaLnBrk="1" hangingPunct="1">
              <a:lnSpc>
                <a:spcPct val="110000"/>
              </a:lnSpc>
              <a:buFont typeface="Wingdings" pitchFamily="2" charset="2"/>
              <a:buChar char="§"/>
            </a:pPr>
            <a:endParaRPr lang="en-US" sz="2000" dirty="0"/>
          </a:p>
          <a:p>
            <a:pPr lvl="2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dirty="0"/>
              <a:t>The slope of the regression line is beta</a:t>
            </a:r>
          </a:p>
          <a:p>
            <a:pPr lvl="2" eaLnBrk="1" hangingPunct="1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2000" dirty="0"/>
              <a:t>See Exhibit 8.10</a:t>
            </a:r>
          </a:p>
        </p:txBody>
      </p:sp>
      <p:graphicFrame>
        <p:nvGraphicFramePr>
          <p:cNvPr id="712744" name="Object 40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3278188" y="4660900"/>
          <a:ext cx="2968625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1" name="Equation" r:id="rId3" imgW="1371600" imgH="241200" progId="Equation.3">
                  <p:embed/>
                </p:oleObj>
              </mc:Choice>
              <mc:Fallback>
                <p:oleObj name="Equation" r:id="rId3" imgW="1371600" imgH="241200" progId="Equation.3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8188" y="4660900"/>
                        <a:ext cx="2968625" cy="522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8" name="Slide Number Placeholder 7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8-</a:t>
            </a:r>
            <a:fld id="{9ED2FDE5-9CEF-440D-8062-A24F11322923}" type="slidenum">
              <a:rPr lang="en-US"/>
              <a:pPr/>
              <a:t>28</a:t>
            </a:fld>
            <a:endParaRPr lang="en-US"/>
          </a:p>
        </p:txBody>
      </p:sp>
      <p:grpSp>
        <p:nvGrpSpPr>
          <p:cNvPr id="6151" name="Group 39"/>
          <p:cNvGrpSpPr>
            <a:grpSpLocks/>
          </p:cNvGrpSpPr>
          <p:nvPr/>
        </p:nvGrpSpPr>
        <p:grpSpPr bwMode="auto">
          <a:xfrm>
            <a:off x="2667000" y="2286000"/>
            <a:ext cx="3657600" cy="992188"/>
            <a:chOff x="1104" y="1886"/>
            <a:chExt cx="2232" cy="577"/>
          </a:xfrm>
        </p:grpSpPr>
        <p:sp>
          <p:nvSpPr>
            <p:cNvPr id="6152" name="AutoShape 14"/>
            <p:cNvSpPr>
              <a:spLocks noChangeAspect="1" noChangeArrowheads="1" noTextEdit="1"/>
            </p:cNvSpPr>
            <p:nvPr/>
          </p:nvSpPr>
          <p:spPr bwMode="auto">
            <a:xfrm>
              <a:off x="1104" y="1897"/>
              <a:ext cx="2232" cy="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3" name="Line 16"/>
            <p:cNvSpPr>
              <a:spLocks noChangeShapeType="1"/>
            </p:cNvSpPr>
            <p:nvPr/>
          </p:nvSpPr>
          <p:spPr bwMode="auto">
            <a:xfrm>
              <a:off x="1518" y="2163"/>
              <a:ext cx="306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4" name="Line 17"/>
            <p:cNvSpPr>
              <a:spLocks noChangeShapeType="1"/>
            </p:cNvSpPr>
            <p:nvPr/>
          </p:nvSpPr>
          <p:spPr bwMode="auto">
            <a:xfrm>
              <a:off x="2292" y="2163"/>
              <a:ext cx="1000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5" name="Rectangle 18"/>
            <p:cNvSpPr>
              <a:spLocks noChangeArrowheads="1"/>
            </p:cNvSpPr>
            <p:nvPr/>
          </p:nvSpPr>
          <p:spPr bwMode="auto">
            <a:xfrm>
              <a:off x="2805" y="2175"/>
              <a:ext cx="58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1">
                  <a:latin typeface="Times New Roman" pitchFamily="18" charset="0"/>
                </a:rPr>
                <a:t>2</a:t>
              </a:r>
              <a:endParaRPr lang="en-US" b="1"/>
            </a:p>
          </p:txBody>
        </p:sp>
        <p:sp>
          <p:nvSpPr>
            <p:cNvPr id="6156" name="Rectangle 19"/>
            <p:cNvSpPr>
              <a:spLocks noChangeArrowheads="1"/>
            </p:cNvSpPr>
            <p:nvPr/>
          </p:nvSpPr>
          <p:spPr bwMode="auto">
            <a:xfrm>
              <a:off x="3216" y="1909"/>
              <a:ext cx="65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>
                  <a:latin typeface="Times New Roman" pitchFamily="18" charset="0"/>
                </a:rPr>
                <a:t>)</a:t>
              </a:r>
              <a:endParaRPr lang="en-US" b="1"/>
            </a:p>
          </p:txBody>
        </p:sp>
        <p:sp>
          <p:nvSpPr>
            <p:cNvPr id="6157" name="Rectangle 20"/>
            <p:cNvSpPr>
              <a:spLocks noChangeArrowheads="1"/>
            </p:cNvSpPr>
            <p:nvPr/>
          </p:nvSpPr>
          <p:spPr bwMode="auto">
            <a:xfrm>
              <a:off x="2876" y="1909"/>
              <a:ext cx="48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>
                  <a:latin typeface="Times New Roman" pitchFamily="18" charset="0"/>
                </a:rPr>
                <a:t>,</a:t>
              </a:r>
              <a:endParaRPr lang="en-US" b="1"/>
            </a:p>
          </p:txBody>
        </p:sp>
        <p:sp>
          <p:nvSpPr>
            <p:cNvPr id="6158" name="Rectangle 21"/>
            <p:cNvSpPr>
              <a:spLocks noChangeArrowheads="1"/>
            </p:cNvSpPr>
            <p:nvPr/>
          </p:nvSpPr>
          <p:spPr bwMode="auto">
            <a:xfrm>
              <a:off x="2627" y="1909"/>
              <a:ext cx="65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>
                  <a:latin typeface="Times New Roman" pitchFamily="18" charset="0"/>
                </a:rPr>
                <a:t>(</a:t>
              </a:r>
              <a:endParaRPr lang="en-US" b="1"/>
            </a:p>
          </p:txBody>
        </p:sp>
        <p:sp>
          <p:nvSpPr>
            <p:cNvPr id="6159" name="Rectangle 22"/>
            <p:cNvSpPr>
              <a:spLocks noChangeArrowheads="1"/>
            </p:cNvSpPr>
            <p:nvPr/>
          </p:nvSpPr>
          <p:spPr bwMode="auto">
            <a:xfrm>
              <a:off x="2792" y="2315"/>
              <a:ext cx="103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1" i="1">
                  <a:latin typeface="Times New Roman" pitchFamily="18" charset="0"/>
                </a:rPr>
                <a:t>M</a:t>
              </a:r>
              <a:endParaRPr lang="en-US" b="1"/>
            </a:p>
          </p:txBody>
        </p:sp>
        <p:sp>
          <p:nvSpPr>
            <p:cNvPr id="6160" name="Rectangle 23"/>
            <p:cNvSpPr>
              <a:spLocks noChangeArrowheads="1"/>
            </p:cNvSpPr>
            <p:nvPr/>
          </p:nvSpPr>
          <p:spPr bwMode="auto">
            <a:xfrm>
              <a:off x="3077" y="2033"/>
              <a:ext cx="104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1" i="1">
                  <a:latin typeface="Times New Roman" pitchFamily="18" charset="0"/>
                </a:rPr>
                <a:t>M</a:t>
              </a:r>
              <a:endParaRPr lang="en-US" b="1"/>
            </a:p>
          </p:txBody>
        </p:sp>
        <p:sp>
          <p:nvSpPr>
            <p:cNvPr id="6161" name="Rectangle 24"/>
            <p:cNvSpPr>
              <a:spLocks noChangeArrowheads="1"/>
            </p:cNvSpPr>
            <p:nvPr/>
          </p:nvSpPr>
          <p:spPr bwMode="auto">
            <a:xfrm>
              <a:off x="2820" y="2033"/>
              <a:ext cx="32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1" i="1">
                  <a:latin typeface="Times New Roman" pitchFamily="18" charset="0"/>
                </a:rPr>
                <a:t>i</a:t>
              </a:r>
              <a:endParaRPr lang="en-US" b="1"/>
            </a:p>
          </p:txBody>
        </p:sp>
        <p:sp>
          <p:nvSpPr>
            <p:cNvPr id="6162" name="Rectangle 25"/>
            <p:cNvSpPr>
              <a:spLocks noChangeArrowheads="1"/>
            </p:cNvSpPr>
            <p:nvPr/>
          </p:nvSpPr>
          <p:spPr bwMode="auto">
            <a:xfrm>
              <a:off x="1917" y="2159"/>
              <a:ext cx="135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1" i="1">
                  <a:latin typeface="Times New Roman" pitchFamily="18" charset="0"/>
                </a:rPr>
                <a:t>iM</a:t>
              </a:r>
              <a:endParaRPr lang="en-US" b="1"/>
            </a:p>
          </p:txBody>
        </p:sp>
        <p:sp>
          <p:nvSpPr>
            <p:cNvPr id="6163" name="Rectangle 26"/>
            <p:cNvSpPr>
              <a:spLocks noChangeArrowheads="1"/>
            </p:cNvSpPr>
            <p:nvPr/>
          </p:nvSpPr>
          <p:spPr bwMode="auto">
            <a:xfrm>
              <a:off x="1678" y="2315"/>
              <a:ext cx="104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1" i="1">
                  <a:latin typeface="Times New Roman" pitchFamily="18" charset="0"/>
                </a:rPr>
                <a:t>M</a:t>
              </a:r>
              <a:endParaRPr lang="en-US" b="1"/>
            </a:p>
          </p:txBody>
        </p:sp>
        <p:sp>
          <p:nvSpPr>
            <p:cNvPr id="6164" name="Rectangle 27"/>
            <p:cNvSpPr>
              <a:spLocks noChangeArrowheads="1"/>
            </p:cNvSpPr>
            <p:nvPr/>
          </p:nvSpPr>
          <p:spPr bwMode="auto">
            <a:xfrm>
              <a:off x="1708" y="2033"/>
              <a:ext cx="32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1" i="1">
                  <a:latin typeface="Times New Roman" pitchFamily="18" charset="0"/>
                </a:rPr>
                <a:t>i</a:t>
              </a:r>
              <a:endParaRPr lang="en-US" b="1"/>
            </a:p>
          </p:txBody>
        </p:sp>
        <p:sp>
          <p:nvSpPr>
            <p:cNvPr id="6165" name="Rectangle 28"/>
            <p:cNvSpPr>
              <a:spLocks noChangeArrowheads="1"/>
            </p:cNvSpPr>
            <p:nvPr/>
          </p:nvSpPr>
          <p:spPr bwMode="auto">
            <a:xfrm>
              <a:off x="1256" y="2159"/>
              <a:ext cx="32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1" i="1">
                  <a:latin typeface="Times New Roman" pitchFamily="18" charset="0"/>
                </a:rPr>
                <a:t>i</a:t>
              </a:r>
              <a:endParaRPr lang="en-US" b="1"/>
            </a:p>
          </p:txBody>
        </p:sp>
        <p:sp>
          <p:nvSpPr>
            <p:cNvPr id="6166" name="Rectangle 29"/>
            <p:cNvSpPr>
              <a:spLocks noChangeArrowheads="1"/>
            </p:cNvSpPr>
            <p:nvPr/>
          </p:nvSpPr>
          <p:spPr bwMode="auto">
            <a:xfrm>
              <a:off x="2957" y="1909"/>
              <a:ext cx="129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i="1">
                  <a:latin typeface="Times New Roman" pitchFamily="18" charset="0"/>
                </a:rPr>
                <a:t>R</a:t>
              </a:r>
              <a:endParaRPr lang="en-US" b="1"/>
            </a:p>
          </p:txBody>
        </p:sp>
        <p:sp>
          <p:nvSpPr>
            <p:cNvPr id="6167" name="Rectangle 30"/>
            <p:cNvSpPr>
              <a:spLocks noChangeArrowheads="1"/>
            </p:cNvSpPr>
            <p:nvPr/>
          </p:nvSpPr>
          <p:spPr bwMode="auto">
            <a:xfrm>
              <a:off x="2705" y="1909"/>
              <a:ext cx="129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i="1">
                  <a:latin typeface="Times New Roman" pitchFamily="18" charset="0"/>
                </a:rPr>
                <a:t>R</a:t>
              </a:r>
              <a:endParaRPr lang="en-US" b="1"/>
            </a:p>
          </p:txBody>
        </p:sp>
        <p:sp>
          <p:nvSpPr>
            <p:cNvPr id="6168" name="Rectangle 31"/>
            <p:cNvSpPr>
              <a:spLocks noChangeArrowheads="1"/>
            </p:cNvSpPr>
            <p:nvPr/>
          </p:nvSpPr>
          <p:spPr bwMode="auto">
            <a:xfrm>
              <a:off x="2299" y="1909"/>
              <a:ext cx="312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i="1">
                  <a:latin typeface="Times New Roman" pitchFamily="18" charset="0"/>
                </a:rPr>
                <a:t>Cov</a:t>
              </a:r>
              <a:endParaRPr lang="en-US" b="1"/>
            </a:p>
          </p:txBody>
        </p:sp>
        <p:sp>
          <p:nvSpPr>
            <p:cNvPr id="6169" name="Rectangle 32"/>
            <p:cNvSpPr>
              <a:spLocks noChangeArrowheads="1"/>
            </p:cNvSpPr>
            <p:nvPr/>
          </p:nvSpPr>
          <p:spPr bwMode="auto">
            <a:xfrm>
              <a:off x="1859" y="2035"/>
              <a:ext cx="75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i="1">
                  <a:latin typeface="Times New Roman" pitchFamily="18" charset="0"/>
                </a:rPr>
                <a:t>r</a:t>
              </a:r>
              <a:endParaRPr lang="en-US" b="1"/>
            </a:p>
          </p:txBody>
        </p:sp>
        <p:sp>
          <p:nvSpPr>
            <p:cNvPr id="6170" name="Rectangle 33"/>
            <p:cNvSpPr>
              <a:spLocks noChangeArrowheads="1"/>
            </p:cNvSpPr>
            <p:nvPr/>
          </p:nvSpPr>
          <p:spPr bwMode="auto">
            <a:xfrm>
              <a:off x="2644" y="2168"/>
              <a:ext cx="118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i="1">
                  <a:latin typeface="Symbol" pitchFamily="18" charset="2"/>
                </a:rPr>
                <a:t>s</a:t>
              </a:r>
              <a:endParaRPr lang="en-US" b="1"/>
            </a:p>
          </p:txBody>
        </p:sp>
        <p:sp>
          <p:nvSpPr>
            <p:cNvPr id="6171" name="Rectangle 34"/>
            <p:cNvSpPr>
              <a:spLocks noChangeArrowheads="1"/>
            </p:cNvSpPr>
            <p:nvPr/>
          </p:nvSpPr>
          <p:spPr bwMode="auto">
            <a:xfrm>
              <a:off x="1516" y="2168"/>
              <a:ext cx="117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i="1">
                  <a:latin typeface="Symbol" pitchFamily="18" charset="2"/>
                </a:rPr>
                <a:t>s</a:t>
              </a:r>
              <a:endParaRPr lang="en-US" b="1"/>
            </a:p>
          </p:txBody>
        </p:sp>
        <p:sp>
          <p:nvSpPr>
            <p:cNvPr id="6172" name="Rectangle 35"/>
            <p:cNvSpPr>
              <a:spLocks noChangeArrowheads="1"/>
            </p:cNvSpPr>
            <p:nvPr/>
          </p:nvSpPr>
          <p:spPr bwMode="auto">
            <a:xfrm>
              <a:off x="1566" y="1886"/>
              <a:ext cx="117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i="1">
                  <a:latin typeface="Symbol" pitchFamily="18" charset="2"/>
                </a:rPr>
                <a:t>s</a:t>
              </a:r>
              <a:endParaRPr lang="en-US" b="1"/>
            </a:p>
          </p:txBody>
        </p:sp>
        <p:sp>
          <p:nvSpPr>
            <p:cNvPr id="6173" name="Rectangle 36"/>
            <p:cNvSpPr>
              <a:spLocks noChangeArrowheads="1"/>
            </p:cNvSpPr>
            <p:nvPr/>
          </p:nvSpPr>
          <p:spPr bwMode="auto">
            <a:xfrm>
              <a:off x="1137" y="2012"/>
              <a:ext cx="107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i="1">
                  <a:latin typeface="Symbol" pitchFamily="18" charset="2"/>
                </a:rPr>
                <a:t>b</a:t>
              </a:r>
              <a:endParaRPr lang="en-US" b="1"/>
            </a:p>
          </p:txBody>
        </p:sp>
        <p:sp>
          <p:nvSpPr>
            <p:cNvPr id="6174" name="Rectangle 37"/>
            <p:cNvSpPr>
              <a:spLocks noChangeArrowheads="1"/>
            </p:cNvSpPr>
            <p:nvPr/>
          </p:nvSpPr>
          <p:spPr bwMode="auto">
            <a:xfrm>
              <a:off x="2133" y="2012"/>
              <a:ext cx="106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>
                  <a:latin typeface="Symbol" pitchFamily="18" charset="2"/>
                </a:rPr>
                <a:t>=</a:t>
              </a:r>
              <a:endParaRPr lang="en-US" b="1"/>
            </a:p>
          </p:txBody>
        </p:sp>
        <p:sp>
          <p:nvSpPr>
            <p:cNvPr id="6175" name="Rectangle 38"/>
            <p:cNvSpPr>
              <a:spLocks noChangeArrowheads="1"/>
            </p:cNvSpPr>
            <p:nvPr/>
          </p:nvSpPr>
          <p:spPr bwMode="auto">
            <a:xfrm>
              <a:off x="1359" y="2012"/>
              <a:ext cx="106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>
                  <a:latin typeface="Symbol" pitchFamily="18" charset="2"/>
                </a:rPr>
                <a:t>=</a:t>
              </a:r>
              <a:endParaRPr lang="en-US" b="1"/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 © 2012 Cengage Learning.  All Rights Reserved. May not scanned, copied or duplicated, or posted to a publicly accessible website, in whole or in part.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2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Exhibit 8.10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 © 2012 Cengage Learning.  All Rights Reserved. May not scanned, copied or duplicated, or posted to a publicly accessible website, in whole or in part.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8-</a:t>
            </a:r>
            <a:fld id="{494C0017-C2CA-4931-9803-E5D9A234D185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69634" name="Picture 2" descr="C:\LB-FIN650\LB-FIN650Edit\JPG files of exhibits\Ch 08\Reilly10e_Exhibit08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95400"/>
            <a:ext cx="7645375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3948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10600" cy="944563"/>
          </a:xfrm>
        </p:spPr>
        <p:txBody>
          <a:bodyPr/>
          <a:lstStyle/>
          <a:p>
            <a:pPr eaLnBrk="1" hangingPunct="1">
              <a:defRPr/>
            </a:pPr>
            <a:r>
              <a:rPr lang="en-US" b="1"/>
              <a:t>Background for Capital Market Theory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Assumptions of Capital Market Theory</a:t>
            </a:r>
          </a:p>
          <a:p>
            <a:pPr lvl="1" eaLnBrk="1" hangingPunct="1"/>
            <a:r>
              <a:rPr lang="en-US"/>
              <a:t>All investors are Markowitz efficient investors who want to target points on the efficient frontier </a:t>
            </a:r>
          </a:p>
          <a:p>
            <a:pPr lvl="1" eaLnBrk="1" hangingPunct="1"/>
            <a:r>
              <a:rPr lang="en-US"/>
              <a:t>Investors can borrow or lend any amount of money at the risk-free rate of return (RFR)</a:t>
            </a:r>
          </a:p>
          <a:p>
            <a:pPr lvl="1" eaLnBrk="1" hangingPunct="1"/>
            <a:r>
              <a:rPr lang="en-US"/>
              <a:t>All investors have homogeneous expectations; that is, they estimate identical probability distributions for future rates of return</a:t>
            </a:r>
          </a:p>
          <a:p>
            <a:pPr lvl="1" eaLnBrk="1" hangingPunct="1"/>
            <a:r>
              <a:rPr lang="en-US"/>
              <a:t>All investors have the same one-period time horizon such as one-month, six months, or one year</a:t>
            </a:r>
          </a:p>
        </p:txBody>
      </p:sp>
      <p:sp>
        <p:nvSpPr>
          <p:cNvPr id="14338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8-</a:t>
            </a:r>
            <a:fld id="{E71F8BA6-4C21-447A-97C5-E0D1C7F5BAAB}" type="slidenum">
              <a:rPr lang="en-US"/>
              <a:pPr/>
              <a:t>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 © 2012 Cengage Learning.  All Rights Reserved. May not scanned, copied or duplicated, or posted to a publicly accessible website, in whole or in part.</a:t>
            </a: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/>
              <a:t>The Capital Asset Pricing Model</a:t>
            </a:r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295400"/>
            <a:ext cx="8001000" cy="4876800"/>
          </a:xfrm>
        </p:spPr>
        <p:txBody>
          <a:bodyPr/>
          <a:lstStyle/>
          <a:p>
            <a:pPr eaLnBrk="1" hangingPunct="1"/>
            <a:r>
              <a:rPr lang="en-US" dirty="0"/>
              <a:t>The Impact of the Time Interval</a:t>
            </a:r>
          </a:p>
          <a:p>
            <a:pPr lvl="1" eaLnBrk="1" hangingPunct="1"/>
            <a:r>
              <a:rPr lang="en-US" dirty="0"/>
              <a:t>The number of observations and time interval used in the calculation of beta vary widely, causing beta to vary</a:t>
            </a:r>
          </a:p>
          <a:p>
            <a:pPr lvl="1" eaLnBrk="1" hangingPunct="1"/>
            <a:r>
              <a:rPr lang="en-US" dirty="0"/>
              <a:t>There is no “correct” interval for analysis</a:t>
            </a:r>
          </a:p>
          <a:p>
            <a:pPr lvl="1" eaLnBrk="1" hangingPunct="1"/>
            <a:r>
              <a:rPr lang="en-US" dirty="0"/>
              <a:t>Morningstar uses monthly returns over five years</a:t>
            </a:r>
          </a:p>
          <a:p>
            <a:pPr lvl="1" eaLnBrk="1" hangingPunct="1"/>
            <a:r>
              <a:rPr lang="en-US" dirty="0"/>
              <a:t>Bloomberg uses weekly returns over two years, although the system allows users to change the time intervals</a:t>
            </a:r>
          </a:p>
          <a:p>
            <a:pPr lvl="1"/>
            <a:r>
              <a:rPr lang="en-US" dirty="0"/>
              <a:t>Reuters Analytics uses daily returns over two years</a:t>
            </a:r>
          </a:p>
        </p:txBody>
      </p:sp>
      <p:sp>
        <p:nvSpPr>
          <p:cNvPr id="8195" name="Slide Number Placeholder 7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8-</a:t>
            </a:r>
            <a:fld id="{CD3D5D57-4775-495B-A9CD-CC40F7CE0D6B}" type="slidenum">
              <a:rPr lang="en-US"/>
              <a:pPr/>
              <a:t>30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 © 2012 Cengage Learning.  All Rights Reserved. May not scanned, copied or duplicated, or posted to a publicly accessible website, in whole or in part.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/>
              <a:t>The Capital Asset Pricing Model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1219200"/>
            <a:ext cx="7848600" cy="4876800"/>
          </a:xfrm>
        </p:spPr>
        <p:txBody>
          <a:bodyPr/>
          <a:lstStyle/>
          <a:p>
            <a:pPr eaLnBrk="1" hangingPunct="1"/>
            <a:r>
              <a:rPr lang="en-US"/>
              <a:t>The Effect of the Market Proxy</a:t>
            </a:r>
          </a:p>
          <a:p>
            <a:pPr lvl="1" eaLnBrk="1" hangingPunct="1"/>
            <a:r>
              <a:rPr lang="en-US"/>
              <a:t>Theoretically, the market portfolio should include all U.S. and non-U.S. stocks and bonds, real estate, coins, stamps, art, antiques, and any other marketable risky asset from around the world</a:t>
            </a:r>
          </a:p>
          <a:p>
            <a:pPr lvl="1" eaLnBrk="1" hangingPunct="1"/>
            <a:r>
              <a:rPr lang="en-US"/>
              <a:t>Most people use the Standard &amp; Poor’s 500 Composite Index as the proxy due to</a:t>
            </a:r>
          </a:p>
          <a:p>
            <a:pPr lvl="2" eaLnBrk="1" hangingPunct="1"/>
            <a:r>
              <a:rPr lang="en-US"/>
              <a:t>It contains large proportion of the total market value of U.S. stocks</a:t>
            </a:r>
          </a:p>
          <a:p>
            <a:pPr lvl="2" eaLnBrk="1" hangingPunct="1"/>
            <a:r>
              <a:rPr lang="en-US"/>
              <a:t>It is a value weighted index</a:t>
            </a:r>
          </a:p>
          <a:p>
            <a:pPr lvl="1" eaLnBrk="1" hangingPunct="1"/>
            <a:r>
              <a:rPr lang="en-US"/>
              <a:t>Using a different proxy for the market portfolio will lead to a different beta value </a:t>
            </a:r>
            <a:endParaRPr lang="en-US">
              <a:cs typeface="Times New Roman" pitchFamily="18" charset="0"/>
            </a:endParaRPr>
          </a:p>
        </p:txBody>
      </p:sp>
      <p:sp>
        <p:nvSpPr>
          <p:cNvPr id="9219" name="Slide Number Placeholder 7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8-</a:t>
            </a:r>
            <a:fld id="{84D16456-C078-42E9-86A1-869C557302AE}" type="slidenum">
              <a:rPr lang="en-US"/>
              <a:pPr/>
              <a:t>31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 © 2012 Cengage Learning.  All Rights Reserved. May not scanned, copied or duplicated, or posted to a publicly accessible website, in whole or in part.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/>
              <a:t>The Capital Asset Pricing Model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1219200"/>
            <a:ext cx="7848600" cy="4876800"/>
          </a:xfrm>
        </p:spPr>
        <p:txBody>
          <a:bodyPr/>
          <a:lstStyle/>
          <a:p>
            <a:pPr eaLnBrk="1" hangingPunct="1"/>
            <a:r>
              <a:rPr lang="en-US" dirty="0"/>
              <a:t>Industry Characteristic Line</a:t>
            </a:r>
          </a:p>
          <a:p>
            <a:pPr lvl="1" eaLnBrk="1" hangingPunct="1"/>
            <a:r>
              <a:rPr lang="en-US" dirty="0"/>
              <a:t>The characteristic line used to estimate beta value can be computed for sector indexes</a:t>
            </a:r>
          </a:p>
          <a:p>
            <a:pPr lvl="1" eaLnBrk="1" hangingPunct="1"/>
            <a:r>
              <a:rPr lang="en-US" dirty="0"/>
              <a:t>Exhibit 8.12 shows the result of nine industry characteristic lines with the S&amp;P 500 index over December 2009 to December 2010</a:t>
            </a:r>
          </a:p>
          <a:p>
            <a:pPr lvl="1" eaLnBrk="1" hangingPunct="1"/>
            <a:r>
              <a:rPr lang="en-US" dirty="0"/>
              <a:t>The correlation coefficients ranges from 0.7 to 0.98, seven of which are above 0.9</a:t>
            </a:r>
          </a:p>
          <a:p>
            <a:pPr lvl="1" eaLnBrk="1" hangingPunct="1"/>
            <a:r>
              <a:rPr lang="en-US" dirty="0"/>
              <a:t>The beta coefficients ranges from 0.54 for Utilities to 1.28 for Materials</a:t>
            </a:r>
          </a:p>
        </p:txBody>
      </p:sp>
      <p:sp>
        <p:nvSpPr>
          <p:cNvPr id="9219" name="Slide Number Placeholder 7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8-</a:t>
            </a:r>
            <a:fld id="{84D16456-C078-42E9-86A1-869C557302AE}" type="slidenum">
              <a:rPr lang="en-US"/>
              <a:pPr/>
              <a:t>32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 © 2012 Cengage Learning.  All Rights Reserved. May not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948171646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Exhibit 8.12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 © 2012 Cengage Learning.  All Rights Reserved. May not scanned, copied or duplicated, or posted to a publicly accessible website, in whole or in part.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8-</a:t>
            </a:r>
            <a:fld id="{494C0017-C2CA-4931-9803-E5D9A234D185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70658" name="Picture 2" descr="C:\LB-FIN650\LB-FIN650Edit\JPG files of exhibits\Ch 08\Reilly10e_Exhibit08-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95400"/>
            <a:ext cx="786074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33494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/>
              <a:t>Relaxing the Assumptions</a:t>
            </a:r>
          </a:p>
        </p:txBody>
      </p:sp>
      <p:sp>
        <p:nvSpPr>
          <p:cNvPr id="3481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8-</a:t>
            </a:r>
            <a:fld id="{89DA21C8-E264-42FC-87F6-0C966BB273F2}" type="slidenum">
              <a:rPr lang="en-US"/>
              <a:pPr/>
              <a:t>34</a:t>
            </a:fld>
            <a:endParaRPr lang="en-US"/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19200" y="1295400"/>
            <a:ext cx="7924800" cy="4876800"/>
          </a:xfrm>
        </p:spPr>
        <p:txBody>
          <a:bodyPr/>
          <a:lstStyle/>
          <a:p>
            <a:pPr eaLnBrk="1" hangingPunct="1"/>
            <a:r>
              <a:rPr lang="en-US" dirty="0"/>
              <a:t>Differential Borrowing and Lending Rates</a:t>
            </a:r>
          </a:p>
          <a:p>
            <a:pPr lvl="1" eaLnBrk="1" hangingPunct="1"/>
            <a:r>
              <a:rPr lang="en-US" dirty="0">
                <a:cs typeface="Times New Roman" pitchFamily="18" charset="0"/>
              </a:rPr>
              <a:t>When borrowing rate, R </a:t>
            </a:r>
            <a:r>
              <a:rPr lang="en-US" baseline="-25000" dirty="0">
                <a:cs typeface="Times New Roman" pitchFamily="18" charset="0"/>
              </a:rPr>
              <a:t>b</a:t>
            </a:r>
            <a:r>
              <a:rPr lang="en-US" dirty="0">
                <a:cs typeface="Times New Roman" pitchFamily="18" charset="0"/>
              </a:rPr>
              <a:t>,  is higher than RFR, the SML will be “broken” into two lines</a:t>
            </a:r>
          </a:p>
          <a:p>
            <a:pPr lvl="1" eaLnBrk="1" hangingPunct="1"/>
            <a:r>
              <a:rPr lang="en-US" dirty="0">
                <a:cs typeface="Times New Roman" pitchFamily="18" charset="0"/>
              </a:rPr>
              <a:t>See Exhibit 8.13 </a:t>
            </a:r>
            <a:endParaRPr lang="en-US" dirty="0"/>
          </a:p>
          <a:p>
            <a:pPr eaLnBrk="1" hangingPunct="1"/>
            <a:r>
              <a:rPr lang="en-US" dirty="0">
                <a:cs typeface="Times New Roman" pitchFamily="18" charset="0"/>
              </a:rPr>
              <a:t>Zero Beta Model</a:t>
            </a:r>
          </a:p>
          <a:p>
            <a:pPr lvl="1" eaLnBrk="1" hangingPunct="1"/>
            <a:r>
              <a:rPr lang="en-US" dirty="0">
                <a:cs typeface="Times New Roman" pitchFamily="18" charset="0"/>
              </a:rPr>
              <a:t>Instead of a risk-free rate, a zero-beta portfolio (uncorrelated with the market portfolio) can be used to draw the “SML” line</a:t>
            </a:r>
          </a:p>
          <a:p>
            <a:pPr lvl="1" eaLnBrk="1" hangingPunct="1"/>
            <a:r>
              <a:rPr lang="en-US" dirty="0">
                <a:cs typeface="Times New Roman" pitchFamily="18" charset="0"/>
              </a:rPr>
              <a:t>Since the zero-beta portfolio is likely to have a higher return than the risk-free rate, this “SML” will have a less steep slope</a:t>
            </a:r>
          </a:p>
          <a:p>
            <a:pPr eaLnBrk="1" hangingPunct="1"/>
            <a:endParaRPr lang="en-US" sz="2400" dirty="0"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 © 2012 Cengage Learning.  All Rights Reserved. May not scanned, copied or duplicated, or posted to a publicly accessible website, in whole or in part.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Exhibit 8.13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 © 2012 Cengage Learning.  All Rights Reserved. May not scanned, copied or duplicated, or posted to a publicly accessible website, in whole or in part.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8-</a:t>
            </a:r>
            <a:fld id="{494C0017-C2CA-4931-9803-E5D9A234D185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71682" name="Picture 2" descr="C:\LB-FIN650\LB-FIN650Edit\JPG files of exhibits\Ch 08\Reilly10e_Exhibit08-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19200"/>
            <a:ext cx="7924800" cy="507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32194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/>
              <a:t>Relaxing the Assumptions</a:t>
            </a:r>
          </a:p>
        </p:txBody>
      </p:sp>
      <p:sp>
        <p:nvSpPr>
          <p:cNvPr id="3686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8-</a:t>
            </a:r>
            <a:fld id="{FFB30AF3-5BBE-485A-9F00-567FFE2AC2BE}" type="slidenum">
              <a:rPr lang="en-US"/>
              <a:pPr/>
              <a:t>36</a:t>
            </a:fld>
            <a:endParaRPr lang="en-US"/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43000" y="1219200"/>
            <a:ext cx="8001000" cy="5181600"/>
          </a:xfrm>
        </p:spPr>
        <p:txBody>
          <a:bodyPr/>
          <a:lstStyle/>
          <a:p>
            <a:pPr eaLnBrk="1" hangingPunct="1"/>
            <a:r>
              <a:rPr lang="en-US">
                <a:cs typeface="Times New Roman" pitchFamily="18" charset="0"/>
              </a:rPr>
              <a:t>Transaction Costs</a:t>
            </a:r>
          </a:p>
          <a:p>
            <a:pPr lvl="1" eaLnBrk="1" hangingPunct="1"/>
            <a:r>
              <a:rPr lang="en-US">
                <a:cs typeface="Times New Roman" pitchFamily="18" charset="0"/>
              </a:rPr>
              <a:t>With transactions costs, the SML will be a band of securities, rather than a straight line</a:t>
            </a:r>
          </a:p>
          <a:p>
            <a:pPr eaLnBrk="1" hangingPunct="1"/>
            <a:r>
              <a:rPr lang="en-US">
                <a:cs typeface="Times New Roman" pitchFamily="18" charset="0"/>
              </a:rPr>
              <a:t>Heterogeneous Expectations and Planning Periods</a:t>
            </a:r>
          </a:p>
          <a:p>
            <a:pPr lvl="1" eaLnBrk="1" hangingPunct="1"/>
            <a:r>
              <a:rPr lang="en-US">
                <a:cs typeface="Times New Roman" pitchFamily="18" charset="0"/>
              </a:rPr>
              <a:t>Heterogeneous expectations will create </a:t>
            </a:r>
            <a:r>
              <a:rPr lang="en-US"/>
              <a:t>a set (band) of lines with a breadth determined by the divergence of expectations</a:t>
            </a:r>
            <a:endParaRPr lang="en-US">
              <a:cs typeface="Times New Roman" pitchFamily="18" charset="0"/>
            </a:endParaRPr>
          </a:p>
          <a:p>
            <a:pPr lvl="1" eaLnBrk="1" hangingPunct="1"/>
            <a:r>
              <a:rPr lang="en-US"/>
              <a:t>The impact of planning periods is similar</a:t>
            </a:r>
            <a:endParaRPr lang="en-US">
              <a:cs typeface="Times New Roman" pitchFamily="18" charset="0"/>
            </a:endParaRPr>
          </a:p>
          <a:p>
            <a:pPr eaLnBrk="1" hangingPunct="1"/>
            <a:r>
              <a:rPr lang="en-US">
                <a:cs typeface="Times New Roman" pitchFamily="18" charset="0"/>
              </a:rPr>
              <a:t>Taxes</a:t>
            </a:r>
          </a:p>
          <a:p>
            <a:pPr lvl="1" eaLnBrk="1" hangingPunct="1"/>
            <a:r>
              <a:rPr lang="en-US">
                <a:cs typeface="Times New Roman" pitchFamily="18" charset="0"/>
              </a:rPr>
              <a:t>Differential tax rates could cause major differences in the CML and SML among investors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 © 2012 Cengage Learning.  All Rights Reserved. May not scanned, copied or duplicated, or posted to a publicly accessible website, in whole or in part.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/>
              <a:t>Empirical Tests of the CAPM</a:t>
            </a:r>
          </a:p>
        </p:txBody>
      </p:sp>
      <p:sp>
        <p:nvSpPr>
          <p:cNvPr id="3789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8-</a:t>
            </a:r>
            <a:fld id="{86CD443F-9C44-4671-A0F4-F119EB014250}" type="slidenum">
              <a:rPr lang="en-US"/>
              <a:pPr/>
              <a:t>37</a:t>
            </a:fld>
            <a:endParaRPr lang="en-US"/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90600" y="1295400"/>
            <a:ext cx="8001000" cy="4495800"/>
          </a:xfrm>
        </p:spPr>
        <p:txBody>
          <a:bodyPr/>
          <a:lstStyle/>
          <a:p>
            <a:pPr eaLnBrk="1" hangingPunct="1"/>
            <a:r>
              <a:rPr lang="en-US" dirty="0">
                <a:cs typeface="Times New Roman" pitchFamily="18" charset="0"/>
              </a:rPr>
              <a:t>Stability of Beta</a:t>
            </a:r>
          </a:p>
          <a:p>
            <a:pPr lvl="1" eaLnBrk="1" hangingPunct="1"/>
            <a:r>
              <a:rPr lang="en-US" dirty="0">
                <a:cs typeface="Times New Roman" pitchFamily="18" charset="0"/>
              </a:rPr>
              <a:t>Betas for individual stocks are not stable</a:t>
            </a:r>
          </a:p>
          <a:p>
            <a:pPr lvl="1" eaLnBrk="1" hangingPunct="1"/>
            <a:r>
              <a:rPr lang="en-US" dirty="0">
                <a:cs typeface="Times New Roman" pitchFamily="18" charset="0"/>
              </a:rPr>
              <a:t>Portfolio betas are reasonably stable  </a:t>
            </a:r>
          </a:p>
          <a:p>
            <a:pPr lvl="1" eaLnBrk="1" hangingPunct="1"/>
            <a:r>
              <a:rPr lang="en-US" dirty="0">
                <a:cs typeface="Times New Roman" pitchFamily="18" charset="0"/>
              </a:rPr>
              <a:t>The larger the portfolio of stocks and longer the period, the more stable the beta of the portfolio</a:t>
            </a:r>
          </a:p>
          <a:p>
            <a:pPr lvl="1" eaLnBrk="1" hangingPunct="1"/>
            <a:r>
              <a:rPr lang="en-US" dirty="0">
                <a:cs typeface="Times New Roman" pitchFamily="18" charset="0"/>
              </a:rPr>
              <a:t>High-beta portfolios tend to decline over time toward 1 whereas low-beta portfolio tend to increase over time toward 1</a:t>
            </a:r>
          </a:p>
          <a:p>
            <a:pPr lvl="1" eaLnBrk="1" hangingPunct="1"/>
            <a:r>
              <a:rPr lang="en-US" dirty="0">
                <a:cs typeface="Times New Roman" pitchFamily="18" charset="0"/>
              </a:rPr>
              <a:t>Trading volumes may affect the beta stability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 © 2012 Cengage Learning.  All Rights Reserved. May not scanned, copied or duplicated, or posted to a publicly accessible website, in whole or in part.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/>
              <a:t>Empirical Tests of the CAPM</a:t>
            </a:r>
          </a:p>
        </p:txBody>
      </p:sp>
      <p:sp>
        <p:nvSpPr>
          <p:cNvPr id="3891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8-</a:t>
            </a:r>
            <a:fld id="{ECCB8599-F788-48E0-8E2F-7B585E10F1B8}" type="slidenum">
              <a:rPr lang="en-US"/>
              <a:pPr/>
              <a:t>38</a:t>
            </a:fld>
            <a:endParaRPr lang="en-US"/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43000" y="1219200"/>
            <a:ext cx="8001000" cy="5105400"/>
          </a:xfrm>
        </p:spPr>
        <p:txBody>
          <a:bodyPr/>
          <a:lstStyle/>
          <a:p>
            <a:pPr eaLnBrk="1" hangingPunct="1"/>
            <a:r>
              <a:rPr lang="en-US" dirty="0"/>
              <a:t>Relationship between Systematic Risk and Return</a:t>
            </a:r>
            <a:endParaRPr lang="en-US" dirty="0">
              <a:cs typeface="Times New Roman" pitchFamily="18" charset="0"/>
            </a:endParaRPr>
          </a:p>
          <a:p>
            <a:pPr lvl="1" eaLnBrk="1" hangingPunct="1">
              <a:lnSpc>
                <a:spcPct val="110000"/>
              </a:lnSpc>
            </a:pPr>
            <a:r>
              <a:rPr lang="en-US" dirty="0">
                <a:cs typeface="Times New Roman" pitchFamily="18" charset="0"/>
              </a:rPr>
              <a:t>Effect of </a:t>
            </a:r>
            <a:r>
              <a:rPr lang="en-US" dirty="0" err="1">
                <a:cs typeface="Times New Roman" pitchFamily="18" charset="0"/>
              </a:rPr>
              <a:t>Skewness</a:t>
            </a:r>
            <a:r>
              <a:rPr lang="en-US" dirty="0">
                <a:cs typeface="Times New Roman" pitchFamily="18" charset="0"/>
              </a:rPr>
              <a:t> on Relationship</a:t>
            </a:r>
          </a:p>
          <a:p>
            <a:pPr lvl="2" eaLnBrk="1" hangingPunct="1">
              <a:lnSpc>
                <a:spcPct val="110000"/>
              </a:lnSpc>
              <a:buFont typeface="Wingdings" pitchFamily="2" charset="2"/>
              <a:buChar char="§"/>
            </a:pPr>
            <a:r>
              <a:rPr lang="en-US" dirty="0">
                <a:cs typeface="Times New Roman" pitchFamily="18" charset="0"/>
              </a:rPr>
              <a:t>Investors prefer stocks with high positive </a:t>
            </a:r>
            <a:r>
              <a:rPr lang="en-US" dirty="0" err="1">
                <a:cs typeface="Times New Roman" pitchFamily="18" charset="0"/>
              </a:rPr>
              <a:t>skewness</a:t>
            </a:r>
            <a:r>
              <a:rPr lang="en-US" dirty="0">
                <a:cs typeface="Times New Roman" pitchFamily="18" charset="0"/>
              </a:rPr>
              <a:t> that provide an opportunity for very large returns </a:t>
            </a:r>
          </a:p>
          <a:p>
            <a:pPr lvl="1" eaLnBrk="1" hangingPunct="1">
              <a:lnSpc>
                <a:spcPct val="110000"/>
              </a:lnSpc>
            </a:pPr>
            <a:r>
              <a:rPr lang="en-US" dirty="0">
                <a:cs typeface="Times New Roman" pitchFamily="18" charset="0"/>
              </a:rPr>
              <a:t>Effect of Size, P/E, and Leverage</a:t>
            </a:r>
          </a:p>
          <a:p>
            <a:pPr lvl="2" eaLnBrk="1" hangingPunct="1">
              <a:lnSpc>
                <a:spcPct val="110000"/>
              </a:lnSpc>
              <a:buFont typeface="Wingdings" pitchFamily="2" charset="2"/>
              <a:buChar char="§"/>
            </a:pPr>
            <a:r>
              <a:rPr lang="en-US" dirty="0">
                <a:cs typeface="Times New Roman" pitchFamily="18" charset="0"/>
              </a:rPr>
              <a:t>Size, and P/E have an inverse impact on returns after considering the CAPM.  Financial Leverage also helps explain cross-section of returns  </a:t>
            </a:r>
          </a:p>
          <a:p>
            <a:pPr lvl="1" eaLnBrk="1" hangingPunct="1"/>
            <a:r>
              <a:rPr lang="en-US" dirty="0">
                <a:cs typeface="Times New Roman" pitchFamily="18" charset="0"/>
              </a:rPr>
              <a:t>Effect of Book-to-Market Value</a:t>
            </a:r>
          </a:p>
          <a:p>
            <a:pPr lvl="2" eaLnBrk="1" hangingPunct="1">
              <a:buFont typeface="Wingdings" pitchFamily="2" charset="2"/>
              <a:buChar char="§"/>
            </a:pPr>
            <a:r>
              <a:rPr lang="en-US" dirty="0" err="1">
                <a:cs typeface="Times New Roman" pitchFamily="18" charset="0"/>
              </a:rPr>
              <a:t>Fama</a:t>
            </a:r>
            <a:r>
              <a:rPr lang="en-US" dirty="0">
                <a:cs typeface="Times New Roman" pitchFamily="18" charset="0"/>
              </a:rPr>
              <a:t> and French (1992) found the BV/MV ratio to be a key determinant of returns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 © 2012 Cengage Learning.  All Rights Reserved. May not scanned, copied or duplicated, or posted to a publicly accessible website, in whole or in part.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82000" cy="944563"/>
          </a:xfrm>
        </p:spPr>
        <p:txBody>
          <a:bodyPr/>
          <a:lstStyle/>
          <a:p>
            <a:pPr eaLnBrk="1" hangingPunct="1">
              <a:defRPr/>
            </a:pPr>
            <a:r>
              <a:rPr lang="en-US" b="1">
                <a:cs typeface="Times New Roman" pitchFamily="18" charset="0"/>
              </a:rPr>
              <a:t>Market Portfolio: Theory vs. </a:t>
            </a:r>
            <a:r>
              <a:rPr lang="en-US" b="1" dirty="0">
                <a:cs typeface="Times New Roman" pitchFamily="18" charset="0"/>
              </a:rPr>
              <a:t>Practice</a:t>
            </a:r>
          </a:p>
        </p:txBody>
      </p:sp>
      <p:sp>
        <p:nvSpPr>
          <p:cNvPr id="3993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8-</a:t>
            </a:r>
            <a:fld id="{FC63F4BB-CCFA-4667-80E2-9E571A31D78B}" type="slidenum">
              <a:rPr lang="en-US"/>
              <a:pPr/>
              <a:t>39</a:t>
            </a:fld>
            <a:endParaRPr lang="en-US"/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1219200"/>
            <a:ext cx="7924800" cy="51054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dirty="0">
                <a:cs typeface="Times New Roman" pitchFamily="18" charset="0"/>
              </a:rPr>
              <a:t>The true market portfolio should</a:t>
            </a:r>
          </a:p>
          <a:p>
            <a:pPr lvl="1" eaLnBrk="1" hangingPunct="1">
              <a:lnSpc>
                <a:spcPct val="110000"/>
              </a:lnSpc>
            </a:pPr>
            <a:r>
              <a:rPr lang="en-US" dirty="0"/>
              <a:t>Included </a:t>
            </a:r>
            <a:r>
              <a:rPr lang="en-US" i="1" dirty="0"/>
              <a:t>all </a:t>
            </a:r>
            <a:r>
              <a:rPr lang="en-US" dirty="0"/>
              <a:t>the risky assets in the world</a:t>
            </a:r>
          </a:p>
          <a:p>
            <a:pPr lvl="1" eaLnBrk="1" hangingPunct="1">
              <a:lnSpc>
                <a:spcPct val="110000"/>
              </a:lnSpc>
            </a:pPr>
            <a:r>
              <a:rPr lang="en-US" dirty="0"/>
              <a:t>In equilibrium, the assets would be included in the portfolio in proportion to their market value</a:t>
            </a:r>
            <a:r>
              <a:rPr lang="en-US" dirty="0">
                <a:cs typeface="Times New Roman" pitchFamily="18" charset="0"/>
              </a:rPr>
              <a:t>  </a:t>
            </a:r>
          </a:p>
          <a:p>
            <a:pPr>
              <a:lnSpc>
                <a:spcPct val="110000"/>
              </a:lnSpc>
            </a:pPr>
            <a:r>
              <a:rPr lang="en-US" dirty="0">
                <a:cs typeface="Times New Roman" pitchFamily="18" charset="0"/>
              </a:rPr>
              <a:t>Using U.S. Index as a market proxy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cs typeface="Times New Roman" pitchFamily="18" charset="0"/>
              </a:rPr>
              <a:t>Most studies use an U.S. index 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cs typeface="Times New Roman" pitchFamily="18" charset="0"/>
              </a:rPr>
              <a:t>The U.S. stocks constitutes less than 15% of a truly global risky asset portfolio</a:t>
            </a:r>
          </a:p>
          <a:p>
            <a:pPr lvl="1">
              <a:lnSpc>
                <a:spcPct val="110000"/>
              </a:lnSpc>
            </a:pPr>
            <a:endParaRPr lang="en-US" dirty="0">
              <a:cs typeface="Times New Roman" pitchFamily="18" charset="0"/>
            </a:endParaRPr>
          </a:p>
          <a:p>
            <a:pPr lvl="1">
              <a:lnSpc>
                <a:spcPct val="110000"/>
              </a:lnSpc>
            </a:pPr>
            <a:endParaRPr lang="en-US" dirty="0"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 © 2012 Cengage Learning.  All Rights Reserved. May not scanned, copied or duplicated, or posted to a publicly accessible website, in whole or in part.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10600" cy="944563"/>
          </a:xfrm>
        </p:spPr>
        <p:txBody>
          <a:bodyPr/>
          <a:lstStyle/>
          <a:p>
            <a:pPr eaLnBrk="1" hangingPunct="1">
              <a:defRPr/>
            </a:pPr>
            <a:r>
              <a:rPr lang="en-US" b="1"/>
              <a:t>Background for Capital Market Theory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Assumptions (Continued)</a:t>
            </a:r>
          </a:p>
          <a:p>
            <a:pPr lvl="1" eaLnBrk="1" hangingPunct="1"/>
            <a:r>
              <a:rPr lang="en-US"/>
              <a:t>All investments are infinitely divisible, which means that it is possible to buy or sell fractional shares of any asset or portfolio </a:t>
            </a:r>
          </a:p>
          <a:p>
            <a:pPr lvl="1" eaLnBrk="1" hangingPunct="1"/>
            <a:r>
              <a:rPr lang="en-US"/>
              <a:t>There are no taxes or transaction costs involved in buying or selling assets</a:t>
            </a:r>
          </a:p>
          <a:p>
            <a:pPr lvl="1" eaLnBrk="1" hangingPunct="1"/>
            <a:r>
              <a:rPr lang="en-US"/>
              <a:t>There is no inflation or any change in interest rates, or inflation is fully anticipated</a:t>
            </a:r>
          </a:p>
          <a:p>
            <a:pPr lvl="1" eaLnBrk="1" hangingPunct="1"/>
            <a:r>
              <a:rPr lang="en-US"/>
              <a:t>Capital markets are in equilibrium, implying that all investments are properly priced in line with their risk levels</a:t>
            </a:r>
          </a:p>
        </p:txBody>
      </p:sp>
      <p:sp>
        <p:nvSpPr>
          <p:cNvPr id="15362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8-</a:t>
            </a:r>
            <a:fld id="{900E006C-EA59-438E-B6D0-18061D21E579}" type="slidenum">
              <a:rPr lang="en-US"/>
              <a:pPr/>
              <a:t>4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 © 2012 Cengage Learning.  All Rights Reserved. May not scanned, copied or duplicated, or posted to a publicly accessible website, in whole or in part.</a:t>
            </a: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82000" cy="944563"/>
          </a:xfrm>
        </p:spPr>
        <p:txBody>
          <a:bodyPr/>
          <a:lstStyle/>
          <a:p>
            <a:pPr eaLnBrk="1" hangingPunct="1">
              <a:defRPr/>
            </a:pPr>
            <a:r>
              <a:rPr lang="en-US" b="1">
                <a:cs typeface="Times New Roman" pitchFamily="18" charset="0"/>
              </a:rPr>
              <a:t>Market Portfolio: Theory vs. Practice</a:t>
            </a:r>
          </a:p>
        </p:txBody>
      </p:sp>
      <p:sp>
        <p:nvSpPr>
          <p:cNvPr id="3993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8-</a:t>
            </a:r>
            <a:fld id="{FC63F4BB-CCFA-4667-80E2-9E571A31D78B}" type="slidenum">
              <a:rPr lang="en-US"/>
              <a:pPr/>
              <a:t>40</a:t>
            </a:fld>
            <a:endParaRPr lang="en-US"/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1219200"/>
            <a:ext cx="7924800" cy="51054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dirty="0">
                <a:cs typeface="Times New Roman" pitchFamily="18" charset="0"/>
              </a:rPr>
              <a:t>The beta intercept of the SML will differ if</a:t>
            </a:r>
          </a:p>
          <a:p>
            <a:pPr lvl="1" eaLnBrk="1" hangingPunct="1">
              <a:lnSpc>
                <a:spcPct val="110000"/>
              </a:lnSpc>
            </a:pPr>
            <a:r>
              <a:rPr lang="en-US" dirty="0"/>
              <a:t>There is an error in selecting the risk-free asset</a:t>
            </a:r>
          </a:p>
          <a:p>
            <a:pPr lvl="1" eaLnBrk="1" hangingPunct="1">
              <a:lnSpc>
                <a:spcPct val="110000"/>
              </a:lnSpc>
            </a:pPr>
            <a:r>
              <a:rPr lang="en-US" dirty="0"/>
              <a:t>There is an error in selecting the market portfolio</a:t>
            </a:r>
            <a:endParaRPr lang="en-US" dirty="0">
              <a:cs typeface="Times New Roman" pitchFamily="18" charset="0"/>
            </a:endParaRPr>
          </a:p>
          <a:p>
            <a:pPr>
              <a:lnSpc>
                <a:spcPct val="110000"/>
              </a:lnSpc>
            </a:pPr>
            <a:r>
              <a:rPr lang="en-US" dirty="0">
                <a:cs typeface="Times New Roman" pitchFamily="18" charset="0"/>
              </a:rPr>
              <a:t>Using the incorrect SML may lead to incorrect evaluation of a portfolio performance</a:t>
            </a:r>
          </a:p>
          <a:p>
            <a:pPr>
              <a:lnSpc>
                <a:spcPct val="110000"/>
              </a:lnSpc>
            </a:pPr>
            <a:r>
              <a:rPr lang="en-US" dirty="0">
                <a:cs typeface="Times New Roman" pitchFamily="18" charset="0"/>
              </a:rPr>
              <a:t>Exhibit 8.18 illustrates the effects of two market proxies on betas of the 30 DJIA stocks over three different periods</a:t>
            </a:r>
          </a:p>
          <a:p>
            <a:pPr>
              <a:lnSpc>
                <a:spcPct val="110000"/>
              </a:lnSpc>
            </a:pPr>
            <a:r>
              <a:rPr lang="en-US" dirty="0">
                <a:cs typeface="Times New Roman" pitchFamily="18" charset="0"/>
              </a:rPr>
              <a:t>Exhibit 8.19 contains the risk-free rates, market returns, the slopes of the SMLs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 © 2012 Cengage Learning.  All Rights Reserved. May not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14486821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Exhibit 8.18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 © 2012 Cengage Learning.  All Rights Reserved. May not scanned, copied or duplicated, or posted to a publicly accessible website, in whole or in part.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8-</a:t>
            </a:r>
            <a:fld id="{494C0017-C2CA-4931-9803-E5D9A234D185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72706" name="Picture 2" descr="C:\LB-FIN650\LB-FIN650Edit\JPG files of exhibits\Ch 08\Reilly10e_Exhibit08-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19200"/>
            <a:ext cx="7010400" cy="507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01827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Exhibit 8.19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 © 2012 Cengage Learning.  All Rights Reserved. May not scanned, copied or duplicated, or posted to a publicly accessible website, in whole or in part.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8-</a:t>
            </a:r>
            <a:fld id="{494C0017-C2CA-4931-9803-E5D9A234D185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73730" name="Picture 2" descr="C:\LB-FIN650\LB-FIN650Edit\JPG files of exhibits\Ch 08\Reilly10e_Exhibit08-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51174"/>
            <a:ext cx="8342329" cy="26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018272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b="1"/>
              <a:t>The Internet Investments Online</a:t>
            </a:r>
          </a:p>
        </p:txBody>
      </p:sp>
      <p:sp>
        <p:nvSpPr>
          <p:cNvPr id="45060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990600" y="1524000"/>
            <a:ext cx="7162800" cy="2514600"/>
          </a:xfrm>
        </p:spPr>
        <p:txBody>
          <a:bodyPr/>
          <a:lstStyle/>
          <a:p>
            <a:pPr eaLnBrk="1" hangingPunct="1"/>
            <a:r>
              <a:rPr lang="en-US" sz="2400">
                <a:hlinkClick r:id="rId2"/>
              </a:rPr>
              <a:t>http://www.valueline.com</a:t>
            </a:r>
            <a:endParaRPr lang="en-US" sz="2400"/>
          </a:p>
          <a:p>
            <a:pPr eaLnBrk="1" hangingPunct="1"/>
            <a:r>
              <a:rPr lang="en-US" sz="2400">
                <a:hlinkClick r:id="rId3"/>
              </a:rPr>
              <a:t>http://www.wsharpe.com</a:t>
            </a:r>
            <a:endParaRPr lang="en-US" sz="2400"/>
          </a:p>
          <a:p>
            <a:pPr eaLnBrk="1" hangingPunct="1"/>
            <a:r>
              <a:rPr lang="en-US" sz="2400">
                <a:hlinkClick r:id="rId4"/>
              </a:rPr>
              <a:t>http://gsb.uchicago.edu/fac/eugene.fama/</a:t>
            </a:r>
            <a:endParaRPr lang="en-US" sz="2400"/>
          </a:p>
          <a:p>
            <a:pPr eaLnBrk="1" hangingPunct="1"/>
            <a:r>
              <a:rPr lang="en-US" sz="2400">
                <a:hlinkClick r:id="rId5"/>
              </a:rPr>
              <a:t>http://www.moneychimp.com</a:t>
            </a:r>
            <a:endParaRPr lang="en-US" sz="2400"/>
          </a:p>
          <a:p>
            <a:pPr eaLnBrk="1" hangingPunct="1"/>
            <a:endParaRPr lang="en-US" sz="2400"/>
          </a:p>
        </p:txBody>
      </p:sp>
      <p:sp>
        <p:nvSpPr>
          <p:cNvPr id="45058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8-</a:t>
            </a:r>
            <a:fld id="{7B959EAF-8B75-41FC-9C10-4447A40F139A}" type="slidenum">
              <a:rPr lang="en-US"/>
              <a:pPr/>
              <a:t>43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 © 2012 Cengage Learning.  All Rights Reserved. May not scanned, copied or duplicated, or posted to a publicly accessible website, in whole or in part.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10600" cy="944563"/>
          </a:xfrm>
        </p:spPr>
        <p:txBody>
          <a:bodyPr/>
          <a:lstStyle/>
          <a:p>
            <a:pPr eaLnBrk="1" hangingPunct="1">
              <a:defRPr/>
            </a:pPr>
            <a:r>
              <a:rPr lang="en-US" b="1"/>
              <a:t>Background for Capital Market Theory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Development of Capital Market Theory</a:t>
            </a:r>
          </a:p>
          <a:p>
            <a:pPr lvl="1" eaLnBrk="1" hangingPunct="1"/>
            <a:r>
              <a:rPr lang="en-US" dirty="0"/>
              <a:t>The major factor that allowed portfolio theory to develop into capital market theory is the concept of a risk-free asset</a:t>
            </a:r>
          </a:p>
          <a:p>
            <a:pPr lvl="2" eaLnBrk="1" hangingPunct="1">
              <a:lnSpc>
                <a:spcPct val="110000"/>
              </a:lnSpc>
              <a:buFont typeface="Wingdings" pitchFamily="2" charset="2"/>
              <a:buChar char="§"/>
            </a:pPr>
            <a:r>
              <a:rPr lang="en-US" dirty="0"/>
              <a:t>An asset with zero standard deviation</a:t>
            </a:r>
          </a:p>
          <a:p>
            <a:pPr lvl="2" eaLnBrk="1" hangingPunct="1">
              <a:lnSpc>
                <a:spcPct val="110000"/>
              </a:lnSpc>
              <a:buFont typeface="Wingdings" pitchFamily="2" charset="2"/>
              <a:buChar char="§"/>
            </a:pPr>
            <a:r>
              <a:rPr lang="en-US" dirty="0"/>
              <a:t>Zero correlation with all other risky assets</a:t>
            </a:r>
          </a:p>
          <a:p>
            <a:pPr lvl="2" eaLnBrk="1" hangingPunct="1">
              <a:lnSpc>
                <a:spcPct val="110000"/>
              </a:lnSpc>
              <a:buFont typeface="Wingdings" pitchFamily="2" charset="2"/>
              <a:buChar char="§"/>
            </a:pPr>
            <a:r>
              <a:rPr lang="en-US" dirty="0"/>
              <a:t>Provides the risk-free rate of return (RFR)</a:t>
            </a:r>
          </a:p>
          <a:p>
            <a:pPr lvl="2" eaLnBrk="1" hangingPunct="1">
              <a:lnSpc>
                <a:spcPct val="110000"/>
              </a:lnSpc>
              <a:buFont typeface="Wingdings" pitchFamily="2" charset="2"/>
              <a:buChar char="§"/>
            </a:pPr>
            <a:r>
              <a:rPr lang="en-US" dirty="0"/>
              <a:t>Will lie on the vertical axis of a portfolio graph</a:t>
            </a:r>
          </a:p>
        </p:txBody>
      </p:sp>
      <p:sp>
        <p:nvSpPr>
          <p:cNvPr id="16386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8-</a:t>
            </a:r>
            <a:fld id="{758E378F-765D-4536-8BF4-A3706B6EB617}" type="slidenum">
              <a:rPr lang="en-US"/>
              <a:pPr/>
              <a:t>5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 © 2012 Cengage Learning.  All Rights Reserved. May not scanned, copied or duplicated, or posted to a publicly accessible website, in whole or in part.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/>
              <a:t>Developing the Capital Market Line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219200"/>
            <a:ext cx="8001000" cy="4876800"/>
          </a:xfrm>
        </p:spPr>
        <p:txBody>
          <a:bodyPr/>
          <a:lstStyle/>
          <a:p>
            <a:pPr eaLnBrk="1" hangingPunct="1"/>
            <a:r>
              <a:rPr lang="en-US"/>
              <a:t>Covariance with a Risk-Free Asset</a:t>
            </a:r>
          </a:p>
          <a:p>
            <a:pPr lvl="1" eaLnBrk="1" hangingPunct="1"/>
            <a:r>
              <a:rPr lang="en-US"/>
              <a:t>Covariance between two sets of returns is</a:t>
            </a:r>
          </a:p>
          <a:p>
            <a:pPr lvl="1" eaLnBrk="1" hangingPunct="1"/>
            <a:endParaRPr lang="en-US"/>
          </a:p>
          <a:p>
            <a:pPr lvl="1" eaLnBrk="1" hangingPunct="1"/>
            <a:endParaRPr lang="en-US"/>
          </a:p>
          <a:p>
            <a:pPr lvl="1" eaLnBrk="1" hangingPunct="1">
              <a:lnSpc>
                <a:spcPct val="110000"/>
              </a:lnSpc>
            </a:pPr>
            <a:r>
              <a:rPr lang="en-US"/>
              <a:t>Because the returns for the risk free asset are certain, </a:t>
            </a:r>
            <a:r>
              <a:rPr lang="en-US" sz="2000"/>
              <a:t>thus Ri = E(R</a:t>
            </a:r>
            <a:r>
              <a:rPr lang="en-US" sz="2000" baseline="-25000"/>
              <a:t>i</a:t>
            </a:r>
            <a:r>
              <a:rPr lang="en-US" sz="2000"/>
              <a:t>), and R</a:t>
            </a:r>
            <a:r>
              <a:rPr lang="en-US" sz="2000" baseline="-25000"/>
              <a:t>i</a:t>
            </a:r>
            <a:r>
              <a:rPr lang="en-US" sz="2000"/>
              <a:t> - E(R</a:t>
            </a:r>
            <a:r>
              <a:rPr lang="en-US" sz="2000" baseline="-25000"/>
              <a:t>i</a:t>
            </a:r>
            <a:r>
              <a:rPr lang="en-US" sz="2000"/>
              <a:t>) = 0, which means </a:t>
            </a:r>
            <a:r>
              <a:rPr lang="en-US"/>
              <a:t>that the covariance between the risk-free asset and any risky asset or portfolio will always be zero</a:t>
            </a:r>
          </a:p>
          <a:p>
            <a:pPr lvl="1" eaLnBrk="1" hangingPunct="1">
              <a:lnSpc>
                <a:spcPct val="110000"/>
              </a:lnSpc>
            </a:pPr>
            <a:r>
              <a:rPr lang="en-US"/>
              <a:t>Similarly, the correlation between any risky asset and the risk-free asset would be zero too since r</a:t>
            </a:r>
            <a:r>
              <a:rPr lang="en-US" baseline="-25000"/>
              <a:t>RF,i</a:t>
            </a:r>
            <a:r>
              <a:rPr lang="en-US"/>
              <a:t>= Cov</a:t>
            </a:r>
            <a:r>
              <a:rPr lang="en-US" baseline="-25000"/>
              <a:t>RF, I</a:t>
            </a:r>
            <a:r>
              <a:rPr lang="en-US"/>
              <a:t> / </a:t>
            </a:r>
            <a:r>
              <a:rPr lang="el-GR">
                <a:cs typeface="Arial" charset="0"/>
              </a:rPr>
              <a:t>σ</a:t>
            </a:r>
            <a:r>
              <a:rPr lang="en-US" baseline="-25000">
                <a:cs typeface="Arial" charset="0"/>
              </a:rPr>
              <a:t>RF</a:t>
            </a:r>
            <a:r>
              <a:rPr lang="en-US">
                <a:cs typeface="Arial" charset="0"/>
              </a:rPr>
              <a:t> </a:t>
            </a:r>
            <a:r>
              <a:rPr lang="el-GR">
                <a:cs typeface="Arial" charset="0"/>
              </a:rPr>
              <a:t>σ</a:t>
            </a:r>
            <a:r>
              <a:rPr lang="en-US" baseline="-25000">
                <a:cs typeface="Arial" charset="0"/>
              </a:rPr>
              <a:t>i</a:t>
            </a:r>
            <a:endParaRPr lang="el-GR" sz="2000">
              <a:cs typeface="Arial" charset="0"/>
            </a:endParaRPr>
          </a:p>
        </p:txBody>
      </p:sp>
      <p:graphicFrame>
        <p:nvGraphicFramePr>
          <p:cNvPr id="1026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2438400" y="2209800"/>
          <a:ext cx="50292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Equation" r:id="rId4" imgW="2311200" imgH="431640" progId="Equation.3">
                  <p:embed/>
                </p:oleObj>
              </mc:Choice>
              <mc:Fallback>
                <p:oleObj name="Equation" r:id="rId4" imgW="2311200" imgH="431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2209800"/>
                        <a:ext cx="50292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8-</a:t>
            </a:r>
            <a:fld id="{82C4612A-67FD-491E-9293-64ED5E64A8CC}" type="slidenum">
              <a:rPr lang="en-US"/>
              <a:pPr/>
              <a:t>6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 © 2012 Cengage Learning.  All Rights Reserved. May not scanned, copied or duplicated, or posted to a publicly accessible website, in whole or in part.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/>
              <a:t>Developing the Capital Market Line</a:t>
            </a:r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295400"/>
            <a:ext cx="8001000" cy="4876800"/>
          </a:xfrm>
        </p:spPr>
        <p:txBody>
          <a:bodyPr/>
          <a:lstStyle/>
          <a:p>
            <a:pPr eaLnBrk="1" hangingPunct="1"/>
            <a:r>
              <a:rPr lang="en-US"/>
              <a:t>Combining a Risk-Free Asset with a Risky Portfolio, M</a:t>
            </a:r>
          </a:p>
          <a:p>
            <a:pPr lvl="1" eaLnBrk="1" hangingPunct="1"/>
            <a:r>
              <a:rPr lang="en-US"/>
              <a:t>Expected return: It is the weighted average of the two returns</a:t>
            </a:r>
          </a:p>
          <a:p>
            <a:pPr lvl="1" eaLnBrk="1" hangingPunct="1"/>
            <a:endParaRPr lang="en-US"/>
          </a:p>
          <a:p>
            <a:pPr lvl="1" eaLnBrk="1" hangingPunct="1"/>
            <a:r>
              <a:rPr lang="en-US"/>
              <a:t>Standard deviation:  Applying the two-asset standard deviation formula, we will have</a:t>
            </a:r>
          </a:p>
          <a:p>
            <a:pPr lvl="1" eaLnBrk="1" hangingPunct="1"/>
            <a:endParaRPr lang="en-US"/>
          </a:p>
          <a:p>
            <a:pPr lvl="2" eaLnBrk="1" hangingPunct="1">
              <a:lnSpc>
                <a:spcPct val="10000"/>
              </a:lnSpc>
              <a:buFontTx/>
              <a:buNone/>
            </a:pPr>
            <a:endParaRPr lang="en-US" sz="2400"/>
          </a:p>
          <a:p>
            <a:pPr lvl="2" eaLnBrk="1" hangingPunct="1">
              <a:lnSpc>
                <a:spcPct val="160000"/>
              </a:lnSpc>
              <a:buFontTx/>
              <a:buNone/>
            </a:pPr>
            <a:r>
              <a:rPr lang="en-US" sz="2400"/>
              <a:t>Since </a:t>
            </a:r>
            <a:r>
              <a:rPr lang="el-GR" sz="2400">
                <a:cs typeface="Arial" charset="0"/>
              </a:rPr>
              <a:t>σ</a:t>
            </a:r>
            <a:r>
              <a:rPr lang="en-US" sz="2400" baseline="-25000">
                <a:cs typeface="Arial" charset="0"/>
              </a:rPr>
              <a:t>RF</a:t>
            </a:r>
            <a:r>
              <a:rPr lang="en-US" sz="2400">
                <a:cs typeface="Arial" charset="0"/>
              </a:rPr>
              <a:t> =0, </a:t>
            </a:r>
            <a:r>
              <a:rPr lang="el-GR" sz="2400">
                <a:cs typeface="Arial" charset="0"/>
              </a:rPr>
              <a:t>σ</a:t>
            </a:r>
            <a:r>
              <a:rPr lang="en-US" sz="2400" baseline="-25000">
                <a:cs typeface="Arial" charset="0"/>
              </a:rPr>
              <a:t>port</a:t>
            </a:r>
            <a:r>
              <a:rPr lang="en-US" sz="2400">
                <a:cs typeface="Arial" charset="0"/>
              </a:rPr>
              <a:t> =(1-W</a:t>
            </a:r>
            <a:r>
              <a:rPr lang="en-US" sz="2400" baseline="-25000">
                <a:cs typeface="Arial" charset="0"/>
              </a:rPr>
              <a:t>RF</a:t>
            </a:r>
            <a:r>
              <a:rPr lang="en-US" sz="2400">
                <a:cs typeface="Arial" charset="0"/>
              </a:rPr>
              <a:t>) </a:t>
            </a:r>
            <a:r>
              <a:rPr lang="el-GR" sz="2400">
                <a:cs typeface="Arial" charset="0"/>
              </a:rPr>
              <a:t>σ</a:t>
            </a:r>
            <a:r>
              <a:rPr lang="en-US" sz="2400" baseline="-25000">
                <a:cs typeface="Arial" charset="0"/>
              </a:rPr>
              <a:t>M</a:t>
            </a:r>
            <a:endParaRPr lang="en-US" sz="2400"/>
          </a:p>
          <a:p>
            <a:pPr lvl="1" eaLnBrk="1" hangingPunct="1"/>
            <a:endParaRPr lang="en-US"/>
          </a:p>
          <a:p>
            <a:pPr lvl="1" eaLnBrk="1" hangingPunct="1"/>
            <a:endParaRPr lang="en-US"/>
          </a:p>
        </p:txBody>
      </p:sp>
      <p:graphicFrame>
        <p:nvGraphicFramePr>
          <p:cNvPr id="2050" name="Object 6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3505200" y="2901950"/>
          <a:ext cx="4572000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7" name="Equation" r:id="rId3" imgW="2438280" imgH="241200" progId="Equation.3">
                  <p:embed/>
                </p:oleObj>
              </mc:Choice>
              <mc:Fallback>
                <p:oleObj name="Equation" r:id="rId3" imgW="2438280" imgH="2412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2901950"/>
                        <a:ext cx="4572000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12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1604963" y="4432300"/>
          <a:ext cx="71628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8" name="Equation" r:id="rId5" imgW="3581280" imgH="253800" progId="Equation.3">
                  <p:embed/>
                </p:oleObj>
              </mc:Choice>
              <mc:Fallback>
                <p:oleObj name="Equation" r:id="rId5" imgW="3581280" imgH="2538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4963" y="4432300"/>
                        <a:ext cx="71628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" name="Slide Number Placeholder 7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8-</a:t>
            </a:r>
            <a:fld id="{A33F54F4-BAA4-4D2B-97C9-B468D6CF3320}" type="slidenum">
              <a:rPr lang="en-US"/>
              <a:pPr/>
              <a:t>7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 © 2012 Cengage Learning.  All Rights Reserved. May not scanned, copied or duplicated, or posted to a publicly accessible website, in whole or in part.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/>
              <a:t>Developing the Capital Market Line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295400"/>
            <a:ext cx="80010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/>
              <a:t>The Capital Market Line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With these results, we can develop the risk–return relationship between </a:t>
            </a:r>
            <a:r>
              <a:rPr lang="en-US" i="1"/>
              <a:t>E</a:t>
            </a:r>
            <a:r>
              <a:rPr lang="en-US"/>
              <a:t>(</a:t>
            </a:r>
            <a:r>
              <a:rPr lang="en-US" i="1"/>
              <a:t>R</a:t>
            </a:r>
            <a:r>
              <a:rPr lang="en-US" baseline="-25000"/>
              <a:t>port</a:t>
            </a:r>
            <a:r>
              <a:rPr lang="en-US"/>
              <a:t>) and </a:t>
            </a:r>
            <a:r>
              <a:rPr lang="en-US" i="1"/>
              <a:t>σ</a:t>
            </a:r>
            <a:r>
              <a:rPr lang="en-US" baseline="-25000"/>
              <a:t>port</a:t>
            </a:r>
          </a:p>
          <a:p>
            <a:pPr lvl="1" eaLnBrk="1" hangingPunct="1">
              <a:lnSpc>
                <a:spcPct val="90000"/>
              </a:lnSpc>
            </a:pPr>
            <a:endParaRPr lang="en-US"/>
          </a:p>
          <a:p>
            <a:pPr lvl="1" eaLnBrk="1" hangingPunct="1">
              <a:lnSpc>
                <a:spcPct val="90000"/>
              </a:lnSpc>
            </a:pPr>
            <a:endParaRPr lang="en-US"/>
          </a:p>
          <a:p>
            <a:pPr lvl="1" eaLnBrk="1" hangingPunct="1">
              <a:lnSpc>
                <a:spcPct val="90000"/>
              </a:lnSpc>
            </a:pPr>
            <a:endParaRPr lang="en-US"/>
          </a:p>
          <a:p>
            <a:pPr lvl="1" eaLnBrk="1" hangingPunct="1"/>
            <a:r>
              <a:rPr lang="en-US"/>
              <a:t>This relationship holds for every combination of the risk-free asset with </a:t>
            </a:r>
            <a:r>
              <a:rPr lang="en-US" i="1"/>
              <a:t>any </a:t>
            </a:r>
            <a:r>
              <a:rPr lang="en-US"/>
              <a:t>collection of risky assets</a:t>
            </a:r>
          </a:p>
          <a:p>
            <a:pPr lvl="1" eaLnBrk="1" hangingPunct="1"/>
            <a:r>
              <a:rPr lang="en-US"/>
              <a:t>However, when the risky portfolio, M, is the market portfolio containing all risky assets held anywhere in the marketplace, this linear relationship is called the Capital Market Line (Exhibit 8.1)</a:t>
            </a:r>
          </a:p>
        </p:txBody>
      </p:sp>
      <p:graphicFrame>
        <p:nvGraphicFramePr>
          <p:cNvPr id="3074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2720975" y="2895600"/>
          <a:ext cx="492125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9" name="Equation" r:id="rId3" imgW="2323800" imgH="431640" progId="Equation.3">
                  <p:embed/>
                </p:oleObj>
              </mc:Choice>
              <mc:Fallback>
                <p:oleObj name="Equation" r:id="rId3" imgW="2323800" imgH="431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0975" y="2895600"/>
                        <a:ext cx="492125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5" name="Slide Number Placeholder 7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8-</a:t>
            </a:r>
            <a:fld id="{1D105746-BC3E-435A-B3C0-FCD0D6B9BAFF}" type="slidenum">
              <a:rPr lang="en-US"/>
              <a:pPr/>
              <a:t>8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 © 2012 Cengage Learning.  All Rights Reserved. May not scanned, copied or duplicated, or posted to a publicly accessible website, in whole or in part.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Exhibit 8.1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 © 2012 Cengage Learning.  All Rights Reserved. May not scanned, copied or duplicated, or posted to a publicly accessible website, in whole or in part.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8-</a:t>
            </a:r>
            <a:fld id="{494C0017-C2CA-4931-9803-E5D9A234D185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4514" name="Picture 2" descr="C:\LB-FIN650\LB-FIN650Edit\JPG files of exhibits\Ch 08\Reilly10e_Exhibit08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19200"/>
            <a:ext cx="7467600" cy="5260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1586916"/>
      </p:ext>
    </p:extLst>
  </p:cSld>
  <p:clrMapOvr>
    <a:masterClrMapping/>
  </p:clrMapOvr>
</p:sld>
</file>

<file path=ppt/theme/theme1.xml><?xml version="1.0" encoding="utf-8"?>
<a:theme xmlns:a="http://schemas.openxmlformats.org/drawingml/2006/main" name="SampleChapter5.YulongMa">
  <a:themeElements>
    <a:clrScheme name="SampleChapter5.YulongMa 2">
      <a:dk1>
        <a:srgbClr val="0F3D6B"/>
      </a:dk1>
      <a:lt1>
        <a:srgbClr val="FFFFFF"/>
      </a:lt1>
      <a:dk2>
        <a:srgbClr val="026E94"/>
      </a:dk2>
      <a:lt2>
        <a:srgbClr val="CCFFFF"/>
      </a:lt2>
      <a:accent1>
        <a:srgbClr val="0066CC"/>
      </a:accent1>
      <a:accent2>
        <a:srgbClr val="71B517"/>
      </a:accent2>
      <a:accent3>
        <a:srgbClr val="AABAC8"/>
      </a:accent3>
      <a:accent4>
        <a:srgbClr val="DADADA"/>
      </a:accent4>
      <a:accent5>
        <a:srgbClr val="AAB8E2"/>
      </a:accent5>
      <a:accent6>
        <a:srgbClr val="66A414"/>
      </a:accent6>
      <a:hlink>
        <a:srgbClr val="4C9CE4"/>
      </a:hlink>
      <a:folHlink>
        <a:srgbClr val="5976D3"/>
      </a:folHlink>
    </a:clrScheme>
    <a:fontScheme name="SampleChapter5.YulongM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SampleChapter5.YulongMa 1">
        <a:dk1>
          <a:srgbClr val="0D6475"/>
        </a:dk1>
        <a:lt1>
          <a:srgbClr val="FFFFFF"/>
        </a:lt1>
        <a:dk2>
          <a:srgbClr val="007976"/>
        </a:dk2>
        <a:lt2>
          <a:srgbClr val="ECEEA2"/>
        </a:lt2>
        <a:accent1>
          <a:srgbClr val="BE9932"/>
        </a:accent1>
        <a:accent2>
          <a:srgbClr val="249258"/>
        </a:accent2>
        <a:accent3>
          <a:srgbClr val="AABEBD"/>
        </a:accent3>
        <a:accent4>
          <a:srgbClr val="DADADA"/>
        </a:accent4>
        <a:accent5>
          <a:srgbClr val="DBCAAD"/>
        </a:accent5>
        <a:accent6>
          <a:srgbClr val="20844F"/>
        </a:accent6>
        <a:hlink>
          <a:srgbClr val="2C5FC4"/>
        </a:hlink>
        <a:folHlink>
          <a:srgbClr val="905FD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Chapter5.YulongMa 2">
        <a:dk1>
          <a:srgbClr val="0F3D6B"/>
        </a:dk1>
        <a:lt1>
          <a:srgbClr val="FFFFFF"/>
        </a:lt1>
        <a:dk2>
          <a:srgbClr val="026E94"/>
        </a:dk2>
        <a:lt2>
          <a:srgbClr val="CCFFFF"/>
        </a:lt2>
        <a:accent1>
          <a:srgbClr val="0066CC"/>
        </a:accent1>
        <a:accent2>
          <a:srgbClr val="71B517"/>
        </a:accent2>
        <a:accent3>
          <a:srgbClr val="AABAC8"/>
        </a:accent3>
        <a:accent4>
          <a:srgbClr val="DADADA"/>
        </a:accent4>
        <a:accent5>
          <a:srgbClr val="AAB8E2"/>
        </a:accent5>
        <a:accent6>
          <a:srgbClr val="66A414"/>
        </a:accent6>
        <a:hlink>
          <a:srgbClr val="4C9CE4"/>
        </a:hlink>
        <a:folHlink>
          <a:srgbClr val="5976D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Chapter5.YulongMa 3">
        <a:dk1>
          <a:srgbClr val="204376"/>
        </a:dk1>
        <a:lt1>
          <a:srgbClr val="FFFFFF"/>
        </a:lt1>
        <a:dk2>
          <a:srgbClr val="2365BD"/>
        </a:dk2>
        <a:lt2>
          <a:srgbClr val="DDDDDD"/>
        </a:lt2>
        <a:accent1>
          <a:srgbClr val="4981E7"/>
        </a:accent1>
        <a:accent2>
          <a:srgbClr val="8DD9FF"/>
        </a:accent2>
        <a:accent3>
          <a:srgbClr val="ACB8DB"/>
        </a:accent3>
        <a:accent4>
          <a:srgbClr val="DADADA"/>
        </a:accent4>
        <a:accent5>
          <a:srgbClr val="B1C1F1"/>
        </a:accent5>
        <a:accent6>
          <a:srgbClr val="7FC4E7"/>
        </a:accent6>
        <a:hlink>
          <a:srgbClr val="9999FF"/>
        </a:hlink>
        <a:folHlink>
          <a:srgbClr val="3366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Chapter 1-Test</Template>
  <TotalTime>2871</TotalTime>
  <Pages>8</Pages>
  <Words>3825</Words>
  <Application>Microsoft Office PowerPoint</Application>
  <PresentationFormat>Affichage à l'écran (4:3)</PresentationFormat>
  <Paragraphs>355</Paragraphs>
  <Slides>43</Slides>
  <Notes>3</Notes>
  <HiddenSlides>0</HiddenSlides>
  <MMClips>0</MMClips>
  <ScaleCrop>false</ScaleCrop>
  <HeadingPairs>
    <vt:vector size="8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43</vt:i4>
      </vt:variant>
    </vt:vector>
  </HeadingPairs>
  <TitlesOfParts>
    <vt:vector size="50" baseType="lpstr">
      <vt:lpstr>Arial</vt:lpstr>
      <vt:lpstr>Symbol</vt:lpstr>
      <vt:lpstr>Times New Roman</vt:lpstr>
      <vt:lpstr>Wingdings</vt:lpstr>
      <vt:lpstr>SampleChapter5.YulongMa</vt:lpstr>
      <vt:lpstr>Photo Editor Photo</vt:lpstr>
      <vt:lpstr>Equation</vt:lpstr>
      <vt:lpstr>Présentation PowerPoint</vt:lpstr>
      <vt:lpstr>Capital Market Theory: An Overview</vt:lpstr>
      <vt:lpstr>Background for Capital Market Theory</vt:lpstr>
      <vt:lpstr>Background for Capital Market Theory</vt:lpstr>
      <vt:lpstr>Background for Capital Market Theory</vt:lpstr>
      <vt:lpstr>Developing the Capital Market Line</vt:lpstr>
      <vt:lpstr>Developing the Capital Market Line</vt:lpstr>
      <vt:lpstr>Developing the Capital Market Line</vt:lpstr>
      <vt:lpstr>Exhibit 8.1</vt:lpstr>
      <vt:lpstr>Présentation PowerPoint</vt:lpstr>
      <vt:lpstr>Exhibit 8.2</vt:lpstr>
      <vt:lpstr>Risk, Diversification &amp; the Market Portfolio</vt:lpstr>
      <vt:lpstr>Risk, Diversification &amp; the Market Portfolio</vt:lpstr>
      <vt:lpstr>Risk, Diversification &amp; the Market Portfolio</vt:lpstr>
      <vt:lpstr>Risk, Diversification &amp; the Market Portfolio</vt:lpstr>
      <vt:lpstr>Exhibit 8.3</vt:lpstr>
      <vt:lpstr>Risk, Diversification &amp; the Market Portfolio</vt:lpstr>
      <vt:lpstr>Risk, Diversification &amp; the Market Portfolio</vt:lpstr>
      <vt:lpstr>Investing with the CML: An Example</vt:lpstr>
      <vt:lpstr>The Capital Asset Pricing Model</vt:lpstr>
      <vt:lpstr>The Capital Asset Pricing Model</vt:lpstr>
      <vt:lpstr>The Capital Asset Pricing Model</vt:lpstr>
      <vt:lpstr>Exhibit 8.5</vt:lpstr>
      <vt:lpstr>The Capital Asset Pricing Model</vt:lpstr>
      <vt:lpstr>The Capital Asset Pricing Model</vt:lpstr>
      <vt:lpstr>The Capital Asset Pricing Model</vt:lpstr>
      <vt:lpstr>Exhibit 8.8</vt:lpstr>
      <vt:lpstr>The Capital Asset Pricing Model</vt:lpstr>
      <vt:lpstr>Exhibit 8.10</vt:lpstr>
      <vt:lpstr>The Capital Asset Pricing Model</vt:lpstr>
      <vt:lpstr>The Capital Asset Pricing Model</vt:lpstr>
      <vt:lpstr>The Capital Asset Pricing Model</vt:lpstr>
      <vt:lpstr>Exhibit 8.12</vt:lpstr>
      <vt:lpstr>Relaxing the Assumptions</vt:lpstr>
      <vt:lpstr>Exhibit 8.13</vt:lpstr>
      <vt:lpstr>Relaxing the Assumptions</vt:lpstr>
      <vt:lpstr>Empirical Tests of the CAPM</vt:lpstr>
      <vt:lpstr>Empirical Tests of the CAPM</vt:lpstr>
      <vt:lpstr>Market Portfolio: Theory vs. Practice</vt:lpstr>
      <vt:lpstr>Market Portfolio: Theory vs. Practice</vt:lpstr>
      <vt:lpstr>Exhibit 8.18</vt:lpstr>
      <vt:lpstr>Exhibit 8.19</vt:lpstr>
      <vt:lpstr>The Internet Investments Online</vt:lpstr>
    </vt:vector>
  </TitlesOfParts>
  <Company>Harcourt,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Presentation to accompany Investment Analysis &amp; Portfolio Management, 6e</dc:title>
  <dc:subject>An Introduction to Asset Pricing Models</dc:subject>
  <dc:creator>Frank K. Reilly &amp; Keith C. Brown</dc:creator>
  <cp:keywords>Lecture</cp:keywords>
  <dc:description/>
  <cp:lastModifiedBy>H</cp:lastModifiedBy>
  <cp:revision>163</cp:revision>
  <cp:lastPrinted>1998-08-13T04:13:10Z</cp:lastPrinted>
  <dcterms:created xsi:type="dcterms:W3CDTF">1998-10-24T16:58:48Z</dcterms:created>
  <dcterms:modified xsi:type="dcterms:W3CDTF">2017-02-14T14:55:32Z</dcterms:modified>
  <cp:category>Finance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ublisher">
    <vt:lpwstr>Harcourt Brace College Publishers</vt:lpwstr>
  </property>
  <property fmtid="{D5CDD505-2E9C-101B-9397-08002B2CF9AE}" pid="3" name="Editor">
    <vt:lpwstr>Terri House</vt:lpwstr>
  </property>
</Properties>
</file>