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45"/>
  </p:notesMasterIdLst>
  <p:handoutMasterIdLst>
    <p:handoutMasterId r:id="rId46"/>
  </p:handoutMasterIdLst>
  <p:sldIdLst>
    <p:sldId id="477" r:id="rId2"/>
    <p:sldId id="509" r:id="rId3"/>
    <p:sldId id="510" r:id="rId4"/>
    <p:sldId id="622" r:id="rId5"/>
    <p:sldId id="623" r:id="rId6"/>
    <p:sldId id="624" r:id="rId7"/>
    <p:sldId id="625" r:id="rId8"/>
    <p:sldId id="626" r:id="rId9"/>
    <p:sldId id="653" r:id="rId10"/>
    <p:sldId id="526" r:id="rId11"/>
    <p:sldId id="654" r:id="rId12"/>
    <p:sldId id="528" r:id="rId13"/>
    <p:sldId id="627" r:id="rId14"/>
    <p:sldId id="628" r:id="rId15"/>
    <p:sldId id="629" r:id="rId16"/>
    <p:sldId id="655" r:id="rId17"/>
    <p:sldId id="630" r:id="rId18"/>
    <p:sldId id="631" r:id="rId19"/>
    <p:sldId id="632" r:id="rId20"/>
    <p:sldId id="546" r:id="rId21"/>
    <p:sldId id="633" r:id="rId22"/>
    <p:sldId id="634" r:id="rId23"/>
    <p:sldId id="646" r:id="rId24"/>
    <p:sldId id="635" r:id="rId25"/>
    <p:sldId id="636" r:id="rId26"/>
    <p:sldId id="637" r:id="rId27"/>
    <p:sldId id="656" r:id="rId28"/>
    <p:sldId id="638" r:id="rId29"/>
    <p:sldId id="657" r:id="rId30"/>
    <p:sldId id="639" r:id="rId31"/>
    <p:sldId id="640" r:id="rId32"/>
    <p:sldId id="651" r:id="rId33"/>
    <p:sldId id="658" r:id="rId34"/>
    <p:sldId id="604" r:id="rId35"/>
    <p:sldId id="659" r:id="rId36"/>
    <p:sldId id="605" r:id="rId37"/>
    <p:sldId id="641" r:id="rId38"/>
    <p:sldId id="643" r:id="rId39"/>
    <p:sldId id="609" r:id="rId40"/>
    <p:sldId id="652" r:id="rId41"/>
    <p:sldId id="663" r:id="rId42"/>
    <p:sldId id="662" r:id="rId43"/>
    <p:sldId id="483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09D3"/>
    <a:srgbClr val="000000"/>
    <a:srgbClr val="ECECEC"/>
    <a:srgbClr val="777777"/>
    <a:srgbClr val="AC1CC0"/>
    <a:srgbClr val="EEF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1076CA87-B614-45BB-B64B-6AE9CC414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fld id="{88E953AA-ED35-488B-B6AB-D8C2269B23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9688" y="8748713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/>
            <a:fld id="{FCEB7BD7-A370-45B0-BBAE-D773AD762810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296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126090-00AF-4E62-A6F1-D9FBD6F16EE3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325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53AA-ED35-488B-B6AB-D8C2269B23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53AA-ED35-488B-B6AB-D8C2269B23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ltGray"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invGray">
          <a:xfrm>
            <a:off x="0" y="0"/>
            <a:ext cx="9144000" cy="1524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6" name="AutoShape 3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3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4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43" descr="N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5125"/>
            <a:ext cx="7924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/>
          <p:cNvGraphicFramePr>
            <a:graphicFrameLocks noChangeAspect="1"/>
          </p:cNvGraphicFramePr>
          <p:nvPr/>
        </p:nvGraphicFramePr>
        <p:xfrm>
          <a:off x="2362200" y="1447800"/>
          <a:ext cx="43021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0" name="Photo Editor Photo" r:id="rId4" imgW="4933333" imgH="6171429" progId="MSPhotoEd.3">
                  <p:embed/>
                </p:oleObj>
              </mc:Choice>
              <mc:Fallback>
                <p:oleObj name="Photo Editor Photo" r:id="rId4" imgW="4933333" imgH="6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43021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40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239000" cy="1447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674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124200"/>
            <a:ext cx="71628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1090613" lvl="1" indent="285750">
              <a:defRPr/>
            </a:lvl2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3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smtClean="0"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D62F59D5-82F8-4B02-9B69-7770DBEEB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3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0955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1341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9C16D7DA-E2A4-4B10-9FF2-9D5B9DCD9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6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5BE524AF-354F-43DB-9FD4-8F07AB361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0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0"/>
            <a:ext cx="3886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10000"/>
            <a:ext cx="3886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0646F9F9-BB3A-431F-AA14-1DFAB0BD8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DC509188-64D8-477F-986A-8392B8AD4B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F34D9F8C-6665-4133-ABB1-69213EC1B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2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86CC7433-FDB6-4C78-8815-57137262B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8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6D2A9FFC-7A39-4DD4-8048-5A226E2C6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4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19B3579F-85F7-45F2-A7DE-DC22B164A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59AC909F-FDC4-4D0A-A91F-F72195945B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8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8-</a:t>
            </a:r>
            <a:fld id="{58BD0D71-EC05-4346-A5A5-90AEDCE89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3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invGray">
          <a:xfrm>
            <a:off x="0" y="0"/>
            <a:ext cx="9144000" cy="1143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28" name="Group 53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058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FFCC66"/>
                </a:solidFill>
              </a:defRPr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557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CC66"/>
                </a:solidFill>
              </a:defRPr>
            </a:lvl1pPr>
          </a:lstStyle>
          <a:p>
            <a:r>
              <a:rPr lang="en-US" smtClean="0"/>
              <a:t>8-</a:t>
            </a:r>
            <a:fld id="{2DF7762A-35C2-43F8-8CFF-15D0F76F40C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2362200" y="1371600"/>
            <a:ext cx="5334000" cy="4953000"/>
            <a:chOff x="2789" y="890"/>
            <a:chExt cx="2722" cy="2721"/>
          </a:xfrm>
        </p:grpSpPr>
        <p:sp>
          <p:nvSpPr>
            <p:cNvPr id="1033" name="AutoShape 4"/>
            <p:cNvSpPr>
              <a:spLocks noChangeArrowheads="1"/>
            </p:cNvSpPr>
            <p:nvPr userDrawn="1"/>
          </p:nvSpPr>
          <p:spPr bwMode="ltGray">
            <a:xfrm>
              <a:off x="2789" y="894"/>
              <a:ext cx="2722" cy="2684"/>
            </a:xfrm>
            <a:custGeom>
              <a:avLst/>
              <a:gdLst>
                <a:gd name="T0" fmla="*/ 172 w 21600"/>
                <a:gd name="T1" fmla="*/ 0 h 21600"/>
                <a:gd name="T2" fmla="*/ 50 w 21600"/>
                <a:gd name="T3" fmla="*/ 49 h 21600"/>
                <a:gd name="T4" fmla="*/ 0 w 21600"/>
                <a:gd name="T5" fmla="*/ 167 h 21600"/>
                <a:gd name="T6" fmla="*/ 50 w 21600"/>
                <a:gd name="T7" fmla="*/ 285 h 21600"/>
                <a:gd name="T8" fmla="*/ 172 w 21600"/>
                <a:gd name="T9" fmla="*/ 334 h 21600"/>
                <a:gd name="T10" fmla="*/ 293 w 21600"/>
                <a:gd name="T11" fmla="*/ 285 h 21600"/>
                <a:gd name="T12" fmla="*/ 343 w 21600"/>
                <a:gd name="T13" fmla="*/ 167 h 21600"/>
                <a:gd name="T14" fmla="*/ 293 w 21600"/>
                <a:gd name="T15" fmla="*/ 4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3 h 21600"/>
                <a:gd name="T26" fmla="*/ 18434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ltGray">
            <a:xfrm>
              <a:off x="3196" y="3082"/>
              <a:ext cx="325" cy="244"/>
            </a:xfrm>
            <a:custGeom>
              <a:avLst/>
              <a:gdLst>
                <a:gd name="T0" fmla="*/ 0 w 363"/>
                <a:gd name="T1" fmla="*/ 40 h 272"/>
                <a:gd name="T2" fmla="*/ 81 w 363"/>
                <a:gd name="T3" fmla="*/ 122 h 272"/>
                <a:gd name="T4" fmla="*/ 162 w 363"/>
                <a:gd name="T5" fmla="*/ 204 h 272"/>
                <a:gd name="T6" fmla="*/ 244 w 363"/>
                <a:gd name="T7" fmla="*/ 244 h 272"/>
                <a:gd name="T8" fmla="*/ 284 w 363"/>
                <a:gd name="T9" fmla="*/ 244 h 272"/>
                <a:gd name="T10" fmla="*/ 325 w 363"/>
                <a:gd name="T11" fmla="*/ 162 h 272"/>
                <a:gd name="T12" fmla="*/ 284 w 363"/>
                <a:gd name="T13" fmla="*/ 162 h 272"/>
                <a:gd name="T14" fmla="*/ 244 w 363"/>
                <a:gd name="T15" fmla="*/ 162 h 272"/>
                <a:gd name="T16" fmla="*/ 202 w 363"/>
                <a:gd name="T17" fmla="*/ 162 h 272"/>
                <a:gd name="T18" fmla="*/ 202 w 363"/>
                <a:gd name="T19" fmla="*/ 122 h 272"/>
                <a:gd name="T20" fmla="*/ 244 w 363"/>
                <a:gd name="T21" fmla="*/ 82 h 272"/>
                <a:gd name="T22" fmla="*/ 202 w 363"/>
                <a:gd name="T23" fmla="*/ 40 h 272"/>
                <a:gd name="T24" fmla="*/ 202 w 363"/>
                <a:gd name="T25" fmla="*/ 82 h 272"/>
                <a:gd name="T26" fmla="*/ 162 w 363"/>
                <a:gd name="T27" fmla="*/ 122 h 272"/>
                <a:gd name="T28" fmla="*/ 122 w 363"/>
                <a:gd name="T29" fmla="*/ 122 h 272"/>
                <a:gd name="T30" fmla="*/ 81 w 363"/>
                <a:gd name="T31" fmla="*/ 82 h 272"/>
                <a:gd name="T32" fmla="*/ 122 w 363"/>
                <a:gd name="T33" fmla="*/ 82 h 272"/>
                <a:gd name="T34" fmla="*/ 81 w 363"/>
                <a:gd name="T35" fmla="*/ 40 h 272"/>
                <a:gd name="T36" fmla="*/ 40 w 363"/>
                <a:gd name="T37" fmla="*/ 0 h 272"/>
                <a:gd name="T38" fmla="*/ 55 w 363"/>
                <a:gd name="T39" fmla="*/ 51 h 272"/>
                <a:gd name="T40" fmla="*/ 25 w 363"/>
                <a:gd name="T41" fmla="*/ 40 h 272"/>
                <a:gd name="T42" fmla="*/ 0 w 363"/>
                <a:gd name="T43" fmla="*/ 40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3"/>
                <a:gd name="T67" fmla="*/ 0 h 272"/>
                <a:gd name="T68" fmla="*/ 363 w 363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 userDrawn="1"/>
          </p:nvSpPr>
          <p:spPr bwMode="ltGray">
            <a:xfrm>
              <a:off x="3660" y="1726"/>
              <a:ext cx="420" cy="1885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1885"/>
                <a:gd name="T26" fmla="*/ 420 w 420"/>
                <a:gd name="T27" fmla="*/ 1885 h 18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ltGray">
            <a:xfrm>
              <a:off x="4023" y="1694"/>
              <a:ext cx="429" cy="1836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836"/>
                <a:gd name="T17" fmla="*/ 429 w 429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ltGray">
            <a:xfrm>
              <a:off x="4270" y="1551"/>
              <a:ext cx="600" cy="189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0"/>
                <a:gd name="T37" fmla="*/ 0 h 1899"/>
                <a:gd name="T38" fmla="*/ 600 w 600"/>
                <a:gd name="T39" fmla="*/ 1899 h 18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ltGray">
            <a:xfrm>
              <a:off x="4902" y="1753"/>
              <a:ext cx="338" cy="1494"/>
            </a:xfrm>
            <a:custGeom>
              <a:avLst/>
              <a:gdLst>
                <a:gd name="T0" fmla="*/ 26 w 338"/>
                <a:gd name="T1" fmla="*/ 73 h 1494"/>
                <a:gd name="T2" fmla="*/ 136 w 338"/>
                <a:gd name="T3" fmla="*/ 194 h 1494"/>
                <a:gd name="T4" fmla="*/ 282 w 338"/>
                <a:gd name="T5" fmla="*/ 706 h 1494"/>
                <a:gd name="T6" fmla="*/ 282 w 338"/>
                <a:gd name="T7" fmla="*/ 1118 h 1494"/>
                <a:gd name="T8" fmla="*/ 218 w 338"/>
                <a:gd name="T9" fmla="*/ 1319 h 1494"/>
                <a:gd name="T10" fmla="*/ 132 w 338"/>
                <a:gd name="T11" fmla="*/ 1475 h 1494"/>
                <a:gd name="T12" fmla="*/ 206 w 338"/>
                <a:gd name="T13" fmla="*/ 1433 h 1494"/>
                <a:gd name="T14" fmla="*/ 312 w 338"/>
                <a:gd name="T15" fmla="*/ 1163 h 1494"/>
                <a:gd name="T16" fmla="*/ 337 w 338"/>
                <a:gd name="T17" fmla="*/ 871 h 1494"/>
                <a:gd name="T18" fmla="*/ 309 w 338"/>
                <a:gd name="T19" fmla="*/ 615 h 1494"/>
                <a:gd name="T20" fmla="*/ 172 w 338"/>
                <a:gd name="T21" fmla="*/ 149 h 1494"/>
                <a:gd name="T22" fmla="*/ 34 w 338"/>
                <a:gd name="T23" fmla="*/ 23 h 1494"/>
                <a:gd name="T24" fmla="*/ 26 w 338"/>
                <a:gd name="T25" fmla="*/ 73 h 1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8"/>
                <a:gd name="T40" fmla="*/ 0 h 1494"/>
                <a:gd name="T41" fmla="*/ 338 w 338"/>
                <a:gd name="T42" fmla="*/ 1494 h 1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ltGray">
            <a:xfrm>
              <a:off x="3189" y="2212"/>
              <a:ext cx="573" cy="1290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3"/>
                <a:gd name="T31" fmla="*/ 0 h 1290"/>
                <a:gd name="T32" fmla="*/ 573 w 573"/>
                <a:gd name="T33" fmla="*/ 1290 h 12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ltGray">
            <a:xfrm>
              <a:off x="4170" y="1008"/>
              <a:ext cx="655" cy="192"/>
            </a:xfrm>
            <a:custGeom>
              <a:avLst/>
              <a:gdLst>
                <a:gd name="T0" fmla="*/ 15 w 731"/>
                <a:gd name="T1" fmla="*/ 168 h 214"/>
                <a:gd name="T2" fmla="*/ 228 w 731"/>
                <a:gd name="T3" fmla="*/ 37 h 214"/>
                <a:gd name="T4" fmla="*/ 409 w 731"/>
                <a:gd name="T5" fmla="*/ 4 h 214"/>
                <a:gd name="T6" fmla="*/ 564 w 731"/>
                <a:gd name="T7" fmla="*/ 14 h 214"/>
                <a:gd name="T8" fmla="*/ 645 w 731"/>
                <a:gd name="T9" fmla="*/ 55 h 214"/>
                <a:gd name="T10" fmla="*/ 506 w 731"/>
                <a:gd name="T11" fmla="*/ 45 h 214"/>
                <a:gd name="T12" fmla="*/ 237 w 731"/>
                <a:gd name="T13" fmla="*/ 69 h 214"/>
                <a:gd name="T14" fmla="*/ 47 w 731"/>
                <a:gd name="T15" fmla="*/ 176 h 214"/>
                <a:gd name="T16" fmla="*/ 15 w 731"/>
                <a:gd name="T17" fmla="*/ 168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214"/>
                <a:gd name="T29" fmla="*/ 731 w 731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2"/>
            <p:cNvSpPr>
              <a:spLocks/>
            </p:cNvSpPr>
            <p:nvPr userDrawn="1"/>
          </p:nvSpPr>
          <p:spPr bwMode="ltGray">
            <a:xfrm>
              <a:off x="4322" y="1276"/>
              <a:ext cx="504" cy="82"/>
            </a:xfrm>
            <a:custGeom>
              <a:avLst/>
              <a:gdLst>
                <a:gd name="T0" fmla="*/ 0 w 563"/>
                <a:gd name="T1" fmla="*/ 0 h 91"/>
                <a:gd name="T2" fmla="*/ 57 w 563"/>
                <a:gd name="T3" fmla="*/ 33 h 91"/>
                <a:gd name="T4" fmla="*/ 278 w 563"/>
                <a:gd name="T5" fmla="*/ 16 h 91"/>
                <a:gd name="T6" fmla="*/ 474 w 563"/>
                <a:gd name="T7" fmla="*/ 33 h 91"/>
                <a:gd name="T8" fmla="*/ 458 w 563"/>
                <a:gd name="T9" fmla="*/ 66 h 91"/>
                <a:gd name="T10" fmla="*/ 262 w 563"/>
                <a:gd name="T11" fmla="*/ 50 h 91"/>
                <a:gd name="T12" fmla="*/ 33 w 563"/>
                <a:gd name="T13" fmla="*/ 8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91"/>
                <a:gd name="T23" fmla="*/ 563 w 563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ltGray">
            <a:xfrm>
              <a:off x="4043" y="890"/>
              <a:ext cx="204" cy="247"/>
            </a:xfrm>
            <a:custGeom>
              <a:avLst/>
              <a:gdLst>
                <a:gd name="T0" fmla="*/ 0 w 228"/>
                <a:gd name="T1" fmla="*/ 247 h 276"/>
                <a:gd name="T2" fmla="*/ 140 w 228"/>
                <a:gd name="T3" fmla="*/ 34 h 276"/>
                <a:gd name="T4" fmla="*/ 189 w 228"/>
                <a:gd name="T5" fmla="*/ 42 h 276"/>
                <a:gd name="T6" fmla="*/ 47 w 228"/>
                <a:gd name="T7" fmla="*/ 240 h 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6"/>
                <a:gd name="T14" fmla="*/ 228 w 228"/>
                <a:gd name="T15" fmla="*/ 276 h 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4"/>
            <p:cNvSpPr>
              <a:spLocks/>
            </p:cNvSpPr>
            <p:nvPr userDrawn="1"/>
          </p:nvSpPr>
          <p:spPr bwMode="ltGray">
            <a:xfrm>
              <a:off x="3854" y="915"/>
              <a:ext cx="67" cy="287"/>
            </a:xfrm>
            <a:custGeom>
              <a:avLst/>
              <a:gdLst>
                <a:gd name="T0" fmla="*/ 1 w 75"/>
                <a:gd name="T1" fmla="*/ 41 h 320"/>
                <a:gd name="T2" fmla="*/ 32 w 75"/>
                <a:gd name="T3" fmla="*/ 256 h 320"/>
                <a:gd name="T4" fmla="*/ 66 w 75"/>
                <a:gd name="T5" fmla="*/ 239 h 320"/>
                <a:gd name="T6" fmla="*/ 25 w 75"/>
                <a:gd name="T7" fmla="*/ 33 h 320"/>
                <a:gd name="T8" fmla="*/ 1 w 75"/>
                <a:gd name="T9" fmla="*/ 41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20"/>
                <a:gd name="T17" fmla="*/ 75 w 75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 userDrawn="1"/>
          </p:nvSpPr>
          <p:spPr bwMode="ltGray">
            <a:xfrm>
              <a:off x="3319" y="1736"/>
              <a:ext cx="1687" cy="607"/>
            </a:xfrm>
            <a:custGeom>
              <a:avLst/>
              <a:gdLst>
                <a:gd name="T0" fmla="*/ 85 w 1883"/>
                <a:gd name="T1" fmla="*/ 458 h 677"/>
                <a:gd name="T2" fmla="*/ 364 w 1883"/>
                <a:gd name="T3" fmla="*/ 533 h 677"/>
                <a:gd name="T4" fmla="*/ 839 w 1883"/>
                <a:gd name="T5" fmla="*/ 516 h 677"/>
                <a:gd name="T6" fmla="*/ 1281 w 1883"/>
                <a:gd name="T7" fmla="*/ 351 h 677"/>
                <a:gd name="T8" fmla="*/ 1623 w 1883"/>
                <a:gd name="T9" fmla="*/ 44 h 677"/>
                <a:gd name="T10" fmla="*/ 1665 w 1883"/>
                <a:gd name="T11" fmla="*/ 85 h 677"/>
                <a:gd name="T12" fmla="*/ 1623 w 1883"/>
                <a:gd name="T13" fmla="*/ 126 h 677"/>
                <a:gd name="T14" fmla="*/ 1298 w 1883"/>
                <a:gd name="T15" fmla="*/ 411 h 677"/>
                <a:gd name="T16" fmla="*/ 864 w 1883"/>
                <a:gd name="T17" fmla="*/ 573 h 677"/>
                <a:gd name="T18" fmla="*/ 364 w 1883"/>
                <a:gd name="T19" fmla="*/ 597 h 677"/>
                <a:gd name="T20" fmla="*/ 53 w 1883"/>
                <a:gd name="T21" fmla="*/ 516 h 677"/>
                <a:gd name="T22" fmla="*/ 44 w 1883"/>
                <a:gd name="T23" fmla="*/ 491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3"/>
                <a:gd name="T37" fmla="*/ 0 h 677"/>
                <a:gd name="T38" fmla="*/ 1883 w 1883"/>
                <a:gd name="T39" fmla="*/ 677 h 6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 userDrawn="1"/>
          </p:nvSpPr>
          <p:spPr bwMode="ltGray">
            <a:xfrm>
              <a:off x="2898" y="1874"/>
              <a:ext cx="2576" cy="1099"/>
            </a:xfrm>
            <a:custGeom>
              <a:avLst/>
              <a:gdLst>
                <a:gd name="T0" fmla="*/ 47 w 2876"/>
                <a:gd name="T1" fmla="*/ 698 h 1226"/>
                <a:gd name="T2" fmla="*/ 56 w 2876"/>
                <a:gd name="T3" fmla="*/ 706 h 1226"/>
                <a:gd name="T4" fmla="*/ 383 w 2876"/>
                <a:gd name="T5" fmla="*/ 952 h 1226"/>
                <a:gd name="T6" fmla="*/ 834 w 2876"/>
                <a:gd name="T7" fmla="*/ 1034 h 1226"/>
                <a:gd name="T8" fmla="*/ 1374 w 2876"/>
                <a:gd name="T9" fmla="*/ 1009 h 1226"/>
                <a:gd name="T10" fmla="*/ 1923 w 2876"/>
                <a:gd name="T11" fmla="*/ 813 h 1226"/>
                <a:gd name="T12" fmla="*/ 2329 w 2876"/>
                <a:gd name="T13" fmla="*/ 477 h 1226"/>
                <a:gd name="T14" fmla="*/ 2537 w 2876"/>
                <a:gd name="T15" fmla="*/ 58 h 1226"/>
                <a:gd name="T16" fmla="*/ 2562 w 2876"/>
                <a:gd name="T17" fmla="*/ 125 h 1226"/>
                <a:gd name="T18" fmla="*/ 2496 w 2876"/>
                <a:gd name="T19" fmla="*/ 305 h 1226"/>
                <a:gd name="T20" fmla="*/ 2329 w 2876"/>
                <a:gd name="T21" fmla="*/ 558 h 1226"/>
                <a:gd name="T22" fmla="*/ 1922 w 2876"/>
                <a:gd name="T23" fmla="*/ 883 h 1226"/>
                <a:gd name="T24" fmla="*/ 1391 w 2876"/>
                <a:gd name="T25" fmla="*/ 1059 h 1226"/>
                <a:gd name="T26" fmla="*/ 850 w 2876"/>
                <a:gd name="T27" fmla="*/ 1091 h 1226"/>
                <a:gd name="T28" fmla="*/ 391 w 2876"/>
                <a:gd name="T29" fmla="*/ 1009 h 1226"/>
                <a:gd name="T30" fmla="*/ 130 w 2876"/>
                <a:gd name="T31" fmla="*/ 845 h 1226"/>
                <a:gd name="T32" fmla="*/ 47 w 2876"/>
                <a:gd name="T33" fmla="*/ 698 h 1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6"/>
                <a:gd name="T52" fmla="*/ 0 h 1226"/>
                <a:gd name="T53" fmla="*/ 2876 w 2876"/>
                <a:gd name="T54" fmla="*/ 1226 h 1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ltGray">
            <a:xfrm>
              <a:off x="3473" y="2703"/>
              <a:ext cx="1961" cy="706"/>
            </a:xfrm>
            <a:custGeom>
              <a:avLst/>
              <a:gdLst>
                <a:gd name="T0" fmla="*/ 6 w 2189"/>
                <a:gd name="T1" fmla="*/ 582 h 788"/>
                <a:gd name="T2" fmla="*/ 128 w 2189"/>
                <a:gd name="T3" fmla="*/ 623 h 788"/>
                <a:gd name="T4" fmla="*/ 512 w 2189"/>
                <a:gd name="T5" fmla="*/ 647 h 788"/>
                <a:gd name="T6" fmla="*/ 890 w 2189"/>
                <a:gd name="T7" fmla="*/ 606 h 788"/>
                <a:gd name="T8" fmla="*/ 1372 w 2189"/>
                <a:gd name="T9" fmla="*/ 434 h 788"/>
                <a:gd name="T10" fmla="*/ 1724 w 2189"/>
                <a:gd name="T11" fmla="*/ 196 h 788"/>
                <a:gd name="T12" fmla="*/ 1938 w 2189"/>
                <a:gd name="T13" fmla="*/ 8 h 788"/>
                <a:gd name="T14" fmla="*/ 1864 w 2189"/>
                <a:gd name="T15" fmla="*/ 147 h 788"/>
                <a:gd name="T16" fmla="*/ 1700 w 2189"/>
                <a:gd name="T17" fmla="*/ 287 h 788"/>
                <a:gd name="T18" fmla="*/ 1356 w 2189"/>
                <a:gd name="T19" fmla="*/ 500 h 788"/>
                <a:gd name="T20" fmla="*/ 931 w 2189"/>
                <a:gd name="T21" fmla="*/ 655 h 788"/>
                <a:gd name="T22" fmla="*/ 529 w 2189"/>
                <a:gd name="T23" fmla="*/ 704 h 788"/>
                <a:gd name="T24" fmla="*/ 88 w 2189"/>
                <a:gd name="T25" fmla="*/ 664 h 788"/>
                <a:gd name="T26" fmla="*/ 6 w 2189"/>
                <a:gd name="T27" fmla="*/ 582 h 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89"/>
                <a:gd name="T43" fmla="*/ 0 h 788"/>
                <a:gd name="T44" fmla="*/ 2189 w 2189"/>
                <a:gd name="T45" fmla="*/ 788 h 7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 userDrawn="1"/>
          </p:nvSpPr>
          <p:spPr bwMode="ltGray">
            <a:xfrm>
              <a:off x="4198" y="1089"/>
              <a:ext cx="1273" cy="1017"/>
            </a:xfrm>
            <a:custGeom>
              <a:avLst/>
              <a:gdLst>
                <a:gd name="T0" fmla="*/ 257 w 1421"/>
                <a:gd name="T1" fmla="*/ 285 h 1134"/>
                <a:gd name="T2" fmla="*/ 232 w 1421"/>
                <a:gd name="T3" fmla="*/ 264 h 1134"/>
                <a:gd name="T4" fmla="*/ 192 w 1421"/>
                <a:gd name="T5" fmla="*/ 344 h 1134"/>
                <a:gd name="T6" fmla="*/ 108 w 1421"/>
                <a:gd name="T7" fmla="*/ 379 h 1134"/>
                <a:gd name="T8" fmla="*/ 71 w 1421"/>
                <a:gd name="T9" fmla="*/ 347 h 1134"/>
                <a:gd name="T10" fmla="*/ 41 w 1421"/>
                <a:gd name="T11" fmla="*/ 377 h 1134"/>
                <a:gd name="T12" fmla="*/ 13 w 1421"/>
                <a:gd name="T13" fmla="*/ 407 h 1134"/>
                <a:gd name="T14" fmla="*/ 135 w 1421"/>
                <a:gd name="T15" fmla="*/ 407 h 1134"/>
                <a:gd name="T16" fmla="*/ 41 w 1421"/>
                <a:gd name="T17" fmla="*/ 503 h 1134"/>
                <a:gd name="T18" fmla="*/ 6 w 1421"/>
                <a:gd name="T19" fmla="*/ 587 h 1134"/>
                <a:gd name="T20" fmla="*/ 41 w 1421"/>
                <a:gd name="T21" fmla="*/ 675 h 1134"/>
                <a:gd name="T22" fmla="*/ 76 w 1421"/>
                <a:gd name="T23" fmla="*/ 713 h 1134"/>
                <a:gd name="T24" fmla="*/ 14 w 1421"/>
                <a:gd name="T25" fmla="*/ 737 h 1134"/>
                <a:gd name="T26" fmla="*/ 176 w 1421"/>
                <a:gd name="T27" fmla="*/ 718 h 1134"/>
                <a:gd name="T28" fmla="*/ 73 w 1421"/>
                <a:gd name="T29" fmla="*/ 958 h 1134"/>
                <a:gd name="T30" fmla="*/ 106 w 1421"/>
                <a:gd name="T31" fmla="*/ 987 h 1134"/>
                <a:gd name="T32" fmla="*/ 216 w 1421"/>
                <a:gd name="T33" fmla="*/ 773 h 1134"/>
                <a:gd name="T34" fmla="*/ 264 w 1421"/>
                <a:gd name="T35" fmla="*/ 732 h 1134"/>
                <a:gd name="T36" fmla="*/ 224 w 1421"/>
                <a:gd name="T37" fmla="*/ 656 h 1134"/>
                <a:gd name="T38" fmla="*/ 257 w 1421"/>
                <a:gd name="T39" fmla="*/ 691 h 1134"/>
                <a:gd name="T40" fmla="*/ 546 w 1421"/>
                <a:gd name="T41" fmla="*/ 624 h 1134"/>
                <a:gd name="T42" fmla="*/ 735 w 1421"/>
                <a:gd name="T43" fmla="*/ 726 h 1134"/>
                <a:gd name="T44" fmla="*/ 866 w 1421"/>
                <a:gd name="T45" fmla="*/ 895 h 1134"/>
                <a:gd name="T46" fmla="*/ 893 w 1421"/>
                <a:gd name="T47" fmla="*/ 864 h 1134"/>
                <a:gd name="T48" fmla="*/ 1208 w 1421"/>
                <a:gd name="T49" fmla="*/ 923 h 1134"/>
                <a:gd name="T50" fmla="*/ 1165 w 1421"/>
                <a:gd name="T51" fmla="*/ 861 h 1134"/>
                <a:gd name="T52" fmla="*/ 1197 w 1421"/>
                <a:gd name="T53" fmla="*/ 704 h 1134"/>
                <a:gd name="T54" fmla="*/ 1041 w 1421"/>
                <a:gd name="T55" fmla="*/ 409 h 1134"/>
                <a:gd name="T56" fmla="*/ 902 w 1421"/>
                <a:gd name="T57" fmla="*/ 204 h 1134"/>
                <a:gd name="T58" fmla="*/ 770 w 1421"/>
                <a:gd name="T59" fmla="*/ 89 h 1134"/>
                <a:gd name="T60" fmla="*/ 595 w 1421"/>
                <a:gd name="T61" fmla="*/ 0 h 1134"/>
                <a:gd name="T62" fmla="*/ 623 w 1421"/>
                <a:gd name="T63" fmla="*/ 82 h 1134"/>
                <a:gd name="T64" fmla="*/ 466 w 1421"/>
                <a:gd name="T65" fmla="*/ 13 h 1134"/>
                <a:gd name="T66" fmla="*/ 420 w 1421"/>
                <a:gd name="T67" fmla="*/ 83 h 1134"/>
                <a:gd name="T68" fmla="*/ 385 w 1421"/>
                <a:gd name="T69" fmla="*/ 170 h 1134"/>
                <a:gd name="T70" fmla="*/ 638 w 1421"/>
                <a:gd name="T71" fmla="*/ 210 h 1134"/>
                <a:gd name="T72" fmla="*/ 568 w 1421"/>
                <a:gd name="T73" fmla="*/ 307 h 1134"/>
                <a:gd name="T74" fmla="*/ 506 w 1421"/>
                <a:gd name="T75" fmla="*/ 326 h 1134"/>
                <a:gd name="T76" fmla="*/ 379 w 1421"/>
                <a:gd name="T77" fmla="*/ 285 h 1134"/>
                <a:gd name="T78" fmla="*/ 254 w 1421"/>
                <a:gd name="T79" fmla="*/ 210 h 1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1"/>
                <a:gd name="T121" fmla="*/ 0 h 1134"/>
                <a:gd name="T122" fmla="*/ 1421 w 1421"/>
                <a:gd name="T123" fmla="*/ 1134 h 11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 userDrawn="1"/>
          </p:nvSpPr>
          <p:spPr bwMode="ltGray">
            <a:xfrm>
              <a:off x="4408" y="1097"/>
              <a:ext cx="209" cy="188"/>
            </a:xfrm>
            <a:custGeom>
              <a:avLst/>
              <a:gdLst>
                <a:gd name="T0" fmla="*/ 16 w 233"/>
                <a:gd name="T1" fmla="*/ 158 h 210"/>
                <a:gd name="T2" fmla="*/ 0 w 233"/>
                <a:gd name="T3" fmla="*/ 180 h 210"/>
                <a:gd name="T4" fmla="*/ 70 w 233"/>
                <a:gd name="T5" fmla="*/ 188 h 210"/>
                <a:gd name="T6" fmla="*/ 118 w 233"/>
                <a:gd name="T7" fmla="*/ 183 h 210"/>
                <a:gd name="T8" fmla="*/ 132 w 233"/>
                <a:gd name="T9" fmla="*/ 164 h 210"/>
                <a:gd name="T10" fmla="*/ 137 w 233"/>
                <a:gd name="T11" fmla="*/ 99 h 210"/>
                <a:gd name="T12" fmla="*/ 209 w 233"/>
                <a:gd name="T13" fmla="*/ 73 h 210"/>
                <a:gd name="T14" fmla="*/ 143 w 233"/>
                <a:gd name="T15" fmla="*/ 0 h 210"/>
                <a:gd name="T16" fmla="*/ 148 w 233"/>
                <a:gd name="T17" fmla="*/ 43 h 210"/>
                <a:gd name="T18" fmla="*/ 110 w 233"/>
                <a:gd name="T19" fmla="*/ 51 h 210"/>
                <a:gd name="T20" fmla="*/ 105 w 233"/>
                <a:gd name="T21" fmla="*/ 78 h 210"/>
                <a:gd name="T22" fmla="*/ 48 w 233"/>
                <a:gd name="T23" fmla="*/ 70 h 210"/>
                <a:gd name="T24" fmla="*/ 51 w 233"/>
                <a:gd name="T25" fmla="*/ 142 h 210"/>
                <a:gd name="T26" fmla="*/ 16 w 233"/>
                <a:gd name="T27" fmla="*/ 158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"/>
                <a:gd name="T43" fmla="*/ 0 h 210"/>
                <a:gd name="T44" fmla="*/ 233 w 233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 userDrawn="1"/>
          </p:nvSpPr>
          <p:spPr bwMode="ltGray">
            <a:xfrm>
              <a:off x="4043" y="1045"/>
              <a:ext cx="451" cy="348"/>
            </a:xfrm>
            <a:custGeom>
              <a:avLst/>
              <a:gdLst>
                <a:gd name="T0" fmla="*/ 87 w 504"/>
                <a:gd name="T1" fmla="*/ 329 h 388"/>
                <a:gd name="T2" fmla="*/ 127 w 504"/>
                <a:gd name="T3" fmla="*/ 329 h 388"/>
                <a:gd name="T4" fmla="*/ 207 w 504"/>
                <a:gd name="T5" fmla="*/ 302 h 388"/>
                <a:gd name="T6" fmla="*/ 234 w 504"/>
                <a:gd name="T7" fmla="*/ 302 h 388"/>
                <a:gd name="T8" fmla="*/ 271 w 504"/>
                <a:gd name="T9" fmla="*/ 305 h 388"/>
                <a:gd name="T10" fmla="*/ 290 w 504"/>
                <a:gd name="T11" fmla="*/ 329 h 388"/>
                <a:gd name="T12" fmla="*/ 290 w 504"/>
                <a:gd name="T13" fmla="*/ 289 h 388"/>
                <a:gd name="T14" fmla="*/ 330 w 504"/>
                <a:gd name="T15" fmla="*/ 248 h 388"/>
                <a:gd name="T16" fmla="*/ 370 w 504"/>
                <a:gd name="T17" fmla="*/ 248 h 388"/>
                <a:gd name="T18" fmla="*/ 290 w 504"/>
                <a:gd name="T19" fmla="*/ 207 h 388"/>
                <a:gd name="T20" fmla="*/ 260 w 504"/>
                <a:gd name="T21" fmla="*/ 248 h 388"/>
                <a:gd name="T22" fmla="*/ 168 w 504"/>
                <a:gd name="T23" fmla="*/ 248 h 388"/>
                <a:gd name="T24" fmla="*/ 208 w 504"/>
                <a:gd name="T25" fmla="*/ 207 h 388"/>
                <a:gd name="T26" fmla="*/ 208 w 504"/>
                <a:gd name="T27" fmla="*/ 166 h 388"/>
                <a:gd name="T28" fmla="*/ 249 w 504"/>
                <a:gd name="T29" fmla="*/ 166 h 388"/>
                <a:gd name="T30" fmla="*/ 287 w 504"/>
                <a:gd name="T31" fmla="*/ 146 h 388"/>
                <a:gd name="T32" fmla="*/ 352 w 504"/>
                <a:gd name="T33" fmla="*/ 181 h 388"/>
                <a:gd name="T34" fmla="*/ 392 w 504"/>
                <a:gd name="T35" fmla="*/ 144 h 388"/>
                <a:gd name="T36" fmla="*/ 413 w 504"/>
                <a:gd name="T37" fmla="*/ 95 h 388"/>
                <a:gd name="T38" fmla="*/ 408 w 504"/>
                <a:gd name="T39" fmla="*/ 74 h 388"/>
                <a:gd name="T40" fmla="*/ 451 w 504"/>
                <a:gd name="T41" fmla="*/ 60 h 388"/>
                <a:gd name="T42" fmla="*/ 448 w 504"/>
                <a:gd name="T43" fmla="*/ 30 h 388"/>
                <a:gd name="T44" fmla="*/ 416 w 504"/>
                <a:gd name="T45" fmla="*/ 9 h 388"/>
                <a:gd name="T46" fmla="*/ 317 w 504"/>
                <a:gd name="T47" fmla="*/ 9 h 388"/>
                <a:gd name="T48" fmla="*/ 199 w 504"/>
                <a:gd name="T49" fmla="*/ 65 h 388"/>
                <a:gd name="T50" fmla="*/ 174 w 504"/>
                <a:gd name="T51" fmla="*/ 92 h 388"/>
                <a:gd name="T52" fmla="*/ 132 w 504"/>
                <a:gd name="T53" fmla="*/ 95 h 388"/>
                <a:gd name="T54" fmla="*/ 72 w 504"/>
                <a:gd name="T55" fmla="*/ 117 h 388"/>
                <a:gd name="T56" fmla="*/ 59 w 504"/>
                <a:gd name="T57" fmla="*/ 133 h 388"/>
                <a:gd name="T58" fmla="*/ 47 w 504"/>
                <a:gd name="T59" fmla="*/ 166 h 388"/>
                <a:gd name="T60" fmla="*/ 47 w 504"/>
                <a:gd name="T61" fmla="*/ 207 h 388"/>
                <a:gd name="T62" fmla="*/ 13 w 504"/>
                <a:gd name="T63" fmla="*/ 216 h 388"/>
                <a:gd name="T64" fmla="*/ 13 w 504"/>
                <a:gd name="T65" fmla="*/ 305 h 388"/>
                <a:gd name="T66" fmla="*/ 48 w 504"/>
                <a:gd name="T67" fmla="*/ 305 h 388"/>
                <a:gd name="T68" fmla="*/ 54 w 504"/>
                <a:gd name="T69" fmla="*/ 267 h 388"/>
                <a:gd name="T70" fmla="*/ 132 w 504"/>
                <a:gd name="T71" fmla="*/ 270 h 388"/>
                <a:gd name="T72" fmla="*/ 118 w 504"/>
                <a:gd name="T73" fmla="*/ 297 h 388"/>
                <a:gd name="T74" fmla="*/ 78 w 504"/>
                <a:gd name="T75" fmla="*/ 302 h 388"/>
                <a:gd name="T76" fmla="*/ 87 w 504"/>
                <a:gd name="T77" fmla="*/ 329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4"/>
                <a:gd name="T118" fmla="*/ 0 h 388"/>
                <a:gd name="T119" fmla="*/ 504 w 504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 userDrawn="1"/>
          </p:nvSpPr>
          <p:spPr bwMode="ltGray">
            <a:xfrm>
              <a:off x="4118" y="960"/>
              <a:ext cx="174" cy="156"/>
            </a:xfrm>
            <a:custGeom>
              <a:avLst/>
              <a:gdLst>
                <a:gd name="T0" fmla="*/ 0 w 194"/>
                <a:gd name="T1" fmla="*/ 156 h 174"/>
                <a:gd name="T2" fmla="*/ 30 w 194"/>
                <a:gd name="T3" fmla="*/ 121 h 174"/>
                <a:gd name="T4" fmla="*/ 94 w 194"/>
                <a:gd name="T5" fmla="*/ 118 h 174"/>
                <a:gd name="T6" fmla="*/ 124 w 194"/>
                <a:gd name="T7" fmla="*/ 83 h 174"/>
                <a:gd name="T8" fmla="*/ 126 w 194"/>
                <a:gd name="T9" fmla="*/ 62 h 174"/>
                <a:gd name="T10" fmla="*/ 174 w 194"/>
                <a:gd name="T11" fmla="*/ 48 h 174"/>
                <a:gd name="T12" fmla="*/ 151 w 194"/>
                <a:gd name="T13" fmla="*/ 24 h 174"/>
                <a:gd name="T14" fmla="*/ 121 w 194"/>
                <a:gd name="T15" fmla="*/ 27 h 174"/>
                <a:gd name="T16" fmla="*/ 89 w 194"/>
                <a:gd name="T17" fmla="*/ 0 h 174"/>
                <a:gd name="T18" fmla="*/ 65 w 194"/>
                <a:gd name="T19" fmla="*/ 30 h 174"/>
                <a:gd name="T20" fmla="*/ 0 w 194"/>
                <a:gd name="T21" fmla="*/ 78 h 174"/>
                <a:gd name="T22" fmla="*/ 0 w 194"/>
                <a:gd name="T23" fmla="*/ 156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174"/>
                <a:gd name="T38" fmla="*/ 194 w 194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ltGray">
            <a:xfrm>
              <a:off x="2789" y="967"/>
              <a:ext cx="1460" cy="1790"/>
            </a:xfrm>
            <a:custGeom>
              <a:avLst/>
              <a:gdLst>
                <a:gd name="T0" fmla="*/ 950 w 1630"/>
                <a:gd name="T1" fmla="*/ 8 h 1996"/>
                <a:gd name="T2" fmla="*/ 777 w 1630"/>
                <a:gd name="T3" fmla="*/ 74 h 1996"/>
                <a:gd name="T4" fmla="*/ 500 w 1630"/>
                <a:gd name="T5" fmla="*/ 247 h 1996"/>
                <a:gd name="T6" fmla="*/ 238 w 1630"/>
                <a:gd name="T7" fmla="*/ 542 h 1996"/>
                <a:gd name="T8" fmla="*/ 99 w 1630"/>
                <a:gd name="T9" fmla="*/ 804 h 1996"/>
                <a:gd name="T10" fmla="*/ 9 w 1630"/>
                <a:gd name="T11" fmla="*/ 1140 h 1996"/>
                <a:gd name="T12" fmla="*/ 17 w 1630"/>
                <a:gd name="T13" fmla="*/ 1484 h 1996"/>
                <a:gd name="T14" fmla="*/ 65 w 1630"/>
                <a:gd name="T15" fmla="*/ 1602 h 1996"/>
                <a:gd name="T16" fmla="*/ 130 w 1630"/>
                <a:gd name="T17" fmla="*/ 1658 h 1996"/>
                <a:gd name="T18" fmla="*/ 170 w 1630"/>
                <a:gd name="T19" fmla="*/ 1790 h 1996"/>
                <a:gd name="T20" fmla="*/ 192 w 1630"/>
                <a:gd name="T21" fmla="*/ 1728 h 1996"/>
                <a:gd name="T22" fmla="*/ 224 w 1630"/>
                <a:gd name="T23" fmla="*/ 1631 h 1996"/>
                <a:gd name="T24" fmla="*/ 248 w 1630"/>
                <a:gd name="T25" fmla="*/ 1462 h 1996"/>
                <a:gd name="T26" fmla="*/ 339 w 1630"/>
                <a:gd name="T27" fmla="*/ 1368 h 1996"/>
                <a:gd name="T28" fmla="*/ 345 w 1630"/>
                <a:gd name="T29" fmla="*/ 1454 h 1996"/>
                <a:gd name="T30" fmla="*/ 353 w 1630"/>
                <a:gd name="T31" fmla="*/ 1521 h 1996"/>
                <a:gd name="T32" fmla="*/ 315 w 1630"/>
                <a:gd name="T33" fmla="*/ 1645 h 1996"/>
                <a:gd name="T34" fmla="*/ 425 w 1630"/>
                <a:gd name="T35" fmla="*/ 1443 h 1996"/>
                <a:gd name="T36" fmla="*/ 471 w 1630"/>
                <a:gd name="T37" fmla="*/ 1349 h 1996"/>
                <a:gd name="T38" fmla="*/ 675 w 1630"/>
                <a:gd name="T39" fmla="*/ 1351 h 1996"/>
                <a:gd name="T40" fmla="*/ 737 w 1630"/>
                <a:gd name="T41" fmla="*/ 1311 h 1996"/>
                <a:gd name="T42" fmla="*/ 716 w 1630"/>
                <a:gd name="T43" fmla="*/ 1389 h 1996"/>
                <a:gd name="T44" fmla="*/ 777 w 1630"/>
                <a:gd name="T45" fmla="*/ 1464 h 1996"/>
                <a:gd name="T46" fmla="*/ 826 w 1630"/>
                <a:gd name="T47" fmla="*/ 1311 h 1996"/>
                <a:gd name="T48" fmla="*/ 683 w 1630"/>
                <a:gd name="T49" fmla="*/ 1217 h 1996"/>
                <a:gd name="T50" fmla="*/ 584 w 1630"/>
                <a:gd name="T51" fmla="*/ 1155 h 1996"/>
                <a:gd name="T52" fmla="*/ 600 w 1630"/>
                <a:gd name="T53" fmla="*/ 1099 h 1996"/>
                <a:gd name="T54" fmla="*/ 689 w 1630"/>
                <a:gd name="T55" fmla="*/ 1058 h 1996"/>
                <a:gd name="T56" fmla="*/ 858 w 1630"/>
                <a:gd name="T57" fmla="*/ 991 h 1996"/>
                <a:gd name="T58" fmla="*/ 933 w 1630"/>
                <a:gd name="T59" fmla="*/ 1036 h 1996"/>
                <a:gd name="T60" fmla="*/ 1027 w 1630"/>
                <a:gd name="T61" fmla="*/ 1037 h 1996"/>
                <a:gd name="T62" fmla="*/ 1129 w 1630"/>
                <a:gd name="T63" fmla="*/ 1034 h 1996"/>
                <a:gd name="T64" fmla="*/ 1027 w 1630"/>
                <a:gd name="T65" fmla="*/ 1338 h 1996"/>
                <a:gd name="T66" fmla="*/ 1129 w 1630"/>
                <a:gd name="T67" fmla="*/ 1265 h 1996"/>
                <a:gd name="T68" fmla="*/ 1146 w 1630"/>
                <a:gd name="T69" fmla="*/ 1160 h 1996"/>
                <a:gd name="T70" fmla="*/ 1240 w 1630"/>
                <a:gd name="T71" fmla="*/ 1093 h 1996"/>
                <a:gd name="T72" fmla="*/ 1272 w 1630"/>
                <a:gd name="T73" fmla="*/ 1018 h 1996"/>
                <a:gd name="T74" fmla="*/ 1390 w 1630"/>
                <a:gd name="T75" fmla="*/ 1004 h 1996"/>
                <a:gd name="T76" fmla="*/ 1449 w 1630"/>
                <a:gd name="T77" fmla="*/ 934 h 1996"/>
                <a:gd name="T78" fmla="*/ 1393 w 1630"/>
                <a:gd name="T79" fmla="*/ 929 h 1996"/>
                <a:gd name="T80" fmla="*/ 1328 w 1630"/>
                <a:gd name="T81" fmla="*/ 859 h 1996"/>
                <a:gd name="T82" fmla="*/ 1191 w 1630"/>
                <a:gd name="T83" fmla="*/ 797 h 1996"/>
                <a:gd name="T84" fmla="*/ 1054 w 1630"/>
                <a:gd name="T85" fmla="*/ 819 h 1996"/>
                <a:gd name="T86" fmla="*/ 925 w 1630"/>
                <a:gd name="T87" fmla="*/ 671 h 1996"/>
                <a:gd name="T88" fmla="*/ 869 w 1630"/>
                <a:gd name="T89" fmla="*/ 649 h 1996"/>
                <a:gd name="T90" fmla="*/ 931 w 1630"/>
                <a:gd name="T91" fmla="*/ 606 h 1996"/>
                <a:gd name="T92" fmla="*/ 877 w 1630"/>
                <a:gd name="T93" fmla="*/ 566 h 1996"/>
                <a:gd name="T94" fmla="*/ 818 w 1630"/>
                <a:gd name="T95" fmla="*/ 531 h 1996"/>
                <a:gd name="T96" fmla="*/ 771 w 1630"/>
                <a:gd name="T97" fmla="*/ 466 h 1996"/>
                <a:gd name="T98" fmla="*/ 777 w 1630"/>
                <a:gd name="T99" fmla="*/ 399 h 1996"/>
                <a:gd name="T100" fmla="*/ 890 w 1630"/>
                <a:gd name="T101" fmla="*/ 431 h 1996"/>
                <a:gd name="T102" fmla="*/ 818 w 1630"/>
                <a:gd name="T103" fmla="*/ 391 h 1996"/>
                <a:gd name="T104" fmla="*/ 823 w 1630"/>
                <a:gd name="T105" fmla="*/ 351 h 1996"/>
                <a:gd name="T106" fmla="*/ 925 w 1630"/>
                <a:gd name="T107" fmla="*/ 300 h 1996"/>
                <a:gd name="T108" fmla="*/ 939 w 1630"/>
                <a:gd name="T109" fmla="*/ 248 h 1996"/>
                <a:gd name="T110" fmla="*/ 1011 w 1630"/>
                <a:gd name="T111" fmla="*/ 222 h 1996"/>
                <a:gd name="T112" fmla="*/ 1052 w 1630"/>
                <a:gd name="T113" fmla="*/ 122 h 1996"/>
                <a:gd name="T114" fmla="*/ 1057 w 1630"/>
                <a:gd name="T115" fmla="*/ 12 h 1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30"/>
                <a:gd name="T175" fmla="*/ 0 h 1996"/>
                <a:gd name="T176" fmla="*/ 1630 w 1630"/>
                <a:gd name="T177" fmla="*/ 1996 h 19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3"/>
            <p:cNvSpPr>
              <a:spLocks/>
            </p:cNvSpPr>
            <p:nvPr userDrawn="1"/>
          </p:nvSpPr>
          <p:spPr bwMode="ltGray">
            <a:xfrm>
              <a:off x="3747" y="3265"/>
              <a:ext cx="400" cy="295"/>
            </a:xfrm>
            <a:custGeom>
              <a:avLst/>
              <a:gdLst>
                <a:gd name="T0" fmla="*/ 0 w 446"/>
                <a:gd name="T1" fmla="*/ 145 h 329"/>
                <a:gd name="T2" fmla="*/ 0 w 446"/>
                <a:gd name="T3" fmla="*/ 231 h 329"/>
                <a:gd name="T4" fmla="*/ 98 w 446"/>
                <a:gd name="T5" fmla="*/ 265 h 329"/>
                <a:gd name="T6" fmla="*/ 164 w 446"/>
                <a:gd name="T7" fmla="*/ 277 h 329"/>
                <a:gd name="T8" fmla="*/ 215 w 446"/>
                <a:gd name="T9" fmla="*/ 285 h 329"/>
                <a:gd name="T10" fmla="*/ 285 w 446"/>
                <a:gd name="T11" fmla="*/ 293 h 329"/>
                <a:gd name="T12" fmla="*/ 371 w 446"/>
                <a:gd name="T13" fmla="*/ 291 h 329"/>
                <a:gd name="T14" fmla="*/ 383 w 446"/>
                <a:gd name="T15" fmla="*/ 265 h 329"/>
                <a:gd name="T16" fmla="*/ 343 w 446"/>
                <a:gd name="T17" fmla="*/ 224 h 329"/>
                <a:gd name="T18" fmla="*/ 343 w 446"/>
                <a:gd name="T19" fmla="*/ 183 h 329"/>
                <a:gd name="T20" fmla="*/ 277 w 446"/>
                <a:gd name="T21" fmla="*/ 143 h 329"/>
                <a:gd name="T22" fmla="*/ 283 w 446"/>
                <a:gd name="T23" fmla="*/ 81 h 329"/>
                <a:gd name="T24" fmla="*/ 229 w 446"/>
                <a:gd name="T25" fmla="*/ 51 h 329"/>
                <a:gd name="T26" fmla="*/ 221 w 446"/>
                <a:gd name="T27" fmla="*/ 102 h 329"/>
                <a:gd name="T28" fmla="*/ 183 w 446"/>
                <a:gd name="T29" fmla="*/ 75 h 329"/>
                <a:gd name="T30" fmla="*/ 151 w 446"/>
                <a:gd name="T31" fmla="*/ 89 h 329"/>
                <a:gd name="T32" fmla="*/ 161 w 446"/>
                <a:gd name="T33" fmla="*/ 43 h 329"/>
                <a:gd name="T34" fmla="*/ 100 w 446"/>
                <a:gd name="T35" fmla="*/ 32 h 329"/>
                <a:gd name="T36" fmla="*/ 98 w 446"/>
                <a:gd name="T37" fmla="*/ 102 h 329"/>
                <a:gd name="T38" fmla="*/ 129 w 446"/>
                <a:gd name="T39" fmla="*/ 167 h 329"/>
                <a:gd name="T40" fmla="*/ 67 w 446"/>
                <a:gd name="T41" fmla="*/ 175 h 329"/>
                <a:gd name="T42" fmla="*/ 32 w 446"/>
                <a:gd name="T43" fmla="*/ 145 h 329"/>
                <a:gd name="T44" fmla="*/ 0 w 446"/>
                <a:gd name="T45" fmla="*/ 145 h 3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329"/>
                <a:gd name="T71" fmla="*/ 446 w 446"/>
                <a:gd name="T72" fmla="*/ 329 h 3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4"/>
            <p:cNvSpPr>
              <a:spLocks/>
            </p:cNvSpPr>
            <p:nvPr userDrawn="1"/>
          </p:nvSpPr>
          <p:spPr bwMode="ltGray">
            <a:xfrm>
              <a:off x="3653" y="3182"/>
              <a:ext cx="395" cy="131"/>
            </a:xfrm>
            <a:custGeom>
              <a:avLst/>
              <a:gdLst>
                <a:gd name="T0" fmla="*/ 5 w 441"/>
                <a:gd name="T1" fmla="*/ 70 h 146"/>
                <a:gd name="T2" fmla="*/ 54 w 441"/>
                <a:gd name="T3" fmla="*/ 127 h 146"/>
                <a:gd name="T4" fmla="*/ 151 w 441"/>
                <a:gd name="T5" fmla="*/ 99 h 146"/>
                <a:gd name="T6" fmla="*/ 193 w 441"/>
                <a:gd name="T7" fmla="*/ 59 h 146"/>
                <a:gd name="T8" fmla="*/ 233 w 441"/>
                <a:gd name="T9" fmla="*/ 99 h 146"/>
                <a:gd name="T10" fmla="*/ 271 w 441"/>
                <a:gd name="T11" fmla="*/ 89 h 146"/>
                <a:gd name="T12" fmla="*/ 314 w 441"/>
                <a:gd name="T13" fmla="*/ 99 h 146"/>
                <a:gd name="T14" fmla="*/ 314 w 441"/>
                <a:gd name="T15" fmla="*/ 57 h 146"/>
                <a:gd name="T16" fmla="*/ 344 w 441"/>
                <a:gd name="T17" fmla="*/ 27 h 146"/>
                <a:gd name="T18" fmla="*/ 360 w 441"/>
                <a:gd name="T19" fmla="*/ 54 h 146"/>
                <a:gd name="T20" fmla="*/ 384 w 441"/>
                <a:gd name="T21" fmla="*/ 16 h 146"/>
                <a:gd name="T22" fmla="*/ 339 w 441"/>
                <a:gd name="T23" fmla="*/ 0 h 146"/>
                <a:gd name="T24" fmla="*/ 273 w 441"/>
                <a:gd name="T25" fmla="*/ 57 h 146"/>
                <a:gd name="T26" fmla="*/ 212 w 441"/>
                <a:gd name="T27" fmla="*/ 11 h 146"/>
                <a:gd name="T28" fmla="*/ 172 w 441"/>
                <a:gd name="T29" fmla="*/ 48 h 146"/>
                <a:gd name="T30" fmla="*/ 129 w 441"/>
                <a:gd name="T31" fmla="*/ 67 h 146"/>
                <a:gd name="T32" fmla="*/ 116 w 441"/>
                <a:gd name="T33" fmla="*/ 75 h 146"/>
                <a:gd name="T34" fmla="*/ 97 w 441"/>
                <a:gd name="T35" fmla="*/ 70 h 146"/>
                <a:gd name="T36" fmla="*/ 54 w 441"/>
                <a:gd name="T37" fmla="*/ 48 h 146"/>
                <a:gd name="T38" fmla="*/ 5 w 441"/>
                <a:gd name="T39" fmla="*/ 70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1"/>
                <a:gd name="T61" fmla="*/ 0 h 146"/>
                <a:gd name="T62" fmla="*/ 441 w 441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 userDrawn="1"/>
          </p:nvSpPr>
          <p:spPr bwMode="ltGray">
            <a:xfrm>
              <a:off x="2944" y="2778"/>
              <a:ext cx="134" cy="178"/>
            </a:xfrm>
            <a:custGeom>
              <a:avLst/>
              <a:gdLst>
                <a:gd name="T0" fmla="*/ 0 w 150"/>
                <a:gd name="T1" fmla="*/ 0 h 198"/>
                <a:gd name="T2" fmla="*/ 13 w 150"/>
                <a:gd name="T3" fmla="*/ 57 h 198"/>
                <a:gd name="T4" fmla="*/ 40 w 150"/>
                <a:gd name="T5" fmla="*/ 108 h 198"/>
                <a:gd name="T6" fmla="*/ 80 w 150"/>
                <a:gd name="T7" fmla="*/ 167 h 198"/>
                <a:gd name="T8" fmla="*/ 110 w 150"/>
                <a:gd name="T9" fmla="*/ 178 h 198"/>
                <a:gd name="T10" fmla="*/ 134 w 150"/>
                <a:gd name="T11" fmla="*/ 146 h 198"/>
                <a:gd name="T12" fmla="*/ 102 w 150"/>
                <a:gd name="T13" fmla="*/ 146 h 198"/>
                <a:gd name="T14" fmla="*/ 99 w 150"/>
                <a:gd name="T15" fmla="*/ 92 h 198"/>
                <a:gd name="T16" fmla="*/ 70 w 150"/>
                <a:gd name="T17" fmla="*/ 76 h 198"/>
                <a:gd name="T18" fmla="*/ 88 w 150"/>
                <a:gd name="T19" fmla="*/ 19 h 198"/>
                <a:gd name="T20" fmla="*/ 43 w 150"/>
                <a:gd name="T21" fmla="*/ 32 h 198"/>
                <a:gd name="T22" fmla="*/ 0 w 150"/>
                <a:gd name="T23" fmla="*/ 0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98"/>
                <a:gd name="T38" fmla="*/ 150 w 150"/>
                <a:gd name="T39" fmla="*/ 198 h 1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6"/>
            <p:cNvSpPr>
              <a:spLocks/>
            </p:cNvSpPr>
            <p:nvPr userDrawn="1"/>
          </p:nvSpPr>
          <p:spPr bwMode="ltGray">
            <a:xfrm>
              <a:off x="3074" y="2697"/>
              <a:ext cx="80" cy="263"/>
            </a:xfrm>
            <a:custGeom>
              <a:avLst/>
              <a:gdLst>
                <a:gd name="T0" fmla="*/ 50 w 90"/>
                <a:gd name="T1" fmla="*/ 0 h 293"/>
                <a:gd name="T2" fmla="*/ 26 w 90"/>
                <a:gd name="T3" fmla="*/ 70 h 293"/>
                <a:gd name="T4" fmla="*/ 2 w 90"/>
                <a:gd name="T5" fmla="*/ 100 h 293"/>
                <a:gd name="T6" fmla="*/ 0 w 90"/>
                <a:gd name="T7" fmla="*/ 141 h 293"/>
                <a:gd name="T8" fmla="*/ 31 w 90"/>
                <a:gd name="T9" fmla="*/ 145 h 293"/>
                <a:gd name="T10" fmla="*/ 40 w 90"/>
                <a:gd name="T11" fmla="*/ 181 h 293"/>
                <a:gd name="T12" fmla="*/ 15 w 90"/>
                <a:gd name="T13" fmla="*/ 207 h 293"/>
                <a:gd name="T14" fmla="*/ 58 w 90"/>
                <a:gd name="T15" fmla="*/ 261 h 293"/>
                <a:gd name="T16" fmla="*/ 80 w 90"/>
                <a:gd name="T17" fmla="*/ 263 h 293"/>
                <a:gd name="T18" fmla="*/ 55 w 90"/>
                <a:gd name="T19" fmla="*/ 234 h 293"/>
                <a:gd name="T20" fmla="*/ 63 w 90"/>
                <a:gd name="T21" fmla="*/ 159 h 293"/>
                <a:gd name="T22" fmla="*/ 40 w 90"/>
                <a:gd name="T23" fmla="*/ 141 h 293"/>
                <a:gd name="T24" fmla="*/ 26 w 90"/>
                <a:gd name="T25" fmla="*/ 116 h 293"/>
                <a:gd name="T26" fmla="*/ 50 w 90"/>
                <a:gd name="T27" fmla="*/ 83 h 293"/>
                <a:gd name="T28" fmla="*/ 80 w 90"/>
                <a:gd name="T29" fmla="*/ 59 h 293"/>
                <a:gd name="T30" fmla="*/ 50 w 90"/>
                <a:gd name="T31" fmla="*/ 0 h 2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93"/>
                <a:gd name="T50" fmla="*/ 90 w 90"/>
                <a:gd name="T51" fmla="*/ 293 h 2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7"/>
            <p:cNvSpPr>
              <a:spLocks/>
            </p:cNvSpPr>
            <p:nvPr userDrawn="1"/>
          </p:nvSpPr>
          <p:spPr bwMode="ltGray">
            <a:xfrm>
              <a:off x="3194" y="2490"/>
              <a:ext cx="258" cy="224"/>
            </a:xfrm>
            <a:custGeom>
              <a:avLst/>
              <a:gdLst>
                <a:gd name="T0" fmla="*/ 0 w 288"/>
                <a:gd name="T1" fmla="*/ 224 h 249"/>
                <a:gd name="T2" fmla="*/ 11 w 288"/>
                <a:gd name="T3" fmla="*/ 192 h 249"/>
                <a:gd name="T4" fmla="*/ 59 w 288"/>
                <a:gd name="T5" fmla="*/ 194 h 249"/>
                <a:gd name="T6" fmla="*/ 62 w 288"/>
                <a:gd name="T7" fmla="*/ 162 h 249"/>
                <a:gd name="T8" fmla="*/ 140 w 288"/>
                <a:gd name="T9" fmla="*/ 132 h 249"/>
                <a:gd name="T10" fmla="*/ 164 w 288"/>
                <a:gd name="T11" fmla="*/ 145 h 249"/>
                <a:gd name="T12" fmla="*/ 153 w 288"/>
                <a:gd name="T13" fmla="*/ 13 h 249"/>
                <a:gd name="T14" fmla="*/ 204 w 288"/>
                <a:gd name="T15" fmla="*/ 0 h 249"/>
                <a:gd name="T16" fmla="*/ 258 w 288"/>
                <a:gd name="T17" fmla="*/ 40 h 249"/>
                <a:gd name="T18" fmla="*/ 220 w 288"/>
                <a:gd name="T19" fmla="*/ 35 h 249"/>
                <a:gd name="T20" fmla="*/ 196 w 288"/>
                <a:gd name="T21" fmla="*/ 57 h 249"/>
                <a:gd name="T22" fmla="*/ 218 w 288"/>
                <a:gd name="T23" fmla="*/ 135 h 249"/>
                <a:gd name="T24" fmla="*/ 164 w 288"/>
                <a:gd name="T25" fmla="*/ 185 h 249"/>
                <a:gd name="T26" fmla="*/ 0 w 288"/>
                <a:gd name="T27" fmla="*/ 224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249"/>
                <a:gd name="T44" fmla="*/ 288 w 288"/>
                <a:gd name="T45" fmla="*/ 249 h 2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AutoShape 28"/>
            <p:cNvSpPr>
              <a:spLocks noChangeArrowheads="1"/>
            </p:cNvSpPr>
            <p:nvPr userDrawn="1"/>
          </p:nvSpPr>
          <p:spPr bwMode="ltGray">
            <a:xfrm rot="10800000">
              <a:off x="3561" y="1130"/>
              <a:ext cx="812" cy="610"/>
            </a:xfrm>
            <a:custGeom>
              <a:avLst/>
              <a:gdLst>
                <a:gd name="T0" fmla="*/ 15 w 21600"/>
                <a:gd name="T1" fmla="*/ 0 h 21600"/>
                <a:gd name="T2" fmla="*/ 4 w 21600"/>
                <a:gd name="T3" fmla="*/ 3 h 21600"/>
                <a:gd name="T4" fmla="*/ 0 w 21600"/>
                <a:gd name="T5" fmla="*/ 9 h 21600"/>
                <a:gd name="T6" fmla="*/ 4 w 21600"/>
                <a:gd name="T7" fmla="*/ 15 h 21600"/>
                <a:gd name="T8" fmla="*/ 15 w 21600"/>
                <a:gd name="T9" fmla="*/ 17 h 21600"/>
                <a:gd name="T10" fmla="*/ 26 w 21600"/>
                <a:gd name="T11" fmla="*/ 15 h 21600"/>
                <a:gd name="T12" fmla="*/ 31 w 21600"/>
                <a:gd name="T13" fmla="*/ 9 h 21600"/>
                <a:gd name="T14" fmla="*/ 26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51 h 21600"/>
                <a:gd name="T26" fmla="*/ 18434 w 21600"/>
                <a:gd name="T27" fmla="*/ 1844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455742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4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873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38238" indent="-2190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398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859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431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003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5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147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harpe.com/" TargetMode="External"/><Relationship Id="rId2" Type="http://schemas.openxmlformats.org/officeDocument/2006/relationships/hyperlink" Target="http://www.valueline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moneychimp.com/" TargetMode="External"/><Relationship Id="rId4" Type="http://schemas.openxmlformats.org/officeDocument/2006/relationships/hyperlink" Target="http://gsb.uchicago.edu/fac/eugene.fama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0"/>
            <a:ext cx="91440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endParaRPr lang="en-US" sz="240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0" y="4899025"/>
            <a:ext cx="815340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endParaRPr lang="en-US" sz="1400"/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2346325" y="4379913"/>
            <a:ext cx="382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296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565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12" name="Rectangle 1032"/>
          <p:cNvSpPr txBox="1">
            <a:spLocks noChangeArrowheads="1"/>
          </p:cNvSpPr>
          <p:nvPr/>
        </p:nvSpPr>
        <p:spPr bwMode="auto">
          <a:xfrm>
            <a:off x="152400" y="152400"/>
            <a:ext cx="8991600" cy="12954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FCC66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b="1" dirty="0" smtClean="0"/>
              <a:t>Chapter 8: </a:t>
            </a:r>
            <a:r>
              <a:rPr lang="en-US" b="1" dirty="0"/>
              <a:t>An Introduction to </a:t>
            </a:r>
            <a:br>
              <a:rPr lang="en-US" b="1" dirty="0"/>
            </a:br>
            <a:r>
              <a:rPr lang="en-US" b="1" dirty="0"/>
              <a:t>	Asset Pricing </a:t>
            </a:r>
            <a:r>
              <a:rPr lang="en-US" b="1" dirty="0" smtClean="0"/>
              <a:t>Models</a:t>
            </a:r>
            <a:endParaRPr lang="en-US" b="1" dirty="0"/>
          </a:p>
        </p:txBody>
      </p:sp>
      <p:sp>
        <p:nvSpPr>
          <p:cNvPr id="15" name="Line 1038"/>
          <p:cNvSpPr>
            <a:spLocks noChangeShapeType="1"/>
          </p:cNvSpPr>
          <p:nvPr/>
        </p:nvSpPr>
        <p:spPr bwMode="auto">
          <a:xfrm>
            <a:off x="1600200" y="1511300"/>
            <a:ext cx="5943600" cy="0"/>
          </a:xfrm>
          <a:prstGeom prst="lin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924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Risk-Return Possibilities with Leverage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One can attain a higher expected return than is available at point M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One can invest along the efficient frontier beyond point M, such as point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With the risk-free asset, one can add leverage to the portfolio by borrowing money at the risk-free rate and investing in the risky portfolio at point M to achieve a point like 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Clearly, point E dominates point 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Similarly, one can reduce the investment risk by lending money at the risk-free asset to reach points like C (see Exhibit 8.2)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45AFFEC5-129C-405A-8179-FB746F3EC74E}" type="slidenum">
              <a:rPr lang="en-US"/>
              <a:pPr/>
              <a:t>10</a:t>
            </a:fld>
            <a:endParaRPr lang="en-US"/>
          </a:p>
        </p:txBody>
      </p:sp>
      <p:sp>
        <p:nvSpPr>
          <p:cNvPr id="565253" name="Rectangle 5"/>
          <p:cNvSpPr>
            <a:spLocks noChangeArrowheads="1"/>
          </p:cNvSpPr>
          <p:nvPr/>
        </p:nvSpPr>
        <p:spPr bwMode="auto">
          <a:xfrm>
            <a:off x="457200" y="1984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Developing the Capital Market Line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8.2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5538" name="Picture 2" descr="C:\LB-FIN650\LB-FIN650Edit\JPG files of exhibits\Ch 08\Reilly10e_Exhibit08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3154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8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Risk, Diversification &amp; the Market Portfolio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876800"/>
          </a:xfrm>
        </p:spPr>
        <p:txBody>
          <a:bodyPr/>
          <a:lstStyle/>
          <a:p>
            <a:pPr eaLnBrk="1" hangingPunct="1"/>
            <a:r>
              <a:rPr lang="en-US" smtClean="0"/>
              <a:t>The Market Portfolio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Because portfolio M lies at the point of tangency, it has the highest portfolio possibility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Everybody will want to invest in Portfolio M and borrow or lend to be somewhere on the CML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 must include ALL RISKY ASSETS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Since the market is in equilibrium, all assets in this portfolio are in proportion to their market values</a:t>
            </a:r>
          </a:p>
          <a:p>
            <a:pPr lvl="1" eaLnBrk="1" hangingPunct="1"/>
            <a:r>
              <a:rPr lang="en-US" smtClean="0"/>
              <a:t>Because it contains all risky assets, it is a completely diversified portfolio, which means that all the unique risk of individual assets (unsystematic risk) is diversified away</a:t>
            </a:r>
          </a:p>
          <a:p>
            <a:pPr lvl="1" eaLnBrk="1" hangingPunct="1"/>
            <a:endParaRPr lang="en-US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CD654ADF-D603-433A-8BF0-C8827B65B76B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Risk, Diversification &amp; the Market Portfolio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Systematic Risk </a:t>
            </a:r>
          </a:p>
          <a:p>
            <a:pPr lvl="1" eaLnBrk="1" hangingPunct="1"/>
            <a:r>
              <a:rPr lang="en-US" dirty="0" smtClean="0"/>
              <a:t>Only systematic risk remains in the market portfolio</a:t>
            </a:r>
          </a:p>
          <a:p>
            <a:pPr lvl="1" eaLnBrk="1" hangingPunct="1"/>
            <a:r>
              <a:rPr lang="en-US" dirty="0" smtClean="0"/>
              <a:t>Systematic risk is the variability in all risky assets caused by macroeconomic variables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Variability in growth of money supply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Interest rate volatility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smtClean="0"/>
              <a:t>Variability in factors like (1) industrial production (2) corporate earnings (3) cash flow</a:t>
            </a:r>
          </a:p>
          <a:p>
            <a:pPr lvl="1" eaLnBrk="1" hangingPunct="1"/>
            <a:r>
              <a:rPr lang="en-US" dirty="0" smtClean="0"/>
              <a:t>Systematic risk can be measured by the standard deviation of returns of the market portfolio and can change over time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2885E4E8-50DC-42A4-AA5C-1043D5A2840E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Risk, Diversification &amp; the Market Portfolio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724400"/>
          </a:xfrm>
        </p:spPr>
        <p:txBody>
          <a:bodyPr/>
          <a:lstStyle/>
          <a:p>
            <a:pPr eaLnBrk="1" hangingPunct="1"/>
            <a:r>
              <a:rPr lang="en-US" smtClean="0"/>
              <a:t>How to Measure Diversification</a:t>
            </a:r>
          </a:p>
          <a:p>
            <a:pPr lvl="1" eaLnBrk="1" hangingPunct="1"/>
            <a:r>
              <a:rPr lang="en-US" smtClean="0"/>
              <a:t>All portfolios on the CML are perfectly positively correlated with each other and with the completely diversified market Portfolio M</a:t>
            </a:r>
          </a:p>
          <a:p>
            <a:pPr lvl="1" eaLnBrk="1" hangingPunct="1"/>
            <a:r>
              <a:rPr lang="en-US" smtClean="0"/>
              <a:t>That is, a completely diversified portfolio would have a correlation with the market portfolio of +1.00</a:t>
            </a:r>
          </a:p>
          <a:p>
            <a:pPr lvl="1" eaLnBrk="1" hangingPunct="1"/>
            <a:r>
              <a:rPr lang="en-US" smtClean="0"/>
              <a:t>The reason is that complete risk diversification means the elimination of all the unsystematic or unique risk and the systematic risk correlates perfectly with the market portfolio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F2870735-DDEA-4B37-B173-E62C74355B48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Risk, Diversification &amp; the Market Portfolio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8001000" cy="4724400"/>
          </a:xfrm>
        </p:spPr>
        <p:txBody>
          <a:bodyPr/>
          <a:lstStyle/>
          <a:p>
            <a:pPr eaLnBrk="1" hangingPunct="1"/>
            <a:r>
              <a:rPr lang="en-US" smtClean="0"/>
              <a:t>Diversification and the Elimination of Unsystematic Risk</a:t>
            </a:r>
          </a:p>
          <a:p>
            <a:pPr lvl="1" eaLnBrk="1" hangingPunct="1"/>
            <a:r>
              <a:rPr lang="en-US" smtClean="0"/>
              <a:t>The purpose of diversification is to reduce the standard deviation of the total portfolio</a:t>
            </a:r>
          </a:p>
          <a:p>
            <a:pPr lvl="1" eaLnBrk="1" hangingPunct="1"/>
            <a:r>
              <a:rPr lang="en-US" smtClean="0"/>
              <a:t>This assumes that imperfect correlations exist among securities</a:t>
            </a:r>
          </a:p>
          <a:p>
            <a:pPr lvl="1" eaLnBrk="1" hangingPunct="1"/>
            <a:r>
              <a:rPr lang="en-US" smtClean="0"/>
              <a:t>As you add securities, you expect the average covariance for the portfolio to decline</a:t>
            </a:r>
          </a:p>
          <a:p>
            <a:pPr lvl="1" eaLnBrk="1" hangingPunct="1"/>
            <a:r>
              <a:rPr lang="en-US" smtClean="0"/>
              <a:t>How many securities must you add to obtain a completely diversified portfolio?</a:t>
            </a:r>
          </a:p>
          <a:p>
            <a:pPr lvl="1" eaLnBrk="1" hangingPunct="1"/>
            <a:r>
              <a:rPr lang="en-US" smtClean="0"/>
              <a:t>See Exhibit 8.3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D02B8B5-942D-4E25-9B15-1DDE5F05EA31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8.3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6562" name="Picture 2" descr="C:\LB-FIN650\LB-FIN650Edit\JPG files of exhibits\Ch 08\Reilly10e_Exhibit08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98062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Risk, Diversification &amp; the Market Portfolio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9248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The CML and the Separation Theorem</a:t>
            </a:r>
          </a:p>
          <a:p>
            <a:pPr lvl="1" eaLnBrk="1" hangingPunct="1"/>
            <a:r>
              <a:rPr lang="en-US" dirty="0" smtClean="0"/>
              <a:t>The CML leads all investors to invest in the M portfolio</a:t>
            </a:r>
          </a:p>
          <a:p>
            <a:pPr lvl="1" eaLnBrk="1" hangingPunct="1"/>
            <a:r>
              <a:rPr lang="en-US" dirty="0" smtClean="0"/>
              <a:t>Individual investors should differ in position on the CML depending on risk preferences</a:t>
            </a:r>
          </a:p>
          <a:p>
            <a:pPr lvl="1" eaLnBrk="1" hangingPunct="1"/>
            <a:r>
              <a:rPr lang="en-US" dirty="0" smtClean="0"/>
              <a:t>How an investor gets to a point on the CML is based on financing decisions</a:t>
            </a:r>
          </a:p>
          <a:p>
            <a:pPr lvl="1" eaLnBrk="1" hangingPunct="1"/>
            <a:r>
              <a:rPr lang="en-US" dirty="0" smtClean="0"/>
              <a:t>Risk averse investors will lend at the risk-free rate while investors preferring more risk might borrow funds at the RFR and invest in the market portfolio</a:t>
            </a:r>
          </a:p>
          <a:p>
            <a:pPr lvl="1" eaLnBrk="1" hangingPunct="1"/>
            <a:r>
              <a:rPr lang="en-US" dirty="0" smtClean="0"/>
              <a:t>The investment decision of choosing the point on CML is separate from the financing decision of reaching there through either lending or borrowing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6B2BDEC0-F6F0-40BF-B65D-070CABE69B2E}" type="slidenum">
              <a:rPr lang="en-US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Risk, Diversification &amp; the Market Portfolio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924800" cy="5257800"/>
          </a:xfrm>
        </p:spPr>
        <p:txBody>
          <a:bodyPr/>
          <a:lstStyle/>
          <a:p>
            <a:pPr eaLnBrk="1" hangingPunct="1"/>
            <a:r>
              <a:rPr lang="en-US" smtClean="0"/>
              <a:t>A Risk Measure for the CML</a:t>
            </a:r>
          </a:p>
          <a:p>
            <a:pPr lvl="1" eaLnBrk="1" hangingPunct="1"/>
            <a:r>
              <a:rPr lang="en-US" smtClean="0"/>
              <a:t>The Markowitz portfolio model considers the average covariance with all other assets </a:t>
            </a:r>
          </a:p>
          <a:p>
            <a:pPr lvl="1" eaLnBrk="1" hangingPunct="1"/>
            <a:r>
              <a:rPr lang="en-US" smtClean="0"/>
              <a:t>The only important consideration is the asset’s covariance with the market portfolio</a:t>
            </a:r>
          </a:p>
          <a:p>
            <a:pPr lvl="1" eaLnBrk="1" hangingPunct="1"/>
            <a:r>
              <a:rPr lang="en-US" smtClean="0"/>
              <a:t>Covariance with the market portfolio is the systematic risk of an asset</a:t>
            </a:r>
          </a:p>
          <a:p>
            <a:pPr lvl="1" eaLnBrk="1" hangingPunct="1"/>
            <a:r>
              <a:rPr lang="en-US" smtClean="0"/>
              <a:t>Variance of a risky asset i</a:t>
            </a:r>
          </a:p>
          <a:p>
            <a:pPr lvl="1" eaLnBrk="1" hangingPunct="1">
              <a:buFontTx/>
              <a:buNone/>
            </a:pPr>
            <a:r>
              <a:rPr lang="en-US" smtClean="0"/>
              <a:t>		Var (R</a:t>
            </a:r>
            <a:r>
              <a:rPr lang="en-US" baseline="-25000" smtClean="0"/>
              <a:t>it</a:t>
            </a:r>
            <a:r>
              <a:rPr lang="en-US" smtClean="0"/>
              <a:t>)= Var (b</a:t>
            </a:r>
            <a:r>
              <a:rPr lang="en-US" baseline="-25000" smtClean="0"/>
              <a:t>i</a:t>
            </a:r>
            <a:r>
              <a:rPr lang="en-US" smtClean="0"/>
              <a:t>R</a:t>
            </a:r>
            <a:r>
              <a:rPr lang="en-US" baseline="-25000" smtClean="0"/>
              <a:t>Mt</a:t>
            </a:r>
            <a:r>
              <a:rPr lang="en-US" smtClean="0"/>
              <a:t>)+ Var(</a:t>
            </a:r>
            <a:r>
              <a:rPr lang="el-GR" smtClean="0">
                <a:cs typeface="Arial" charset="0"/>
              </a:rPr>
              <a:t>ε</a:t>
            </a:r>
            <a:r>
              <a:rPr lang="en-US" smtClean="0">
                <a:cs typeface="Arial" charset="0"/>
              </a:rPr>
              <a:t>)</a:t>
            </a:r>
          </a:p>
          <a:p>
            <a:pPr lvl="1" eaLnBrk="1" hangingPunct="1">
              <a:buFontTx/>
              <a:buNone/>
            </a:pPr>
            <a:r>
              <a:rPr lang="en-US" smtClean="0">
                <a:cs typeface="Arial" charset="0"/>
              </a:rPr>
              <a:t>			  </a:t>
            </a:r>
            <a:r>
              <a:rPr lang="en-US" sz="2000" smtClean="0">
                <a:cs typeface="Arial" charset="0"/>
              </a:rPr>
              <a:t>=Systematic Variance + Unsystematic Variance</a:t>
            </a:r>
          </a:p>
          <a:p>
            <a:pPr lvl="1" eaLnBrk="1" hangingPunct="1">
              <a:buFontTx/>
              <a:buNone/>
            </a:pPr>
            <a:r>
              <a:rPr lang="en-US" sz="2000" smtClean="0">
                <a:cs typeface="Arial" charset="0"/>
              </a:rPr>
              <a:t>     where b</a:t>
            </a:r>
            <a:r>
              <a:rPr lang="en-US" sz="2000" baseline="-25000" smtClean="0">
                <a:cs typeface="Arial" charset="0"/>
              </a:rPr>
              <a:t>i</a:t>
            </a:r>
            <a:r>
              <a:rPr lang="en-US" sz="2000" smtClean="0">
                <a:cs typeface="Arial" charset="0"/>
              </a:rPr>
              <a:t>= </a:t>
            </a:r>
            <a:r>
              <a:rPr lang="el-GR" sz="2000" smtClean="0"/>
              <a:t>slope coefficient for asset </a:t>
            </a:r>
            <a:r>
              <a:rPr lang="el-GR" sz="2000" i="1" smtClean="0"/>
              <a:t>i</a:t>
            </a:r>
            <a:endParaRPr lang="en-US" sz="2000" i="1" smtClean="0"/>
          </a:p>
          <a:p>
            <a:pPr lvl="1" eaLnBrk="1" hangingPunct="1">
              <a:buFontTx/>
              <a:buNone/>
            </a:pPr>
            <a:r>
              <a:rPr lang="en-US" sz="2000" i="1" smtClean="0"/>
              <a:t>		          </a:t>
            </a:r>
            <a:r>
              <a:rPr lang="el-GR" sz="2000" smtClean="0">
                <a:cs typeface="Arial" charset="0"/>
              </a:rPr>
              <a:t>ε</a:t>
            </a:r>
            <a:r>
              <a:rPr lang="en-US" sz="2000" smtClean="0">
                <a:cs typeface="Arial" charset="0"/>
              </a:rPr>
              <a:t> = </a:t>
            </a:r>
            <a:r>
              <a:rPr lang="el-GR" sz="2000" smtClean="0"/>
              <a:t>random error term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5071B70-A8F0-44C2-9237-13828CF8F779}" type="slidenum">
              <a:rPr lang="en-US"/>
              <a:pPr/>
              <a:t>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Investing with the CML: An Example</a:t>
            </a:r>
          </a:p>
        </p:txBody>
      </p:sp>
      <p:sp>
        <p:nvSpPr>
          <p:cNvPr id="703493" name="AutoShape 5"/>
          <p:cNvSpPr>
            <a:spLocks noGrp="1" noChangeArrowheads="1"/>
          </p:cNvSpPr>
          <p:nvPr>
            <p:ph idx="1"/>
          </p:nvPr>
        </p:nvSpPr>
        <p:spPr>
          <a:xfrm>
            <a:off x="800669" y="1219200"/>
            <a:ext cx="7696200" cy="16764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99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pPr marL="109538" indent="-109538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  <a:r>
              <a:rPr lang="en-US" sz="2200" smtClean="0"/>
              <a:t>Suppose you have a riskless security at 4% and a market portfolio with a return of 9% and a standard deviation of 10%. How should you go about investing your money so that your investment will have a risk level of 15%?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13C2B6E-2F41-484E-BDA2-73D092F881BE}" type="slidenum">
              <a:rPr lang="en-US"/>
              <a:pPr/>
              <a:t>19</a:t>
            </a:fld>
            <a:endParaRPr lang="en-US"/>
          </a:p>
        </p:txBody>
      </p:sp>
      <p:sp>
        <p:nvSpPr>
          <p:cNvPr id="703495" name="Rectangle 7"/>
          <p:cNvSpPr>
            <a:spLocks noChangeArrowheads="1"/>
          </p:cNvSpPr>
          <p:nvPr/>
        </p:nvSpPr>
        <p:spPr bwMode="auto">
          <a:xfrm>
            <a:off x="914400" y="3048000"/>
            <a:ext cx="800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Portfolio Return</a:t>
            </a:r>
            <a:r>
              <a:rPr lang="en-US" sz="2800" dirty="0">
                <a:cs typeface="Times New Roman" pitchFamily="18" charset="0"/>
              </a:rPr>
              <a:t>   </a:t>
            </a:r>
          </a:p>
          <a:p>
            <a:pPr marL="742950" lvl="1" indent="-285750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dirty="0"/>
              <a:t>	</a:t>
            </a:r>
            <a:r>
              <a:rPr lang="en-US" sz="2200" dirty="0"/>
              <a:t>E(</a:t>
            </a:r>
            <a:r>
              <a:rPr lang="en-US" sz="2200" dirty="0" err="1"/>
              <a:t>R</a:t>
            </a:r>
            <a:r>
              <a:rPr lang="en-US" sz="2200" baseline="-25000" dirty="0" err="1"/>
              <a:t>port</a:t>
            </a:r>
            <a:r>
              <a:rPr lang="en-US" sz="2200" dirty="0"/>
              <a:t>)=RFR+</a:t>
            </a:r>
            <a:r>
              <a:rPr lang="el-GR" sz="2200" dirty="0">
                <a:cs typeface="Arial" charset="0"/>
              </a:rPr>
              <a:t>σ</a:t>
            </a:r>
            <a:r>
              <a:rPr lang="en-US" sz="2200" baseline="-25000" dirty="0">
                <a:cs typeface="Arial" charset="0"/>
              </a:rPr>
              <a:t>port</a:t>
            </a:r>
            <a:r>
              <a:rPr lang="en-US" sz="2200" dirty="0">
                <a:cs typeface="Arial" charset="0"/>
              </a:rPr>
              <a:t>[(E(R</a:t>
            </a:r>
            <a:r>
              <a:rPr lang="en-US" sz="2200" baseline="-25000" dirty="0">
                <a:cs typeface="Arial" charset="0"/>
              </a:rPr>
              <a:t>M</a:t>
            </a:r>
            <a:r>
              <a:rPr lang="en-US" sz="2200" dirty="0">
                <a:cs typeface="Arial" charset="0"/>
              </a:rPr>
              <a:t>)-RFR)/</a:t>
            </a:r>
            <a:r>
              <a:rPr lang="el-GR" sz="2200" dirty="0">
                <a:cs typeface="Arial" charset="0"/>
              </a:rPr>
              <a:t>σ</a:t>
            </a:r>
            <a:r>
              <a:rPr lang="en-US" sz="2200" baseline="-25000" dirty="0">
                <a:cs typeface="Arial" charset="0"/>
              </a:rPr>
              <a:t>M</a:t>
            </a:r>
            <a:r>
              <a:rPr lang="en-US" sz="2200" dirty="0">
                <a:cs typeface="Arial" charset="0"/>
              </a:rPr>
              <a:t>)</a:t>
            </a:r>
          </a:p>
          <a:p>
            <a:pPr marL="742950" lvl="1" indent="-285750"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sz="2200" dirty="0">
                <a:cs typeface="Arial" charset="0"/>
              </a:rPr>
              <a:t>		         =4%+15%[(9%-4%)/10%]=11.5%</a:t>
            </a:r>
          </a:p>
          <a:p>
            <a:pPr marL="342900" indent="-342900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Money invested in riskless security, </a:t>
            </a:r>
            <a:r>
              <a:rPr lang="en-US" sz="2400" dirty="0" err="1">
                <a:cs typeface="Arial" charset="0"/>
              </a:rPr>
              <a:t>w</a:t>
            </a:r>
            <a:r>
              <a:rPr lang="en-US" sz="2400" baseline="-25000" dirty="0" err="1">
                <a:cs typeface="Arial" charset="0"/>
              </a:rPr>
              <a:t>RF</a:t>
            </a:r>
            <a:endParaRPr lang="en-US" sz="2400" dirty="0">
              <a:cs typeface="Arial" charset="0"/>
            </a:endParaRPr>
          </a:p>
          <a:p>
            <a:pPr marL="742950" lvl="1" indent="-285750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sz="2000" dirty="0">
                <a:cs typeface="Arial" charset="0"/>
              </a:rPr>
              <a:t>	11.5%= </a:t>
            </a:r>
            <a:r>
              <a:rPr lang="en-US" sz="2000" dirty="0" err="1">
                <a:cs typeface="Arial" charset="0"/>
              </a:rPr>
              <a:t>w</a:t>
            </a:r>
            <a:r>
              <a:rPr lang="en-US" sz="2000" baseline="-25000" dirty="0" err="1">
                <a:cs typeface="Arial" charset="0"/>
              </a:rPr>
              <a:t>RF</a:t>
            </a:r>
            <a:r>
              <a:rPr lang="en-US" sz="2000" baseline="-25000" dirty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(4%) + (1-w</a:t>
            </a:r>
            <a:r>
              <a:rPr lang="en-US" sz="2000" baseline="-25000" dirty="0">
                <a:cs typeface="Arial" charset="0"/>
              </a:rPr>
              <a:t>RF</a:t>
            </a:r>
            <a:r>
              <a:rPr lang="en-US" sz="2000" dirty="0">
                <a:cs typeface="Arial" charset="0"/>
              </a:rPr>
              <a:t> )(9%) ----&gt; </a:t>
            </a:r>
            <a:r>
              <a:rPr lang="en-US" sz="2000" dirty="0" err="1">
                <a:cs typeface="Arial" charset="0"/>
              </a:rPr>
              <a:t>w</a:t>
            </a:r>
            <a:r>
              <a:rPr lang="en-US" sz="2000" baseline="-25000" dirty="0" err="1">
                <a:cs typeface="Arial" charset="0"/>
              </a:rPr>
              <a:t>RF</a:t>
            </a:r>
            <a:r>
              <a:rPr lang="en-US" sz="2000" dirty="0">
                <a:cs typeface="Arial" charset="0"/>
              </a:rPr>
              <a:t>= -0.5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The investment strategy is to borrow 50% and invest 150% of equity in the market portfolio</a:t>
            </a:r>
            <a:endParaRPr lang="el-GR" sz="2400" dirty="0">
              <a:cs typeface="Arial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3" grpId="0" build="p" animBg="1"/>
      <p:bldP spid="7034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3820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Capital Market Theory: An Overview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924800" cy="4876800"/>
          </a:xfrm>
        </p:spPr>
        <p:txBody>
          <a:bodyPr/>
          <a:lstStyle/>
          <a:p>
            <a:pPr eaLnBrk="1" hangingPunct="1"/>
            <a:r>
              <a:rPr lang="en-US" smtClean="0"/>
              <a:t>Capital market theory extends portfolio theory and develops a model for pricing all risky assets, while capital asset pricing model (CAPM) will allow you to determine the required rate of return for any risky asset</a:t>
            </a:r>
          </a:p>
          <a:p>
            <a:pPr eaLnBrk="1" hangingPunct="1"/>
            <a:r>
              <a:rPr lang="en-US" smtClean="0"/>
              <a:t>Four Areas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Background for Capital Market Theory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Developing the Capital Market Line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Risk, Diversification, and the Market Portfolio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Investing with the CML: An Example</a:t>
            </a:r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2ACF06D-4FB4-41E6-BA6B-48D1AEFD438C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A Conceptual Development of the CAPM</a:t>
            </a:r>
          </a:p>
          <a:p>
            <a:pPr lvl="1" eaLnBrk="1" hangingPunct="1"/>
            <a:r>
              <a:rPr lang="en-US" smtClean="0"/>
              <a:t>The existence of a risk-free asset resulted in deriving a capital market line (CML) that became the relevant frontier</a:t>
            </a:r>
          </a:p>
          <a:p>
            <a:pPr lvl="1" eaLnBrk="1" hangingPunct="1"/>
            <a:r>
              <a:rPr lang="en-US" smtClean="0"/>
              <a:t>However, CML cannot be used to measure the expected return on an individual asset</a:t>
            </a:r>
          </a:p>
          <a:p>
            <a:pPr lvl="1" eaLnBrk="1" hangingPunct="1"/>
            <a:r>
              <a:rPr lang="en-US" smtClean="0"/>
              <a:t>For individual asset (or any portfolio), the relevant risk measure is the asset’s covariance with the market portfolio</a:t>
            </a:r>
          </a:p>
          <a:p>
            <a:pPr lvl="1" eaLnBrk="1" hangingPunct="1"/>
            <a:r>
              <a:rPr lang="en-US" smtClean="0"/>
              <a:t>That is, for an individual asset i, the relevant risk is not </a:t>
            </a:r>
            <a:r>
              <a:rPr lang="el-GR" smtClean="0">
                <a:cs typeface="Arial" charset="0"/>
              </a:rPr>
              <a:t>σ</a:t>
            </a:r>
            <a:r>
              <a:rPr lang="en-US" baseline="-25000" smtClean="0">
                <a:cs typeface="Arial" charset="0"/>
              </a:rPr>
              <a:t>i</a:t>
            </a:r>
            <a:r>
              <a:rPr lang="en-US" smtClean="0">
                <a:cs typeface="Arial" charset="0"/>
              </a:rPr>
              <a:t>, but rather </a:t>
            </a:r>
            <a:r>
              <a:rPr lang="el-GR" smtClean="0">
                <a:cs typeface="Arial" charset="0"/>
              </a:rPr>
              <a:t>σ</a:t>
            </a:r>
            <a:r>
              <a:rPr lang="en-US" baseline="-25000" smtClean="0">
                <a:cs typeface="Arial" charset="0"/>
              </a:rPr>
              <a:t>i </a:t>
            </a:r>
            <a:r>
              <a:rPr lang="en-US" smtClean="0">
                <a:cs typeface="Arial" charset="0"/>
              </a:rPr>
              <a:t>r</a:t>
            </a:r>
            <a:r>
              <a:rPr lang="en-US" baseline="-25000" smtClean="0">
                <a:cs typeface="Arial" charset="0"/>
              </a:rPr>
              <a:t>iM</a:t>
            </a:r>
            <a:r>
              <a:rPr lang="en-US" smtClean="0">
                <a:cs typeface="Arial" charset="0"/>
              </a:rPr>
              <a:t>, where r</a:t>
            </a:r>
            <a:r>
              <a:rPr lang="en-US" baseline="-25000" smtClean="0">
                <a:cs typeface="Arial" charset="0"/>
              </a:rPr>
              <a:t>iM</a:t>
            </a:r>
            <a:r>
              <a:rPr lang="en-US" smtClean="0">
                <a:cs typeface="Arial" charset="0"/>
              </a:rPr>
              <a:t> is the correlation coefficient between the asset and the market</a:t>
            </a:r>
            <a:endParaRPr lang="el-GR" baseline="-25000" smtClean="0">
              <a:cs typeface="Arial" charset="0"/>
            </a:endParaRP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A05F49A-1C60-4A8C-A8CE-986B2315C0E4}" type="slidenum">
              <a:rPr lang="en-US"/>
              <a:pPr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mtClean="0"/>
              <a:t>Applying the CML using this relevant risk measure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Let </a:t>
            </a:r>
            <a:r>
              <a:rPr lang="el-GR" smtClean="0">
                <a:cs typeface="Arial" charset="0"/>
              </a:rPr>
              <a:t>β</a:t>
            </a:r>
            <a:r>
              <a:rPr lang="en-US" baseline="-25000" smtClean="0">
                <a:cs typeface="Arial" charset="0"/>
              </a:rPr>
              <a:t>i</a:t>
            </a:r>
            <a:r>
              <a:rPr lang="en-US" smtClean="0">
                <a:cs typeface="Arial" charset="0"/>
              </a:rPr>
              <a:t>=(</a:t>
            </a:r>
            <a:r>
              <a:rPr lang="el-GR" smtClean="0">
                <a:cs typeface="Arial" charset="0"/>
              </a:rPr>
              <a:t>σ</a:t>
            </a:r>
            <a:r>
              <a:rPr lang="en-US" baseline="-25000" smtClean="0">
                <a:cs typeface="Arial" charset="0"/>
              </a:rPr>
              <a:t>i </a:t>
            </a:r>
            <a:r>
              <a:rPr lang="en-US" smtClean="0">
                <a:cs typeface="Arial" charset="0"/>
              </a:rPr>
              <a:t>r</a:t>
            </a:r>
            <a:r>
              <a:rPr lang="en-US" baseline="-25000" smtClean="0">
                <a:cs typeface="Arial" charset="0"/>
              </a:rPr>
              <a:t>iM</a:t>
            </a:r>
            <a:r>
              <a:rPr lang="en-US" smtClean="0">
                <a:cs typeface="Arial" charset="0"/>
              </a:rPr>
              <a:t>)</a:t>
            </a:r>
            <a:r>
              <a:rPr lang="en-US" baseline="-25000" smtClean="0"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/ </a:t>
            </a:r>
            <a:r>
              <a:rPr lang="el-GR" smtClean="0">
                <a:cs typeface="Arial" charset="0"/>
              </a:rPr>
              <a:t>σ</a:t>
            </a:r>
            <a:r>
              <a:rPr lang="en-US" baseline="-25000" smtClean="0">
                <a:cs typeface="Arial" charset="0"/>
              </a:rPr>
              <a:t>M </a:t>
            </a:r>
            <a:r>
              <a:rPr lang="en-US" smtClean="0">
                <a:cs typeface="Arial" charset="0"/>
              </a:rPr>
              <a:t>be the asset beta measuring the relative risk with the market, the systematic risk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The CAPM </a:t>
            </a:r>
            <a:r>
              <a:rPr lang="en-US" smtClean="0"/>
              <a:t>indicates what should be the expected or required rates of return on risky assets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This helps to value an asset by providing an appropriate discount rate to use in dividend valuation models</a:t>
            </a:r>
            <a:endParaRPr lang="en-US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mtClean="0">
              <a:cs typeface="Arial" charset="0"/>
            </a:endParaRPr>
          </a:p>
          <a:p>
            <a:pPr lvl="1" eaLnBrk="1" hangingPunct="1">
              <a:lnSpc>
                <a:spcPct val="90000"/>
              </a:lnSpc>
            </a:pPr>
            <a:endParaRPr lang="el-GR" baseline="-25000" smtClean="0">
              <a:cs typeface="Arial" charset="0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32138" y="1846263"/>
          <a:ext cx="40227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3" imgW="2184120" imgH="431640" progId="Equation.3">
                  <p:embed/>
                </p:oleObj>
              </mc:Choice>
              <mc:Fallback>
                <p:oleObj name="Equation" r:id="rId3" imgW="21841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46263"/>
                        <a:ext cx="40227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24200" y="4343400"/>
          <a:ext cx="44958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5" imgW="2019240" imgH="228600" progId="Equation.3">
                  <p:embed/>
                </p:oleObj>
              </mc:Choice>
              <mc:Fallback>
                <p:oleObj name="Equation" r:id="rId5" imgW="201924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343400"/>
                        <a:ext cx="4495800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248265DB-95C9-40B2-B9E2-A332868BEAC8}" type="slidenum">
              <a:rPr lang="en-US"/>
              <a:pPr/>
              <a:t>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8001000" cy="4876800"/>
          </a:xfrm>
        </p:spPr>
        <p:txBody>
          <a:bodyPr/>
          <a:lstStyle/>
          <a:p>
            <a:pPr eaLnBrk="1" hangingPunct="1"/>
            <a:r>
              <a:rPr lang="en-US" smtClean="0"/>
              <a:t>The Security Market Line (SML)</a:t>
            </a:r>
          </a:p>
          <a:p>
            <a:pPr lvl="1" eaLnBrk="1" hangingPunct="1"/>
            <a:r>
              <a:rPr lang="en-US" smtClean="0"/>
              <a:t>The SML is a graphical form of the CAPM</a:t>
            </a:r>
          </a:p>
          <a:p>
            <a:pPr lvl="1" eaLnBrk="1" hangingPunct="1"/>
            <a:r>
              <a:rPr lang="en-US" smtClean="0"/>
              <a:t>Exhibit 8.5 shows the relationship between the expected or required rate of return and the systematic risk on a risky asset </a:t>
            </a:r>
          </a:p>
          <a:p>
            <a:pPr lvl="1" eaLnBrk="1" hangingPunct="1"/>
            <a:r>
              <a:rPr lang="en-US" smtClean="0"/>
              <a:t>The expected rate of return of a risk asset is determined by the RFR plus a risk premium for the individual asset</a:t>
            </a:r>
          </a:p>
          <a:p>
            <a:pPr lvl="1" eaLnBrk="1" hangingPunct="1"/>
            <a:r>
              <a:rPr lang="en-US" smtClean="0"/>
              <a:t>The risk premium is determined by the systematic risk of the asset (beta) and the prevailing market risk premium   (R</a:t>
            </a:r>
            <a:r>
              <a:rPr lang="en-US" baseline="-25000" smtClean="0"/>
              <a:t>M</a:t>
            </a:r>
            <a:r>
              <a:rPr lang="en-US" smtClean="0"/>
              <a:t>-RFR)</a:t>
            </a:r>
          </a:p>
          <a:p>
            <a:pPr lvl="1" eaLnBrk="1" hangingPunct="1"/>
            <a:endParaRPr lang="el-GR" baseline="-25000" smtClean="0">
              <a:cs typeface="Arial" charset="0"/>
            </a:endParaRPr>
          </a:p>
        </p:txBody>
      </p:sp>
      <p:sp>
        <p:nvSpPr>
          <p:cNvPr id="2969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5C36FB41-0690-4074-867D-107E23D6E13E}" type="slidenum">
              <a:rPr lang="en-US"/>
              <a:pPr/>
              <a:t>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Exhibit 8.5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7522FAE8-638C-4E5C-A586-8B17E3D04649}" type="slidenum">
              <a:rPr lang="en-US"/>
              <a:pPr/>
              <a:t>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77794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7848600" cy="4876800"/>
          </a:xfrm>
        </p:spPr>
        <p:txBody>
          <a:bodyPr/>
          <a:lstStyle/>
          <a:p>
            <a:r>
              <a:rPr lang="en-US" smtClean="0"/>
              <a:t>Determining the Expected Rate of Return</a:t>
            </a:r>
            <a:r>
              <a:rPr lang="en-US" sz="2400" b="1" smtClean="0"/>
              <a:t> </a:t>
            </a:r>
          </a:p>
          <a:p>
            <a:pPr lvl="1"/>
            <a:r>
              <a:rPr lang="en-US" smtClean="0"/>
              <a:t>Risk-free rate is 5% and the market return is 9%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sz="2000" smtClean="0"/>
              <a:t>	Stock	  A	  B	  C	  D	  E</a:t>
            </a:r>
          </a:p>
          <a:p>
            <a:pPr lvl="1">
              <a:buFontTx/>
              <a:buNone/>
            </a:pPr>
            <a:r>
              <a:rPr lang="en-US" sz="2000" smtClean="0"/>
              <a:t>	Beta</a:t>
            </a:r>
            <a:r>
              <a:rPr lang="en-US" smtClean="0"/>
              <a:t> 	</a:t>
            </a:r>
            <a:r>
              <a:rPr lang="en-US" sz="2000" smtClean="0"/>
              <a:t>0.70	1.00	1.15	1.40	-0.30</a:t>
            </a:r>
          </a:p>
          <a:p>
            <a:pPr lvl="1">
              <a:buFontTx/>
              <a:buNone/>
            </a:pPr>
            <a:endParaRPr lang="el-GR" sz="2000" baseline="-25000" smtClean="0">
              <a:cs typeface="Arial" charset="0"/>
            </a:endParaRPr>
          </a:p>
        </p:txBody>
      </p:sp>
      <p:graphicFrame>
        <p:nvGraphicFramePr>
          <p:cNvPr id="5122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3203575" y="3473450"/>
          <a:ext cx="41084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2019240" imgH="228600" progId="Equation.3">
                  <p:embed/>
                </p:oleObj>
              </mc:Choice>
              <mc:Fallback>
                <p:oleObj name="Equation" r:id="rId3" imgW="20192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73450"/>
                        <a:ext cx="4108450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24FA670D-BFBE-421E-9F42-49B78AF963DF}" type="slidenum">
              <a:rPr lang="en-US"/>
              <a:pPr/>
              <a:t>24</a:t>
            </a:fld>
            <a:endParaRPr lang="en-US"/>
          </a:p>
        </p:txBody>
      </p:sp>
      <p:sp>
        <p:nvSpPr>
          <p:cNvPr id="708614" name="Text Box 6"/>
          <p:cNvSpPr txBox="1">
            <a:spLocks noChangeArrowheads="1"/>
          </p:cNvSpPr>
          <p:nvPr/>
        </p:nvSpPr>
        <p:spPr bwMode="auto">
          <a:xfrm>
            <a:off x="1295400" y="3429000"/>
            <a:ext cx="76200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96875" indent="-287338">
              <a:defRPr>
                <a:solidFill>
                  <a:schemeClr val="tx1"/>
                </a:solidFill>
                <a:latin typeface="Arial" charset="0"/>
              </a:defRPr>
            </a:lvl1pPr>
            <a:lvl2pPr marL="511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Arial" charset="0"/>
              <a:buChar char="–"/>
            </a:pPr>
            <a:r>
              <a:rPr lang="en-US" sz="2400"/>
              <a:t>Applying</a:t>
            </a:r>
          </a:p>
          <a:p>
            <a:pPr lvl="1">
              <a:lnSpc>
                <a:spcPct val="110000"/>
              </a:lnSpc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A</a:t>
            </a:r>
            <a:r>
              <a:rPr lang="en-US" sz="2000"/>
              <a:t>) = 0.05 + 0.70 (0.09-0.05) = 0.078 = 7.8%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B</a:t>
            </a:r>
            <a:r>
              <a:rPr lang="en-US" sz="2000"/>
              <a:t>) = 0.05 + 1.00 (0.09-0.05) = 0.090 = 09.0%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C</a:t>
            </a:r>
            <a:r>
              <a:rPr lang="en-US" sz="2000"/>
              <a:t>) = 0.05 + 1.15 (0.09-0.05) = 0.096 = 09.6%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D</a:t>
            </a:r>
            <a:r>
              <a:rPr lang="en-US" sz="2000"/>
              <a:t>) = 0.05 + 1.40 (0.09-0.05) = 0.106 = 10.6%</a:t>
            </a:r>
          </a:p>
          <a:p>
            <a:pPr lvl="1">
              <a:spcBef>
                <a:spcPct val="50000"/>
              </a:spcBef>
            </a:pPr>
            <a:r>
              <a:rPr lang="en-US" sz="2000"/>
              <a:t>E(R</a:t>
            </a:r>
            <a:r>
              <a:rPr lang="en-US" sz="2000" baseline="-25000"/>
              <a:t>E</a:t>
            </a:r>
            <a:r>
              <a:rPr lang="en-US" sz="2000"/>
              <a:t>) = 0.05 + -0.30 (0.09-0.05) = 0.038 = 03.8%</a:t>
            </a:r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1752600" y="22098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1752600" y="25908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1828800" y="3124200"/>
            <a:ext cx="541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78486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mtClean="0"/>
              <a:t>Identifying Undervalued &amp; Overvalued Assets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In equilibrium, all assets and all portfolios of assets should plot on the SML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Any security with an estimated return that plots above the SML is underpriced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Any security with an estimated return that plots below the SML is overpriced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A superior investor must derive value estimates for assets that are consistently superior to the consensus market evaluation to earn better risk-adjusted rates of return than the average investor</a:t>
            </a:r>
          </a:p>
        </p:txBody>
      </p:sp>
      <p:sp>
        <p:nvSpPr>
          <p:cNvPr id="31746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C7245566-A99B-45A4-B691-8ADE15187AE7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295400"/>
            <a:ext cx="7848600" cy="4876800"/>
          </a:xfrm>
        </p:spPr>
        <p:txBody>
          <a:bodyPr/>
          <a:lstStyle/>
          <a:p>
            <a:pPr lvl="1" eaLnBrk="1" hangingPunct="1"/>
            <a:r>
              <a:rPr lang="en-US" smtClean="0"/>
              <a:t>Compare the required rate of return to the estimated rate of return for a specific risky asset using the SML over a specific investment horizon to determine if it is an appropriate investment</a:t>
            </a:r>
          </a:p>
          <a:p>
            <a:pPr lvl="1" eaLnBrk="1" hangingPunct="1"/>
            <a:r>
              <a:rPr lang="en-US" smtClean="0"/>
              <a:t>Exhibit 8.8 shows A, C and E are underpriced but B and D are over priced because</a:t>
            </a:r>
          </a:p>
          <a:p>
            <a:pPr lvl="1" eaLnBrk="1" hangingPunct="1">
              <a:buFontTx/>
              <a:buNone/>
            </a:pPr>
            <a:r>
              <a:rPr lang="en-US" smtClean="0"/>
              <a:t>	Stock	  Required Return	Estimated Return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	 </a:t>
            </a:r>
            <a:r>
              <a:rPr lang="en-US" sz="2200" smtClean="0"/>
              <a:t>A		7.8%			8.0%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smtClean="0"/>
              <a:t>	  B		9.0%			6.2%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smtClean="0"/>
              <a:t>	  C		9.6%			15.15%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smtClean="0"/>
              <a:t>	  D		10.6%			5.15%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200" smtClean="0"/>
              <a:t>	  E		3.8%			6.0%</a:t>
            </a:r>
            <a:endParaRPr lang="en-US" sz="2000" smtClean="0"/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3866D819-0D42-421F-B68E-7CD7C1DB5C6B}" type="slidenum">
              <a:rPr lang="en-US"/>
              <a:pPr/>
              <a:t>26</a:t>
            </a:fld>
            <a:endParaRPr lang="en-US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>
            <a:off x="1828800" y="41148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828800" y="3657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6"/>
          <p:cNvSpPr>
            <a:spLocks noChangeShapeType="1"/>
          </p:cNvSpPr>
          <p:nvPr/>
        </p:nvSpPr>
        <p:spPr bwMode="auto">
          <a:xfrm>
            <a:off x="1905000" y="60198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8.8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8610" name="Picture 2" descr="C:\LB-FIN650\LB-FIN650Edit\JPG files of exhibits\Ch 08\Reilly10e_Exhibit08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2" y="1371600"/>
            <a:ext cx="773610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Calculating Systematic Risk</a:t>
            </a:r>
          </a:p>
          <a:p>
            <a:pPr lvl="1" eaLnBrk="1" hangingPunct="1"/>
            <a:r>
              <a:rPr lang="en-US" dirty="0" smtClean="0"/>
              <a:t>The formula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The characteristic line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 smtClean="0"/>
              <a:t>A regression line between the returns to the security (</a:t>
            </a:r>
            <a:r>
              <a:rPr lang="en-US" sz="2000" i="1" dirty="0" err="1" smtClean="0"/>
              <a:t>R</a:t>
            </a:r>
            <a:r>
              <a:rPr lang="en-US" sz="2000" baseline="-25000" dirty="0" err="1" smtClean="0"/>
              <a:t>it</a:t>
            </a:r>
            <a:r>
              <a:rPr lang="en-US" sz="2000" dirty="0" smtClean="0"/>
              <a:t>) over time and the returns (</a:t>
            </a:r>
            <a:r>
              <a:rPr lang="en-US" sz="2000" i="1" dirty="0" err="1" smtClean="0"/>
              <a:t>R</a:t>
            </a:r>
            <a:r>
              <a:rPr lang="en-US" sz="2000" baseline="-25000" dirty="0" err="1" smtClean="0"/>
              <a:t>Mt</a:t>
            </a:r>
            <a:r>
              <a:rPr lang="en-US" sz="2000" dirty="0" smtClean="0"/>
              <a:t>) to the market portfolio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lvl="2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 smtClean="0"/>
              <a:t>The slope of the regression line is beta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 dirty="0" smtClean="0"/>
              <a:t>See Exhibit 8.10</a:t>
            </a:r>
          </a:p>
        </p:txBody>
      </p:sp>
      <p:graphicFrame>
        <p:nvGraphicFramePr>
          <p:cNvPr id="712744" name="Object 4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78188" y="4660900"/>
          <a:ext cx="29686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3" imgW="1371600" imgH="241200" progId="Equation.3">
                  <p:embed/>
                </p:oleObj>
              </mc:Choice>
              <mc:Fallback>
                <p:oleObj name="Equation" r:id="rId3" imgW="1371600" imgH="2412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4660900"/>
                        <a:ext cx="296862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9ED2FDE5-9CEF-440D-8062-A24F11322923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6151" name="Group 39"/>
          <p:cNvGrpSpPr>
            <a:grpSpLocks/>
          </p:cNvGrpSpPr>
          <p:nvPr/>
        </p:nvGrpSpPr>
        <p:grpSpPr bwMode="auto">
          <a:xfrm>
            <a:off x="2667000" y="2286000"/>
            <a:ext cx="3657600" cy="992188"/>
            <a:chOff x="1104" y="1886"/>
            <a:chExt cx="2232" cy="577"/>
          </a:xfrm>
        </p:grpSpPr>
        <p:sp>
          <p:nvSpPr>
            <p:cNvPr id="615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1104" y="1897"/>
              <a:ext cx="2232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6"/>
            <p:cNvSpPr>
              <a:spLocks noChangeShapeType="1"/>
            </p:cNvSpPr>
            <p:nvPr/>
          </p:nvSpPr>
          <p:spPr bwMode="auto">
            <a:xfrm>
              <a:off x="1518" y="2163"/>
              <a:ext cx="30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7"/>
            <p:cNvSpPr>
              <a:spLocks noChangeShapeType="1"/>
            </p:cNvSpPr>
            <p:nvPr/>
          </p:nvSpPr>
          <p:spPr bwMode="auto">
            <a:xfrm>
              <a:off x="2292" y="2163"/>
              <a:ext cx="100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Rectangle 18"/>
            <p:cNvSpPr>
              <a:spLocks noChangeArrowheads="1"/>
            </p:cNvSpPr>
            <p:nvPr/>
          </p:nvSpPr>
          <p:spPr bwMode="auto">
            <a:xfrm>
              <a:off x="2805" y="2175"/>
              <a:ext cx="5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>
                  <a:latin typeface="Times New Roman" pitchFamily="18" charset="0"/>
                </a:rPr>
                <a:t>2</a:t>
              </a:r>
              <a:endParaRPr lang="en-US" b="1"/>
            </a:p>
          </p:txBody>
        </p:sp>
        <p:sp>
          <p:nvSpPr>
            <p:cNvPr id="6156" name="Rectangle 19"/>
            <p:cNvSpPr>
              <a:spLocks noChangeArrowheads="1"/>
            </p:cNvSpPr>
            <p:nvPr/>
          </p:nvSpPr>
          <p:spPr bwMode="auto">
            <a:xfrm>
              <a:off x="3216" y="1909"/>
              <a:ext cx="6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Times New Roman" pitchFamily="18" charset="0"/>
                </a:rPr>
                <a:t>)</a:t>
              </a:r>
              <a:endParaRPr lang="en-US" b="1"/>
            </a:p>
          </p:txBody>
        </p:sp>
        <p:sp>
          <p:nvSpPr>
            <p:cNvPr id="6157" name="Rectangle 20"/>
            <p:cNvSpPr>
              <a:spLocks noChangeArrowheads="1"/>
            </p:cNvSpPr>
            <p:nvPr/>
          </p:nvSpPr>
          <p:spPr bwMode="auto">
            <a:xfrm>
              <a:off x="2876" y="1909"/>
              <a:ext cx="4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Times New Roman" pitchFamily="18" charset="0"/>
                </a:rPr>
                <a:t>,</a:t>
              </a:r>
              <a:endParaRPr lang="en-US" b="1"/>
            </a:p>
          </p:txBody>
        </p:sp>
        <p:sp>
          <p:nvSpPr>
            <p:cNvPr id="6158" name="Rectangle 21"/>
            <p:cNvSpPr>
              <a:spLocks noChangeArrowheads="1"/>
            </p:cNvSpPr>
            <p:nvPr/>
          </p:nvSpPr>
          <p:spPr bwMode="auto">
            <a:xfrm>
              <a:off x="2627" y="1909"/>
              <a:ext cx="65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Times New Roman" pitchFamily="18" charset="0"/>
                </a:rPr>
                <a:t>(</a:t>
              </a:r>
              <a:endParaRPr lang="en-US" b="1"/>
            </a:p>
          </p:txBody>
        </p:sp>
        <p:sp>
          <p:nvSpPr>
            <p:cNvPr id="6159" name="Rectangle 22"/>
            <p:cNvSpPr>
              <a:spLocks noChangeArrowheads="1"/>
            </p:cNvSpPr>
            <p:nvPr/>
          </p:nvSpPr>
          <p:spPr bwMode="auto">
            <a:xfrm>
              <a:off x="2792" y="2315"/>
              <a:ext cx="103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M</a:t>
              </a:r>
              <a:endParaRPr lang="en-US" b="1"/>
            </a:p>
          </p:txBody>
        </p:sp>
        <p:sp>
          <p:nvSpPr>
            <p:cNvPr id="6160" name="Rectangle 23"/>
            <p:cNvSpPr>
              <a:spLocks noChangeArrowheads="1"/>
            </p:cNvSpPr>
            <p:nvPr/>
          </p:nvSpPr>
          <p:spPr bwMode="auto">
            <a:xfrm>
              <a:off x="3077" y="2033"/>
              <a:ext cx="10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M</a:t>
              </a:r>
              <a:endParaRPr lang="en-US" b="1"/>
            </a:p>
          </p:txBody>
        </p:sp>
        <p:sp>
          <p:nvSpPr>
            <p:cNvPr id="6161" name="Rectangle 24"/>
            <p:cNvSpPr>
              <a:spLocks noChangeArrowheads="1"/>
            </p:cNvSpPr>
            <p:nvPr/>
          </p:nvSpPr>
          <p:spPr bwMode="auto">
            <a:xfrm>
              <a:off x="2820" y="2033"/>
              <a:ext cx="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i</a:t>
              </a:r>
              <a:endParaRPr lang="en-US" b="1"/>
            </a:p>
          </p:txBody>
        </p:sp>
        <p:sp>
          <p:nvSpPr>
            <p:cNvPr id="6162" name="Rectangle 25"/>
            <p:cNvSpPr>
              <a:spLocks noChangeArrowheads="1"/>
            </p:cNvSpPr>
            <p:nvPr/>
          </p:nvSpPr>
          <p:spPr bwMode="auto">
            <a:xfrm>
              <a:off x="1917" y="2159"/>
              <a:ext cx="13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iM</a:t>
              </a:r>
              <a:endParaRPr lang="en-US" b="1"/>
            </a:p>
          </p:txBody>
        </p:sp>
        <p:sp>
          <p:nvSpPr>
            <p:cNvPr id="6163" name="Rectangle 26"/>
            <p:cNvSpPr>
              <a:spLocks noChangeArrowheads="1"/>
            </p:cNvSpPr>
            <p:nvPr/>
          </p:nvSpPr>
          <p:spPr bwMode="auto">
            <a:xfrm>
              <a:off x="1678" y="2315"/>
              <a:ext cx="104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M</a:t>
              </a:r>
              <a:endParaRPr lang="en-US" b="1"/>
            </a:p>
          </p:txBody>
        </p:sp>
        <p:sp>
          <p:nvSpPr>
            <p:cNvPr id="6164" name="Rectangle 27"/>
            <p:cNvSpPr>
              <a:spLocks noChangeArrowheads="1"/>
            </p:cNvSpPr>
            <p:nvPr/>
          </p:nvSpPr>
          <p:spPr bwMode="auto">
            <a:xfrm>
              <a:off x="1708" y="2033"/>
              <a:ext cx="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i</a:t>
              </a:r>
              <a:endParaRPr lang="en-US" b="1"/>
            </a:p>
          </p:txBody>
        </p:sp>
        <p:sp>
          <p:nvSpPr>
            <p:cNvPr id="6165" name="Rectangle 28"/>
            <p:cNvSpPr>
              <a:spLocks noChangeArrowheads="1"/>
            </p:cNvSpPr>
            <p:nvPr/>
          </p:nvSpPr>
          <p:spPr bwMode="auto">
            <a:xfrm>
              <a:off x="1256" y="2159"/>
              <a:ext cx="32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b="1" i="1">
                  <a:latin typeface="Times New Roman" pitchFamily="18" charset="0"/>
                </a:rPr>
                <a:t>i</a:t>
              </a:r>
              <a:endParaRPr lang="en-US" b="1"/>
            </a:p>
          </p:txBody>
        </p:sp>
        <p:sp>
          <p:nvSpPr>
            <p:cNvPr id="6166" name="Rectangle 29"/>
            <p:cNvSpPr>
              <a:spLocks noChangeArrowheads="1"/>
            </p:cNvSpPr>
            <p:nvPr/>
          </p:nvSpPr>
          <p:spPr bwMode="auto">
            <a:xfrm>
              <a:off x="2957" y="1909"/>
              <a:ext cx="12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Times New Roman" pitchFamily="18" charset="0"/>
                </a:rPr>
                <a:t>R</a:t>
              </a:r>
              <a:endParaRPr lang="en-US" b="1"/>
            </a:p>
          </p:txBody>
        </p:sp>
        <p:sp>
          <p:nvSpPr>
            <p:cNvPr id="6167" name="Rectangle 30"/>
            <p:cNvSpPr>
              <a:spLocks noChangeArrowheads="1"/>
            </p:cNvSpPr>
            <p:nvPr/>
          </p:nvSpPr>
          <p:spPr bwMode="auto">
            <a:xfrm>
              <a:off x="2705" y="1909"/>
              <a:ext cx="129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Times New Roman" pitchFamily="18" charset="0"/>
                </a:rPr>
                <a:t>R</a:t>
              </a:r>
              <a:endParaRPr lang="en-US" b="1"/>
            </a:p>
          </p:txBody>
        </p:sp>
        <p:sp>
          <p:nvSpPr>
            <p:cNvPr id="6168" name="Rectangle 31"/>
            <p:cNvSpPr>
              <a:spLocks noChangeArrowheads="1"/>
            </p:cNvSpPr>
            <p:nvPr/>
          </p:nvSpPr>
          <p:spPr bwMode="auto">
            <a:xfrm>
              <a:off x="2299" y="1909"/>
              <a:ext cx="31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Times New Roman" pitchFamily="18" charset="0"/>
                </a:rPr>
                <a:t>Cov</a:t>
              </a:r>
              <a:endParaRPr lang="en-US" b="1"/>
            </a:p>
          </p:txBody>
        </p:sp>
        <p:sp>
          <p:nvSpPr>
            <p:cNvPr id="6169" name="Rectangle 32"/>
            <p:cNvSpPr>
              <a:spLocks noChangeArrowheads="1"/>
            </p:cNvSpPr>
            <p:nvPr/>
          </p:nvSpPr>
          <p:spPr bwMode="auto">
            <a:xfrm>
              <a:off x="1859" y="2035"/>
              <a:ext cx="7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Times New Roman" pitchFamily="18" charset="0"/>
                </a:rPr>
                <a:t>r</a:t>
              </a:r>
              <a:endParaRPr lang="en-US" b="1"/>
            </a:p>
          </p:txBody>
        </p:sp>
        <p:sp>
          <p:nvSpPr>
            <p:cNvPr id="6170" name="Rectangle 33"/>
            <p:cNvSpPr>
              <a:spLocks noChangeArrowheads="1"/>
            </p:cNvSpPr>
            <p:nvPr/>
          </p:nvSpPr>
          <p:spPr bwMode="auto">
            <a:xfrm>
              <a:off x="2644" y="2168"/>
              <a:ext cx="118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Symbol" pitchFamily="18" charset="2"/>
                </a:rPr>
                <a:t>s</a:t>
              </a:r>
              <a:endParaRPr lang="en-US" b="1"/>
            </a:p>
          </p:txBody>
        </p:sp>
        <p:sp>
          <p:nvSpPr>
            <p:cNvPr id="6171" name="Rectangle 34"/>
            <p:cNvSpPr>
              <a:spLocks noChangeArrowheads="1"/>
            </p:cNvSpPr>
            <p:nvPr/>
          </p:nvSpPr>
          <p:spPr bwMode="auto">
            <a:xfrm>
              <a:off x="1516" y="2168"/>
              <a:ext cx="11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Symbol" pitchFamily="18" charset="2"/>
                </a:rPr>
                <a:t>s</a:t>
              </a:r>
              <a:endParaRPr lang="en-US" b="1"/>
            </a:p>
          </p:txBody>
        </p:sp>
        <p:sp>
          <p:nvSpPr>
            <p:cNvPr id="6172" name="Rectangle 35"/>
            <p:cNvSpPr>
              <a:spLocks noChangeArrowheads="1"/>
            </p:cNvSpPr>
            <p:nvPr/>
          </p:nvSpPr>
          <p:spPr bwMode="auto">
            <a:xfrm>
              <a:off x="1566" y="1886"/>
              <a:ext cx="11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Symbol" pitchFamily="18" charset="2"/>
                </a:rPr>
                <a:t>s</a:t>
              </a:r>
              <a:endParaRPr lang="en-US" b="1"/>
            </a:p>
          </p:txBody>
        </p:sp>
        <p:sp>
          <p:nvSpPr>
            <p:cNvPr id="6173" name="Rectangle 36"/>
            <p:cNvSpPr>
              <a:spLocks noChangeArrowheads="1"/>
            </p:cNvSpPr>
            <p:nvPr/>
          </p:nvSpPr>
          <p:spPr bwMode="auto">
            <a:xfrm>
              <a:off x="1137" y="2012"/>
              <a:ext cx="107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 i="1">
                  <a:latin typeface="Symbol" pitchFamily="18" charset="2"/>
                </a:rPr>
                <a:t>b</a:t>
              </a:r>
              <a:endParaRPr lang="en-US" b="1"/>
            </a:p>
          </p:txBody>
        </p:sp>
        <p:sp>
          <p:nvSpPr>
            <p:cNvPr id="6174" name="Rectangle 37"/>
            <p:cNvSpPr>
              <a:spLocks noChangeArrowheads="1"/>
            </p:cNvSpPr>
            <p:nvPr/>
          </p:nvSpPr>
          <p:spPr bwMode="auto">
            <a:xfrm>
              <a:off x="2133" y="2012"/>
              <a:ext cx="1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Symbol" pitchFamily="18" charset="2"/>
                </a:rPr>
                <a:t>=</a:t>
              </a:r>
              <a:endParaRPr lang="en-US" b="1"/>
            </a:p>
          </p:txBody>
        </p:sp>
        <p:sp>
          <p:nvSpPr>
            <p:cNvPr id="6175" name="Rectangle 38"/>
            <p:cNvSpPr>
              <a:spLocks noChangeArrowheads="1"/>
            </p:cNvSpPr>
            <p:nvPr/>
          </p:nvSpPr>
          <p:spPr bwMode="auto">
            <a:xfrm>
              <a:off x="1359" y="2012"/>
              <a:ext cx="10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500" b="1">
                  <a:latin typeface="Symbol" pitchFamily="18" charset="2"/>
                </a:rPr>
                <a:t>=</a:t>
              </a:r>
              <a:endParaRPr lang="en-US" b="1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8.10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9634" name="Picture 2" descr="C:\LB-FIN650\LB-FIN650Edit\JPG files of exhibits\Ch 08\Reilly10e_Exhibit08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4537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94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Background for Capital Market Theory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Assumptions of Capital Market Theory</a:t>
            </a:r>
          </a:p>
          <a:p>
            <a:pPr lvl="1" eaLnBrk="1" hangingPunct="1"/>
            <a:r>
              <a:rPr lang="en-US" smtClean="0"/>
              <a:t>All investors are Markowitz efficient investors who want to target points on the efficient frontier </a:t>
            </a:r>
          </a:p>
          <a:p>
            <a:pPr lvl="1" eaLnBrk="1" hangingPunct="1"/>
            <a:r>
              <a:rPr lang="en-US" smtClean="0"/>
              <a:t>Investors can borrow or lend any amount of money at the risk-free rate of return (RFR)</a:t>
            </a:r>
          </a:p>
          <a:p>
            <a:pPr lvl="1" eaLnBrk="1" hangingPunct="1"/>
            <a:r>
              <a:rPr lang="en-US" smtClean="0"/>
              <a:t>All investors have homogeneous expectations; that is, they estimate identical probability distributions for future rates of return</a:t>
            </a:r>
          </a:p>
          <a:p>
            <a:pPr lvl="1" eaLnBrk="1" hangingPunct="1"/>
            <a:r>
              <a:rPr lang="en-US" smtClean="0"/>
              <a:t>All investors have the same one-period time horizon such as one-month, six months, or one year</a:t>
            </a:r>
          </a:p>
        </p:txBody>
      </p:sp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71F8BA6-4C21-447A-97C5-E0D1C7F5BAAB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The Impact of the Time Interval</a:t>
            </a:r>
          </a:p>
          <a:p>
            <a:pPr lvl="1" eaLnBrk="1" hangingPunct="1"/>
            <a:r>
              <a:rPr lang="en-US" dirty="0" smtClean="0"/>
              <a:t>The number of observations and time interval used in the calculation of beta vary widely, causing beta to vary</a:t>
            </a:r>
          </a:p>
          <a:p>
            <a:pPr lvl="1" eaLnBrk="1" hangingPunct="1"/>
            <a:r>
              <a:rPr lang="en-US" dirty="0" smtClean="0"/>
              <a:t>There is no “correct” interval for analysis</a:t>
            </a:r>
          </a:p>
          <a:p>
            <a:pPr lvl="1" eaLnBrk="1" hangingPunct="1"/>
            <a:r>
              <a:rPr lang="en-US" dirty="0" smtClean="0"/>
              <a:t>Morningstar uses monthly returns over five years</a:t>
            </a:r>
          </a:p>
          <a:p>
            <a:pPr lvl="1" eaLnBrk="1" hangingPunct="1"/>
            <a:r>
              <a:rPr lang="en-US" dirty="0" smtClean="0"/>
              <a:t>Bloomberg uses weekly returns over two years, although the system allows users to change the time intervals</a:t>
            </a:r>
          </a:p>
          <a:p>
            <a:pPr lvl="1"/>
            <a:r>
              <a:rPr lang="en-US" dirty="0"/>
              <a:t>Reuters Analytics uses daily returns over two </a:t>
            </a:r>
            <a:r>
              <a:rPr lang="en-US" dirty="0" smtClean="0"/>
              <a:t>years</a:t>
            </a:r>
            <a:endParaRPr lang="en-US" dirty="0"/>
          </a:p>
        </p:txBody>
      </p:sp>
      <p:sp>
        <p:nvSpPr>
          <p:cNvPr id="8195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CD3D5D57-4775-495B-A9CD-CC40F7CE0D6B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7848600" cy="4876800"/>
          </a:xfrm>
        </p:spPr>
        <p:txBody>
          <a:bodyPr/>
          <a:lstStyle/>
          <a:p>
            <a:pPr eaLnBrk="1" hangingPunct="1"/>
            <a:r>
              <a:rPr lang="en-US" smtClean="0"/>
              <a:t>The Effect of the Market Proxy</a:t>
            </a:r>
          </a:p>
          <a:p>
            <a:pPr lvl="1" eaLnBrk="1" hangingPunct="1"/>
            <a:r>
              <a:rPr lang="en-US" smtClean="0"/>
              <a:t>Theoretically, the market portfolio should include all U.S. and non-U.S. stocks and bonds, real estate, coins, stamps, art, antiques, and any other marketable risky asset from around the world</a:t>
            </a:r>
          </a:p>
          <a:p>
            <a:pPr lvl="1" eaLnBrk="1" hangingPunct="1"/>
            <a:r>
              <a:rPr lang="en-US" smtClean="0"/>
              <a:t>Most people use the Standard &amp; Poor’s 500 Composite Index as the proxy due to</a:t>
            </a:r>
          </a:p>
          <a:p>
            <a:pPr lvl="2" eaLnBrk="1" hangingPunct="1"/>
            <a:r>
              <a:rPr lang="en-US" smtClean="0"/>
              <a:t>It contains large proportion of the total market value of U.S. stocks</a:t>
            </a:r>
          </a:p>
          <a:p>
            <a:pPr lvl="2" eaLnBrk="1" hangingPunct="1"/>
            <a:r>
              <a:rPr lang="en-US" smtClean="0"/>
              <a:t>It is a value weighted index</a:t>
            </a:r>
          </a:p>
          <a:p>
            <a:pPr lvl="1" eaLnBrk="1" hangingPunct="1"/>
            <a:r>
              <a:rPr lang="en-US" smtClean="0"/>
              <a:t>Using a different proxy for the market portfolio will lead to a different beta value 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921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4D16456-C078-42E9-86A1-869C557302AE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The Capital Asset Pricing Model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19200"/>
            <a:ext cx="7848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Industry Characteristic Line</a:t>
            </a:r>
          </a:p>
          <a:p>
            <a:pPr lvl="1" eaLnBrk="1" hangingPunct="1"/>
            <a:r>
              <a:rPr lang="en-US" dirty="0" smtClean="0"/>
              <a:t>The characteristic line used to estimate beta value can be computed for sector indexes</a:t>
            </a:r>
          </a:p>
          <a:p>
            <a:pPr lvl="1" eaLnBrk="1" hangingPunct="1"/>
            <a:r>
              <a:rPr lang="en-US" dirty="0" smtClean="0"/>
              <a:t>Exhibit 8.12 shows the result of nine industry characteristic lines with the S&amp;P 500 index over December 2009 to December 2010</a:t>
            </a:r>
          </a:p>
          <a:p>
            <a:pPr lvl="1" eaLnBrk="1" hangingPunct="1"/>
            <a:r>
              <a:rPr lang="en-US" dirty="0" smtClean="0"/>
              <a:t>The correlation coefficients ranges from 0.7 to 0.98, seven of which are above 0.9</a:t>
            </a:r>
          </a:p>
          <a:p>
            <a:pPr lvl="1" eaLnBrk="1" hangingPunct="1"/>
            <a:r>
              <a:rPr lang="en-US" dirty="0" smtClean="0"/>
              <a:t>The beta coefficients ranges from 0.54 for Utilities to 1.28 for Materials</a:t>
            </a:r>
          </a:p>
        </p:txBody>
      </p:sp>
      <p:sp>
        <p:nvSpPr>
          <p:cNvPr id="921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4D16456-C078-42E9-86A1-869C557302AE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71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8.12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0658" name="Picture 2" descr="C:\LB-FIN650\LB-FIN650Edit\JPG files of exhibits\Ch 08\Reilly10e_Exhibit08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86074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Relaxing the Assumptions</a:t>
            </a:r>
          </a:p>
        </p:txBody>
      </p:sp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9DA21C8-E264-42FC-87F6-0C966BB273F2}" type="slidenum">
              <a:rPr lang="en-US"/>
              <a:pPr/>
              <a:t>34</a:t>
            </a:fld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295400"/>
            <a:ext cx="79248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Differential Borrowing and Lending Rates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When borrowing rate, R </a:t>
            </a:r>
            <a:r>
              <a:rPr lang="en-US" baseline="-25000" dirty="0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,  is higher than RFR, the SML will be “broken” into two lines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See Exhibit 8.13 </a:t>
            </a:r>
            <a:endParaRPr lang="en-US" dirty="0" smtClean="0"/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Zero Beta Model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Instead of a risk-free rate, a zero-beta portfolio (uncorrelated with the market portfolio) can be used to draw the “SML” line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Since the zero-beta portfolio is likely to have a higher return than the risk-free rate, this “SML” will have a less steep slope</a:t>
            </a:r>
          </a:p>
          <a:p>
            <a:pPr eaLnBrk="1" hangingPunct="1"/>
            <a:endParaRPr lang="en-US" sz="2400" dirty="0" smtClean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8.13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1682" name="Picture 2" descr="C:\LB-FIN650\LB-FIN650Edit\JPG files of exhibits\Ch 08\Reilly10e_Exhibit08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924800" cy="507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Relaxing the Assumptions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FFB30AF3-5BBE-485A-9F00-567FFE2AC2BE}" type="slidenum">
              <a:rPr lang="en-US"/>
              <a:pPr/>
              <a:t>36</a:t>
            </a:fld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219200"/>
            <a:ext cx="8001000" cy="5181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Transaction Costs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With transactions costs, the SML will be a band of securities, rather than a straight line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Heterogeneous Expectations and Planning Periods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Heterogeneous expectations will create </a:t>
            </a:r>
            <a:r>
              <a:rPr lang="en-US" smtClean="0"/>
              <a:t>a set (band) of lines with a breadth determined by the divergence of expectations</a:t>
            </a:r>
            <a:endParaRPr lang="en-US" smtClean="0">
              <a:cs typeface="Times New Roman" pitchFamily="18" charset="0"/>
            </a:endParaRPr>
          </a:p>
          <a:p>
            <a:pPr lvl="1" eaLnBrk="1" hangingPunct="1"/>
            <a:r>
              <a:rPr lang="en-US" smtClean="0"/>
              <a:t>The impact of planning periods is similar</a:t>
            </a:r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Taxes</a:t>
            </a:r>
          </a:p>
          <a:p>
            <a:pPr lvl="1" eaLnBrk="1" hangingPunct="1"/>
            <a:r>
              <a:rPr lang="en-US" smtClean="0">
                <a:cs typeface="Times New Roman" pitchFamily="18" charset="0"/>
              </a:rPr>
              <a:t>Differential tax rates could cause major differences in the CML and SML among investors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Empirical Tests of the CAPM</a:t>
            </a:r>
          </a:p>
        </p:txBody>
      </p:sp>
      <p:sp>
        <p:nvSpPr>
          <p:cNvPr id="378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6CD443F-9C44-4671-A0F4-F119EB014250}" type="slidenum">
              <a:rPr lang="en-US"/>
              <a:pPr/>
              <a:t>37</a:t>
            </a:fld>
            <a:endParaRPr lang="en-US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8001000" cy="4495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Stability of Beta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Betas for individual stocks are not stable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Portfolio betas are reasonably stable 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The larger the portfolio of stocks and longer the period, the more stable the beta of the portfolio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High-beta portfolios tend to decline over time toward 1 whereas low-beta portfolio tend to increase over time toward 1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Trading volumes may affect the beta stability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Empirical Tests of the CAPM</a:t>
            </a:r>
          </a:p>
        </p:txBody>
      </p:sp>
      <p:sp>
        <p:nvSpPr>
          <p:cNvPr id="389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ECCB8599-F788-48E0-8E2F-7B585E10F1B8}" type="slidenum">
              <a:rPr lang="en-US"/>
              <a:pPr/>
              <a:t>38</a:t>
            </a:fld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219200"/>
            <a:ext cx="8001000" cy="5105400"/>
          </a:xfrm>
        </p:spPr>
        <p:txBody>
          <a:bodyPr/>
          <a:lstStyle/>
          <a:p>
            <a:pPr eaLnBrk="1" hangingPunct="1"/>
            <a:r>
              <a:rPr lang="en-US" dirty="0" smtClean="0"/>
              <a:t>Relationship between Systematic Risk and Return</a:t>
            </a:r>
            <a:endParaRPr lang="en-US" dirty="0" smtClean="0">
              <a:cs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Effect of </a:t>
            </a:r>
            <a:r>
              <a:rPr lang="en-US" dirty="0" err="1" smtClean="0">
                <a:cs typeface="Times New Roman" pitchFamily="18" charset="0"/>
              </a:rPr>
              <a:t>Skewness</a:t>
            </a:r>
            <a:r>
              <a:rPr lang="en-US" dirty="0" smtClean="0">
                <a:cs typeface="Times New Roman" pitchFamily="18" charset="0"/>
              </a:rPr>
              <a:t> on Relationship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Investors prefer stocks with high positive </a:t>
            </a:r>
            <a:r>
              <a:rPr lang="en-US" dirty="0" err="1" smtClean="0">
                <a:cs typeface="Times New Roman" pitchFamily="18" charset="0"/>
              </a:rPr>
              <a:t>skewness</a:t>
            </a:r>
            <a:r>
              <a:rPr lang="en-US" dirty="0" smtClean="0">
                <a:cs typeface="Times New Roman" pitchFamily="18" charset="0"/>
              </a:rPr>
              <a:t> that provide an opportunity for very large returns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Effect of Size, P/E, and Leverage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>
                <a:cs typeface="Times New Roman" pitchFamily="18" charset="0"/>
              </a:rPr>
              <a:t>Size, and P/E have an inverse impact on returns after considering the CAPM.  Financial Leverage also helps explain cross-section of returns  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Effect of Book-to-Market Value</a:t>
            </a:r>
          </a:p>
          <a:p>
            <a:pPr lvl="2" eaLnBrk="1" hangingPunct="1">
              <a:buFont typeface="Wingdings" pitchFamily="2" charset="2"/>
              <a:buChar char="§"/>
            </a:pPr>
            <a:r>
              <a:rPr lang="en-US" dirty="0" err="1" smtClean="0">
                <a:cs typeface="Times New Roman" pitchFamily="18" charset="0"/>
              </a:rPr>
              <a:t>Fama</a:t>
            </a:r>
            <a:r>
              <a:rPr lang="en-US" dirty="0" smtClean="0">
                <a:cs typeface="Times New Roman" pitchFamily="18" charset="0"/>
              </a:rPr>
              <a:t> and French (1992) found the BV/MV ratio to be a key determinant of returns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Times New Roman" pitchFamily="18" charset="0"/>
              </a:rPr>
              <a:t>Market Portfolio: Theory vs. </a:t>
            </a:r>
            <a:r>
              <a:rPr lang="en-US" b="1" dirty="0" smtClean="0">
                <a:cs typeface="Times New Roman" pitchFamily="18" charset="0"/>
              </a:rPr>
              <a:t>Practice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FC63F4BB-CCFA-4667-80E2-9E571A31D78B}" type="slidenum">
              <a:rPr lang="en-US"/>
              <a:pPr/>
              <a:t>39</a:t>
            </a:fld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79248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The true market portfolio should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Included </a:t>
            </a:r>
            <a:r>
              <a:rPr lang="en-US" i="1" dirty="0" smtClean="0"/>
              <a:t>all </a:t>
            </a:r>
            <a:r>
              <a:rPr lang="en-US" dirty="0" smtClean="0"/>
              <a:t>the risky assets in the world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In equilibrium, the assets would be included in the portfolio in proportion to their market value</a:t>
            </a:r>
            <a:r>
              <a:rPr lang="en-US" dirty="0" smtClean="0">
                <a:cs typeface="Times New Roman" pitchFamily="18" charset="0"/>
              </a:rPr>
              <a:t> 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Using U.S. Index as a market proxy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Most studies use an U.S. index 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The U.S. stocks constitutes less than 15% of a truly global risky asset portfolio</a:t>
            </a:r>
          </a:p>
          <a:p>
            <a:pPr lvl="1">
              <a:lnSpc>
                <a:spcPct val="11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110000"/>
              </a:lnSpc>
            </a:pPr>
            <a:endParaRPr lang="en-US" dirty="0" smtClean="0"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Background for Capital Market Theory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Assumptions (Continued)</a:t>
            </a:r>
          </a:p>
          <a:p>
            <a:pPr lvl="1" eaLnBrk="1" hangingPunct="1"/>
            <a:r>
              <a:rPr lang="en-US" smtClean="0"/>
              <a:t>All investments are infinitely divisible, which means that it is possible to buy or sell fractional shares of any asset or portfolio </a:t>
            </a:r>
          </a:p>
          <a:p>
            <a:pPr lvl="1" eaLnBrk="1" hangingPunct="1"/>
            <a:r>
              <a:rPr lang="en-US" smtClean="0"/>
              <a:t>There are no taxes or transaction costs involved in buying or selling assets</a:t>
            </a:r>
          </a:p>
          <a:p>
            <a:pPr lvl="1" eaLnBrk="1" hangingPunct="1"/>
            <a:r>
              <a:rPr lang="en-US" smtClean="0"/>
              <a:t>There is no inflation or any change in interest rates, or inflation is fully anticipated</a:t>
            </a:r>
          </a:p>
          <a:p>
            <a:pPr lvl="1" eaLnBrk="1" hangingPunct="1"/>
            <a:r>
              <a:rPr lang="en-US" smtClean="0"/>
              <a:t>Capital markets are in equilibrium, implying that all investments are properly priced in line with their risk levels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900E006C-EA59-438E-B6D0-18061D21E579}" type="slidenum">
              <a:rPr lang="en-US"/>
              <a:pPr/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820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cs typeface="Times New Roman" pitchFamily="18" charset="0"/>
              </a:rPr>
              <a:t>Market Portfolio: Theory vs. Practice</a:t>
            </a:r>
          </a:p>
        </p:txBody>
      </p:sp>
      <p:sp>
        <p:nvSpPr>
          <p:cNvPr id="3993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FC63F4BB-CCFA-4667-80E2-9E571A31D78B}" type="slidenum">
              <a:rPr lang="en-US"/>
              <a:pPr/>
              <a:t>40</a:t>
            </a:fld>
            <a:endParaRPr lang="en-US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7924800" cy="5105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The beta intercept of the SML will differ if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There is an error in selecting the risk-free asset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/>
              <a:t>There is an error in selecting the market portfolio</a:t>
            </a: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Using the incorrect SML may lead to incorrect evaluation of a portfolio performance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Exhibit 8.18 illustrates the effects of two market proxies on betas of the 30 DJIA stocks over three different periods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Exhibit 8.19 contains the risk-free rates, market returns, the slopes of the SMLs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2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8.18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2706" name="Picture 2" descr="C:\LB-FIN650\LB-FIN650Edit\JPG files of exhibits\Ch 08\Reilly10e_Exhibit08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10400" cy="50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8.19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3730" name="Picture 2" descr="C:\LB-FIN650\LB-FIN650Edit\JPG files of exhibits\Ch 08\Reilly10e_Exhibit0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1174"/>
            <a:ext cx="8342329" cy="26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smtClean="0"/>
              <a:t>The Internet Investments Online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524000"/>
            <a:ext cx="7162800" cy="2514600"/>
          </a:xfrm>
        </p:spPr>
        <p:txBody>
          <a:bodyPr/>
          <a:lstStyle/>
          <a:p>
            <a:pPr eaLnBrk="1" hangingPunct="1"/>
            <a:r>
              <a:rPr lang="en-US" sz="2400" smtClean="0">
                <a:hlinkClick r:id="rId2"/>
              </a:rPr>
              <a:t>http://www.valueline.com</a:t>
            </a:r>
            <a:endParaRPr lang="en-US" sz="2400" smtClean="0"/>
          </a:p>
          <a:p>
            <a:pPr eaLnBrk="1" hangingPunct="1"/>
            <a:r>
              <a:rPr lang="en-US" sz="2400" smtClean="0">
                <a:hlinkClick r:id="rId3"/>
              </a:rPr>
              <a:t>http://www.wsharpe.com</a:t>
            </a:r>
            <a:endParaRPr lang="en-US" sz="2400" smtClean="0"/>
          </a:p>
          <a:p>
            <a:pPr eaLnBrk="1" hangingPunct="1"/>
            <a:r>
              <a:rPr lang="en-US" sz="2400" smtClean="0">
                <a:hlinkClick r:id="rId4"/>
              </a:rPr>
              <a:t>http://gsb.uchicago.edu/fac/eugene.fama/</a:t>
            </a:r>
            <a:endParaRPr lang="en-US" sz="2400" smtClean="0"/>
          </a:p>
          <a:p>
            <a:pPr eaLnBrk="1" hangingPunct="1"/>
            <a:r>
              <a:rPr lang="en-US" sz="2400" smtClean="0">
                <a:hlinkClick r:id="rId5"/>
              </a:rPr>
              <a:t>http://www.moneychimp.com</a:t>
            </a:r>
            <a:endParaRPr lang="en-US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4505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7B959EAF-8B75-41FC-9C10-4447A40F139A}" type="slidenum">
              <a:rPr lang="en-US"/>
              <a:pPr/>
              <a:t>43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Background for Capital Market Theory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Development of Capital Market Theory</a:t>
            </a:r>
          </a:p>
          <a:p>
            <a:pPr lvl="1" eaLnBrk="1" hangingPunct="1"/>
            <a:r>
              <a:rPr lang="en-US" dirty="0" smtClean="0"/>
              <a:t>The major factor that allowed portfolio theory to develop into capital market theory is the concept of a risk-free asset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An asset with zero standard deviation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Zero correlation with all other risky assets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Provides the risk-free rate of return (RFR)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§"/>
            </a:pPr>
            <a:r>
              <a:rPr lang="en-US" dirty="0" smtClean="0"/>
              <a:t>Will lie on the vertical axis of a portfolio graph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758E378F-765D-4536-8BF4-A3706B6EB617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Developing the Capital Market Line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19200"/>
            <a:ext cx="8001000" cy="4876800"/>
          </a:xfrm>
        </p:spPr>
        <p:txBody>
          <a:bodyPr/>
          <a:lstStyle/>
          <a:p>
            <a:pPr eaLnBrk="1" hangingPunct="1"/>
            <a:r>
              <a:rPr lang="en-US" smtClean="0"/>
              <a:t>Covariance with a Risk-Free Asset</a:t>
            </a:r>
          </a:p>
          <a:p>
            <a:pPr lvl="1" eaLnBrk="1" hangingPunct="1"/>
            <a:r>
              <a:rPr lang="en-US" smtClean="0"/>
              <a:t>Covariance between two sets of returns is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Because the returns for the risk free asset are certain, </a:t>
            </a:r>
            <a:r>
              <a:rPr lang="en-US" sz="2000" smtClean="0"/>
              <a:t>thus Ri = E(R</a:t>
            </a:r>
            <a:r>
              <a:rPr lang="en-US" sz="2000" baseline="-25000" smtClean="0"/>
              <a:t>i</a:t>
            </a:r>
            <a:r>
              <a:rPr lang="en-US" sz="2000" smtClean="0"/>
              <a:t>), and R</a:t>
            </a:r>
            <a:r>
              <a:rPr lang="en-US" sz="2000" baseline="-25000" smtClean="0"/>
              <a:t>i</a:t>
            </a:r>
            <a:r>
              <a:rPr lang="en-US" sz="2000" smtClean="0"/>
              <a:t> - E(R</a:t>
            </a:r>
            <a:r>
              <a:rPr lang="en-US" sz="2000" baseline="-25000" smtClean="0"/>
              <a:t>i</a:t>
            </a:r>
            <a:r>
              <a:rPr lang="en-US" sz="2000" smtClean="0"/>
              <a:t>) = 0, which means </a:t>
            </a:r>
            <a:r>
              <a:rPr lang="en-US" smtClean="0"/>
              <a:t>that the covariance between the risk-free asset and any risky asset or portfolio will always be zero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mtClean="0"/>
              <a:t>Similarly, the correlation between any risky asset and the risk-free asset would be zero too since r</a:t>
            </a:r>
            <a:r>
              <a:rPr lang="en-US" baseline="-25000" smtClean="0"/>
              <a:t>RF,i</a:t>
            </a:r>
            <a:r>
              <a:rPr lang="en-US" smtClean="0"/>
              <a:t>= Cov</a:t>
            </a:r>
            <a:r>
              <a:rPr lang="en-US" baseline="-25000" smtClean="0"/>
              <a:t>RF, I</a:t>
            </a:r>
            <a:r>
              <a:rPr lang="en-US" smtClean="0"/>
              <a:t> / </a:t>
            </a:r>
            <a:r>
              <a:rPr lang="el-GR" smtClean="0">
                <a:cs typeface="Arial" charset="0"/>
              </a:rPr>
              <a:t>σ</a:t>
            </a:r>
            <a:r>
              <a:rPr lang="en-US" baseline="-25000" smtClean="0">
                <a:cs typeface="Arial" charset="0"/>
              </a:rPr>
              <a:t>RF</a:t>
            </a:r>
            <a:r>
              <a:rPr lang="en-US" smtClean="0">
                <a:cs typeface="Arial" charset="0"/>
              </a:rPr>
              <a:t> </a:t>
            </a:r>
            <a:r>
              <a:rPr lang="el-GR" smtClean="0">
                <a:cs typeface="Arial" charset="0"/>
              </a:rPr>
              <a:t>σ</a:t>
            </a:r>
            <a:r>
              <a:rPr lang="en-US" baseline="-25000" smtClean="0">
                <a:cs typeface="Arial" charset="0"/>
              </a:rPr>
              <a:t>i</a:t>
            </a:r>
            <a:endParaRPr lang="el-GR" sz="2000" smtClean="0">
              <a:cs typeface="Arial" charset="0"/>
            </a:endParaRP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8400" y="2209800"/>
          <a:ext cx="5029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2311200" imgH="431640" progId="Equation.3">
                  <p:embed/>
                </p:oleObj>
              </mc:Choice>
              <mc:Fallback>
                <p:oleObj name="Equation" r:id="rId4" imgW="23112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09800"/>
                        <a:ext cx="5029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82C4612A-67FD-491E-9293-64ED5E64A8CC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Developing the Capital Market Line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eaLnBrk="1" hangingPunct="1"/>
            <a:r>
              <a:rPr lang="en-US" smtClean="0"/>
              <a:t>Combining a Risk-Free Asset with a Risky Portfolio, M</a:t>
            </a:r>
          </a:p>
          <a:p>
            <a:pPr lvl="1" eaLnBrk="1" hangingPunct="1"/>
            <a:r>
              <a:rPr lang="en-US" smtClean="0"/>
              <a:t>Expected return: It is the weighted average of the two returns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Standard deviation:  Applying the two-asset standard deviation formula, we will have</a:t>
            </a:r>
          </a:p>
          <a:p>
            <a:pPr lvl="1" eaLnBrk="1" hangingPunct="1"/>
            <a:endParaRPr lang="en-US" smtClean="0"/>
          </a:p>
          <a:p>
            <a:pPr lvl="2" eaLnBrk="1" hangingPunct="1">
              <a:lnSpc>
                <a:spcPct val="10000"/>
              </a:lnSpc>
              <a:buFontTx/>
              <a:buNone/>
            </a:pPr>
            <a:endParaRPr lang="en-US" sz="2400" smtClean="0"/>
          </a:p>
          <a:p>
            <a:pPr lvl="2" eaLnBrk="1" hangingPunct="1">
              <a:lnSpc>
                <a:spcPct val="160000"/>
              </a:lnSpc>
              <a:buFontTx/>
              <a:buNone/>
            </a:pPr>
            <a:r>
              <a:rPr lang="en-US" sz="2400" smtClean="0"/>
              <a:t>Since 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baseline="-25000" smtClean="0">
                <a:cs typeface="Arial" charset="0"/>
              </a:rPr>
              <a:t>RF</a:t>
            </a:r>
            <a:r>
              <a:rPr lang="en-US" sz="2400" smtClean="0">
                <a:cs typeface="Arial" charset="0"/>
              </a:rPr>
              <a:t> =0, 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baseline="-25000" smtClean="0">
                <a:cs typeface="Arial" charset="0"/>
              </a:rPr>
              <a:t>port</a:t>
            </a:r>
            <a:r>
              <a:rPr lang="en-US" sz="2400" smtClean="0">
                <a:cs typeface="Arial" charset="0"/>
              </a:rPr>
              <a:t> =(1-W</a:t>
            </a:r>
            <a:r>
              <a:rPr lang="en-US" sz="2400" baseline="-25000" smtClean="0">
                <a:cs typeface="Arial" charset="0"/>
              </a:rPr>
              <a:t>RF</a:t>
            </a:r>
            <a:r>
              <a:rPr lang="en-US" sz="2400" smtClean="0">
                <a:cs typeface="Arial" charset="0"/>
              </a:rPr>
              <a:t>) </a:t>
            </a:r>
            <a:r>
              <a:rPr lang="el-GR" sz="2400" smtClean="0">
                <a:cs typeface="Arial" charset="0"/>
              </a:rPr>
              <a:t>σ</a:t>
            </a:r>
            <a:r>
              <a:rPr lang="en-US" sz="2400" baseline="-25000" smtClean="0">
                <a:cs typeface="Arial" charset="0"/>
              </a:rPr>
              <a:t>M</a:t>
            </a:r>
            <a:endParaRPr lang="en-US" sz="2400" smtClean="0"/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graphicFrame>
        <p:nvGraphicFramePr>
          <p:cNvPr id="205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505200" y="2901950"/>
          <a:ext cx="4572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3" imgW="2438280" imgH="241200" progId="Equation.3">
                  <p:embed/>
                </p:oleObj>
              </mc:Choice>
              <mc:Fallback>
                <p:oleObj name="Equation" r:id="rId3" imgW="2438280" imgH="241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01950"/>
                        <a:ext cx="45720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04963" y="4432300"/>
          <a:ext cx="716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5" imgW="3581280" imgH="253800" progId="Equation.3">
                  <p:embed/>
                </p:oleObj>
              </mc:Choice>
              <mc:Fallback>
                <p:oleObj name="Equation" r:id="rId5" imgW="358128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4432300"/>
                        <a:ext cx="7162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A33F54F4-BAA4-4D2B-97C9-B468D6CF3320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Developing the Capital Market Line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800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Capital Market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With these results, we can develop the risk–return relationship between </a:t>
            </a:r>
            <a:r>
              <a:rPr lang="en-US" i="1" smtClean="0"/>
              <a:t>E</a:t>
            </a:r>
            <a:r>
              <a:rPr lang="en-US" smtClean="0"/>
              <a:t>(</a:t>
            </a:r>
            <a:r>
              <a:rPr lang="en-US" i="1" smtClean="0"/>
              <a:t>R</a:t>
            </a:r>
            <a:r>
              <a:rPr lang="en-US" baseline="-25000" smtClean="0"/>
              <a:t>port</a:t>
            </a:r>
            <a:r>
              <a:rPr lang="en-US" smtClean="0"/>
              <a:t>) and </a:t>
            </a:r>
            <a:r>
              <a:rPr lang="en-US" i="1" smtClean="0"/>
              <a:t>σ</a:t>
            </a:r>
            <a:r>
              <a:rPr lang="en-US" baseline="-25000" smtClean="0"/>
              <a:t>port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/>
            <a:r>
              <a:rPr lang="en-US" smtClean="0"/>
              <a:t>This relationship holds for every combination of the risk-free asset with </a:t>
            </a:r>
            <a:r>
              <a:rPr lang="en-US" i="1" smtClean="0"/>
              <a:t>any </a:t>
            </a:r>
            <a:r>
              <a:rPr lang="en-US" smtClean="0"/>
              <a:t>collection of risky assets</a:t>
            </a:r>
          </a:p>
          <a:p>
            <a:pPr lvl="1" eaLnBrk="1" hangingPunct="1"/>
            <a:r>
              <a:rPr lang="en-US" smtClean="0"/>
              <a:t>However, when the risky portfolio, M, is the market portfolio containing all risky assets held anywhere in the marketplace, this linear relationship is called the Capital Market Line (Exhibit 8.1)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720975" y="2895600"/>
          <a:ext cx="49212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3" imgW="2323800" imgH="431640" progId="Equation.3">
                  <p:embed/>
                </p:oleObj>
              </mc:Choice>
              <mc:Fallback>
                <p:oleObj name="Equation" r:id="rId3" imgW="232380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75" y="2895600"/>
                        <a:ext cx="49212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8-</a:t>
            </a:r>
            <a:fld id="{1D105746-BC3E-435A-B3C0-FCD0D6B9BAFF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Exhibit 8.1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8-</a:t>
            </a:r>
            <a:fld id="{494C0017-C2CA-4931-9803-E5D9A234D18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4514" name="Picture 2" descr="C:\LB-FIN650\LB-FIN650Edit\JPG files of exhibits\Ch 08\Reilly10e_Exhibit0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67600" cy="52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Chapter5.YulongMa">
  <a:themeElements>
    <a:clrScheme name="SampleChapter5.YulongMa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SampleChapter5.Yulong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Chapter5.YulongMa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1-Test</Template>
  <TotalTime>2871</TotalTime>
  <Pages>8</Pages>
  <Words>3763</Words>
  <Application>Microsoft Office PowerPoint</Application>
  <PresentationFormat>On-screen Show (4:3)</PresentationFormat>
  <Paragraphs>355</Paragraphs>
  <Slides>43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Symbol</vt:lpstr>
      <vt:lpstr>Times New Roman</vt:lpstr>
      <vt:lpstr>Wingdings</vt:lpstr>
      <vt:lpstr>SampleChapter5.YulongMa</vt:lpstr>
      <vt:lpstr>Photo Editor Photo</vt:lpstr>
      <vt:lpstr>Equation</vt:lpstr>
      <vt:lpstr>PowerPoint Presentation</vt:lpstr>
      <vt:lpstr>Capital Market Theory: An Overview</vt:lpstr>
      <vt:lpstr>Background for Capital Market Theory</vt:lpstr>
      <vt:lpstr>Background for Capital Market Theory</vt:lpstr>
      <vt:lpstr>Background for Capital Market Theory</vt:lpstr>
      <vt:lpstr>Developing the Capital Market Line</vt:lpstr>
      <vt:lpstr>Developing the Capital Market Line</vt:lpstr>
      <vt:lpstr>Developing the Capital Market Line</vt:lpstr>
      <vt:lpstr>Exhibit 8.1</vt:lpstr>
      <vt:lpstr>PowerPoint Presentation</vt:lpstr>
      <vt:lpstr>Exhibit 8.2</vt:lpstr>
      <vt:lpstr>Risk, Diversification &amp; the Market Portfolio</vt:lpstr>
      <vt:lpstr>Risk, Diversification &amp; the Market Portfolio</vt:lpstr>
      <vt:lpstr>Risk, Diversification &amp; the Market Portfolio</vt:lpstr>
      <vt:lpstr>Risk, Diversification &amp; the Market Portfolio</vt:lpstr>
      <vt:lpstr>Exhibit 8.3</vt:lpstr>
      <vt:lpstr>Risk, Diversification &amp; the Market Portfolio</vt:lpstr>
      <vt:lpstr>Risk, Diversification &amp; the Market Portfolio</vt:lpstr>
      <vt:lpstr>Investing with the CML: An Example</vt:lpstr>
      <vt:lpstr>The Capital Asset Pricing Model</vt:lpstr>
      <vt:lpstr>The Capital Asset Pricing Model</vt:lpstr>
      <vt:lpstr>The Capital Asset Pricing Model</vt:lpstr>
      <vt:lpstr>Exhibit 8.5</vt:lpstr>
      <vt:lpstr>The Capital Asset Pricing Model</vt:lpstr>
      <vt:lpstr>The Capital Asset Pricing Model</vt:lpstr>
      <vt:lpstr>The Capital Asset Pricing Model</vt:lpstr>
      <vt:lpstr>Exhibit 8.8</vt:lpstr>
      <vt:lpstr>The Capital Asset Pricing Model</vt:lpstr>
      <vt:lpstr>Exhibit 8.10</vt:lpstr>
      <vt:lpstr>The Capital Asset Pricing Model</vt:lpstr>
      <vt:lpstr>The Capital Asset Pricing Model</vt:lpstr>
      <vt:lpstr>The Capital Asset Pricing Model</vt:lpstr>
      <vt:lpstr>Exhibit 8.12</vt:lpstr>
      <vt:lpstr>Relaxing the Assumptions</vt:lpstr>
      <vt:lpstr>Exhibit 8.13</vt:lpstr>
      <vt:lpstr>Relaxing the Assumptions</vt:lpstr>
      <vt:lpstr>Empirical Tests of the CAPM</vt:lpstr>
      <vt:lpstr>Empirical Tests of the CAPM</vt:lpstr>
      <vt:lpstr>Market Portfolio: Theory vs. Practice</vt:lpstr>
      <vt:lpstr>Market Portfolio: Theory vs. Practice</vt:lpstr>
      <vt:lpstr>Exhibit 8.18</vt:lpstr>
      <vt:lpstr>Exhibit 8.19</vt:lpstr>
      <vt:lpstr>The Internet Investments Online</vt:lpstr>
    </vt:vector>
  </TitlesOfParts>
  <Company>Harcourt,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Presentation to accompany Investment Analysis &amp; Portfolio Management, 6e</dc:title>
  <dc:subject>An Introduction to Asset Pricing Models</dc:subject>
  <dc:creator>Frank K. Reilly &amp; Keith C. Brown</dc:creator>
  <cp:keywords>Lecture</cp:keywords>
  <dc:description/>
  <cp:lastModifiedBy>User</cp:lastModifiedBy>
  <cp:revision>163</cp:revision>
  <cp:lastPrinted>1998-08-13T04:13:10Z</cp:lastPrinted>
  <dcterms:created xsi:type="dcterms:W3CDTF">1998-10-24T16:58:48Z</dcterms:created>
  <dcterms:modified xsi:type="dcterms:W3CDTF">2016-01-19T07:10:07Z</dcterms:modified>
  <cp:category>Finance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Harcourt Brace College Publishers</vt:lpwstr>
  </property>
  <property fmtid="{D5CDD505-2E9C-101B-9397-08002B2CF9AE}" pid="3" name="Editor">
    <vt:lpwstr>Terri House</vt:lpwstr>
  </property>
</Properties>
</file>