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27"/>
  </p:notesMasterIdLst>
  <p:sldIdLst>
    <p:sldId id="256" r:id="rId2"/>
    <p:sldId id="671" r:id="rId3"/>
    <p:sldId id="672" r:id="rId4"/>
    <p:sldId id="673" r:id="rId5"/>
    <p:sldId id="674" r:id="rId6"/>
    <p:sldId id="691" r:id="rId7"/>
    <p:sldId id="675" r:id="rId8"/>
    <p:sldId id="676" r:id="rId9"/>
    <p:sldId id="677" r:id="rId10"/>
    <p:sldId id="678" r:id="rId11"/>
    <p:sldId id="679" r:id="rId12"/>
    <p:sldId id="680" r:id="rId13"/>
    <p:sldId id="681" r:id="rId14"/>
    <p:sldId id="690" r:id="rId15"/>
    <p:sldId id="682" r:id="rId16"/>
    <p:sldId id="683" r:id="rId17"/>
    <p:sldId id="692" r:id="rId18"/>
    <p:sldId id="685" r:id="rId19"/>
    <p:sldId id="693" r:id="rId20"/>
    <p:sldId id="686" r:id="rId21"/>
    <p:sldId id="694" r:id="rId22"/>
    <p:sldId id="687" r:id="rId23"/>
    <p:sldId id="688" r:id="rId24"/>
    <p:sldId id="689" r:id="rId25"/>
    <p:sldId id="4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نمط متوسط 1 - تميي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94660"/>
  </p:normalViewPr>
  <p:slideViewPr>
    <p:cSldViewPr>
      <p:cViewPr varScale="1">
        <p:scale>
          <a:sx n="74" d="100"/>
          <a:sy n="74" d="100"/>
        </p:scale>
        <p:origin x="113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DC8954-13AC-4F00-85FF-CAAC8CDAFBE6}" type="datetimeFigureOut">
              <a:rPr lang="en-US" smtClean="0"/>
              <a:t>3/19/2024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7A40D-1C0A-42E4-B369-2F741A12EE55}" type="slidenum">
              <a:rPr lang="en-US" smtClean="0"/>
              <a:t>‹#›</a:t>
            </a:fld>
            <a:endParaRPr lang="en-US"/>
          </a:p>
        </p:txBody>
      </p:sp>
    </p:spTree>
    <p:extLst>
      <p:ext uri="{BB962C8B-B14F-4D97-AF65-F5344CB8AC3E}">
        <p14:creationId xmlns:p14="http://schemas.microsoft.com/office/powerpoint/2010/main" val="2855202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0F6294-21FE-480C-9C0B-78E72CC30ECD}" type="datetime1">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157825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AB6162-F2A0-47C0-9287-A0A5198F1623}" type="datetime1">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3062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540EF5-DB45-4AD6-BA9D-84ED3CC07452}" type="datetime1">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6503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28A9F-3327-4B5B-850C-5BC8999090AD}" type="datetime1">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13840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6A989F-E407-4D5A-A16C-754171407D3F}" type="datetime1">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47378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E68767-4F2E-42E0-A707-E3AD855F1CE3}" type="datetime1">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78089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E5AC72-0514-4ED4-8BBB-195641D45EA7}" type="datetime1">
              <a:rPr lang="en-US" smtClean="0"/>
              <a:t>3/19/2024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429358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F6B62E-E8A2-44FA-A6A9-7C8B8F49A5EA}" type="datetime1">
              <a:rPr lang="en-US" smtClean="0"/>
              <a:t>3/19/2024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12088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4EBD2-99C2-437F-8B62-04902986A3A8}" type="datetime1">
              <a:rPr lang="en-US" smtClean="0"/>
              <a:t>3/19/2024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321683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02EECF-E7C7-4568-BA76-666FD1329E48}" type="datetime1">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64490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1F9264-5CF3-4D14-BB32-B08BAC8CBCFD}" type="datetime1">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0C9DF-47BE-457D-9FA4-59BADC70679E}" type="slidenum">
              <a:rPr lang="en-US" smtClean="0"/>
              <a:t>‹#›</a:t>
            </a:fld>
            <a:endParaRPr lang="en-US"/>
          </a:p>
        </p:txBody>
      </p:sp>
    </p:spTree>
    <p:extLst>
      <p:ext uri="{BB962C8B-B14F-4D97-AF65-F5344CB8AC3E}">
        <p14:creationId xmlns:p14="http://schemas.microsoft.com/office/powerpoint/2010/main" val="239409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
            <a:lum/>
          </a:blip>
          <a:srcRect/>
          <a:stretch>
            <a:fillRect l="10000" t="-3000" r="11000" b="-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06C93-8221-4B97-A958-3BCD46FB6EB2}" type="datetime1">
              <a:rPr lang="en-US" smtClean="0"/>
              <a:t>3/19/2024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0C9DF-47BE-457D-9FA4-59BADC70679E}" type="slidenum">
              <a:rPr lang="en-US" smtClean="0"/>
              <a:t>‹#›</a:t>
            </a:fld>
            <a:endParaRPr lang="en-US"/>
          </a:p>
        </p:txBody>
      </p:sp>
    </p:spTree>
    <p:extLst>
      <p:ext uri="{BB962C8B-B14F-4D97-AF65-F5344CB8AC3E}">
        <p14:creationId xmlns:p14="http://schemas.microsoft.com/office/powerpoint/2010/main" val="344867482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48" y="0"/>
            <a:ext cx="9180000" cy="6858000"/>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2" name="Title 11"/>
          <p:cNvSpPr>
            <a:spLocks noGrp="1"/>
          </p:cNvSpPr>
          <p:nvPr>
            <p:ph type="ctrTitle"/>
          </p:nvPr>
        </p:nvSpPr>
        <p:spPr>
          <a:xfrm>
            <a:off x="456607" y="1095530"/>
            <a:ext cx="8237287" cy="1470025"/>
          </a:xfrm>
        </p:spPr>
        <p:txBody>
          <a:bodyPr>
            <a:noAutofit/>
          </a:bodyPr>
          <a:lstStyle/>
          <a:p>
            <a:br>
              <a:rPr lang="en-US" sz="3200" b="1" dirty="0">
                <a:solidFill>
                  <a:schemeClr val="tx2">
                    <a:lumMod val="60000"/>
                    <a:lumOff val="40000"/>
                  </a:schemeClr>
                </a:solidFill>
                <a:latin typeface="Cambria" panose="02040503050406030204" pitchFamily="18" charset="0"/>
                <a:cs typeface="Times New Roman" pitchFamily="18" charset="0"/>
              </a:rPr>
            </a:br>
            <a:r>
              <a:rPr lang="en-US" sz="3200" b="1">
                <a:solidFill>
                  <a:schemeClr val="tx2">
                    <a:lumMod val="60000"/>
                    <a:lumOff val="40000"/>
                  </a:schemeClr>
                </a:solidFill>
                <a:latin typeface="Cambria" panose="02040503050406030204" pitchFamily="18" charset="0"/>
                <a:cs typeface="Times New Roman" pitchFamily="18" charset="0"/>
              </a:rPr>
              <a:t>Phys 110</a:t>
            </a:r>
            <a:br>
              <a:rPr lang="en-US" sz="3200" b="1" dirty="0">
                <a:solidFill>
                  <a:schemeClr val="tx2">
                    <a:lumMod val="60000"/>
                    <a:lumOff val="40000"/>
                  </a:schemeClr>
                </a:solidFill>
                <a:latin typeface="Cambria" panose="02040503050406030204" pitchFamily="18" charset="0"/>
                <a:cs typeface="Times New Roman" pitchFamily="18" charset="0"/>
              </a:rPr>
            </a:br>
            <a:br>
              <a:rPr lang="en-US" sz="3200" b="1" dirty="0">
                <a:solidFill>
                  <a:schemeClr val="tx2">
                    <a:lumMod val="60000"/>
                    <a:lumOff val="40000"/>
                  </a:schemeClr>
                </a:solidFill>
                <a:latin typeface="Cambria" panose="02040503050406030204" pitchFamily="18" charset="0"/>
                <a:cs typeface="Times New Roman" pitchFamily="18" charset="0"/>
              </a:rPr>
            </a:br>
            <a:r>
              <a:rPr lang="en-US" sz="3200" b="1" dirty="0">
                <a:solidFill>
                  <a:schemeClr val="tx2">
                    <a:lumMod val="60000"/>
                    <a:lumOff val="40000"/>
                  </a:schemeClr>
                </a:solidFill>
                <a:latin typeface="Cambria" panose="02040503050406030204" pitchFamily="18" charset="0"/>
                <a:cs typeface="Times New Roman" pitchFamily="18" charset="0"/>
              </a:rPr>
              <a:t>Chapter 7</a:t>
            </a:r>
            <a:br>
              <a:rPr lang="en-US" sz="3200" b="1" dirty="0">
                <a:solidFill>
                  <a:schemeClr val="tx2">
                    <a:lumMod val="60000"/>
                    <a:lumOff val="40000"/>
                  </a:schemeClr>
                </a:solidFill>
                <a:latin typeface="Cambria" panose="02040503050406030204" pitchFamily="18" charset="0"/>
                <a:cs typeface="Times New Roman" pitchFamily="18" charset="0"/>
              </a:rPr>
            </a:br>
            <a:br>
              <a:rPr lang="en-US" sz="3200" b="1" dirty="0">
                <a:solidFill>
                  <a:schemeClr val="tx2">
                    <a:lumMod val="60000"/>
                    <a:lumOff val="40000"/>
                  </a:schemeClr>
                </a:solidFill>
                <a:latin typeface="Cambria" panose="02040503050406030204" pitchFamily="18" charset="0"/>
                <a:cs typeface="Times New Roman" pitchFamily="18" charset="0"/>
              </a:rPr>
            </a:br>
            <a:r>
              <a:rPr lang="fr-FR" sz="3200" b="1" dirty="0" err="1"/>
              <a:t>Energy</a:t>
            </a:r>
            <a:r>
              <a:rPr lang="fr-FR" sz="3200" b="1" dirty="0"/>
              <a:t> and </a:t>
            </a:r>
            <a:r>
              <a:rPr lang="fr-FR" sz="3200" b="1" dirty="0" err="1"/>
              <a:t>Energy</a:t>
            </a:r>
            <a:r>
              <a:rPr lang="fr-FR" sz="3200" b="1" dirty="0"/>
              <a:t> Transfer</a:t>
            </a:r>
            <a:r>
              <a:rPr lang="en-US" sz="3200" b="1" dirty="0"/>
              <a:t> </a:t>
            </a:r>
            <a:endParaRPr lang="en-US" sz="3200" b="1" dirty="0">
              <a:solidFill>
                <a:schemeClr val="tx2">
                  <a:lumMod val="60000"/>
                  <a:lumOff val="40000"/>
                </a:schemeClr>
              </a:solidFill>
              <a:latin typeface="Cambria" panose="02040503050406030204" pitchFamily="18" charset="0"/>
              <a:cs typeface="Times New Roman" pitchFamily="18" charset="0"/>
            </a:endParaRPr>
          </a:p>
        </p:txBody>
      </p:sp>
      <p:sp>
        <p:nvSpPr>
          <p:cNvPr id="4" name="Rectangle 3">
            <a:extLst>
              <a:ext uri="{FF2B5EF4-FFF2-40B4-BE49-F238E27FC236}">
                <a16:creationId xmlns:a16="http://schemas.microsoft.com/office/drawing/2014/main" id="{C7C9DDF3-802B-45DA-98F9-09B5C2322F10}"/>
              </a:ext>
            </a:extLst>
          </p:cNvPr>
          <p:cNvSpPr/>
          <p:nvPr/>
        </p:nvSpPr>
        <p:spPr>
          <a:xfrm>
            <a:off x="1907704" y="4317736"/>
            <a:ext cx="5713808" cy="58477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tx1"/>
                </a:solidFill>
                <a:latin typeface="Cambria" panose="02040503050406030204" pitchFamily="18" charset="0"/>
              </a:rPr>
              <a:t>Prof. Dr. Bandar Ali Al-Asbahi</a:t>
            </a:r>
          </a:p>
        </p:txBody>
      </p:sp>
      <p:sp>
        <p:nvSpPr>
          <p:cNvPr id="6" name="Rectangle 5">
            <a:extLst>
              <a:ext uri="{FF2B5EF4-FFF2-40B4-BE49-F238E27FC236}">
                <a16:creationId xmlns:a16="http://schemas.microsoft.com/office/drawing/2014/main" id="{9F3DD39D-127A-43EB-91F0-DB4D9714220C}"/>
              </a:ext>
            </a:extLst>
          </p:cNvPr>
          <p:cNvSpPr/>
          <p:nvPr/>
        </p:nvSpPr>
        <p:spPr>
          <a:xfrm>
            <a:off x="4431440" y="3661085"/>
            <a:ext cx="666336" cy="58477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latin typeface="Cambria" panose="02040503050406030204" pitchFamily="18" charset="0"/>
              </a:rPr>
              <a:t>By</a:t>
            </a:r>
            <a:endParaRPr lang="en-US" sz="32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969187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endParaRPr lang="en-US" sz="2000" b="1" dirty="0"/>
          </a:p>
          <a:p>
            <a:pPr marL="0" indent="0">
              <a:buNone/>
            </a:pPr>
            <a:r>
              <a:rPr lang="en-US" sz="2400" b="1" dirty="0"/>
              <a:t>19. </a:t>
            </a:r>
            <a:r>
              <a:rPr lang="en-US" sz="2400" dirty="0"/>
              <a:t>If it takes 4.00 J of work to stretch a Hooke’s-law spring 10.0 cm from its unstressed length, determine the extra work required to stretch it an additional 10.0 cm.</a:t>
            </a:r>
          </a:p>
          <a:p>
            <a:pPr marL="0" indent="0">
              <a:buNone/>
            </a:pPr>
            <a:r>
              <a:rPr lang="en-US" sz="2400" b="1" dirty="0"/>
              <a:t>SOLUTIONS TO PROBLEM:</a:t>
            </a:r>
          </a:p>
          <a:p>
            <a:pPr marL="0" indent="0">
              <a:buNone/>
            </a:pPr>
            <a:r>
              <a:rPr lang="en-US" sz="2400" dirty="0" err="1"/>
              <a:t>Answ</a:t>
            </a:r>
            <a:r>
              <a:rPr lang="en-US" sz="2400" dirty="0"/>
              <a:t>.: 12 J</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10</a:t>
            </a:fld>
            <a:endParaRPr lang="en-US" dirty="0"/>
          </a:p>
        </p:txBody>
      </p:sp>
      <p:pic>
        <p:nvPicPr>
          <p:cNvPr id="4" name="Picture 3"/>
          <p:cNvPicPr>
            <a:picLocks noChangeAspect="1"/>
          </p:cNvPicPr>
          <p:nvPr/>
        </p:nvPicPr>
        <p:blipFill>
          <a:blip r:embed="rId2"/>
          <a:stretch>
            <a:fillRect/>
          </a:stretch>
        </p:blipFill>
        <p:spPr>
          <a:xfrm>
            <a:off x="147480" y="4365104"/>
            <a:ext cx="8855544" cy="1872208"/>
          </a:xfrm>
          <a:prstGeom prst="rect">
            <a:avLst/>
          </a:prstGeom>
        </p:spPr>
      </p:pic>
    </p:spTree>
    <p:extLst>
      <p:ext uri="{BB962C8B-B14F-4D97-AF65-F5344CB8AC3E}">
        <p14:creationId xmlns:p14="http://schemas.microsoft.com/office/powerpoint/2010/main" val="2236146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r>
              <a:rPr lang="en-US" sz="2400" b="1" dirty="0"/>
              <a:t>21. </a:t>
            </a:r>
            <a:r>
              <a:rPr lang="en-US" sz="2400" dirty="0"/>
              <a:t>A light spring with spring constant 1 200 N/m is hung from an elevated support. From its lower end a second light spring is hung, which has spring constant 1 800 N/m. An object of mass 1.50 kg is hung at rest from the lower end of the second spring. (a) Find the total extension distance of the pair of springs. (b) Find the effective spring constant of the pair of springs as a system. We describe these springs as </a:t>
            </a:r>
            <a:r>
              <a:rPr lang="en-US" sz="2400" i="1" dirty="0"/>
              <a:t>in series</a:t>
            </a:r>
            <a:r>
              <a:rPr lang="en-US" sz="2400" dirty="0"/>
              <a:t>.</a:t>
            </a:r>
          </a:p>
          <a:p>
            <a:pPr marL="0" indent="0">
              <a:buNone/>
            </a:pPr>
            <a:r>
              <a:rPr lang="en-US" sz="2400" b="1" dirty="0"/>
              <a:t>SOLUTIONS TO PROBLEM:</a:t>
            </a:r>
          </a:p>
          <a:p>
            <a:pPr marL="457200" indent="-457200">
              <a:buAutoNum type="alphaLcParenBoth"/>
            </a:pPr>
            <a:r>
              <a:rPr lang="en-US" sz="2400" dirty="0"/>
              <a:t>2.04 x 10</a:t>
            </a:r>
            <a:r>
              <a:rPr lang="en-US" sz="2400" baseline="30000" dirty="0"/>
              <a:t>-2 </a:t>
            </a:r>
            <a:r>
              <a:rPr lang="en-US" sz="2400" dirty="0"/>
              <a:t>m</a:t>
            </a:r>
          </a:p>
          <a:p>
            <a:pPr marL="457200" indent="-457200">
              <a:buAutoNum type="alphaLcParenBoth"/>
            </a:pPr>
            <a:r>
              <a:rPr lang="en-US" sz="2400" dirty="0"/>
              <a:t> 720 N/m</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11</a:t>
            </a:fld>
            <a:endParaRPr lang="en-US" dirty="0"/>
          </a:p>
        </p:txBody>
      </p:sp>
      <p:pic>
        <p:nvPicPr>
          <p:cNvPr id="4" name="Picture 3"/>
          <p:cNvPicPr>
            <a:picLocks noChangeAspect="1"/>
          </p:cNvPicPr>
          <p:nvPr/>
        </p:nvPicPr>
        <p:blipFill>
          <a:blip r:embed="rId2"/>
          <a:stretch>
            <a:fillRect/>
          </a:stretch>
        </p:blipFill>
        <p:spPr>
          <a:xfrm>
            <a:off x="3491880" y="3915617"/>
            <a:ext cx="5702364" cy="2969767"/>
          </a:xfrm>
          <a:prstGeom prst="rect">
            <a:avLst/>
          </a:prstGeom>
        </p:spPr>
      </p:pic>
    </p:spTree>
    <p:extLst>
      <p:ext uri="{BB962C8B-B14F-4D97-AF65-F5344CB8AC3E}">
        <p14:creationId xmlns:p14="http://schemas.microsoft.com/office/powerpoint/2010/main" val="4008411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7.5 Kinetic Energy and the Work–Kinetic Energy Theorem</a:t>
            </a:r>
          </a:p>
          <a:p>
            <a:pPr marL="0" indent="0">
              <a:buNone/>
            </a:pPr>
            <a:r>
              <a:rPr lang="en-US" sz="2000" b="1" dirty="0"/>
              <a:t>Section 7.6 The </a:t>
            </a:r>
            <a:r>
              <a:rPr lang="en-US" sz="2000" b="1" dirty="0" err="1"/>
              <a:t>Nonisolated</a:t>
            </a:r>
            <a:r>
              <a:rPr lang="en-US" sz="2000" b="1" dirty="0"/>
              <a:t> System—Conservation of Energy</a:t>
            </a:r>
          </a:p>
          <a:p>
            <a:pPr marL="0" indent="0">
              <a:buNone/>
            </a:pPr>
            <a:endParaRPr lang="en-US" sz="2000" b="1" dirty="0"/>
          </a:p>
          <a:p>
            <a:pPr marL="0" indent="0">
              <a:buNone/>
            </a:pPr>
            <a:r>
              <a:rPr lang="en-US" sz="2400" b="1" dirty="0"/>
              <a:t>24. </a:t>
            </a:r>
            <a:r>
              <a:rPr lang="en-US" sz="2400" dirty="0"/>
              <a:t>A 0.600-kg particle has a speed of 2.00 m/s at point A and kinetic energy of 7.50 J at point B</a:t>
            </a:r>
            <a:r>
              <a:rPr lang="en-US" sz="2400" i="1" dirty="0"/>
              <a:t>. </a:t>
            </a:r>
            <a:r>
              <a:rPr lang="en-US" sz="2400" dirty="0"/>
              <a:t>What is (a) its kinetic energy at A? (b) its speed at B? (c) the total work done on the particle as it moves from A to B?</a:t>
            </a:r>
          </a:p>
          <a:p>
            <a:pPr marL="0" indent="0">
              <a:buNone/>
            </a:pPr>
            <a:r>
              <a:rPr lang="en-US" sz="2400" b="1" dirty="0"/>
              <a:t>SOLUTIONS TO PROBLEM:</a:t>
            </a:r>
          </a:p>
          <a:p>
            <a:pPr marL="457200" indent="-457200">
              <a:buAutoNum type="alphaLcParenBoth"/>
            </a:pPr>
            <a:r>
              <a:rPr lang="en-US" sz="2400" dirty="0"/>
              <a:t>1.2 J</a:t>
            </a:r>
          </a:p>
          <a:p>
            <a:pPr marL="457200" indent="-457200">
              <a:buAutoNum type="alphaLcParenBoth"/>
            </a:pPr>
            <a:r>
              <a:rPr lang="en-US" sz="2400" dirty="0"/>
              <a:t> 5 m/s</a:t>
            </a:r>
          </a:p>
          <a:p>
            <a:pPr marL="457200" indent="-457200">
              <a:buAutoNum type="alphaLcParenBoth"/>
            </a:pPr>
            <a:r>
              <a:rPr lang="en-US" sz="2400" dirty="0"/>
              <a:t> 6.3 J</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12</a:t>
            </a:fld>
            <a:endParaRPr lang="en-US" dirty="0"/>
          </a:p>
        </p:txBody>
      </p:sp>
    </p:spTree>
    <p:extLst>
      <p:ext uri="{BB962C8B-B14F-4D97-AF65-F5344CB8AC3E}">
        <p14:creationId xmlns:p14="http://schemas.microsoft.com/office/powerpoint/2010/main" val="2014312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7.5 Kinetic Energy and the Work–Kinetic Energy Theorem</a:t>
            </a:r>
          </a:p>
          <a:p>
            <a:pPr marL="0" indent="0">
              <a:buNone/>
            </a:pPr>
            <a:r>
              <a:rPr lang="en-US" sz="2000" b="1" dirty="0"/>
              <a:t>Section 7.6 The </a:t>
            </a:r>
            <a:r>
              <a:rPr lang="en-US" sz="2000" b="1" dirty="0" err="1"/>
              <a:t>Nonisolated</a:t>
            </a:r>
            <a:r>
              <a:rPr lang="en-US" sz="2000" b="1" dirty="0"/>
              <a:t> System—Conservation of Energy</a:t>
            </a:r>
          </a:p>
          <a:p>
            <a:pPr marL="0" indent="0">
              <a:buNone/>
            </a:pPr>
            <a:endParaRPr lang="en-US" sz="2000" b="1" dirty="0"/>
          </a:p>
          <a:p>
            <a:pPr marL="0" indent="0">
              <a:buNone/>
            </a:pPr>
            <a:r>
              <a:rPr lang="en-US" sz="2400" b="1" dirty="0"/>
              <a:t>25. </a:t>
            </a:r>
            <a:r>
              <a:rPr lang="en-US" sz="2400" dirty="0"/>
              <a:t>A 0.300-kg ball has a speed of 15.0 m/s. (a) What is its kinetic energy? (b) </a:t>
            </a:r>
            <a:r>
              <a:rPr lang="en-US" sz="2400" b="1" dirty="0"/>
              <a:t>What If? </a:t>
            </a:r>
            <a:r>
              <a:rPr lang="en-US" sz="2400" dirty="0"/>
              <a:t>If its speed were doubled, what would be its kinetic energy?</a:t>
            </a:r>
          </a:p>
          <a:p>
            <a:pPr marL="0" indent="0">
              <a:buNone/>
            </a:pPr>
            <a:r>
              <a:rPr lang="en-US" sz="2400" b="1" dirty="0"/>
              <a:t>SOLUTIONS TO PROBLEM:</a:t>
            </a:r>
          </a:p>
          <a:p>
            <a:pPr marL="0" indent="0">
              <a:buNone/>
            </a:pPr>
            <a:endParaRPr lang="en-US" sz="2400" dirty="0"/>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13</a:t>
            </a:fld>
            <a:endParaRPr lang="en-US" dirty="0"/>
          </a:p>
        </p:txBody>
      </p:sp>
    </p:spTree>
    <p:extLst>
      <p:ext uri="{BB962C8B-B14F-4D97-AF65-F5344CB8AC3E}">
        <p14:creationId xmlns:p14="http://schemas.microsoft.com/office/powerpoint/2010/main" val="498404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7.5 Kinetic Energy and the Work–Kinetic Energy Theorem</a:t>
            </a:r>
          </a:p>
          <a:p>
            <a:pPr marL="0" indent="0">
              <a:buNone/>
            </a:pPr>
            <a:r>
              <a:rPr lang="en-US" sz="2000" b="1" dirty="0"/>
              <a:t>Section 7.6 The </a:t>
            </a:r>
            <a:r>
              <a:rPr lang="en-US" sz="2000" b="1" dirty="0" err="1"/>
              <a:t>Nonisolated</a:t>
            </a:r>
            <a:r>
              <a:rPr lang="en-US" sz="2000" b="1" dirty="0"/>
              <a:t> System—Conservation of Energy</a:t>
            </a:r>
          </a:p>
          <a:p>
            <a:pPr marL="0" indent="0">
              <a:buNone/>
            </a:pPr>
            <a:endParaRPr lang="en-US" sz="2000" b="1" dirty="0"/>
          </a:p>
          <a:p>
            <a:pPr marL="0" indent="0">
              <a:buNone/>
            </a:pPr>
            <a:r>
              <a:rPr lang="en-US" sz="2400" b="1" dirty="0"/>
              <a:t>26. </a:t>
            </a:r>
            <a:r>
              <a:rPr lang="en-US" sz="2400" dirty="0"/>
              <a:t>A 3.00-kg object has a velocity (6.00ˆi - 2.00ˆj) m/s. (a) What is its kinetic energy at this time? (b) Find the total work done on the object if its velocity changes to (8.00ˆi + 4.00ˆj) m/s. </a:t>
            </a:r>
          </a:p>
          <a:p>
            <a:pPr marL="0" indent="0">
              <a:buNone/>
            </a:pPr>
            <a:r>
              <a:rPr lang="en-US" sz="2400" b="1" dirty="0"/>
              <a:t>SOLUTIONS TO PROBLEM:</a:t>
            </a:r>
          </a:p>
          <a:p>
            <a:pPr marL="0" indent="0">
              <a:buNone/>
            </a:pPr>
            <a:endParaRPr lang="en-US" sz="2400" dirty="0"/>
          </a:p>
          <a:p>
            <a:pPr marL="457200" indent="-457200">
              <a:buAutoNum type="alphaLcParenBoth"/>
            </a:pPr>
            <a:r>
              <a:rPr lang="en-US" sz="2400" dirty="0"/>
              <a:t>60 J</a:t>
            </a:r>
          </a:p>
          <a:p>
            <a:pPr marL="457200" indent="-457200">
              <a:buAutoNum type="alphaLcParenBoth"/>
            </a:pPr>
            <a:r>
              <a:rPr lang="en-US" sz="2400" dirty="0"/>
              <a:t> 60 J</a:t>
            </a:r>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14</a:t>
            </a:fld>
            <a:endParaRPr lang="en-US" dirty="0"/>
          </a:p>
        </p:txBody>
      </p:sp>
    </p:spTree>
    <p:extLst>
      <p:ext uri="{BB962C8B-B14F-4D97-AF65-F5344CB8AC3E}">
        <p14:creationId xmlns:p14="http://schemas.microsoft.com/office/powerpoint/2010/main" val="31161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7.5 Kinetic Energy and the Work–Kinetic Energy Theorem</a:t>
            </a:r>
          </a:p>
          <a:p>
            <a:pPr marL="0" indent="0">
              <a:buNone/>
            </a:pPr>
            <a:r>
              <a:rPr lang="en-US" sz="2000" b="1" dirty="0"/>
              <a:t>Section 7.6 The </a:t>
            </a:r>
            <a:r>
              <a:rPr lang="en-US" sz="2000" b="1" dirty="0" err="1"/>
              <a:t>Nonisolated</a:t>
            </a:r>
            <a:r>
              <a:rPr lang="en-US" sz="2000" b="1" dirty="0"/>
              <a:t> System—Conservation of Energy</a:t>
            </a:r>
          </a:p>
          <a:p>
            <a:pPr marL="0" indent="0">
              <a:buNone/>
            </a:pPr>
            <a:r>
              <a:rPr lang="en-US" sz="2400" b="1" dirty="0"/>
              <a:t>28. </a:t>
            </a:r>
            <a:r>
              <a:rPr lang="en-US" sz="2400" dirty="0"/>
              <a:t>A 4.00-kg particle is subject to a total force that varies with position as shown in Figure below. The particle starts from rest at </a:t>
            </a:r>
            <a:r>
              <a:rPr lang="en-US" sz="2400" i="1" dirty="0"/>
              <a:t>x </a:t>
            </a:r>
            <a:r>
              <a:rPr lang="en-US" sz="2400" dirty="0"/>
              <a:t>= 0. What is its speed at (a) </a:t>
            </a:r>
            <a:r>
              <a:rPr lang="en-US" sz="2400" i="1" dirty="0"/>
              <a:t>x </a:t>
            </a:r>
            <a:r>
              <a:rPr lang="en-US" sz="2400" dirty="0"/>
              <a:t>= 5.00 m, </a:t>
            </a:r>
            <a:r>
              <a:rPr lang="pl-PL" sz="2400" dirty="0"/>
              <a:t>(b) </a:t>
            </a:r>
            <a:r>
              <a:rPr lang="pl-PL" sz="2400" i="1" dirty="0"/>
              <a:t>x </a:t>
            </a:r>
            <a:r>
              <a:rPr lang="en-US" sz="2400" i="1" dirty="0"/>
              <a:t>=</a:t>
            </a:r>
            <a:r>
              <a:rPr lang="pl-PL" sz="2400" dirty="0"/>
              <a:t> 10.0 m, (c) </a:t>
            </a:r>
            <a:r>
              <a:rPr lang="pl-PL" sz="2400" i="1" dirty="0"/>
              <a:t>x</a:t>
            </a:r>
            <a:r>
              <a:rPr lang="en-US" sz="2400" i="1" dirty="0"/>
              <a:t>=</a:t>
            </a:r>
            <a:r>
              <a:rPr lang="pl-PL" sz="2400" dirty="0"/>
              <a:t> 15.0 m?</a:t>
            </a:r>
            <a:endParaRPr lang="en-US" sz="2400" dirty="0"/>
          </a:p>
          <a:p>
            <a:pPr marL="0" indent="0">
              <a:buNone/>
            </a:pPr>
            <a:r>
              <a:rPr lang="en-US" sz="2400" b="1" dirty="0"/>
              <a:t>SOLUTIONS TO PROBLEM:</a:t>
            </a:r>
          </a:p>
          <a:p>
            <a:pPr marL="0" indent="0">
              <a:buNone/>
            </a:pPr>
            <a:r>
              <a:rPr lang="en-US" sz="2400" dirty="0"/>
              <a:t>(a) 1.94 m/s  (b) 3.35 m/s  (c) 3.87 m/s</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15</a:t>
            </a:fld>
            <a:endParaRPr lang="en-US" dirty="0"/>
          </a:p>
        </p:txBody>
      </p:sp>
      <p:pic>
        <p:nvPicPr>
          <p:cNvPr id="4" name="Picture 3"/>
          <p:cNvPicPr>
            <a:picLocks noChangeAspect="1"/>
          </p:cNvPicPr>
          <p:nvPr/>
        </p:nvPicPr>
        <p:blipFill>
          <a:blip r:embed="rId2"/>
          <a:stretch>
            <a:fillRect/>
          </a:stretch>
        </p:blipFill>
        <p:spPr>
          <a:xfrm>
            <a:off x="251520" y="4530190"/>
            <a:ext cx="5544661" cy="2348441"/>
          </a:xfrm>
          <a:prstGeom prst="rect">
            <a:avLst/>
          </a:prstGeom>
        </p:spPr>
      </p:pic>
      <p:pic>
        <p:nvPicPr>
          <p:cNvPr id="9" name="صورة 3"/>
          <p:cNvPicPr>
            <a:picLocks noChangeAspect="1"/>
          </p:cNvPicPr>
          <p:nvPr/>
        </p:nvPicPr>
        <p:blipFill>
          <a:blip r:embed="rId3"/>
          <a:stretch>
            <a:fillRect/>
          </a:stretch>
        </p:blipFill>
        <p:spPr>
          <a:xfrm>
            <a:off x="6261091" y="3548459"/>
            <a:ext cx="2923718" cy="1963462"/>
          </a:xfrm>
          <a:prstGeom prst="rect">
            <a:avLst/>
          </a:prstGeom>
        </p:spPr>
      </p:pic>
    </p:spTree>
    <p:extLst>
      <p:ext uri="{BB962C8B-B14F-4D97-AF65-F5344CB8AC3E}">
        <p14:creationId xmlns:p14="http://schemas.microsoft.com/office/powerpoint/2010/main" val="2151961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7.7 Situations Involving Kinetic Friction</a:t>
            </a:r>
          </a:p>
          <a:p>
            <a:pPr marL="0" indent="0">
              <a:buNone/>
            </a:pPr>
            <a:endParaRPr lang="en-US" sz="2000" b="1" dirty="0"/>
          </a:p>
          <a:p>
            <a:pPr marL="0" indent="0" algn="just">
              <a:buNone/>
            </a:pPr>
            <a:r>
              <a:rPr lang="en-US" sz="2400" b="1" dirty="0"/>
              <a:t>31. </a:t>
            </a:r>
            <a:r>
              <a:rPr lang="en-US" sz="2400" dirty="0"/>
              <a:t>A 40.0-kg box initially at rest is pushed 5.00 m along a rough, horizontal floor with a constant applied horizontal force of 130 N. If the coefficient of friction between box and floor is 0.300, find (a) the work done by the applied force, (b) the increase in internal energy in the box-floor system due to friction, (c) the work done by the normal force, (d) the work done by the gravitational force, (e) the change in kinetic energy of the box, and (f) the final speed of the box.</a:t>
            </a:r>
          </a:p>
          <a:p>
            <a:pPr marL="0" indent="0">
              <a:buNone/>
            </a:pPr>
            <a:r>
              <a:rPr lang="en-US" sz="2400" b="1" dirty="0"/>
              <a:t>SOLUTIONS TO PROBLEM:</a:t>
            </a:r>
          </a:p>
          <a:p>
            <a:pPr marL="457200" indent="-457200">
              <a:buAutoNum type="alphaLcParenBoth"/>
            </a:pPr>
            <a:r>
              <a:rPr lang="en-US" sz="2400" dirty="0"/>
              <a:t>650 J</a:t>
            </a:r>
          </a:p>
          <a:p>
            <a:pPr marL="457200" indent="-457200">
              <a:buAutoNum type="alphaLcParenBoth"/>
            </a:pPr>
            <a:r>
              <a:rPr lang="en-US" sz="2400" dirty="0"/>
              <a:t> 588 J</a:t>
            </a:r>
          </a:p>
          <a:p>
            <a:pPr marL="457200" indent="-457200">
              <a:buAutoNum type="alphaLcParenBoth"/>
            </a:pPr>
            <a:r>
              <a:rPr lang="en-US" sz="2400" dirty="0"/>
              <a:t> 0</a:t>
            </a:r>
          </a:p>
          <a:p>
            <a:pPr marL="457200" indent="-457200">
              <a:buAutoNum type="alphaLcParenBoth"/>
            </a:pPr>
            <a:r>
              <a:rPr lang="en-US" sz="2400" dirty="0"/>
              <a:t> 0      (e) 62 J      (f) 1.76 m/s</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16</a:t>
            </a:fld>
            <a:endParaRPr lang="en-US" dirty="0"/>
          </a:p>
        </p:txBody>
      </p:sp>
    </p:spTree>
    <p:extLst>
      <p:ext uri="{BB962C8B-B14F-4D97-AF65-F5344CB8AC3E}">
        <p14:creationId xmlns:p14="http://schemas.microsoft.com/office/powerpoint/2010/main" val="3072339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C0C9DF-47BE-457D-9FA4-59BADC70679E}" type="slidenum">
              <a:rPr lang="en-US" smtClean="0"/>
              <a:t>17</a:t>
            </a:fld>
            <a:endParaRPr lang="en-US"/>
          </a:p>
        </p:txBody>
      </p:sp>
      <p:pic>
        <p:nvPicPr>
          <p:cNvPr id="6" name="Picture 5"/>
          <p:cNvPicPr>
            <a:picLocks noChangeAspect="1"/>
          </p:cNvPicPr>
          <p:nvPr/>
        </p:nvPicPr>
        <p:blipFill>
          <a:blip r:embed="rId2"/>
          <a:stretch>
            <a:fillRect/>
          </a:stretch>
        </p:blipFill>
        <p:spPr>
          <a:xfrm>
            <a:off x="35496" y="332655"/>
            <a:ext cx="9053298" cy="5040561"/>
          </a:xfrm>
          <a:prstGeom prst="rect">
            <a:avLst/>
          </a:prstGeom>
        </p:spPr>
      </p:pic>
    </p:spTree>
    <p:extLst>
      <p:ext uri="{BB962C8B-B14F-4D97-AF65-F5344CB8AC3E}">
        <p14:creationId xmlns:p14="http://schemas.microsoft.com/office/powerpoint/2010/main" val="1942969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7.7 Situations Involving Kinetic Friction</a:t>
            </a:r>
          </a:p>
          <a:p>
            <a:pPr marL="0" indent="0">
              <a:buNone/>
            </a:pPr>
            <a:r>
              <a:rPr lang="en-US" sz="2400" b="1" dirty="0"/>
              <a:t>32. </a:t>
            </a:r>
            <a:r>
              <a:rPr lang="en-US" sz="2400" dirty="0"/>
              <a:t>A 2.00-kg block is attached to a spring of force constant 500 N/m as in Figure below. The block is pulled 5.00 cm to the right of equilibrium and released from rest. Find the speed of the block as it passes through equilibrium if (a) the horizontal surface is frictionless and (b) the coefficient of friction between block and surface is 0.350.</a:t>
            </a:r>
          </a:p>
          <a:p>
            <a:pPr marL="0" indent="0">
              <a:buNone/>
            </a:pPr>
            <a:r>
              <a:rPr lang="en-US" sz="2400" b="1" dirty="0"/>
              <a:t>SOLUTIONS TO PROBLEM:</a:t>
            </a:r>
          </a:p>
          <a:p>
            <a:pPr marL="0" indent="0">
              <a:buNone/>
            </a:pPr>
            <a:endParaRPr lang="en-US" sz="2400" dirty="0"/>
          </a:p>
          <a:p>
            <a:pPr marL="0" indent="0">
              <a:buNone/>
            </a:pPr>
            <a:endParaRPr lang="en-US" sz="2400" b="1" dirty="0"/>
          </a:p>
          <a:p>
            <a:pPr marL="457200" indent="-457200">
              <a:buAutoNum type="alphaLcParenBoth"/>
            </a:pPr>
            <a:r>
              <a:rPr lang="en-US" sz="2400" dirty="0"/>
              <a:t>0.791 m/s</a:t>
            </a:r>
          </a:p>
          <a:p>
            <a:pPr marL="457200" indent="-457200">
              <a:buAutoNum type="alphaLcParenBoth"/>
            </a:pPr>
            <a:r>
              <a:rPr lang="en-US" sz="2400" dirty="0"/>
              <a:t> 0.531 m/s</a:t>
            </a:r>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18</a:t>
            </a:fld>
            <a:endParaRPr lang="en-US" dirty="0"/>
          </a:p>
        </p:txBody>
      </p:sp>
      <p:pic>
        <p:nvPicPr>
          <p:cNvPr id="4" name="Picture 3"/>
          <p:cNvPicPr>
            <a:picLocks noChangeAspect="1"/>
          </p:cNvPicPr>
          <p:nvPr/>
        </p:nvPicPr>
        <p:blipFill>
          <a:blip r:embed="rId2"/>
          <a:stretch>
            <a:fillRect/>
          </a:stretch>
        </p:blipFill>
        <p:spPr>
          <a:xfrm>
            <a:off x="3867150" y="3622303"/>
            <a:ext cx="5276850" cy="1390650"/>
          </a:xfrm>
          <a:prstGeom prst="rect">
            <a:avLst/>
          </a:prstGeom>
        </p:spPr>
      </p:pic>
    </p:spTree>
    <p:extLst>
      <p:ext uri="{BB962C8B-B14F-4D97-AF65-F5344CB8AC3E}">
        <p14:creationId xmlns:p14="http://schemas.microsoft.com/office/powerpoint/2010/main" val="1601522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C0C9DF-47BE-457D-9FA4-59BADC70679E}" type="slidenum">
              <a:rPr lang="en-US" smtClean="0"/>
              <a:t>19</a:t>
            </a:fld>
            <a:endParaRPr lang="en-US"/>
          </a:p>
        </p:txBody>
      </p:sp>
      <p:pic>
        <p:nvPicPr>
          <p:cNvPr id="5" name="Picture 4"/>
          <p:cNvPicPr>
            <a:picLocks noChangeAspect="1"/>
          </p:cNvPicPr>
          <p:nvPr/>
        </p:nvPicPr>
        <p:blipFill>
          <a:blip r:embed="rId2"/>
          <a:stretch>
            <a:fillRect/>
          </a:stretch>
        </p:blipFill>
        <p:spPr>
          <a:xfrm>
            <a:off x="-36512" y="1772816"/>
            <a:ext cx="9179280" cy="3816424"/>
          </a:xfrm>
          <a:prstGeom prst="rect">
            <a:avLst/>
          </a:prstGeom>
        </p:spPr>
      </p:pic>
    </p:spTree>
    <p:extLst>
      <p:ext uri="{BB962C8B-B14F-4D97-AF65-F5344CB8AC3E}">
        <p14:creationId xmlns:p14="http://schemas.microsoft.com/office/powerpoint/2010/main" val="411374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7.2 Work Done by a Constant Force</a:t>
            </a:r>
          </a:p>
          <a:p>
            <a:pPr marL="0" indent="0">
              <a:buNone/>
            </a:pPr>
            <a:endParaRPr lang="en-US" sz="2000" b="1" dirty="0"/>
          </a:p>
          <a:p>
            <a:pPr marL="0" indent="0">
              <a:buNone/>
            </a:pPr>
            <a:r>
              <a:rPr lang="en-US" sz="2400" b="1" dirty="0"/>
              <a:t>1. </a:t>
            </a:r>
            <a:r>
              <a:rPr lang="en-US" sz="2400" dirty="0"/>
              <a:t>A  block of mass 2.50 kg is pushed 2.20 m along a frictionless horizontal table by a constant 16.0-N force directed 25.0° below the horizontal. Determine the work done on the block by (a) the applied force, (b) the normal force exerted by the table, and (c) the gravitational force. (d) Determine the total work done on the block.</a:t>
            </a:r>
            <a:endParaRPr lang="en-US" sz="2400" b="1" dirty="0"/>
          </a:p>
          <a:p>
            <a:pPr marL="0" indent="0">
              <a:buNone/>
            </a:pPr>
            <a:r>
              <a:rPr lang="en-US" sz="2400" b="1" dirty="0"/>
              <a:t>SOLUTIONS TO PROBLEM:</a:t>
            </a:r>
          </a:p>
          <a:p>
            <a:pPr marL="0" indent="0">
              <a:buNone/>
            </a:pPr>
            <a:r>
              <a:rPr lang="pt-BR" sz="2400" i="1" dirty="0"/>
              <a:t>W </a:t>
            </a:r>
            <a:r>
              <a:rPr lang="pt-BR" sz="2400" dirty="0"/>
              <a:t>= </a:t>
            </a:r>
            <a:r>
              <a:rPr lang="pt-BR" sz="2400" i="1" dirty="0"/>
              <a:t>F</a:t>
            </a:r>
            <a:r>
              <a:rPr lang="pt-BR" sz="2400" dirty="0"/>
              <a:t>Δ</a:t>
            </a:r>
            <a:r>
              <a:rPr lang="pt-BR" sz="2400" i="1" dirty="0"/>
              <a:t>r </a:t>
            </a:r>
            <a:r>
              <a:rPr lang="pt-BR" sz="2400" dirty="0"/>
              <a:t>cosθ = (16.0 N) (2.20 m) cos 25.0°=</a:t>
            </a:r>
            <a:r>
              <a:rPr lang="en-US" sz="2400" dirty="0"/>
              <a:t>31.9 J</a:t>
            </a:r>
          </a:p>
          <a:p>
            <a:pPr marL="0" indent="0">
              <a:buNone/>
            </a:pPr>
            <a:endParaRPr lang="en-US" sz="2400" dirty="0"/>
          </a:p>
          <a:p>
            <a:pPr marL="0" indent="0">
              <a:buNone/>
            </a:pPr>
            <a:r>
              <a:rPr lang="en-US" sz="2400" dirty="0"/>
              <a:t>The normal force and the weight are both at 90° to the displacement in any time interval. Both do 0 work.</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a:t>
            </a:fld>
            <a:endParaRPr lang="en-US" dirty="0"/>
          </a:p>
        </p:txBody>
      </p:sp>
    </p:spTree>
    <p:extLst>
      <p:ext uri="{BB962C8B-B14F-4D97-AF65-F5344CB8AC3E}">
        <p14:creationId xmlns:p14="http://schemas.microsoft.com/office/powerpoint/2010/main" val="2476673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7.7 Situations Involving Kinetic Friction</a:t>
            </a:r>
          </a:p>
          <a:p>
            <a:pPr marL="0" indent="0">
              <a:buNone/>
            </a:pPr>
            <a:r>
              <a:rPr lang="en-US" sz="2400" b="1" dirty="0"/>
              <a:t>33. </a:t>
            </a:r>
            <a:r>
              <a:rPr lang="en-US" sz="2400" dirty="0"/>
              <a:t>A crate of mass 10.0 kg is pulled up a rough incline with an initial speed of 1.50 m/s. The pulling force is 100 N parallel to the incline, which makes an angle of 20.0° with the horizontal. The coefficient of kinetic friction is 0.400, and the crate is pulled 5.00 m. (a) How much work is done by the gravitational force on the crate? (b) Determine the increase in internal energy of the crate–incline system due to friction. (c) How much work is done by the 100-N force on the crate? (d) What is the change in kinetic energy of the crate? (e) What is the speed of the crate after being pulled 5.00 m?</a:t>
            </a:r>
          </a:p>
          <a:p>
            <a:pPr marL="0" indent="0">
              <a:buNone/>
            </a:pPr>
            <a:r>
              <a:rPr lang="en-US" sz="2400" b="1" dirty="0"/>
              <a:t>SOLUTIONS TO PROBLEM:</a:t>
            </a:r>
          </a:p>
          <a:p>
            <a:pPr marL="457200" indent="-457200">
              <a:buAutoNum type="alphaLcParenBoth"/>
            </a:pPr>
            <a:r>
              <a:rPr lang="en-US" sz="2400" dirty="0"/>
              <a:t>−168 J</a:t>
            </a:r>
          </a:p>
          <a:p>
            <a:pPr marL="457200" indent="-457200">
              <a:buAutoNum type="alphaLcParenBoth"/>
            </a:pPr>
            <a:r>
              <a:rPr lang="en-US" sz="2400" dirty="0"/>
              <a:t>184 J</a:t>
            </a:r>
          </a:p>
          <a:p>
            <a:pPr marL="457200" indent="-457200">
              <a:buAutoNum type="alphaLcParenBoth"/>
            </a:pPr>
            <a:r>
              <a:rPr lang="en-US" sz="2400" dirty="0"/>
              <a:t> 500 J      (d) 148 J   (e) 5.65 m/s    </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20</a:t>
            </a:fld>
            <a:endParaRPr lang="en-US" dirty="0"/>
          </a:p>
        </p:txBody>
      </p:sp>
    </p:spTree>
    <p:extLst>
      <p:ext uri="{BB962C8B-B14F-4D97-AF65-F5344CB8AC3E}">
        <p14:creationId xmlns:p14="http://schemas.microsoft.com/office/powerpoint/2010/main" val="1689409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C0C9DF-47BE-457D-9FA4-59BADC70679E}" type="slidenum">
              <a:rPr lang="en-US" smtClean="0"/>
              <a:t>21</a:t>
            </a:fld>
            <a:endParaRPr lang="en-US"/>
          </a:p>
        </p:txBody>
      </p:sp>
      <p:pic>
        <p:nvPicPr>
          <p:cNvPr id="6" name="Picture 5"/>
          <p:cNvPicPr>
            <a:picLocks noChangeAspect="1"/>
          </p:cNvPicPr>
          <p:nvPr/>
        </p:nvPicPr>
        <p:blipFill>
          <a:blip r:embed="rId2"/>
          <a:stretch>
            <a:fillRect/>
          </a:stretch>
        </p:blipFill>
        <p:spPr>
          <a:xfrm>
            <a:off x="107504" y="332655"/>
            <a:ext cx="8928992" cy="4206795"/>
          </a:xfrm>
          <a:prstGeom prst="rect">
            <a:avLst/>
          </a:prstGeom>
        </p:spPr>
      </p:pic>
    </p:spTree>
    <p:extLst>
      <p:ext uri="{BB962C8B-B14F-4D97-AF65-F5344CB8AC3E}">
        <p14:creationId xmlns:p14="http://schemas.microsoft.com/office/powerpoint/2010/main" val="636588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7.7 Situations Involving Kinetic Friction</a:t>
            </a:r>
          </a:p>
          <a:p>
            <a:pPr marL="0" indent="0">
              <a:buNone/>
            </a:pPr>
            <a:r>
              <a:rPr lang="en-US" sz="2400" b="1" dirty="0"/>
              <a:t>35. </a:t>
            </a:r>
            <a:r>
              <a:rPr lang="en-US" sz="2400" dirty="0"/>
              <a:t>A sled of mass </a:t>
            </a:r>
            <a:r>
              <a:rPr lang="en-US" sz="2400" i="1" dirty="0"/>
              <a:t>m </a:t>
            </a:r>
            <a:r>
              <a:rPr lang="en-US" sz="2400" dirty="0"/>
              <a:t>is given a kick on a frozen pond. The kick imparts to it an initial speed of 2.00 m/s. The coefficient of kinetic friction between sled and ice is 0.100. Use energy considerations to find the distance the sled moves before it stops.</a:t>
            </a:r>
          </a:p>
          <a:p>
            <a:pPr marL="0" indent="0">
              <a:buNone/>
            </a:pPr>
            <a:r>
              <a:rPr lang="en-US" sz="2400" b="1" dirty="0"/>
              <a:t>SOLUTIONS TO PROBLEM:</a:t>
            </a:r>
          </a:p>
          <a:p>
            <a:pPr marL="0" indent="0">
              <a:buNone/>
            </a:pPr>
            <a:endParaRPr lang="en-US" sz="2400" dirty="0"/>
          </a:p>
          <a:p>
            <a:pPr marL="0" indent="0">
              <a:buNone/>
            </a:pPr>
            <a:r>
              <a:rPr lang="en-US" sz="2400" dirty="0" err="1"/>
              <a:t>Answ</a:t>
            </a:r>
            <a:r>
              <a:rPr lang="en-US" sz="2400" dirty="0"/>
              <a:t>.: 2.04 m</a:t>
            </a:r>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22</a:t>
            </a:fld>
            <a:endParaRPr lang="en-US" dirty="0"/>
          </a:p>
        </p:txBody>
      </p:sp>
      <p:pic>
        <p:nvPicPr>
          <p:cNvPr id="4" name="Picture 3"/>
          <p:cNvPicPr>
            <a:picLocks noChangeAspect="1"/>
          </p:cNvPicPr>
          <p:nvPr/>
        </p:nvPicPr>
        <p:blipFill>
          <a:blip r:embed="rId2"/>
          <a:stretch>
            <a:fillRect/>
          </a:stretch>
        </p:blipFill>
        <p:spPr>
          <a:xfrm>
            <a:off x="2313589" y="3861048"/>
            <a:ext cx="6867212" cy="1441085"/>
          </a:xfrm>
          <a:prstGeom prst="rect">
            <a:avLst/>
          </a:prstGeom>
        </p:spPr>
      </p:pic>
    </p:spTree>
    <p:extLst>
      <p:ext uri="{BB962C8B-B14F-4D97-AF65-F5344CB8AC3E}">
        <p14:creationId xmlns:p14="http://schemas.microsoft.com/office/powerpoint/2010/main" val="3961357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7.8 Power</a:t>
            </a:r>
          </a:p>
          <a:p>
            <a:pPr marL="0" indent="0">
              <a:buNone/>
            </a:pPr>
            <a:r>
              <a:rPr lang="en-US" sz="2400" b="1" dirty="0"/>
              <a:t>37. </a:t>
            </a:r>
            <a:r>
              <a:rPr lang="en-US" sz="2400" dirty="0"/>
              <a:t>A 700-N Marine in basic training climbs a 10.0-m vertical rope at a constant speed in 8.00 s. What is his power output?</a:t>
            </a:r>
          </a:p>
          <a:p>
            <a:pPr marL="0" indent="0">
              <a:buNone/>
            </a:pPr>
            <a:r>
              <a:rPr lang="en-US" sz="2400" b="1" dirty="0"/>
              <a:t>SOLUTIONS TO PROBLEM:</a:t>
            </a:r>
          </a:p>
          <a:p>
            <a:pPr marL="0" indent="0">
              <a:buNone/>
            </a:pPr>
            <a:endParaRPr lang="en-US" sz="2400" dirty="0"/>
          </a:p>
          <a:p>
            <a:pPr marL="0" indent="0">
              <a:buNone/>
            </a:pPr>
            <a:endParaRPr lang="en-US" sz="2400" b="1" dirty="0"/>
          </a:p>
          <a:p>
            <a:pPr marL="0" indent="0">
              <a:buNone/>
            </a:pPr>
            <a:endParaRPr lang="en-US" sz="2400" b="1" dirty="0"/>
          </a:p>
          <a:p>
            <a:pPr marL="0" indent="0">
              <a:buNone/>
            </a:pPr>
            <a:r>
              <a:rPr lang="en-US" sz="2400" dirty="0" err="1"/>
              <a:t>Answ</a:t>
            </a:r>
            <a:r>
              <a:rPr lang="en-US" sz="2400" dirty="0"/>
              <a:t>.: 875 W</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23</a:t>
            </a:fld>
            <a:endParaRPr lang="en-US" dirty="0"/>
          </a:p>
        </p:txBody>
      </p:sp>
      <p:pic>
        <p:nvPicPr>
          <p:cNvPr id="4" name="Picture 3"/>
          <p:cNvPicPr>
            <a:picLocks noChangeAspect="1"/>
          </p:cNvPicPr>
          <p:nvPr/>
        </p:nvPicPr>
        <p:blipFill>
          <a:blip r:embed="rId2"/>
          <a:stretch>
            <a:fillRect/>
          </a:stretch>
        </p:blipFill>
        <p:spPr>
          <a:xfrm>
            <a:off x="179513" y="3127436"/>
            <a:ext cx="8424936" cy="925168"/>
          </a:xfrm>
          <a:prstGeom prst="rect">
            <a:avLst/>
          </a:prstGeom>
        </p:spPr>
      </p:pic>
    </p:spTree>
    <p:extLst>
      <p:ext uri="{BB962C8B-B14F-4D97-AF65-F5344CB8AC3E}">
        <p14:creationId xmlns:p14="http://schemas.microsoft.com/office/powerpoint/2010/main" val="4248540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7.8 Power</a:t>
            </a:r>
          </a:p>
          <a:p>
            <a:pPr marL="0" indent="0">
              <a:buNone/>
            </a:pPr>
            <a:r>
              <a:rPr lang="en-US" sz="2400" b="1" dirty="0"/>
              <a:t>40. </a:t>
            </a:r>
            <a:r>
              <a:rPr lang="en-US" sz="2400" dirty="0"/>
              <a:t>A 650-kg elevator starts from rest. It moves upward for 3.00 s with constant acceleration until it reaches its cruising speed of 1.75 m/s. (a) What is the average power of the elevator motor during this period? (b) How does this power compare with the motor power when the elevator moves at its cruising speed?</a:t>
            </a:r>
          </a:p>
          <a:p>
            <a:pPr marL="0" indent="0">
              <a:buNone/>
            </a:pPr>
            <a:r>
              <a:rPr lang="en-US" sz="2400" b="1" dirty="0"/>
              <a:t>SOLUTIONS TO PROBLEM:</a:t>
            </a:r>
          </a:p>
          <a:p>
            <a:pPr marL="0" indent="0">
              <a:buNone/>
            </a:pPr>
            <a:endParaRPr lang="en-US" sz="2400" dirty="0"/>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24</a:t>
            </a:fld>
            <a:endParaRPr lang="en-US" dirty="0"/>
          </a:p>
        </p:txBody>
      </p:sp>
    </p:spTree>
    <p:extLst>
      <p:ext uri="{BB962C8B-B14F-4D97-AF65-F5344CB8AC3E}">
        <p14:creationId xmlns:p14="http://schemas.microsoft.com/office/powerpoint/2010/main" val="1254901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p:nvPr/>
        </p:nvSpPr>
        <p:spPr>
          <a:xfrm>
            <a:off x="-16041" y="1772816"/>
            <a:ext cx="9180000" cy="2160240"/>
          </a:xfrm>
          <a:prstGeom prst="rect">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3200" b="1" i="1" dirty="0">
              <a:solidFill>
                <a:schemeClr val="tx1"/>
              </a:solidFill>
              <a:latin typeface="Cambria" panose="02040503050406030204" pitchFamily="18" charset="0"/>
            </a:endParaRPr>
          </a:p>
        </p:txBody>
      </p:sp>
      <p:sp>
        <p:nvSpPr>
          <p:cNvPr id="2" name="مربع نص 1"/>
          <p:cNvSpPr txBox="1"/>
          <p:nvPr/>
        </p:nvSpPr>
        <p:spPr>
          <a:xfrm>
            <a:off x="3131840" y="2564812"/>
            <a:ext cx="3168352" cy="830997"/>
          </a:xfrm>
          <a:prstGeom prst="rect">
            <a:avLst/>
          </a:prstGeom>
          <a:noFill/>
        </p:spPr>
        <p:txBody>
          <a:bodyPr wrap="square" rtlCol="0">
            <a:spAutoFit/>
          </a:bodyPr>
          <a:lstStyle/>
          <a:p>
            <a:r>
              <a:rPr lang="en-US" sz="4800" b="1" dirty="0">
                <a:latin typeface="Cambria" panose="02040503050406030204" pitchFamily="18" charset="0"/>
              </a:rPr>
              <a:t>The End</a:t>
            </a:r>
          </a:p>
        </p:txBody>
      </p:sp>
      <p:sp>
        <p:nvSpPr>
          <p:cNvPr id="4" name="Rectangle 5"/>
          <p:cNvSpPr/>
          <p:nvPr/>
        </p:nvSpPr>
        <p:spPr>
          <a:xfrm>
            <a:off x="-14748" y="0"/>
            <a:ext cx="9180000" cy="6858000"/>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عنصر نائب لرقم الشريحة 6"/>
          <p:cNvSpPr>
            <a:spLocks noGrp="1"/>
          </p:cNvSpPr>
          <p:nvPr>
            <p:ph type="sldNum" sz="quarter" idx="12"/>
          </p:nvPr>
        </p:nvSpPr>
        <p:spPr/>
        <p:txBody>
          <a:bodyPr/>
          <a:lstStyle/>
          <a:p>
            <a:fld id="{A6C0C9DF-47BE-457D-9FA4-59BADC70679E}" type="slidenum">
              <a:rPr lang="en-US" smtClean="0"/>
              <a:t>25</a:t>
            </a:fld>
            <a:endParaRPr lang="en-US"/>
          </a:p>
        </p:txBody>
      </p:sp>
    </p:spTree>
    <p:extLst>
      <p:ext uri="{BB962C8B-B14F-4D97-AF65-F5344CB8AC3E}">
        <p14:creationId xmlns:p14="http://schemas.microsoft.com/office/powerpoint/2010/main" val="172070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7.2 Work Done by a Constant Force</a:t>
            </a:r>
          </a:p>
          <a:p>
            <a:pPr marL="0" indent="0">
              <a:buNone/>
            </a:pPr>
            <a:r>
              <a:rPr lang="en-US" sz="2400" b="1" dirty="0"/>
              <a:t>4. </a:t>
            </a:r>
            <a:r>
              <a:rPr lang="en-US" sz="2400" dirty="0"/>
              <a:t>A raindrop of mass 3.35 * 10</a:t>
            </a:r>
            <a:r>
              <a:rPr lang="en-US" sz="2400" baseline="30000" dirty="0"/>
              <a:t>-5</a:t>
            </a:r>
            <a:r>
              <a:rPr lang="en-US" sz="2400" dirty="0"/>
              <a:t> kg falls vertically at constant speed under the influence of gravity and air resistance.</a:t>
            </a:r>
          </a:p>
          <a:p>
            <a:pPr marL="0" indent="0">
              <a:buNone/>
            </a:pPr>
            <a:r>
              <a:rPr lang="en-US" sz="2400" dirty="0"/>
              <a:t>Model the drop as a particle. As it falls 100 m, what is the work done on the raindrop (a) by the gravitational force and (b) by air resistance?</a:t>
            </a:r>
          </a:p>
          <a:p>
            <a:pPr marL="0" indent="0">
              <a:buNone/>
            </a:pPr>
            <a:r>
              <a:rPr lang="en-US" sz="2400" b="1" dirty="0"/>
              <a:t>SOLUTIONS TO PROBLEM:</a:t>
            </a:r>
          </a:p>
          <a:p>
            <a:pPr marL="0" indent="0">
              <a:buNone/>
            </a:pPr>
            <a:endParaRPr lang="en-US" sz="2400" b="1" dirty="0"/>
          </a:p>
          <a:p>
            <a:pPr marL="457200" indent="-457200">
              <a:buAutoNum type="alphaLcParenBoth"/>
            </a:pPr>
            <a:r>
              <a:rPr lang="en-US" sz="2400" dirty="0"/>
              <a:t>3.28 × 10</a:t>
            </a:r>
            <a:r>
              <a:rPr lang="en-US" sz="2400" baseline="30000" dirty="0"/>
              <a:t>−2</a:t>
            </a:r>
            <a:r>
              <a:rPr lang="en-US" sz="2400" dirty="0"/>
              <a:t> J</a:t>
            </a:r>
          </a:p>
          <a:p>
            <a:pPr marL="457200" indent="-457200">
              <a:buFont typeface="Arial" panose="020B0604020202020204" pitchFamily="34" charset="0"/>
              <a:buAutoNum type="alphaLcParenBoth"/>
            </a:pPr>
            <a:r>
              <a:rPr lang="en-US" sz="2400" b="1" dirty="0"/>
              <a:t>- </a:t>
            </a:r>
            <a:r>
              <a:rPr lang="en-US" sz="2400" dirty="0"/>
              <a:t>3.28 × 10</a:t>
            </a:r>
            <a:r>
              <a:rPr lang="en-US" sz="2400" baseline="30000" dirty="0"/>
              <a:t>−2</a:t>
            </a:r>
            <a:r>
              <a:rPr lang="en-US" sz="2400" dirty="0"/>
              <a:t> J</a:t>
            </a:r>
            <a:r>
              <a:rPr lang="en-US" sz="2400" b="1" dirty="0"/>
              <a:t> </a:t>
            </a:r>
          </a:p>
          <a:p>
            <a:pPr marL="0" indent="0">
              <a:buNone/>
            </a:pPr>
            <a:r>
              <a:rPr lang="en-US" sz="2400" i="1" dirty="0"/>
              <a:t>W </a:t>
            </a:r>
            <a:r>
              <a:rPr lang="en-US" sz="2400" dirty="0"/>
              <a:t>= </a:t>
            </a:r>
            <a:r>
              <a:rPr lang="en-US" sz="2400" i="1" dirty="0" err="1"/>
              <a:t>mgh</a:t>
            </a:r>
            <a:endParaRPr lang="en-US" sz="2400" i="1" dirty="0"/>
          </a:p>
          <a:p>
            <a:pPr marL="0" indent="0">
              <a:buNone/>
            </a:pPr>
            <a:r>
              <a:rPr lang="en-US" sz="2400" dirty="0"/>
              <a:t>Since </a:t>
            </a:r>
            <a:r>
              <a:rPr lang="en-US" sz="2400" i="1" dirty="0"/>
              <a:t>R </a:t>
            </a:r>
            <a:r>
              <a:rPr lang="en-US" sz="2400" dirty="0"/>
              <a:t>= </a:t>
            </a:r>
            <a:r>
              <a:rPr lang="en-US" sz="2400" i="1" dirty="0"/>
              <a:t>mg</a:t>
            </a:r>
          </a:p>
          <a:p>
            <a:pPr marL="0" indent="0">
              <a:buNone/>
            </a:pPr>
            <a:r>
              <a:rPr lang="en-US" sz="2400" i="1" dirty="0" err="1"/>
              <a:t>W</a:t>
            </a:r>
            <a:r>
              <a:rPr lang="en-US" sz="2400" baseline="-25000" dirty="0" err="1"/>
              <a:t>air</a:t>
            </a:r>
            <a:r>
              <a:rPr lang="en-US" sz="2400" baseline="-25000" dirty="0"/>
              <a:t> resistance </a:t>
            </a:r>
            <a:r>
              <a:rPr lang="en-US" sz="2400" dirty="0"/>
              <a:t>=-W</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3</a:t>
            </a:fld>
            <a:endParaRPr lang="en-US" dirty="0"/>
          </a:p>
        </p:txBody>
      </p:sp>
    </p:spTree>
    <p:extLst>
      <p:ext uri="{BB962C8B-B14F-4D97-AF65-F5344CB8AC3E}">
        <p14:creationId xmlns:p14="http://schemas.microsoft.com/office/powerpoint/2010/main" val="383393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7.3 The Scalar Product of Two Vectors</a:t>
                </a:r>
              </a:p>
              <a:p>
                <a:pPr marL="0" indent="0">
                  <a:buNone/>
                </a:pPr>
                <a:endParaRPr lang="en-US" sz="2000" b="1" dirty="0"/>
              </a:p>
              <a:p>
                <a:pPr marL="0" indent="0">
                  <a:buNone/>
                </a:pPr>
                <a:r>
                  <a:rPr lang="en-US" sz="2400" b="1" dirty="0"/>
                  <a:t>7. </a:t>
                </a:r>
                <a:r>
                  <a:rPr lang="en-US" sz="2400" dirty="0"/>
                  <a:t>A force </a:t>
                </a:r>
                <a:r>
                  <a:rPr lang="en-US" sz="2400" b="1" dirty="0"/>
                  <a:t>F </a:t>
                </a:r>
                <a:r>
                  <a:rPr lang="en-US" sz="2400" dirty="0"/>
                  <a:t>= (6ˆ</a:t>
                </a:r>
                <a:r>
                  <a:rPr lang="en-US" sz="2400" b="1" dirty="0"/>
                  <a:t>i </a:t>
                </a:r>
                <a:r>
                  <a:rPr lang="en-US" sz="2400" dirty="0"/>
                  <a:t>- 2ˆ</a:t>
                </a:r>
                <a:r>
                  <a:rPr lang="en-US" sz="2400" b="1" dirty="0"/>
                  <a:t>j</a:t>
                </a:r>
                <a:r>
                  <a:rPr lang="en-US" sz="2400" dirty="0"/>
                  <a:t>) N acts on a particle that undergoes a displacement </a:t>
                </a:r>
                <a14:m>
                  <m:oMath xmlns:m="http://schemas.openxmlformats.org/officeDocument/2006/math">
                    <m:r>
                      <a:rPr lang="en-US" sz="2400" i="1">
                        <a:latin typeface="Cambria Math"/>
                        <a:ea typeface="Cambria Math"/>
                      </a:rPr>
                      <m:t>∆ </m:t>
                    </m:r>
                  </m:oMath>
                </a14:m>
                <a:r>
                  <a:rPr lang="en-US" sz="2400" b="1" dirty="0"/>
                  <a:t>r =</a:t>
                </a:r>
                <a:r>
                  <a:rPr lang="en-US" sz="2400" dirty="0"/>
                  <a:t> (3ˆ</a:t>
                </a:r>
                <a:r>
                  <a:rPr lang="en-US" sz="2400" b="1" dirty="0"/>
                  <a:t>i </a:t>
                </a:r>
                <a:r>
                  <a:rPr lang="en-US" sz="2400" dirty="0"/>
                  <a:t>+ˆ</a:t>
                </a:r>
                <a:r>
                  <a:rPr lang="en-US" sz="2400" b="1" dirty="0"/>
                  <a:t>j</a:t>
                </a:r>
                <a:r>
                  <a:rPr lang="en-US" sz="2400" dirty="0"/>
                  <a:t>) m. Find (a) the work done by the force on the particle and (b) the angle between </a:t>
                </a:r>
                <a:r>
                  <a:rPr lang="en-US" sz="2400" b="1" dirty="0"/>
                  <a:t>F </a:t>
                </a:r>
                <a:r>
                  <a:rPr lang="en-US" sz="2400" dirty="0"/>
                  <a:t>and </a:t>
                </a:r>
                <a14:m>
                  <m:oMath xmlns:m="http://schemas.openxmlformats.org/officeDocument/2006/math">
                    <m:r>
                      <a:rPr lang="en-US" sz="2400" i="1">
                        <a:latin typeface="Cambria Math"/>
                        <a:ea typeface="Cambria Math"/>
                      </a:rPr>
                      <m:t>∆ </m:t>
                    </m:r>
                  </m:oMath>
                </a14:m>
                <a:r>
                  <a:rPr lang="en-US" sz="2400" b="1" dirty="0"/>
                  <a:t>r</a:t>
                </a:r>
                <a:r>
                  <a:rPr lang="en-US" sz="2400" dirty="0"/>
                  <a:t>.</a:t>
                </a:r>
                <a:endParaRPr lang="en-US" sz="2400" b="1" dirty="0"/>
              </a:p>
              <a:p>
                <a:pPr marL="0" indent="0">
                  <a:buNone/>
                </a:pPr>
                <a:r>
                  <a:rPr lang="en-US" sz="2400" b="1" dirty="0"/>
                  <a:t>SOLUTIONS TO PROBLEM:</a:t>
                </a:r>
              </a:p>
              <a:p>
                <a:pPr marL="0" indent="0">
                  <a:buNone/>
                </a:pPr>
                <a:endParaRPr lang="en-US" sz="2400" b="1" dirty="0"/>
              </a:p>
              <a:p>
                <a:pPr marL="457200" indent="-457200">
                  <a:buAutoNum type="alphaLcParenBoth"/>
                </a:pPr>
                <a:r>
                  <a:rPr lang="en-US" sz="2400" dirty="0"/>
                  <a:t>16.0 J</a:t>
                </a:r>
              </a:p>
              <a:p>
                <a:pPr marL="457200" indent="-457200">
                  <a:buAutoNum type="alphaLcParenBoth"/>
                </a:pPr>
                <a:r>
                  <a:rPr lang="en-US" sz="2400" b="1" dirty="0"/>
                  <a:t> 36.9</a:t>
                </a:r>
                <a:r>
                  <a:rPr lang="en-US" sz="2400" b="1" baseline="30000" dirty="0"/>
                  <a:t>0</a:t>
                </a:r>
                <a:endParaRPr lang="en-US" sz="2400" b="1" dirty="0"/>
              </a:p>
              <a:p>
                <a:pPr marL="0" indent="0">
                  <a:buNone/>
                </a:pPr>
                <a:r>
                  <a:rPr lang="en-US" sz="2400" i="1" dirty="0"/>
                  <a:t>W </a:t>
                </a:r>
                <a:r>
                  <a:rPr lang="en-US" sz="2400" dirty="0"/>
                  <a:t>= </a:t>
                </a:r>
                <a:r>
                  <a:rPr lang="en-US" sz="2400" b="1" dirty="0"/>
                  <a:t>F</a:t>
                </a:r>
                <a:r>
                  <a:rPr lang="en-US" sz="2400" dirty="0"/>
                  <a:t>⋅</a:t>
                </a:r>
                <a:r>
                  <a:rPr lang="el-GR" sz="2400" dirty="0"/>
                  <a:t>Δ</a:t>
                </a:r>
                <a:r>
                  <a:rPr lang="en-US" sz="2400" b="1" dirty="0"/>
                  <a:t>r </a:t>
                </a:r>
                <a:r>
                  <a:rPr lang="en-US" sz="2400" dirty="0"/>
                  <a:t>= </a:t>
                </a:r>
                <a:r>
                  <a:rPr lang="en-US" sz="2400" i="1" dirty="0" err="1"/>
                  <a:t>F</a:t>
                </a:r>
                <a:r>
                  <a:rPr lang="en-US" sz="2400" i="1" baseline="-25000" dirty="0" err="1"/>
                  <a:t>x</a:t>
                </a:r>
                <a:r>
                  <a:rPr lang="en-US" sz="2400" i="1" baseline="-25000" dirty="0"/>
                  <a:t> </a:t>
                </a:r>
                <a:r>
                  <a:rPr lang="en-US" sz="2400" i="1" dirty="0"/>
                  <a:t>x </a:t>
                </a:r>
                <a:r>
                  <a:rPr lang="en-US" sz="2400" dirty="0"/>
                  <a:t>+ </a:t>
                </a:r>
                <a:r>
                  <a:rPr lang="en-US" sz="2400" i="1" dirty="0" err="1"/>
                  <a:t>F</a:t>
                </a:r>
                <a:r>
                  <a:rPr lang="en-US" sz="2400" i="1" baseline="-25000" dirty="0" err="1"/>
                  <a:t>y</a:t>
                </a:r>
                <a:r>
                  <a:rPr lang="en-US" sz="2400" i="1" baseline="-25000" dirty="0"/>
                  <a:t> </a:t>
                </a:r>
                <a:r>
                  <a:rPr lang="en-US" sz="2400" i="1" dirty="0"/>
                  <a:t>y </a:t>
                </a:r>
                <a:r>
                  <a:rPr lang="en-US" sz="2400" dirty="0"/>
                  <a:t>= 6.00(3.00) </a:t>
                </a:r>
                <a:r>
                  <a:rPr lang="en-US" sz="2400" dirty="0" err="1"/>
                  <a:t>N⋅m</a:t>
                </a:r>
                <a:r>
                  <a:rPr lang="en-US" sz="2400" dirty="0"/>
                  <a:t>+ (−2.00)(1.00) </a:t>
                </a:r>
                <a:r>
                  <a:rPr lang="en-US" sz="2400" dirty="0" err="1"/>
                  <a:t>N⋅m</a:t>
                </a:r>
                <a:r>
                  <a:rPr lang="en-US" sz="2400" dirty="0"/>
                  <a:t>= 16.0 J</a:t>
                </a:r>
              </a:p>
              <a:p>
                <a:pPr marL="0" indent="0">
                  <a:buNone/>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ea typeface="Cambria Math" panose="02040503050406030204" pitchFamily="18" charset="0"/>
                        </a:rPr>
                        <m:t>𝜽</m:t>
                      </m:r>
                      <m:r>
                        <a:rPr lang="en-US" sz="2400" b="1" i="1" smtClean="0">
                          <a:latin typeface="Cambria Math" panose="02040503050406030204" pitchFamily="18" charset="0"/>
                          <a:ea typeface="Cambria Math" panose="02040503050406030204" pitchFamily="18" charset="0"/>
                        </a:rPr>
                        <m:t>=</m:t>
                      </m:r>
                      <m:func>
                        <m:funcPr>
                          <m:ctrlPr>
                            <a:rPr lang="en-US" sz="2400" b="1" i="1" smtClean="0">
                              <a:latin typeface="Cambria Math" panose="02040503050406030204" pitchFamily="18" charset="0"/>
                              <a:ea typeface="Cambria Math" panose="02040503050406030204" pitchFamily="18" charset="0"/>
                            </a:rPr>
                          </m:ctrlPr>
                        </m:funcPr>
                        <m:fName>
                          <m:sSup>
                            <m:sSupPr>
                              <m:ctrlPr>
                                <a:rPr lang="en-US" sz="2400" b="1" i="1" smtClean="0">
                                  <a:latin typeface="Cambria Math" panose="02040503050406030204" pitchFamily="18" charset="0"/>
                                  <a:ea typeface="Cambria Math" panose="02040503050406030204" pitchFamily="18" charset="0"/>
                                </a:rPr>
                              </m:ctrlPr>
                            </m:sSupPr>
                            <m:e>
                              <m:r>
                                <m:rPr>
                                  <m:sty m:val="p"/>
                                </m:rPr>
                                <a:rPr lang="en-US" sz="2400" b="0" i="0" smtClean="0">
                                  <a:latin typeface="Cambria Math" panose="02040503050406030204" pitchFamily="18" charset="0"/>
                                  <a:ea typeface="Cambria Math" panose="02040503050406030204" pitchFamily="18" charset="0"/>
                                </a:rPr>
                                <m:t>cos</m:t>
                              </m:r>
                            </m:e>
                            <m:sup>
                              <m:r>
                                <a:rPr lang="en-US" sz="2400" b="1" i="1" smtClean="0">
                                  <a:latin typeface="Cambria Math" panose="02040503050406030204" pitchFamily="18" charset="0"/>
                                  <a:ea typeface="Cambria Math" panose="02040503050406030204" pitchFamily="18" charset="0"/>
                                </a:rPr>
                                <m:t>−</m:t>
                              </m:r>
                              <m:r>
                                <a:rPr lang="en-US" sz="2400" b="1" i="1" smtClean="0">
                                  <a:latin typeface="Cambria Math" panose="02040503050406030204" pitchFamily="18" charset="0"/>
                                  <a:ea typeface="Cambria Math" panose="02040503050406030204" pitchFamily="18" charset="0"/>
                                </a:rPr>
                                <m:t>𝟏</m:t>
                              </m:r>
                            </m:sup>
                          </m:sSup>
                        </m:fName>
                        <m:e>
                          <m:d>
                            <m:dPr>
                              <m:ctrlPr>
                                <a:rPr lang="en-US" sz="2400" b="1" i="1" smtClean="0">
                                  <a:latin typeface="Cambria Math" panose="02040503050406030204" pitchFamily="18" charset="0"/>
                                  <a:ea typeface="Cambria Math" panose="02040503050406030204" pitchFamily="18" charset="0"/>
                                </a:rPr>
                              </m:ctrlPr>
                            </m:dPr>
                            <m:e>
                              <m:f>
                                <m:fPr>
                                  <m:ctrlPr>
                                    <a:rPr lang="en-US" sz="2400" b="1" i="1" smtClean="0">
                                      <a:latin typeface="Cambria Math" panose="02040503050406030204" pitchFamily="18" charset="0"/>
                                      <a:ea typeface="Cambria Math" panose="02040503050406030204" pitchFamily="18" charset="0"/>
                                    </a:rPr>
                                  </m:ctrlPr>
                                </m:fPr>
                                <m:num>
                                  <m:r>
                                    <a:rPr lang="en-US" sz="2400" b="1" i="1" smtClean="0">
                                      <a:latin typeface="Cambria Math" panose="02040503050406030204" pitchFamily="18" charset="0"/>
                                      <a:ea typeface="Cambria Math" panose="02040503050406030204" pitchFamily="18" charset="0"/>
                                    </a:rPr>
                                    <m:t>𝑭</m:t>
                                  </m:r>
                                  <m:r>
                                    <a:rPr lang="en-US" sz="2400" b="1" i="1" smtClean="0">
                                      <a:latin typeface="Cambria Math" panose="02040503050406030204" pitchFamily="18" charset="0"/>
                                      <a:ea typeface="Cambria Math" panose="02040503050406030204" pitchFamily="18" charset="0"/>
                                    </a:rPr>
                                    <m:t>.∆</m:t>
                                  </m:r>
                                  <m:r>
                                    <a:rPr lang="en-US" sz="2400" b="1" i="1" smtClean="0">
                                      <a:latin typeface="Cambria Math" panose="02040503050406030204" pitchFamily="18" charset="0"/>
                                      <a:ea typeface="Cambria Math" panose="02040503050406030204" pitchFamily="18" charset="0"/>
                                    </a:rPr>
                                    <m:t>𝒓</m:t>
                                  </m:r>
                                </m:num>
                                <m:den>
                                  <m:r>
                                    <a:rPr lang="en-US" sz="2400" b="0" i="1" smtClean="0">
                                      <a:latin typeface="Cambria Math" panose="02040503050406030204" pitchFamily="18" charset="0"/>
                                      <a:ea typeface="Cambria Math" panose="02040503050406030204" pitchFamily="18" charset="0"/>
                                    </a:rPr>
                                    <m:t>𝐹</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𝑟</m:t>
                                  </m:r>
                                </m:den>
                              </m:f>
                            </m:e>
                          </m:d>
                          <m:r>
                            <a:rPr lang="en-US" sz="2400" b="1" i="1" smtClean="0">
                              <a:latin typeface="Cambria Math" panose="02040503050406030204" pitchFamily="18" charset="0"/>
                              <a:ea typeface="Cambria Math" panose="02040503050406030204" pitchFamily="18" charset="0"/>
                            </a:rPr>
                            <m:t>=</m:t>
                          </m:r>
                          <m:func>
                            <m:funcPr>
                              <m:ctrlPr>
                                <a:rPr lang="en-US" sz="2400" b="1" i="1">
                                  <a:latin typeface="Cambria Math" panose="02040503050406030204" pitchFamily="18" charset="0"/>
                                  <a:ea typeface="Cambria Math" panose="02040503050406030204" pitchFamily="18" charset="0"/>
                                </a:rPr>
                              </m:ctrlPr>
                            </m:funcPr>
                            <m:fName>
                              <m:sSup>
                                <m:sSupPr>
                                  <m:ctrlPr>
                                    <a:rPr lang="en-US" sz="2400" b="1" i="1">
                                      <a:latin typeface="Cambria Math" panose="02040503050406030204" pitchFamily="18" charset="0"/>
                                      <a:ea typeface="Cambria Math" panose="02040503050406030204" pitchFamily="18" charset="0"/>
                                    </a:rPr>
                                  </m:ctrlPr>
                                </m:sSupPr>
                                <m:e>
                                  <m:r>
                                    <m:rPr>
                                      <m:sty m:val="p"/>
                                    </m:rPr>
                                    <a:rPr lang="en-US" sz="2400">
                                      <a:latin typeface="Cambria Math" panose="02040503050406030204" pitchFamily="18" charset="0"/>
                                      <a:ea typeface="Cambria Math" panose="02040503050406030204" pitchFamily="18" charset="0"/>
                                    </a:rPr>
                                    <m:t>cos</m:t>
                                  </m:r>
                                </m:e>
                                <m:sup>
                                  <m:r>
                                    <a:rPr lang="en-US" sz="2400" b="1" i="1">
                                      <a:latin typeface="Cambria Math" panose="02040503050406030204" pitchFamily="18" charset="0"/>
                                      <a:ea typeface="Cambria Math" panose="02040503050406030204" pitchFamily="18" charset="0"/>
                                    </a:rPr>
                                    <m:t>−</m:t>
                                  </m:r>
                                  <m:r>
                                    <a:rPr lang="en-US" sz="2400" b="1" i="1">
                                      <a:latin typeface="Cambria Math" panose="02040503050406030204" pitchFamily="18" charset="0"/>
                                      <a:ea typeface="Cambria Math" panose="02040503050406030204" pitchFamily="18" charset="0"/>
                                    </a:rPr>
                                    <m:t>𝟏</m:t>
                                  </m:r>
                                </m:sup>
                              </m:sSup>
                            </m:fName>
                            <m:e>
                              <m:r>
                                <a:rPr lang="en-US" sz="2400" b="1" i="1">
                                  <a:latin typeface="Cambria Math" panose="02040503050406030204" pitchFamily="18" charset="0"/>
                                  <a:ea typeface="Cambria Math" panose="02040503050406030204" pitchFamily="18" charset="0"/>
                                </a:rPr>
                                <m:t>(</m:t>
                              </m:r>
                              <m:f>
                                <m:fPr>
                                  <m:ctrlPr>
                                    <a:rPr lang="en-US" sz="2400" b="1" i="1">
                                      <a:latin typeface="Cambria Math" panose="02040503050406030204" pitchFamily="18" charset="0"/>
                                      <a:ea typeface="Cambria Math" panose="02040503050406030204" pitchFamily="18" charset="0"/>
                                    </a:rPr>
                                  </m:ctrlPr>
                                </m:fPr>
                                <m:num>
                                  <m:r>
                                    <a:rPr lang="en-US" sz="2400" b="1" i="1" smtClean="0">
                                      <a:latin typeface="Cambria Math" panose="02040503050406030204" pitchFamily="18" charset="0"/>
                                      <a:ea typeface="Cambria Math" panose="02040503050406030204" pitchFamily="18" charset="0"/>
                                    </a:rPr>
                                    <m:t>𝟏𝟔</m:t>
                                  </m:r>
                                </m:num>
                                <m:den>
                                  <m:rad>
                                    <m:radPr>
                                      <m:degHide m:val="on"/>
                                      <m:ctrlPr>
                                        <a:rPr lang="en-US" sz="2400" b="1" i="1">
                                          <a:latin typeface="Cambria Math" panose="02040503050406030204" pitchFamily="18" charset="0"/>
                                        </a:rPr>
                                      </m:ctrlPr>
                                    </m:radPr>
                                    <m:deg/>
                                    <m:e>
                                      <m:sSup>
                                        <m:sSupPr>
                                          <m:ctrlPr>
                                            <a:rPr lang="en-US" sz="2400" b="1" i="1">
                                              <a:latin typeface="Cambria Math" panose="02040503050406030204" pitchFamily="18" charset="0"/>
                                            </a:rPr>
                                          </m:ctrlPr>
                                        </m:sSupPr>
                                        <m:e>
                                          <m:sSub>
                                            <m:sSubPr>
                                              <m:ctrlPr>
                                                <a:rPr lang="en-US" sz="2400" b="1" i="1">
                                                  <a:latin typeface="Cambria Math" panose="02040503050406030204" pitchFamily="18" charset="0"/>
                                                </a:rPr>
                                              </m:ctrlPr>
                                            </m:sSubPr>
                                            <m:e>
                                              <m:r>
                                                <a:rPr lang="en-US" sz="2400" b="1" i="1">
                                                  <a:latin typeface="Cambria Math" panose="02040503050406030204" pitchFamily="18" charset="0"/>
                                                </a:rPr>
                                                <m:t>𝑭</m:t>
                                              </m:r>
                                            </m:e>
                                            <m:sub>
                                              <m:r>
                                                <a:rPr lang="en-US" sz="2400" b="1" i="1">
                                                  <a:latin typeface="Cambria Math" panose="02040503050406030204" pitchFamily="18" charset="0"/>
                                                </a:rPr>
                                                <m:t>𝒙</m:t>
                                              </m:r>
                                            </m:sub>
                                          </m:sSub>
                                        </m:e>
                                        <m:sup>
                                          <m:r>
                                            <a:rPr lang="en-US" sz="2400" b="1" i="1">
                                              <a:latin typeface="Cambria Math" panose="02040503050406030204" pitchFamily="18" charset="0"/>
                                            </a:rPr>
                                            <m:t>𝟐</m:t>
                                          </m:r>
                                        </m:sup>
                                      </m:sSup>
                                      <m:r>
                                        <a:rPr lang="en-US" sz="2400" b="1" i="1">
                                          <a:latin typeface="Cambria Math" panose="02040503050406030204" pitchFamily="18" charset="0"/>
                                        </a:rPr>
                                        <m:t>+</m:t>
                                      </m:r>
                                      <m:sSup>
                                        <m:sSupPr>
                                          <m:ctrlPr>
                                            <a:rPr lang="en-US" sz="2400" b="1" i="1">
                                              <a:latin typeface="Cambria Math" panose="02040503050406030204" pitchFamily="18" charset="0"/>
                                            </a:rPr>
                                          </m:ctrlPr>
                                        </m:sSupPr>
                                        <m:e>
                                          <m:sSub>
                                            <m:sSubPr>
                                              <m:ctrlPr>
                                                <a:rPr lang="en-US" sz="2400" b="1" i="1">
                                                  <a:latin typeface="Cambria Math" panose="02040503050406030204" pitchFamily="18" charset="0"/>
                                                </a:rPr>
                                              </m:ctrlPr>
                                            </m:sSubPr>
                                            <m:e>
                                              <m:r>
                                                <a:rPr lang="en-US" sz="2400" b="1" i="1">
                                                  <a:latin typeface="Cambria Math" panose="02040503050406030204" pitchFamily="18" charset="0"/>
                                                </a:rPr>
                                                <m:t>𝑭</m:t>
                                              </m:r>
                                            </m:e>
                                            <m:sub>
                                              <m:r>
                                                <a:rPr lang="en-US" sz="2400" b="1" i="1">
                                                  <a:latin typeface="Cambria Math" panose="02040503050406030204" pitchFamily="18" charset="0"/>
                                                </a:rPr>
                                                <m:t>𝒚</m:t>
                                              </m:r>
                                            </m:sub>
                                          </m:sSub>
                                        </m:e>
                                        <m:sup>
                                          <m:r>
                                            <a:rPr lang="en-US" sz="2400" b="1" i="1">
                                              <a:latin typeface="Cambria Math" panose="02040503050406030204" pitchFamily="18" charset="0"/>
                                            </a:rPr>
                                            <m:t>𝟐</m:t>
                                          </m:r>
                                        </m:sup>
                                      </m:sSup>
                                    </m:e>
                                  </m:rad>
                                  <m:rad>
                                    <m:radPr>
                                      <m:degHide m:val="on"/>
                                      <m:ctrlPr>
                                        <a:rPr lang="en-US" sz="2400" b="1" i="1">
                                          <a:latin typeface="Cambria Math" panose="02040503050406030204" pitchFamily="18" charset="0"/>
                                        </a:rPr>
                                      </m:ctrlPr>
                                    </m:radPr>
                                    <m:deg/>
                                    <m:e>
                                      <m:sSup>
                                        <m:sSupPr>
                                          <m:ctrlPr>
                                            <a:rPr lang="en-US" sz="2400" b="1" i="1">
                                              <a:latin typeface="Cambria Math" panose="02040503050406030204" pitchFamily="18" charset="0"/>
                                            </a:rPr>
                                          </m:ctrlPr>
                                        </m:sSupPr>
                                        <m:e>
                                          <m:r>
                                            <a:rPr lang="en-US" sz="2400" b="1" i="1" smtClean="0">
                                              <a:latin typeface="Cambria Math" panose="02040503050406030204" pitchFamily="18" charset="0"/>
                                            </a:rPr>
                                            <m:t>𝒙</m:t>
                                          </m:r>
                                        </m:e>
                                        <m:sup>
                                          <m:r>
                                            <a:rPr lang="en-US" sz="2400" b="1" i="1">
                                              <a:latin typeface="Cambria Math" panose="02040503050406030204" pitchFamily="18" charset="0"/>
                                            </a:rPr>
                                            <m:t>𝟐</m:t>
                                          </m:r>
                                        </m:sup>
                                      </m:sSup>
                                      <m:r>
                                        <a:rPr lang="en-US" sz="2400" b="1" i="1">
                                          <a:latin typeface="Cambria Math" panose="02040503050406030204" pitchFamily="18" charset="0"/>
                                        </a:rPr>
                                        <m:t>+</m:t>
                                      </m:r>
                                      <m:sSup>
                                        <m:sSupPr>
                                          <m:ctrlPr>
                                            <a:rPr lang="en-US" sz="2400" b="1" i="1">
                                              <a:latin typeface="Cambria Math" panose="02040503050406030204" pitchFamily="18" charset="0"/>
                                            </a:rPr>
                                          </m:ctrlPr>
                                        </m:sSupPr>
                                        <m:e>
                                          <m:r>
                                            <a:rPr lang="en-US" sz="2400" b="1" i="1" smtClean="0">
                                              <a:latin typeface="Cambria Math" panose="02040503050406030204" pitchFamily="18" charset="0"/>
                                            </a:rPr>
                                            <m:t>𝒚</m:t>
                                          </m:r>
                                        </m:e>
                                        <m:sup>
                                          <m:r>
                                            <a:rPr lang="en-US" sz="2400" b="1" i="1">
                                              <a:latin typeface="Cambria Math" panose="02040503050406030204" pitchFamily="18" charset="0"/>
                                            </a:rPr>
                                            <m:t>𝟐</m:t>
                                          </m:r>
                                        </m:sup>
                                      </m:sSup>
                                    </m:e>
                                  </m:rad>
                                </m:den>
                              </m:f>
                              <m:r>
                                <a:rPr lang="en-US" sz="2400" b="1" i="1">
                                  <a:latin typeface="Cambria Math" panose="02040503050406030204" pitchFamily="18" charset="0"/>
                                  <a:ea typeface="Cambria Math" panose="02040503050406030204" pitchFamily="18" charset="0"/>
                                </a:rPr>
                                <m:t>)</m:t>
                              </m:r>
                            </m:e>
                          </m:func>
                        </m:e>
                      </m:func>
                    </m:oMath>
                  </m:oMathPara>
                </a14:m>
                <a:endParaRPr lang="en-US" sz="2400" b="1" dirty="0"/>
              </a:p>
              <a:p>
                <a:pPr marL="0" indent="0">
                  <a:buNone/>
                </a:pPr>
                <a:endParaRPr lang="en-US" sz="2400" b="1" dirty="0"/>
              </a:p>
              <a:p>
                <a:pPr marL="0" indent="0">
                  <a:buNone/>
                </a:pPr>
                <a:endParaRPr lang="en-US" sz="2400" b="1" dirty="0"/>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2" y="1268760"/>
                <a:ext cx="8964488" cy="5509975"/>
              </a:xfrm>
              <a:blipFill rotWithShape="1">
                <a:blip r:embed="rId2"/>
                <a:stretch>
                  <a:fillRect l="-1020" t="-553"/>
                </a:stretch>
              </a:blipFill>
            </p:spPr>
            <p:txBody>
              <a:bodyPr/>
              <a:lstStyle/>
              <a:p>
                <a:r>
                  <a:rPr lang="ar-SA">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4</a:t>
            </a:fld>
            <a:endParaRPr lang="en-US" dirty="0"/>
          </a:p>
        </p:txBody>
      </p:sp>
    </p:spTree>
    <p:extLst>
      <p:ext uri="{BB962C8B-B14F-4D97-AF65-F5344CB8AC3E}">
        <p14:creationId xmlns:p14="http://schemas.microsoft.com/office/powerpoint/2010/main" val="2817544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endParaRPr lang="en-US" sz="2000" b="1" dirty="0"/>
          </a:p>
          <a:p>
            <a:pPr marL="0" indent="0">
              <a:buNone/>
            </a:pPr>
            <a:r>
              <a:rPr lang="en-US" sz="2400" b="1" dirty="0"/>
              <a:t>13. </a:t>
            </a:r>
            <a:r>
              <a:rPr lang="en-US" sz="2400" dirty="0"/>
              <a:t>A particle is subject to a force </a:t>
            </a:r>
            <a:r>
              <a:rPr lang="en-US" sz="2400" i="1" dirty="0" err="1"/>
              <a:t>Fx</a:t>
            </a:r>
            <a:r>
              <a:rPr lang="en-US" sz="2400" i="1" dirty="0"/>
              <a:t> </a:t>
            </a:r>
            <a:r>
              <a:rPr lang="en-US" sz="2400" dirty="0"/>
              <a:t>that varies with position as in Figure P7.13. Find the work done by the force on the particle as it moves (a) from </a:t>
            </a:r>
            <a:r>
              <a:rPr lang="en-US" sz="2400" i="1" dirty="0"/>
              <a:t>x </a:t>
            </a:r>
            <a:r>
              <a:rPr lang="en-US" sz="2400" dirty="0"/>
              <a:t>= 0 to </a:t>
            </a:r>
            <a:r>
              <a:rPr lang="en-US" sz="2400" i="1" dirty="0"/>
              <a:t>x </a:t>
            </a:r>
            <a:r>
              <a:rPr lang="en-US" sz="2400" dirty="0"/>
              <a:t>= 5.00 m, (b) from </a:t>
            </a:r>
            <a:r>
              <a:rPr lang="en-US" sz="2400" i="1" dirty="0"/>
              <a:t>x =</a:t>
            </a:r>
            <a:r>
              <a:rPr lang="en-US" sz="2400" dirty="0"/>
              <a:t> 5.00 m to </a:t>
            </a:r>
            <a:r>
              <a:rPr lang="en-US" sz="2400" i="1" dirty="0"/>
              <a:t>x =</a:t>
            </a:r>
            <a:r>
              <a:rPr lang="en-US" sz="2400" dirty="0"/>
              <a:t> 10.0 m, and (c) from </a:t>
            </a:r>
            <a:r>
              <a:rPr lang="en-US" sz="2400" i="1" dirty="0"/>
              <a:t>x </a:t>
            </a:r>
            <a:r>
              <a:rPr lang="en-US" sz="2400" dirty="0"/>
              <a:t>= 10.0 m to </a:t>
            </a:r>
            <a:r>
              <a:rPr lang="en-US" sz="2400" i="1" dirty="0"/>
              <a:t>x =</a:t>
            </a:r>
            <a:r>
              <a:rPr lang="en-US" sz="2400" dirty="0"/>
              <a:t> 15.0 m. (d) What is the total work done by the force over the distance </a:t>
            </a:r>
            <a:r>
              <a:rPr lang="en-US" sz="2400" i="1" dirty="0"/>
              <a:t>x </a:t>
            </a:r>
            <a:r>
              <a:rPr lang="en-US" sz="2400" dirty="0"/>
              <a:t>= 0 to </a:t>
            </a:r>
            <a:r>
              <a:rPr lang="en-US" sz="2400" i="1" dirty="0"/>
              <a:t>x =</a:t>
            </a:r>
            <a:r>
              <a:rPr lang="en-US" sz="2400" dirty="0"/>
              <a:t> 15.0 </a:t>
            </a:r>
            <a:r>
              <a:rPr lang="en-US" dirty="0"/>
              <a:t>m?</a:t>
            </a:r>
          </a:p>
          <a:p>
            <a:pPr marL="0" indent="0">
              <a:buNone/>
            </a:pPr>
            <a:r>
              <a:rPr lang="en-US" sz="2400" b="1" dirty="0"/>
              <a:t>SOLUTIONS TO PROBLEM:</a:t>
            </a:r>
          </a:p>
          <a:p>
            <a:pPr marL="0" indent="0">
              <a:buNone/>
            </a:pPr>
            <a:r>
              <a:rPr lang="en-US" sz="2400" dirty="0"/>
              <a:t>(a) 7.5 J  (b) 15 J (c) 7.5 J (d) 30 J</a:t>
            </a:r>
          </a:p>
          <a:p>
            <a:pPr marL="0" indent="0">
              <a:buNone/>
            </a:pPr>
            <a:endParaRPr lang="en-US" sz="2400" b="1" dirty="0"/>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5</a:t>
            </a:fld>
            <a:endParaRPr lang="en-US" dirty="0"/>
          </a:p>
        </p:txBody>
      </p:sp>
      <p:pic>
        <p:nvPicPr>
          <p:cNvPr id="4" name="صورة 3"/>
          <p:cNvPicPr>
            <a:picLocks noChangeAspect="1"/>
          </p:cNvPicPr>
          <p:nvPr/>
        </p:nvPicPr>
        <p:blipFill>
          <a:blip r:embed="rId2"/>
          <a:stretch>
            <a:fillRect/>
          </a:stretch>
        </p:blipFill>
        <p:spPr>
          <a:xfrm>
            <a:off x="5004048" y="3978275"/>
            <a:ext cx="4084797" cy="2743200"/>
          </a:xfrm>
          <a:prstGeom prst="rect">
            <a:avLst/>
          </a:prstGeom>
        </p:spPr>
      </p:pic>
    </p:spTree>
    <p:extLst>
      <p:ext uri="{BB962C8B-B14F-4D97-AF65-F5344CB8AC3E}">
        <p14:creationId xmlns:p14="http://schemas.microsoft.com/office/powerpoint/2010/main" val="269763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6C0C9DF-47BE-457D-9FA4-59BADC70679E}" type="slidenum">
              <a:rPr lang="en-US" smtClean="0"/>
              <a:t>6</a:t>
            </a:fld>
            <a:endParaRPr lang="en-US"/>
          </a:p>
        </p:txBody>
      </p:sp>
      <p:pic>
        <p:nvPicPr>
          <p:cNvPr id="5" name="Picture 4"/>
          <p:cNvPicPr>
            <a:picLocks noChangeAspect="1"/>
          </p:cNvPicPr>
          <p:nvPr/>
        </p:nvPicPr>
        <p:blipFill>
          <a:blip r:embed="rId2"/>
          <a:stretch>
            <a:fillRect/>
          </a:stretch>
        </p:blipFill>
        <p:spPr>
          <a:xfrm>
            <a:off x="179512" y="332656"/>
            <a:ext cx="8756791" cy="5184576"/>
          </a:xfrm>
          <a:prstGeom prst="rect">
            <a:avLst/>
          </a:prstGeom>
        </p:spPr>
      </p:pic>
    </p:spTree>
    <p:extLst>
      <p:ext uri="{BB962C8B-B14F-4D97-AF65-F5344CB8AC3E}">
        <p14:creationId xmlns:p14="http://schemas.microsoft.com/office/powerpoint/2010/main" val="1593156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endParaRPr lang="en-US" sz="2000" b="1" dirty="0"/>
              </a:p>
              <a:p>
                <a:pPr marL="0" indent="0">
                  <a:buNone/>
                </a:pPr>
                <a:r>
                  <a:rPr lang="en-US" sz="2400" b="1" dirty="0"/>
                  <a:t>14. </a:t>
                </a:r>
                <a:r>
                  <a:rPr lang="en-US" sz="2400" dirty="0"/>
                  <a:t>A force </a:t>
                </a:r>
                <a:r>
                  <a:rPr lang="en-US" sz="2400" b="1" dirty="0"/>
                  <a:t>F =</a:t>
                </a:r>
                <a:r>
                  <a:rPr lang="en-US" sz="2400" dirty="0"/>
                  <a:t> (4</a:t>
                </a:r>
                <a:r>
                  <a:rPr lang="en-US" sz="2400" i="1" dirty="0"/>
                  <a:t>x</a:t>
                </a:r>
                <a:r>
                  <a:rPr lang="en-US" sz="2400" dirty="0"/>
                  <a:t>ˆ</a:t>
                </a:r>
                <a:r>
                  <a:rPr lang="en-US" sz="2400" b="1" dirty="0"/>
                  <a:t>i </a:t>
                </a:r>
                <a:r>
                  <a:rPr lang="en-US" sz="2400" dirty="0"/>
                  <a:t>+ 3</a:t>
                </a:r>
                <a:r>
                  <a:rPr lang="en-US" sz="2400" i="1" dirty="0"/>
                  <a:t>y</a:t>
                </a:r>
                <a:r>
                  <a:rPr lang="en-US" sz="2400" dirty="0"/>
                  <a:t>ˆ</a:t>
                </a:r>
                <a:r>
                  <a:rPr lang="en-US" sz="2400" b="1" dirty="0"/>
                  <a:t>j</a:t>
                </a:r>
                <a:r>
                  <a:rPr lang="en-US" sz="2400" dirty="0"/>
                  <a:t>) N acts on an object as the object moves in the </a:t>
                </a:r>
                <a:r>
                  <a:rPr lang="en-US" sz="2400" i="1" dirty="0"/>
                  <a:t>x </a:t>
                </a:r>
                <a:r>
                  <a:rPr lang="en-US" sz="2400" dirty="0"/>
                  <a:t>direction from the origin to </a:t>
                </a:r>
                <a:r>
                  <a:rPr lang="en-US" sz="2400" i="1" dirty="0"/>
                  <a:t>x =</a:t>
                </a:r>
                <a:r>
                  <a:rPr lang="en-US" sz="2400" dirty="0"/>
                  <a:t> 5.00 m. Find the work</a:t>
                </a:r>
              </a:p>
              <a:p>
                <a:pPr marL="0" indent="0">
                  <a:buNone/>
                </a:pPr>
                <a:r>
                  <a:rPr lang="en-US" sz="2400" dirty="0"/>
                  <a:t> done on the object by the force.</a:t>
                </a:r>
              </a:p>
              <a:p>
                <a:pPr marL="0" indent="0">
                  <a:buNone/>
                </a:pPr>
                <a:r>
                  <a:rPr lang="en-US" sz="2400" b="1" dirty="0"/>
                  <a:t>SOLUTIONS TO PROBLEM:</a:t>
                </a:r>
              </a:p>
              <a:p>
                <a:pPr marL="0" indent="0">
                  <a:buNone/>
                </a:pPr>
                <a:endParaRPr lang="en-US" sz="2400" b="1" dirty="0"/>
              </a:p>
              <a:p>
                <a:pPr marL="0" indent="0">
                  <a:buNone/>
                </a:pPr>
                <a:r>
                  <a:rPr lang="en-US" sz="2400" b="1" dirty="0" err="1"/>
                  <a:t>Answ</a:t>
                </a:r>
                <a:r>
                  <a:rPr lang="en-US" sz="2400" b="1" dirty="0"/>
                  <a:t>.: 50 J</a:t>
                </a:r>
              </a:p>
              <a:p>
                <a:pPr marL="0" indent="0">
                  <a:buNone/>
                </a:pPr>
                <a14:m>
                  <m:oMath xmlns:m="http://schemas.openxmlformats.org/officeDocument/2006/math">
                    <m:r>
                      <m:rPr>
                        <m:sty m:val="p"/>
                      </m:rPr>
                      <a:rPr lang="en-US" sz="2400">
                        <a:latin typeface="Cambria Math"/>
                      </a:rPr>
                      <m:t>W</m:t>
                    </m:r>
                    <m:r>
                      <a:rPr lang="en-US" sz="2400">
                        <a:latin typeface="Cambria Math"/>
                      </a:rPr>
                      <m:t>=</m:t>
                    </m:r>
                    <m:nary>
                      <m:naryPr>
                        <m:ctrlPr>
                          <a:rPr lang="en-US" sz="2400" i="1" smtClean="0">
                            <a:latin typeface="Cambria Math" panose="02040503050406030204" pitchFamily="18" charset="0"/>
                          </a:rPr>
                        </m:ctrlPr>
                      </m:naryPr>
                      <m:sub>
                        <m:r>
                          <m:rPr>
                            <m:brk m:alnAt="23"/>
                          </m:rPr>
                          <a:rPr lang="en-GB" sz="2400" b="0" i="1" smtClean="0">
                            <a:latin typeface="Cambria Math" panose="02040503050406030204" pitchFamily="18" charset="0"/>
                          </a:rPr>
                          <m:t>𝑖</m:t>
                        </m:r>
                      </m:sub>
                      <m:sup>
                        <m:r>
                          <a:rPr lang="en-GB" sz="2400" b="0" i="1" smtClean="0">
                            <a:latin typeface="Cambria Math" panose="02040503050406030204" pitchFamily="18" charset="0"/>
                          </a:rPr>
                          <m:t>𝑓</m:t>
                        </m:r>
                      </m:sup>
                      <m:e>
                        <m:r>
                          <a:rPr lang="en-US" sz="2400" b="1" i="1">
                            <a:latin typeface="Cambria Math" panose="02040503050406030204" pitchFamily="18" charset="0"/>
                          </a:rPr>
                          <m:t>𝐅</m:t>
                        </m:r>
                        <m:r>
                          <a:rPr lang="en-GB" sz="2400" b="1">
                            <a:latin typeface="Cambria Math" panose="02040503050406030204" pitchFamily="18" charset="0"/>
                          </a:rPr>
                          <m:t>.</m:t>
                        </m:r>
                        <m:r>
                          <a:rPr lang="en-US" sz="2400" b="1">
                            <a:latin typeface="Cambria Math"/>
                          </a:rPr>
                          <m:t> </m:t>
                        </m:r>
                        <m:r>
                          <a:rPr lang="en-US" sz="2400" b="1" i="1">
                            <a:latin typeface="Cambria Math"/>
                          </a:rPr>
                          <m:t>𝐝</m:t>
                        </m:r>
                        <m:r>
                          <a:rPr lang="en-US" sz="2400" b="1" i="1">
                            <a:latin typeface="Cambria Math" panose="02040503050406030204" pitchFamily="18" charset="0"/>
                          </a:rPr>
                          <m:t>𝒓</m:t>
                        </m:r>
                      </m:e>
                    </m:nary>
                  </m:oMath>
                </a14:m>
                <a:r>
                  <a:rPr lang="en-US" sz="2400" b="1" dirty="0"/>
                  <a:t>=</a:t>
                </a:r>
                <a14:m>
                  <m:oMath xmlns:m="http://schemas.openxmlformats.org/officeDocument/2006/math">
                    <m:nary>
                      <m:naryPr>
                        <m:ctrlPr>
                          <a:rPr lang="en-US" sz="2400" i="1">
                            <a:latin typeface="Cambria Math" panose="02040503050406030204" pitchFamily="18" charset="0"/>
                          </a:rPr>
                        </m:ctrlPr>
                      </m:naryPr>
                      <m:sub>
                        <m:r>
                          <m:rPr>
                            <m:brk m:alnAt="23"/>
                          </m:rPr>
                          <a:rPr lang="en-GB" sz="2400" i="1">
                            <a:latin typeface="Cambria Math" panose="02040503050406030204" pitchFamily="18" charset="0"/>
                          </a:rPr>
                          <m:t>0</m:t>
                        </m:r>
                      </m:sub>
                      <m:sup>
                        <m:r>
                          <a:rPr lang="en-GB" sz="2400" i="1">
                            <a:latin typeface="Cambria Math" panose="02040503050406030204" pitchFamily="18" charset="0"/>
                          </a:rPr>
                          <m:t>5</m:t>
                        </m:r>
                      </m:sup>
                      <m:e>
                        <m:r>
                          <a:rPr lang="en-US" sz="2400" b="1" i="1">
                            <a:latin typeface="Cambria Math" panose="02040503050406030204" pitchFamily="18" charset="0"/>
                          </a:rPr>
                          <m:t>𝐅</m:t>
                        </m:r>
                        <m:r>
                          <a:rPr lang="en-GB" sz="2400" b="1">
                            <a:latin typeface="Cambria Math" panose="02040503050406030204" pitchFamily="18" charset="0"/>
                          </a:rPr>
                          <m:t>.</m:t>
                        </m:r>
                        <m:r>
                          <a:rPr lang="en-US" sz="2400" b="1">
                            <a:latin typeface="Cambria Math"/>
                          </a:rPr>
                          <m:t> </m:t>
                        </m:r>
                        <m:r>
                          <a:rPr lang="en-US" sz="2400" b="1" i="1">
                            <a:latin typeface="Cambria Math"/>
                          </a:rPr>
                          <m:t>𝐝</m:t>
                        </m:r>
                        <m:r>
                          <a:rPr lang="en-GB" sz="2400" b="1" i="1" smtClean="0">
                            <a:latin typeface="Cambria Math" panose="02040503050406030204" pitchFamily="18" charset="0"/>
                          </a:rPr>
                          <m:t>𝒙</m:t>
                        </m:r>
                        <m:r>
                          <a:rPr lang="en-GB" sz="2400" b="1" i="1" smtClean="0">
                            <a:latin typeface="Cambria Math" panose="02040503050406030204" pitchFamily="18" charset="0"/>
                          </a:rPr>
                          <m:t> </m:t>
                        </m:r>
                        <m:acc>
                          <m:accPr>
                            <m:chr m:val="̂"/>
                            <m:ctrlPr>
                              <a:rPr lang="en-GB" sz="2400" b="1" i="1" smtClean="0">
                                <a:latin typeface="Cambria Math" panose="02040503050406030204" pitchFamily="18" charset="0"/>
                              </a:rPr>
                            </m:ctrlPr>
                          </m:accPr>
                          <m:e>
                            <m:r>
                              <a:rPr lang="en-GB" sz="2400" b="0" i="1" smtClean="0">
                                <a:latin typeface="Cambria Math" panose="02040503050406030204" pitchFamily="18" charset="0"/>
                              </a:rPr>
                              <m:t>𝑖</m:t>
                            </m:r>
                          </m:e>
                        </m:acc>
                      </m:e>
                    </m:nary>
                  </m:oMath>
                </a14:m>
                <a:endParaRPr lang="en-US" sz="2400" b="1" dirty="0"/>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2" y="1268760"/>
                <a:ext cx="8964488" cy="5509975"/>
              </a:xfrm>
              <a:blipFill rotWithShape="1">
                <a:blip r:embed="rId2"/>
                <a:stretch>
                  <a:fillRect l="-1020" t="-553"/>
                </a:stretch>
              </a:blipFill>
            </p:spPr>
            <p:txBody>
              <a:bodyPr/>
              <a:lstStyle/>
              <a:p>
                <a:r>
                  <a:rPr lang="ar-SA">
                    <a:noFill/>
                  </a:rPr>
                  <a:t> </a:t>
                </a:r>
              </a:p>
            </p:txBody>
          </p:sp>
        </mc:Fallback>
      </mc:AlternateContent>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7</a:t>
            </a:fld>
            <a:endParaRPr lang="en-US" dirty="0"/>
          </a:p>
        </p:txBody>
      </p:sp>
    </p:spTree>
    <p:extLst>
      <p:ext uri="{BB962C8B-B14F-4D97-AF65-F5344CB8AC3E}">
        <p14:creationId xmlns:p14="http://schemas.microsoft.com/office/powerpoint/2010/main" val="10432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endParaRPr lang="en-US" sz="2000" b="1" dirty="0"/>
          </a:p>
          <a:p>
            <a:pPr marL="0" indent="0">
              <a:buNone/>
            </a:pPr>
            <a:r>
              <a:rPr lang="en-US" sz="2400" b="1" dirty="0"/>
              <a:t>15. </a:t>
            </a:r>
            <a:r>
              <a:rPr lang="en-US" sz="2400" dirty="0"/>
              <a:t>When a 4.00-kg object is hung vertically on a certain light spring that obeys Hooke’s law, the spring stretches 2.50 cm. If the 4.00-kg object is removed, (a) how far will the spring stretch if a 1.50-kg block is hung on it, and (b) how much work must an external agent do to stretch the same spring 4.00 cm from its </a:t>
            </a:r>
            <a:r>
              <a:rPr lang="en-US" sz="2400" dirty="0" err="1"/>
              <a:t>unstretched</a:t>
            </a:r>
            <a:r>
              <a:rPr lang="en-US" sz="2400" dirty="0"/>
              <a:t> position?</a:t>
            </a:r>
          </a:p>
          <a:p>
            <a:pPr marL="0" indent="0">
              <a:buNone/>
            </a:pPr>
            <a:r>
              <a:rPr lang="en-US" sz="2400" b="1" dirty="0"/>
              <a:t>SOLUTIONS TO PROBLEM:</a:t>
            </a:r>
          </a:p>
          <a:p>
            <a:pPr marL="0" indent="0">
              <a:buNone/>
            </a:pPr>
            <a:endParaRPr lang="en-US" sz="2400" dirty="0"/>
          </a:p>
          <a:p>
            <a:pPr marL="457200" indent="-457200">
              <a:buAutoNum type="alphaLcParenBoth"/>
            </a:pPr>
            <a:r>
              <a:rPr lang="en-US" sz="2400" b="1" dirty="0"/>
              <a:t>0.983 cm</a:t>
            </a:r>
          </a:p>
          <a:p>
            <a:pPr marL="457200" indent="-457200">
              <a:buAutoNum type="alphaLcParenBoth"/>
            </a:pPr>
            <a:r>
              <a:rPr lang="en-US" sz="2400" b="1" dirty="0"/>
              <a:t> 1.25 J</a:t>
            </a:r>
          </a:p>
          <a:p>
            <a:pPr marL="0" indent="0">
              <a:buNone/>
            </a:pPr>
            <a:r>
              <a:rPr lang="en-US" sz="2400" b="1" dirty="0"/>
              <a:t> </a:t>
            </a:r>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8</a:t>
            </a:fld>
            <a:endParaRPr lang="en-US" dirty="0"/>
          </a:p>
        </p:txBody>
      </p:sp>
      <p:pic>
        <p:nvPicPr>
          <p:cNvPr id="4" name="Picture 3"/>
          <p:cNvPicPr>
            <a:picLocks noChangeAspect="1"/>
          </p:cNvPicPr>
          <p:nvPr/>
        </p:nvPicPr>
        <p:blipFill>
          <a:blip r:embed="rId2"/>
          <a:stretch>
            <a:fillRect/>
          </a:stretch>
        </p:blipFill>
        <p:spPr>
          <a:xfrm>
            <a:off x="2411760" y="4303563"/>
            <a:ext cx="6288995" cy="2554437"/>
          </a:xfrm>
          <a:prstGeom prst="rect">
            <a:avLst/>
          </a:prstGeom>
        </p:spPr>
      </p:pic>
    </p:spTree>
    <p:extLst>
      <p:ext uri="{BB962C8B-B14F-4D97-AF65-F5344CB8AC3E}">
        <p14:creationId xmlns:p14="http://schemas.microsoft.com/office/powerpoint/2010/main" val="48335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r>
              <a:rPr lang="en-US" sz="4000" b="1" dirty="0">
                <a:latin typeface="Cambria" panose="02040503050406030204" pitchFamily="18" charset="0"/>
              </a:rPr>
              <a:t>PROBLEMS</a:t>
            </a:r>
          </a:p>
        </p:txBody>
      </p:sp>
      <p:sp>
        <p:nvSpPr>
          <p:cNvPr id="3" name="Content Placeholder 2"/>
          <p:cNvSpPr>
            <a:spLocks noGrp="1"/>
          </p:cNvSpPr>
          <p:nvPr>
            <p:ph idx="1"/>
          </p:nvPr>
        </p:nvSpPr>
        <p:spPr>
          <a:xfrm>
            <a:off x="179512" y="1268760"/>
            <a:ext cx="8964488" cy="5509975"/>
          </a:xfrm>
        </p:spPr>
        <p:txBody>
          <a:bodyPr>
            <a:noAutofit/>
          </a:bodyPr>
          <a:lstStyle/>
          <a:p>
            <a:pPr marL="0" indent="0">
              <a:buNone/>
            </a:pPr>
            <a:r>
              <a:rPr lang="en-US" sz="2000" b="1" dirty="0"/>
              <a:t>Section 7.4 Work Done by a Varying Force</a:t>
            </a:r>
          </a:p>
          <a:p>
            <a:pPr marL="0" indent="0">
              <a:buNone/>
            </a:pPr>
            <a:endParaRPr lang="en-US" sz="2000" b="1" dirty="0"/>
          </a:p>
          <a:p>
            <a:pPr marL="0" indent="0">
              <a:buNone/>
            </a:pPr>
            <a:r>
              <a:rPr lang="en-US" sz="2400" b="1" dirty="0"/>
              <a:t>16. </a:t>
            </a:r>
            <a:r>
              <a:rPr lang="en-US" sz="2400" dirty="0"/>
              <a:t>An archer pulls his bowstring back 0.400 m by exerting a force that increases uniformly from zero to 230 N. (a) What is the equivalent spring constant of the bow? (b) How much work does the archer do in pulling the bow?</a:t>
            </a:r>
          </a:p>
          <a:p>
            <a:pPr marL="0" indent="0">
              <a:buNone/>
            </a:pPr>
            <a:r>
              <a:rPr lang="en-US" sz="2400" b="1" dirty="0"/>
              <a:t>SOLUTIONS TO PROBLEM:</a:t>
            </a:r>
          </a:p>
          <a:p>
            <a:pPr marL="0" indent="0">
              <a:buNone/>
            </a:pPr>
            <a:endParaRPr lang="en-US" sz="2400" dirty="0"/>
          </a:p>
          <a:p>
            <a:pPr marL="457200" indent="-457200">
              <a:buAutoNum type="alphaLcParenBoth"/>
            </a:pPr>
            <a:r>
              <a:rPr lang="en-US" sz="2400" b="1" dirty="0"/>
              <a:t>575 N/m</a:t>
            </a:r>
          </a:p>
          <a:p>
            <a:pPr marL="457200" indent="-457200">
              <a:buAutoNum type="alphaLcParenBoth"/>
            </a:pPr>
            <a:r>
              <a:rPr lang="en-US" sz="2400" b="1" dirty="0"/>
              <a:t> 46 J</a:t>
            </a:r>
          </a:p>
          <a:p>
            <a:pPr marL="0" indent="0">
              <a:buNone/>
            </a:pPr>
            <a:endParaRPr lang="en-US" sz="2400" b="1" dirty="0"/>
          </a:p>
          <a:p>
            <a:pPr marL="0" indent="0">
              <a:buNone/>
            </a:pPr>
            <a:endParaRPr lang="en-US" sz="2400" dirty="0"/>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9</a:t>
            </a:fld>
            <a:endParaRPr lang="en-US" dirty="0"/>
          </a:p>
        </p:txBody>
      </p:sp>
      <p:pic>
        <p:nvPicPr>
          <p:cNvPr id="7" name="Picture 6"/>
          <p:cNvPicPr>
            <a:picLocks noChangeAspect="1"/>
          </p:cNvPicPr>
          <p:nvPr/>
        </p:nvPicPr>
        <p:blipFill>
          <a:blip r:embed="rId2"/>
          <a:stretch>
            <a:fillRect/>
          </a:stretch>
        </p:blipFill>
        <p:spPr>
          <a:xfrm>
            <a:off x="3059832" y="3954235"/>
            <a:ext cx="5904656" cy="1562997"/>
          </a:xfrm>
          <a:prstGeom prst="rect">
            <a:avLst/>
          </a:prstGeom>
        </p:spPr>
      </p:pic>
      <p:sp>
        <p:nvSpPr>
          <p:cNvPr id="9" name="TextBox 8"/>
          <p:cNvSpPr txBox="1"/>
          <p:nvPr/>
        </p:nvSpPr>
        <p:spPr>
          <a:xfrm>
            <a:off x="4283968" y="5735622"/>
            <a:ext cx="2952328" cy="369332"/>
          </a:xfrm>
          <a:prstGeom prst="rect">
            <a:avLst/>
          </a:prstGeom>
          <a:noFill/>
        </p:spPr>
        <p:txBody>
          <a:bodyPr wrap="square" rtlCol="1">
            <a:spAutoFit/>
          </a:bodyPr>
          <a:lstStyle/>
          <a:p>
            <a:r>
              <a:rPr lang="en-GB" dirty="0"/>
              <a:t>W=1/2 kx</a:t>
            </a:r>
            <a:r>
              <a:rPr lang="en-GB" baseline="30000" dirty="0"/>
              <a:t>2</a:t>
            </a:r>
            <a:r>
              <a:rPr lang="en-GB" dirty="0"/>
              <a:t> = 46.0 J</a:t>
            </a:r>
            <a:endParaRPr lang="ar-SA" dirty="0"/>
          </a:p>
        </p:txBody>
      </p:sp>
    </p:spTree>
    <p:extLst>
      <p:ext uri="{BB962C8B-B14F-4D97-AF65-F5344CB8AC3E}">
        <p14:creationId xmlns:p14="http://schemas.microsoft.com/office/powerpoint/2010/main" val="2053220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20302</TotalTime>
  <Words>1892</Words>
  <Application>Microsoft Office PowerPoint</Application>
  <PresentationFormat>On-screen Show (4:3)</PresentationFormat>
  <Paragraphs>188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Cambria</vt:lpstr>
      <vt:lpstr>Cambria Math</vt:lpstr>
      <vt:lpstr>Times New Roman</vt:lpstr>
      <vt:lpstr>Office Theme</vt:lpstr>
      <vt:lpstr> Phys 110  Chapter 7  Energy and Energy Transfer </vt:lpstr>
      <vt:lpstr>PROBLEMS</vt:lpstr>
      <vt:lpstr>PROBLEMS</vt:lpstr>
      <vt:lpstr>PROBLEMS</vt:lpstr>
      <vt:lpstr>PROBLEMS</vt:lpstr>
      <vt:lpstr>PowerPoint Presentation</vt:lpstr>
      <vt:lpstr>PROBLEMS</vt:lpstr>
      <vt:lpstr>PROBLEMS</vt:lpstr>
      <vt:lpstr>PROBLEMS</vt:lpstr>
      <vt:lpstr>PROBLEMS</vt:lpstr>
      <vt:lpstr>PROBLEMS</vt:lpstr>
      <vt:lpstr>PROBLEMS</vt:lpstr>
      <vt:lpstr>PROBLEMS</vt:lpstr>
      <vt:lpstr>PROBLEMS</vt:lpstr>
      <vt:lpstr>PROBLEMS</vt:lpstr>
      <vt:lpstr>PROBLEMS</vt:lpstr>
      <vt:lpstr>PowerPoint Presentation</vt:lpstr>
      <vt:lpstr>PROBLEMS</vt:lpstr>
      <vt:lpstr>PowerPoint Presentation</vt:lpstr>
      <vt:lpstr>PROBLEMS</vt:lpstr>
      <vt:lpstr>PowerPoint Presentation</vt:lpstr>
      <vt:lpstr>PROBLEMS</vt:lpstr>
      <vt:lpstr>PROBLEMS</vt:lpstr>
      <vt:lpstr>PROBLEMS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PhD thesis</dc:title>
  <dc:creator>mhezam</dc:creator>
  <cp:lastModifiedBy>Bandar Al-Asbahi</cp:lastModifiedBy>
  <cp:revision>462</cp:revision>
  <dcterms:created xsi:type="dcterms:W3CDTF">2017-05-19T19:23:24Z</dcterms:created>
  <dcterms:modified xsi:type="dcterms:W3CDTF">2024-03-19T12:08:55Z</dcterms:modified>
</cp:coreProperties>
</file>