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4" r:id="rId3"/>
    <p:sldId id="257" r:id="rId4"/>
    <p:sldId id="258" r:id="rId5"/>
    <p:sldId id="262" r:id="rId6"/>
    <p:sldId id="259" r:id="rId7"/>
    <p:sldId id="280" r:id="rId8"/>
    <p:sldId id="281" r:id="rId9"/>
    <p:sldId id="276" r:id="rId10"/>
    <p:sldId id="282" r:id="rId11"/>
    <p:sldId id="283" r:id="rId12"/>
    <p:sldId id="284" r:id="rId13"/>
    <p:sldId id="285" r:id="rId14"/>
    <p:sldId id="289" r:id="rId15"/>
    <p:sldId id="291" r:id="rId16"/>
    <p:sldId id="290" r:id="rId17"/>
    <p:sldId id="286" r:id="rId18"/>
    <p:sldId id="288" r:id="rId19"/>
    <p:sldId id="292" r:id="rId20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CE039-DA50-42E5-836F-E65DC0C8BC4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B7399F-122A-4629-A8FC-690D2D1984B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28873-719E-4C99-8EB3-D2DEE30309D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AAD808-D91F-4F5C-A604-3F61427E0BAA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85853-B3F7-48BB-83A1-203F5C80A348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8827F7-6FBB-4406-8A83-2D9C8B4238C4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7F935-445D-470D-93E6-0FC4CB1FEC22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3008F-CC77-42F1-B8A8-447B21ACB8A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9254F-BD96-42A8-8FF6-8EAB3505F68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31A7A-9C40-4590-90E7-DA5B6CD0DC89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9CD09-EEB8-4AAF-BCCD-476BE71CDD65}" type="slidenum">
              <a:rPr lang="ar-SA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B7FFE7DA-49C6-4DEE-AB4A-C7B06BC7E526}" type="slidenum">
              <a:rPr lang="ar-SA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Database structure and space</a:t>
            </a:r>
            <a:br>
              <a:rPr lang="en-US"/>
            </a:br>
            <a:r>
              <a:rPr lang="en-US"/>
              <a:t>Management 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Allocate More Space for a Database</a:t>
            </a:r>
            <a:r>
              <a:rPr lang="ar-SA" sz="4000"/>
              <a:t> </a:t>
            </a:r>
            <a:endParaRPr lang="en-US" sz="40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sz="2800"/>
              <a:t>The size of a tablespace is the size of the datafiles that constitute the tablespace. The size of a database is the collective size of the tablespaces that constitute the database.</a:t>
            </a:r>
          </a:p>
          <a:p>
            <a:pPr algn="l" rtl="0">
              <a:lnSpc>
                <a:spcPct val="90000"/>
              </a:lnSpc>
            </a:pPr>
            <a:r>
              <a:rPr lang="en-US" sz="2800"/>
              <a:t>You can enlarge a database in three ways:</a:t>
            </a:r>
          </a:p>
          <a:p>
            <a:pPr lvl="1" algn="l" rtl="0">
              <a:lnSpc>
                <a:spcPct val="90000"/>
              </a:lnSpc>
            </a:pPr>
            <a:r>
              <a:rPr lang="en-US" sz="2400"/>
              <a:t>Add a datafile to a tablespace</a:t>
            </a:r>
          </a:p>
          <a:p>
            <a:pPr lvl="1" algn="l" rtl="0">
              <a:lnSpc>
                <a:spcPct val="90000"/>
              </a:lnSpc>
            </a:pPr>
            <a:r>
              <a:rPr lang="en-US" sz="2400"/>
              <a:t>Add a new tablespace</a:t>
            </a:r>
          </a:p>
          <a:p>
            <a:pPr lvl="1" algn="l" rtl="0">
              <a:lnSpc>
                <a:spcPct val="90000"/>
              </a:lnSpc>
            </a:pPr>
            <a:r>
              <a:rPr lang="en-US" sz="2400"/>
              <a:t>Increase the size of a datafile</a:t>
            </a:r>
          </a:p>
          <a:p>
            <a:pPr lvl="1" algn="l" rtl="0">
              <a:lnSpc>
                <a:spcPct val="90000"/>
              </a:lnSpc>
            </a:pPr>
            <a:r>
              <a:rPr lang="en-US" sz="2400"/>
              <a:t>When you add another datafile to an existing tablespace, you increase the amount of disk space allocated for the corresponding tablespace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endParaRPr lang="en-US"/>
          </a:p>
        </p:txBody>
      </p:sp>
      <p:pic>
        <p:nvPicPr>
          <p:cNvPr id="33796" name="Picture 4" descr="cncpt0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60350"/>
            <a:ext cx="8207375" cy="5832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Tx/>
              <a:buNone/>
            </a:pPr>
            <a:endParaRPr lang="en-US"/>
          </a:p>
        </p:txBody>
      </p:sp>
      <p:pic>
        <p:nvPicPr>
          <p:cNvPr id="34820" name="Picture 4" descr="cncpt0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60350"/>
            <a:ext cx="8207375" cy="590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buFontTx/>
              <a:buNone/>
            </a:pPr>
            <a:endParaRPr lang="en-US"/>
          </a:p>
        </p:txBody>
      </p:sp>
      <p:pic>
        <p:nvPicPr>
          <p:cNvPr id="35844" name="Picture 4" descr="cncpt0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60350"/>
            <a:ext cx="8207375" cy="590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Create table space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altLang="zh-CN" sz="2800" b="1">
                <a:solidFill>
                  <a:srgbClr val="000000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CREATE TABLESPACE </a:t>
            </a:r>
            <a:r>
              <a:rPr lang="en-US" altLang="zh-CN" sz="2000" b="1" i="1">
                <a:solidFill>
                  <a:srgbClr val="0000FF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tablespace_name</a:t>
            </a:r>
            <a:r>
              <a:rPr lang="en-US" altLang="zh-CN" sz="2800">
                <a:solidFill>
                  <a:srgbClr val="000000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      </a:t>
            </a:r>
            <a:r>
              <a:rPr lang="en-US" altLang="zh-CN" sz="2800" b="1">
                <a:solidFill>
                  <a:srgbClr val="000000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DATAFILE  </a:t>
            </a:r>
            <a:r>
              <a:rPr lang="en-US" altLang="zh-CN" sz="2000" b="1" i="1">
                <a:solidFill>
                  <a:srgbClr val="0000FF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file_name</a:t>
            </a:r>
            <a:r>
              <a:rPr lang="en-US" altLang="zh-CN" sz="2800" b="1">
                <a:solidFill>
                  <a:srgbClr val="000000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      [SIZE </a:t>
            </a:r>
            <a:r>
              <a:rPr lang="en-US" altLang="zh-CN" sz="2000" b="1" i="1">
                <a:solidFill>
                  <a:srgbClr val="0000FF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integer</a:t>
            </a:r>
            <a:r>
              <a:rPr lang="en-US" altLang="zh-CN" sz="2800" b="1">
                <a:solidFill>
                  <a:srgbClr val="000000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 M] [REUSE]</a:t>
            </a:r>
            <a:r>
              <a:rPr lang="en-US" altLang="zh-CN" sz="2800">
                <a:solidFill>
                  <a:srgbClr val="000000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      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   DEFAULT STORAGE (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        INITIAL</a:t>
            </a:r>
            <a:r>
              <a:rPr lang="en-US" altLang="zh-CN" sz="2000" b="1" i="1">
                <a:solidFill>
                  <a:srgbClr val="0000FF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 integer</a:t>
            </a:r>
            <a:r>
              <a:rPr lang="en-US" altLang="zh-CN" sz="2800" b="1">
                <a:solidFill>
                  <a:srgbClr val="000000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 M</a:t>
            </a:r>
            <a:r>
              <a:rPr lang="en-US" altLang="zh-CN" sz="2800">
                <a:solidFill>
                  <a:srgbClr val="000000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    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altLang="zh-CN" sz="2800">
                <a:solidFill>
                  <a:srgbClr val="000000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        </a:t>
            </a:r>
            <a:r>
              <a:rPr lang="en-US" altLang="zh-CN" sz="2800" b="1">
                <a:solidFill>
                  <a:srgbClr val="000000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NEXT </a:t>
            </a:r>
            <a:r>
              <a:rPr lang="en-US" altLang="zh-CN" sz="2000" b="1" i="1">
                <a:solidFill>
                  <a:srgbClr val="0000FF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integer </a:t>
            </a:r>
            <a:r>
              <a:rPr lang="en-US" altLang="zh-CN" sz="2800" b="1">
                <a:solidFill>
                  <a:srgbClr val="000000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M 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        MINEXTENTS</a:t>
            </a:r>
            <a:r>
              <a:rPr lang="en-US" altLang="zh-CN" sz="2000" b="1" i="1">
                <a:solidFill>
                  <a:srgbClr val="0000FF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 integer 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        MAXEXTENTS </a:t>
            </a:r>
            <a:r>
              <a:rPr lang="en-US" altLang="zh-CN" sz="2000" b="1" i="1">
                <a:solidFill>
                  <a:srgbClr val="0000FF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integer</a:t>
            </a:r>
            <a:r>
              <a:rPr lang="en-US" altLang="zh-CN" sz="2800">
                <a:solidFill>
                  <a:srgbClr val="000000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 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        PCTINCREASE </a:t>
            </a:r>
            <a:r>
              <a:rPr lang="en-US" altLang="zh-CN" sz="2000" b="1" i="1">
                <a:solidFill>
                  <a:srgbClr val="0000FF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integer</a:t>
            </a:r>
            <a:r>
              <a:rPr lang="en-US" altLang="zh-CN" sz="2800" b="1">
                <a:solidFill>
                  <a:srgbClr val="000000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)          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        ONLINE </a:t>
            </a:r>
            <a:r>
              <a:rPr lang="en-US" altLang="zh-CN" sz="2000" b="1" i="1">
                <a:solidFill>
                  <a:srgbClr val="0000FF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or</a:t>
            </a:r>
            <a:r>
              <a:rPr lang="en-US" altLang="zh-CN" sz="2800" b="1">
                <a:solidFill>
                  <a:srgbClr val="000000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 OFFLINE   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altLang="zh-CN" sz="2800" b="1">
                <a:solidFill>
                  <a:srgbClr val="000000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        PERMANENT </a:t>
            </a:r>
            <a:r>
              <a:rPr lang="en-US" altLang="zh-CN" sz="2000" b="1" i="1">
                <a:solidFill>
                  <a:srgbClr val="0000FF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or</a:t>
            </a:r>
            <a:r>
              <a:rPr lang="en-US" altLang="zh-CN" sz="2800" b="1">
                <a:solidFill>
                  <a:srgbClr val="000000"/>
                </a:solidFill>
                <a:latin typeface="Arial Unicode MS" pitchFamily="34" charset="-128"/>
                <a:ea typeface="SimSun" pitchFamily="2" charset="-122"/>
                <a:cs typeface="Courier New" pitchFamily="49" charset="0"/>
              </a:rPr>
              <a:t> TEMPORARY;</a:t>
            </a:r>
            <a:r>
              <a:rPr lang="en-US" altLang="zh-CN" sz="2800">
                <a:ea typeface="SimSun" pitchFamily="2" charset="-122"/>
                <a:cs typeface="Courier New" pitchFamily="49" charset="0"/>
              </a:rPr>
              <a:t> </a:t>
            </a:r>
            <a:endParaRPr lang="en-US" sz="2800">
              <a:ea typeface="SimSun" pitchFamily="2" charset="-122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Create table space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altLang="zh-CN" sz="2400" b="1" u="sng">
                <a:solidFill>
                  <a:srgbClr val="FF0000"/>
                </a:solidFill>
                <a:ea typeface="SimSun" pitchFamily="2" charset="-122"/>
              </a:rPr>
              <a:t>TABLESPACE :</a:t>
            </a:r>
            <a:r>
              <a:rPr lang="en-US" altLang="zh-CN" sz="2400" b="1">
                <a:ea typeface="SimSun" pitchFamily="2" charset="-122"/>
              </a:rPr>
              <a:t> Tablespace in which you want the table to reside.</a:t>
            </a:r>
            <a:endParaRPr lang="en-US" altLang="zh-CN" sz="2400" b="1" u="sng">
              <a:ea typeface="SimSun" pitchFamily="2" charset="-122"/>
            </a:endParaRPr>
          </a:p>
          <a:p>
            <a:pPr algn="l" rtl="0">
              <a:lnSpc>
                <a:spcPct val="90000"/>
              </a:lnSpc>
            </a:pPr>
            <a:r>
              <a:rPr lang="en-US" altLang="zh-CN" sz="2400" b="1" u="sng">
                <a:solidFill>
                  <a:srgbClr val="FF0000"/>
                </a:solidFill>
                <a:ea typeface="SimSun" pitchFamily="2" charset="-122"/>
              </a:rPr>
              <a:t>INITIAL SIZE:</a:t>
            </a:r>
            <a:r>
              <a:rPr lang="en-US" altLang="zh-CN" sz="2400" b="1">
                <a:ea typeface="SimSun" pitchFamily="2" charset="-122"/>
              </a:rPr>
              <a:t> The size for the initial extent of the table.</a:t>
            </a:r>
            <a:endParaRPr lang="en-US" altLang="zh-CN" sz="2400" b="1" u="sng">
              <a:ea typeface="SimSun" pitchFamily="2" charset="-122"/>
            </a:endParaRPr>
          </a:p>
          <a:p>
            <a:pPr algn="l" rtl="0">
              <a:lnSpc>
                <a:spcPct val="90000"/>
              </a:lnSpc>
            </a:pPr>
            <a:r>
              <a:rPr lang="en-US" altLang="zh-CN" sz="2400" b="1" u="sng">
                <a:solidFill>
                  <a:srgbClr val="FF0000"/>
                </a:solidFill>
                <a:ea typeface="SimSun" pitchFamily="2" charset="-122"/>
              </a:rPr>
              <a:t>NEXT SIZE:</a:t>
            </a:r>
            <a:r>
              <a:rPr lang="en-US" altLang="zh-CN" sz="2400" b="1">
                <a:ea typeface="SimSun" pitchFamily="2" charset="-122"/>
              </a:rPr>
              <a:t> The value for any additional extents the table may take through growth.</a:t>
            </a:r>
            <a:endParaRPr lang="en-US" altLang="zh-CN" sz="2400" b="1" u="sng">
              <a:ea typeface="SimSun" pitchFamily="2" charset="-122"/>
            </a:endParaRPr>
          </a:p>
          <a:p>
            <a:pPr algn="l" rtl="0">
              <a:lnSpc>
                <a:spcPct val="90000"/>
              </a:lnSpc>
            </a:pPr>
            <a:r>
              <a:rPr lang="en-US" altLang="zh-CN" sz="2400" b="1" u="sng">
                <a:solidFill>
                  <a:srgbClr val="FF0000"/>
                </a:solidFill>
                <a:ea typeface="SimSun" pitchFamily="2" charset="-122"/>
              </a:rPr>
              <a:t>MINEXTENTS and  MAXEXTENTS:</a:t>
            </a:r>
            <a:r>
              <a:rPr lang="en-US" altLang="zh-CN" sz="2400" b="1">
                <a:ea typeface="SimSun" pitchFamily="2" charset="-122"/>
              </a:rPr>
              <a:t> Identify the minimum and maximum extents allowed for the table.</a:t>
            </a:r>
            <a:endParaRPr lang="en-US" altLang="zh-CN" sz="2400" b="1" u="sng">
              <a:ea typeface="SimSun" pitchFamily="2" charset="-122"/>
            </a:endParaRPr>
          </a:p>
          <a:p>
            <a:pPr algn="l" rtl="0">
              <a:lnSpc>
                <a:spcPct val="90000"/>
              </a:lnSpc>
            </a:pPr>
            <a:r>
              <a:rPr lang="en-US" altLang="zh-CN" sz="2400" b="1" u="sng">
                <a:solidFill>
                  <a:srgbClr val="FF0000"/>
                </a:solidFill>
                <a:ea typeface="SimSun" pitchFamily="2" charset="-122"/>
              </a:rPr>
              <a:t>PCTINCREASE:</a:t>
            </a:r>
            <a:r>
              <a:rPr lang="en-US" altLang="zh-CN" sz="2400" b="1">
                <a:ea typeface="SimSun" pitchFamily="2" charset="-122"/>
              </a:rPr>
              <a:t> Identifies the percentage the next extent will be increased each time the table grows, or takes another extent.</a:t>
            </a:r>
            <a:endParaRPr lang="en-US" sz="2400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327650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US" altLang="zh-CN" b="1">
                <a:ea typeface="SimSun" pitchFamily="2" charset="-122"/>
              </a:rPr>
              <a:t>CREATE TABLESPACE tp        DATAFILE 'df.ora' SIZE 10M        DEFAULT STORAGE(  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altLang="zh-CN" b="1">
                <a:ea typeface="SimSun" pitchFamily="2" charset="-122"/>
              </a:rPr>
              <a:t>            INITIAL 10K 	     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altLang="zh-CN" b="1">
                <a:ea typeface="SimSun" pitchFamily="2" charset="-122"/>
              </a:rPr>
              <a:t>            NEXT 50K           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altLang="zh-CN" b="1">
                <a:ea typeface="SimSun" pitchFamily="2" charset="-122"/>
              </a:rPr>
              <a:t>            MINEXTENTS 1 	     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altLang="zh-CN" b="1">
                <a:ea typeface="SimSun" pitchFamily="2" charset="-122"/>
              </a:rPr>
              <a:t>            MAXEXTENTS 999 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altLang="zh-CN" b="1">
                <a:ea typeface="SimSun" pitchFamily="2" charset="-122"/>
              </a:rPr>
              <a:t>            PCTINCREASE 10) 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altLang="zh-CN" b="1">
                <a:ea typeface="SimSun" pitchFamily="2" charset="-122"/>
              </a:rPr>
              <a:t>ONLINE       </a:t>
            </a:r>
          </a:p>
          <a:p>
            <a:pPr algn="l" rtl="0">
              <a:lnSpc>
                <a:spcPct val="90000"/>
              </a:lnSpc>
              <a:buFontTx/>
              <a:buNone/>
            </a:pPr>
            <a:r>
              <a:rPr lang="en-US" altLang="zh-CN" b="1">
                <a:ea typeface="SimSun" pitchFamily="2" charset="-122"/>
              </a:rPr>
              <a:t>permanent;</a:t>
            </a:r>
            <a:r>
              <a:rPr lang="en-US" altLang="zh-CN">
                <a:ea typeface="SimSun" pitchFamily="2" charset="-122"/>
              </a:rPr>
              <a:t> 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Create Table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altLang="zh-CN" sz="2400" b="1" u="sng">
                <a:solidFill>
                  <a:srgbClr val="FF0000"/>
                </a:solidFill>
                <a:ea typeface="SimSun" pitchFamily="2" charset="-122"/>
              </a:rPr>
              <a:t>SQL Statement:</a:t>
            </a:r>
            <a:r>
              <a:rPr lang="en-US" altLang="zh-CN" sz="2400" b="1">
                <a:solidFill>
                  <a:srgbClr val="000000"/>
                </a:solidFill>
                <a:ea typeface="SimSun" pitchFamily="2" charset="-122"/>
              </a:rPr>
              <a:t>CREATE TABLE </a:t>
            </a:r>
            <a:r>
              <a:rPr lang="en-US" altLang="zh-CN" sz="2400" b="1" i="1">
                <a:solidFill>
                  <a:srgbClr val="0000FF"/>
                </a:solidFill>
                <a:ea typeface="SimSun" pitchFamily="2" charset="-122"/>
              </a:rPr>
              <a:t>table_name</a:t>
            </a:r>
            <a:r>
              <a:rPr lang="en-US" altLang="zh-CN" sz="2400">
                <a:solidFill>
                  <a:srgbClr val="000000"/>
                </a:solidFill>
                <a:ea typeface="SimSun" pitchFamily="2" charset="-122"/>
              </a:rPr>
              <a:t>     </a:t>
            </a:r>
            <a:r>
              <a:rPr lang="en-US" altLang="zh-CN" sz="2400" b="1">
                <a:solidFill>
                  <a:srgbClr val="000000"/>
                </a:solidFill>
                <a:ea typeface="SimSun" pitchFamily="2" charset="-122"/>
              </a:rPr>
              <a:t>(</a:t>
            </a:r>
            <a:r>
              <a:rPr lang="en-US" altLang="zh-CN" sz="2400" b="1" i="1">
                <a:solidFill>
                  <a:srgbClr val="0000FF"/>
                </a:solidFill>
                <a:ea typeface="SimSun" pitchFamily="2" charset="-122"/>
              </a:rPr>
              <a:t>column_name</a:t>
            </a:r>
            <a:r>
              <a:rPr lang="en-US" altLang="zh-CN" sz="2400" b="1">
                <a:solidFill>
                  <a:srgbClr val="000000"/>
                </a:solidFill>
                <a:ea typeface="SimSun" pitchFamily="2" charset="-122"/>
              </a:rPr>
              <a:t>  </a:t>
            </a:r>
            <a:r>
              <a:rPr lang="en-US" altLang="zh-CN" sz="2400" b="1" i="1">
                <a:solidFill>
                  <a:srgbClr val="0000FF"/>
                </a:solidFill>
                <a:ea typeface="SimSun" pitchFamily="2" charset="-122"/>
              </a:rPr>
              <a:t>data_type</a:t>
            </a:r>
            <a:r>
              <a:rPr lang="en-US" altLang="zh-CN" sz="2400" b="1">
                <a:solidFill>
                  <a:srgbClr val="000000"/>
                </a:solidFill>
                <a:ea typeface="SimSun" pitchFamily="2" charset="-122"/>
              </a:rPr>
              <a:t> [DEFAULT exp] [CONSTRAINT])</a:t>
            </a:r>
            <a:r>
              <a:rPr lang="en-US" altLang="zh-CN" sz="2400">
                <a:solidFill>
                  <a:srgbClr val="000000"/>
                </a:solidFill>
                <a:ea typeface="SimSun" pitchFamily="2" charset="-122"/>
              </a:rPr>
              <a:t>      </a:t>
            </a:r>
          </a:p>
          <a:p>
            <a:pPr algn="l" rtl="0">
              <a:buFontTx/>
              <a:buNone/>
            </a:pPr>
            <a:r>
              <a:rPr lang="en-US" altLang="zh-CN" sz="2400" b="1">
                <a:solidFill>
                  <a:srgbClr val="000000"/>
                </a:solidFill>
                <a:ea typeface="SimSun" pitchFamily="2" charset="-122"/>
              </a:rPr>
              <a:t>   TABLESPACE </a:t>
            </a:r>
            <a:r>
              <a:rPr lang="en-US" altLang="zh-CN" sz="2400" b="1" i="1">
                <a:solidFill>
                  <a:srgbClr val="0000FF"/>
                </a:solidFill>
                <a:ea typeface="SimSun" pitchFamily="2" charset="-122"/>
              </a:rPr>
              <a:t>tablespace_name</a:t>
            </a:r>
            <a:r>
              <a:rPr lang="en-US" altLang="zh-CN" sz="2400">
                <a:solidFill>
                  <a:srgbClr val="000000"/>
                </a:solidFill>
                <a:ea typeface="SimSun" pitchFamily="2" charset="-122"/>
              </a:rPr>
              <a:t>      </a:t>
            </a:r>
          </a:p>
          <a:p>
            <a:pPr algn="l" rtl="0">
              <a:buFontTx/>
              <a:buNone/>
            </a:pPr>
            <a:r>
              <a:rPr lang="en-US" altLang="zh-CN" sz="2400">
                <a:solidFill>
                  <a:srgbClr val="000000"/>
                </a:solidFill>
                <a:ea typeface="SimSun" pitchFamily="2" charset="-122"/>
              </a:rPr>
              <a:t>   </a:t>
            </a:r>
            <a:r>
              <a:rPr lang="en-US" altLang="zh-CN" sz="2400" b="1">
                <a:solidFill>
                  <a:srgbClr val="000000"/>
                </a:solidFill>
                <a:ea typeface="SimSun" pitchFamily="2" charset="-122"/>
              </a:rPr>
              <a:t>STORAGE (INITIAL </a:t>
            </a:r>
            <a:r>
              <a:rPr lang="en-US" altLang="zh-CN" sz="2400" b="1" i="1">
                <a:solidFill>
                  <a:srgbClr val="0000FF"/>
                </a:solidFill>
                <a:ea typeface="SimSun" pitchFamily="2" charset="-122"/>
              </a:rPr>
              <a:t>size K or M</a:t>
            </a:r>
            <a:r>
              <a:rPr lang="en-US" altLang="zh-CN" sz="2400">
                <a:solidFill>
                  <a:srgbClr val="000000"/>
                </a:solidFill>
                <a:ea typeface="SimSun" pitchFamily="2" charset="-122"/>
              </a:rPr>
              <a:t>        </a:t>
            </a:r>
          </a:p>
          <a:p>
            <a:pPr algn="l" rtl="0">
              <a:buFontTx/>
              <a:buNone/>
            </a:pPr>
            <a:r>
              <a:rPr lang="en-US" altLang="zh-CN" sz="2400">
                <a:solidFill>
                  <a:srgbClr val="000000"/>
                </a:solidFill>
                <a:ea typeface="SimSun" pitchFamily="2" charset="-122"/>
              </a:rPr>
              <a:t>                       </a:t>
            </a:r>
            <a:r>
              <a:rPr lang="en-US" altLang="zh-CN" sz="2400" b="1">
                <a:solidFill>
                  <a:srgbClr val="000000"/>
                </a:solidFill>
                <a:ea typeface="SimSun" pitchFamily="2" charset="-122"/>
              </a:rPr>
              <a:t>NEXT </a:t>
            </a:r>
            <a:r>
              <a:rPr lang="en-US" altLang="zh-CN" sz="2400" b="1" i="1">
                <a:solidFill>
                  <a:srgbClr val="0000FF"/>
                </a:solidFill>
                <a:ea typeface="SimSun" pitchFamily="2" charset="-122"/>
              </a:rPr>
              <a:t>size K or M</a:t>
            </a:r>
            <a:endParaRPr lang="en-US" altLang="zh-CN" sz="2400">
              <a:solidFill>
                <a:srgbClr val="000000"/>
              </a:solidFill>
              <a:ea typeface="SimSun" pitchFamily="2" charset="-122"/>
            </a:endParaRPr>
          </a:p>
          <a:p>
            <a:pPr algn="l" rtl="0">
              <a:buFontTx/>
              <a:buNone/>
            </a:pPr>
            <a:r>
              <a:rPr lang="en-US" altLang="zh-CN" sz="2400">
                <a:solidFill>
                  <a:srgbClr val="000000"/>
                </a:solidFill>
                <a:ea typeface="SimSun" pitchFamily="2" charset="-122"/>
              </a:rPr>
              <a:t>                       </a:t>
            </a:r>
            <a:r>
              <a:rPr lang="en-US" altLang="zh-CN" sz="2400" b="1">
                <a:solidFill>
                  <a:srgbClr val="000000"/>
                </a:solidFill>
                <a:ea typeface="SimSun" pitchFamily="2" charset="-122"/>
              </a:rPr>
              <a:t>MINEXTENTS </a:t>
            </a:r>
            <a:r>
              <a:rPr lang="en-US" altLang="zh-CN" sz="2400" b="1" i="1">
                <a:solidFill>
                  <a:srgbClr val="0000FF"/>
                </a:solidFill>
                <a:ea typeface="SimSun" pitchFamily="2" charset="-122"/>
              </a:rPr>
              <a:t>value</a:t>
            </a:r>
            <a:r>
              <a:rPr lang="en-US" altLang="zh-CN" sz="2400">
                <a:solidFill>
                  <a:srgbClr val="000000"/>
                </a:solidFill>
                <a:ea typeface="SimSun" pitchFamily="2" charset="-122"/>
              </a:rPr>
              <a:t> </a:t>
            </a:r>
          </a:p>
          <a:p>
            <a:pPr algn="l" rtl="0">
              <a:buFontTx/>
              <a:buNone/>
            </a:pPr>
            <a:r>
              <a:rPr lang="en-US" altLang="zh-CN" sz="2400">
                <a:solidFill>
                  <a:srgbClr val="000000"/>
                </a:solidFill>
                <a:ea typeface="SimSun" pitchFamily="2" charset="-122"/>
              </a:rPr>
              <a:t>                       </a:t>
            </a:r>
            <a:r>
              <a:rPr lang="en-US" altLang="zh-CN" sz="2400" b="1">
                <a:solidFill>
                  <a:srgbClr val="000000"/>
                </a:solidFill>
                <a:ea typeface="SimSun" pitchFamily="2" charset="-122"/>
              </a:rPr>
              <a:t>MAXEXTENTS </a:t>
            </a:r>
            <a:r>
              <a:rPr lang="en-US" altLang="zh-CN" sz="2400" b="1" i="1">
                <a:solidFill>
                  <a:srgbClr val="0000FF"/>
                </a:solidFill>
                <a:ea typeface="SimSun" pitchFamily="2" charset="-122"/>
              </a:rPr>
              <a:t>value</a:t>
            </a:r>
            <a:r>
              <a:rPr lang="en-US" altLang="zh-CN" sz="2400">
                <a:solidFill>
                  <a:srgbClr val="000000"/>
                </a:solidFill>
                <a:ea typeface="SimSun" pitchFamily="2" charset="-122"/>
              </a:rPr>
              <a:t> </a:t>
            </a:r>
          </a:p>
          <a:p>
            <a:pPr algn="l" rtl="0">
              <a:buFontTx/>
              <a:buNone/>
            </a:pPr>
            <a:r>
              <a:rPr lang="en-US" altLang="zh-CN" sz="2400">
                <a:solidFill>
                  <a:srgbClr val="000000"/>
                </a:solidFill>
                <a:ea typeface="SimSun" pitchFamily="2" charset="-122"/>
              </a:rPr>
              <a:t>                       </a:t>
            </a:r>
            <a:r>
              <a:rPr lang="en-US" altLang="zh-CN" sz="2400" b="1">
                <a:solidFill>
                  <a:srgbClr val="000000"/>
                </a:solidFill>
                <a:ea typeface="SimSun" pitchFamily="2" charset="-122"/>
              </a:rPr>
              <a:t>PCTINCREASE </a:t>
            </a:r>
            <a:r>
              <a:rPr lang="en-US" altLang="zh-CN" sz="2400" b="1" i="1">
                <a:solidFill>
                  <a:srgbClr val="0000FF"/>
                </a:solidFill>
                <a:ea typeface="SimSun" pitchFamily="2" charset="-122"/>
              </a:rPr>
              <a:t>value</a:t>
            </a:r>
            <a:r>
              <a:rPr lang="en-US" altLang="zh-CN" sz="2400" b="1">
                <a:solidFill>
                  <a:srgbClr val="000000"/>
                </a:solidFill>
                <a:ea typeface="SimSun" pitchFamily="2" charset="-122"/>
              </a:rPr>
              <a:t>);</a:t>
            </a:r>
            <a:r>
              <a:rPr lang="en-US" altLang="zh-CN" sz="2400">
                <a:ea typeface="SimSun" pitchFamily="2" charset="-122"/>
              </a:rPr>
              <a:t> </a:t>
            </a:r>
            <a:endParaRPr lang="en-US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altLang="zh-CN" sz="2800" b="1">
                <a:ea typeface="SimSun" pitchFamily="2" charset="-122"/>
              </a:rPr>
              <a:t>CREATE TABLE maha       (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altLang="zh-CN" sz="2800" b="1">
                <a:ea typeface="SimSun" pitchFamily="2" charset="-122"/>
              </a:rPr>
              <a:t>     id  NUMBER  CONSTRAINT co_id  PRIMARY KEY,       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altLang="zh-CN" sz="2800" b="1">
                <a:ea typeface="SimSun" pitchFamily="2" charset="-122"/>
              </a:rPr>
              <a:t>   name varchar(20))      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altLang="zh-CN" sz="2800" b="1">
                <a:ea typeface="SimSun" pitchFamily="2" charset="-122"/>
              </a:rPr>
              <a:t>  TABLESPACE tp       STORAGE (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altLang="zh-CN" sz="2800" b="1">
                <a:ea typeface="SimSun" pitchFamily="2" charset="-122"/>
              </a:rPr>
              <a:t>   INITIAL  7000                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altLang="zh-CN" sz="2800" b="1">
                <a:ea typeface="SimSun" pitchFamily="2" charset="-122"/>
              </a:rPr>
              <a:t>   NEXT     7000                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altLang="zh-CN" sz="2800" b="1">
                <a:ea typeface="SimSun" pitchFamily="2" charset="-122"/>
              </a:rPr>
              <a:t>   MINEXTENTS  1                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altLang="zh-CN" sz="2800" b="1">
                <a:ea typeface="SimSun" pitchFamily="2" charset="-122"/>
              </a:rPr>
              <a:t>   MAXEXTENTS  5                </a:t>
            </a:r>
          </a:p>
          <a:p>
            <a:pPr algn="l" rtl="0">
              <a:lnSpc>
                <a:spcPct val="80000"/>
              </a:lnSpc>
              <a:buFontTx/>
              <a:buNone/>
            </a:pPr>
            <a:r>
              <a:rPr lang="en-US" altLang="zh-CN" sz="2800" b="1">
                <a:ea typeface="SimSun" pitchFamily="2" charset="-122"/>
              </a:rPr>
              <a:t>   PCTINCREASE 5);</a:t>
            </a:r>
            <a:r>
              <a:rPr lang="en-US" altLang="zh-CN" sz="2800">
                <a:ea typeface="SimSun" pitchFamily="2" charset="-122"/>
              </a:rPr>
              <a:t> </a:t>
            </a:r>
            <a:endParaRPr lang="en-US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 space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altLang="zh-CN" b="1">
                <a:ea typeface="SimSun" pitchFamily="2" charset="-122"/>
              </a:rPr>
              <a:t>Most major RDBMSs have default settings for table sizes and table locations.</a:t>
            </a:r>
          </a:p>
          <a:p>
            <a:pPr algn="l" rtl="0"/>
            <a:r>
              <a:rPr lang="en-US" altLang="zh-CN" b="1">
                <a:ea typeface="SimSun" pitchFamily="2" charset="-122"/>
              </a:rPr>
              <a:t> If you do not specify table size and location, then the table will take the defaults. </a:t>
            </a:r>
          </a:p>
          <a:p>
            <a:pPr algn="l" rtl="0"/>
            <a:r>
              <a:rPr lang="en-US" altLang="zh-CN" b="1">
                <a:ea typeface="SimSun" pitchFamily="2" charset="-122"/>
              </a:rPr>
              <a:t>The defaults may be very undesirable, especially for large tables.</a:t>
            </a:r>
            <a:r>
              <a:rPr lang="en-US" altLang="zh-CN">
                <a:ea typeface="SimSun" pitchFamily="2" charset="-122"/>
              </a:rPr>
              <a:t> 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Database Structure</a:t>
            </a:r>
            <a:r>
              <a:rPr lang="ar-SA"/>
              <a:t> 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/>
              <a:t>An ORACLE database has both a physical and logical structure. By separating physical and logical database structure, the physical storage of data can be managed without affecting the access to logical storage structures.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419475" y="1844675"/>
            <a:ext cx="2592388" cy="1008063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4716463" y="2852738"/>
            <a:ext cx="12239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 flipH="1">
            <a:off x="3708400" y="2852738"/>
            <a:ext cx="935038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580063" y="3860800"/>
            <a:ext cx="1655762" cy="936625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268538" y="3860800"/>
            <a:ext cx="1655762" cy="936625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CCFFFF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995738" y="1989138"/>
            <a:ext cx="1439862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Database structures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484438" y="414972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Logical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5867400" y="4149725"/>
            <a:ext cx="11525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Physical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Database Structure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r>
              <a:rPr lang="en-US" sz="2400"/>
              <a:t>Tablespace - stores related database objects</a:t>
            </a:r>
          </a:p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r>
              <a:rPr lang="en-US" sz="2400"/>
              <a:t>Segments - stores an individual database object, such as a table or an index</a:t>
            </a:r>
          </a:p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r>
              <a:rPr lang="en-US" sz="2400"/>
              <a:t>Extent - a contiguous unit of storage space within a segment</a:t>
            </a:r>
          </a:p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r>
              <a:rPr lang="en-US" sz="2400"/>
              <a:t>Data Block - smallest storage unit that the database can address. Extents consist of data blocks</a:t>
            </a:r>
          </a:p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endParaRPr lang="en-US" sz="2400"/>
          </a:p>
          <a:p>
            <a:pPr marL="609600" indent="-609600" algn="l" rtl="0">
              <a:lnSpc>
                <a:spcPct val="90000"/>
              </a:lnSpc>
              <a:buFontTx/>
              <a:buAutoNum type="arabicPeriod"/>
            </a:pPr>
            <a:endParaRPr lang="en-US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Logical Database Structure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2700338" y="3789363"/>
            <a:ext cx="71913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3563938" y="3860800"/>
            <a:ext cx="719137" cy="215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2411413" y="2781300"/>
            <a:ext cx="2305050" cy="15843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4859338" y="2781300"/>
            <a:ext cx="2305050" cy="158432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Oval 8"/>
          <p:cNvSpPr>
            <a:spLocks noChangeArrowheads="1"/>
          </p:cNvSpPr>
          <p:nvPr/>
        </p:nvSpPr>
        <p:spPr bwMode="auto">
          <a:xfrm>
            <a:off x="1619250" y="1773238"/>
            <a:ext cx="6913563" cy="3671887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 flipH="1">
            <a:off x="2051050" y="4005263"/>
            <a:ext cx="865188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H="1">
            <a:off x="2124075" y="4076700"/>
            <a:ext cx="1584325" cy="1439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4067175" y="2060575"/>
            <a:ext cx="1944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Segments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331913" y="5734050"/>
            <a:ext cx="1871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Data blocks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2771775" y="3213100"/>
            <a:ext cx="1728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Extents</a:t>
            </a: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076825" y="3213100"/>
            <a:ext cx="17287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/>
              <a:t>Extents</a:t>
            </a:r>
          </a:p>
        </p:txBody>
      </p:sp>
      <p:sp>
        <p:nvSpPr>
          <p:cNvPr id="8211" name="Oval 19"/>
          <p:cNvSpPr>
            <a:spLocks noChangeArrowheads="1"/>
          </p:cNvSpPr>
          <p:nvPr/>
        </p:nvSpPr>
        <p:spPr bwMode="auto">
          <a:xfrm>
            <a:off x="971550" y="1196975"/>
            <a:ext cx="8172450" cy="46799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4067175" y="1341438"/>
            <a:ext cx="19446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Tablespace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Table space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675"/>
            <a:ext cx="8229600" cy="4525963"/>
          </a:xfrm>
        </p:spPr>
        <p:txBody>
          <a:bodyPr/>
          <a:lstStyle/>
          <a:p>
            <a:pPr algn="l" rtl="0"/>
            <a:r>
              <a:rPr lang="en-US"/>
              <a:t>Each Database is logically divided into one or more table spaces </a:t>
            </a:r>
          </a:p>
          <a:p>
            <a:pPr algn="l" rtl="0"/>
            <a:r>
              <a:rPr lang="en-US"/>
              <a:t>Table space can be online (accessible) {default}  or offline (Not accessible</a:t>
            </a:r>
            <a:r>
              <a:rPr lang="ar-SA"/>
              <a:t>(</a:t>
            </a:r>
            <a:endParaRPr lang="en-US"/>
          </a:p>
          <a:p>
            <a:pPr algn="l" rtl="0"/>
            <a:r>
              <a:rPr lang="en-US"/>
              <a:t>You can create a new tablespace to increase the size of a database</a:t>
            </a:r>
            <a:endParaRPr lang="ar-SA"/>
          </a:p>
          <a:p>
            <a:pPr algn="l" rtl="0"/>
            <a:r>
              <a:rPr lang="en-US"/>
              <a:t>The database Administrator can bring any tablespace in an oracle online or offline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Database, Tablespaces, and data files</a:t>
            </a:r>
            <a:r>
              <a:rPr lang="ar-SA" sz="4000"/>
              <a:t> </a:t>
            </a:r>
            <a:endParaRPr lang="en-US" sz="400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l" rtl="0"/>
            <a:r>
              <a:rPr lang="en-US" sz="3600"/>
              <a:t>Oracle stores data logically in </a:t>
            </a:r>
            <a:r>
              <a:rPr lang="en-US" sz="3600" b="1"/>
              <a:t>tablespaces</a:t>
            </a:r>
            <a:r>
              <a:rPr lang="en-US" sz="3600"/>
              <a:t> and physically in </a:t>
            </a:r>
            <a:r>
              <a:rPr lang="en-US" sz="3600" b="1"/>
              <a:t>datafiles</a:t>
            </a:r>
            <a:r>
              <a:rPr lang="en-US" sz="3600"/>
              <a:t> associated with the corresponding tablespace.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/>
          </a:p>
        </p:txBody>
      </p:sp>
      <p:pic>
        <p:nvPicPr>
          <p:cNvPr id="31748" name="Picture 4" descr="cncpt0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33375"/>
            <a:ext cx="8207375" cy="5759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/>
              <a:t>Database, Tablespaces, and data files</a:t>
            </a:r>
            <a:r>
              <a:rPr lang="ar-SA" sz="4000"/>
              <a:t> </a:t>
            </a:r>
            <a:endParaRPr lang="en-US" sz="400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algn="l" rtl="0">
              <a:lnSpc>
                <a:spcPct val="90000"/>
              </a:lnSpc>
            </a:pPr>
            <a:r>
              <a:rPr lang="en-US" sz="2800"/>
              <a:t>The relationship among databases, tablespaces, and data files :</a:t>
            </a:r>
          </a:p>
          <a:p>
            <a:pPr marL="914400" lvl="1" indent="-457200" algn="l" rtl="0">
              <a:lnSpc>
                <a:spcPct val="90000"/>
              </a:lnSpc>
              <a:buFontTx/>
              <a:buNone/>
            </a:pPr>
            <a:r>
              <a:rPr lang="en-US" sz="2400"/>
              <a:t>     1. Each database is logically divided into one or more tablespaces. </a:t>
            </a:r>
            <a:br>
              <a:rPr lang="en-US" sz="2400"/>
            </a:br>
            <a:r>
              <a:rPr lang="en-US" sz="2400"/>
              <a:t>2. One or more data files are explicitly created for each tablespace to physically store the data of all logical structures in a tablespace. </a:t>
            </a:r>
            <a:br>
              <a:rPr lang="en-US" sz="2400"/>
            </a:br>
            <a:r>
              <a:rPr lang="en-US" sz="2400"/>
              <a:t>3. The combined size of a tablespace's data files in the total storage capacity of the tablespace.</a:t>
            </a:r>
            <a:br>
              <a:rPr lang="en-US" sz="2400"/>
            </a:br>
            <a:r>
              <a:rPr lang="en-US" sz="2400"/>
              <a:t>4. The combined storage capacity of a database's tablespaces is the total storage capacity of the database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تصميم افتراضي">
  <a:themeElements>
    <a:clrScheme name="تصميم افتراضي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تصميم افتراضي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تصميم افتراضي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تصميم افتراضي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تصميم افتراضي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574</Words>
  <Application>Microsoft Office PowerPoint</Application>
  <PresentationFormat>On-screen Show (4:3)</PresentationFormat>
  <Paragraphs>81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Unicode MS</vt:lpstr>
      <vt:lpstr>SimSun</vt:lpstr>
      <vt:lpstr>Courier New</vt:lpstr>
      <vt:lpstr>تصميم افتراضي</vt:lpstr>
      <vt:lpstr>Database structure and space Management  </vt:lpstr>
      <vt:lpstr>Database Structure </vt:lpstr>
      <vt:lpstr>Slide 3</vt:lpstr>
      <vt:lpstr>Logical Database Structure</vt:lpstr>
      <vt:lpstr>Logical Database Structure</vt:lpstr>
      <vt:lpstr>Table space</vt:lpstr>
      <vt:lpstr>Database, Tablespaces, and data files </vt:lpstr>
      <vt:lpstr>Slide 8</vt:lpstr>
      <vt:lpstr>Database, Tablespaces, and data files </vt:lpstr>
      <vt:lpstr>Allocate More Space for a Database </vt:lpstr>
      <vt:lpstr>Slide 11</vt:lpstr>
      <vt:lpstr>Slide 12</vt:lpstr>
      <vt:lpstr>Slide 13</vt:lpstr>
      <vt:lpstr>Create table space</vt:lpstr>
      <vt:lpstr>Create table space</vt:lpstr>
      <vt:lpstr>Example</vt:lpstr>
      <vt:lpstr>Create Table</vt:lpstr>
      <vt:lpstr>Example</vt:lpstr>
      <vt:lpstr>Table space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structure and space Management</dc:title>
  <dc:creator>accer</dc:creator>
  <cp:lastModifiedBy>Mashael</cp:lastModifiedBy>
  <cp:revision>35</cp:revision>
  <dcterms:created xsi:type="dcterms:W3CDTF">2008-02-17T07:46:05Z</dcterms:created>
  <dcterms:modified xsi:type="dcterms:W3CDTF">2014-03-09T21:37:57Z</dcterms:modified>
</cp:coreProperties>
</file>