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6"/>
  </p:notesMasterIdLst>
  <p:sldIdLst>
    <p:sldId id="256" r:id="rId2"/>
    <p:sldId id="257" r:id="rId3"/>
    <p:sldId id="296" r:id="rId4"/>
    <p:sldId id="297" r:id="rId5"/>
    <p:sldId id="298" r:id="rId6"/>
    <p:sldId id="299" r:id="rId7"/>
    <p:sldId id="259" r:id="rId8"/>
    <p:sldId id="302" r:id="rId9"/>
    <p:sldId id="260" r:id="rId10"/>
    <p:sldId id="306" r:id="rId11"/>
    <p:sldId id="303" r:id="rId12"/>
    <p:sldId id="261" r:id="rId13"/>
    <p:sldId id="262" r:id="rId14"/>
    <p:sldId id="307" r:id="rId15"/>
    <p:sldId id="263" r:id="rId16"/>
    <p:sldId id="308" r:id="rId17"/>
    <p:sldId id="310" r:id="rId18"/>
    <p:sldId id="309" r:id="rId19"/>
    <p:sldId id="304" r:id="rId20"/>
    <p:sldId id="305" r:id="rId21"/>
    <p:sldId id="264" r:id="rId22"/>
    <p:sldId id="315" r:id="rId23"/>
    <p:sldId id="265" r:id="rId24"/>
    <p:sldId id="266" r:id="rId25"/>
    <p:sldId id="269" r:id="rId26"/>
    <p:sldId id="268" r:id="rId27"/>
    <p:sldId id="270" r:id="rId28"/>
    <p:sldId id="272" r:id="rId29"/>
    <p:sldId id="271" r:id="rId30"/>
    <p:sldId id="311" r:id="rId31"/>
    <p:sldId id="274" r:id="rId32"/>
    <p:sldId id="275" r:id="rId33"/>
    <p:sldId id="276" r:id="rId34"/>
    <p:sldId id="277" r:id="rId35"/>
    <p:sldId id="313" r:id="rId36"/>
    <p:sldId id="312" r:id="rId37"/>
    <p:sldId id="314" r:id="rId38"/>
    <p:sldId id="278" r:id="rId39"/>
    <p:sldId id="279" r:id="rId40"/>
    <p:sldId id="280" r:id="rId41"/>
    <p:sldId id="281" r:id="rId42"/>
    <p:sldId id="283" r:id="rId43"/>
    <p:sldId id="316" r:id="rId44"/>
    <p:sldId id="284" r:id="rId45"/>
    <p:sldId id="285" r:id="rId46"/>
    <p:sldId id="286" r:id="rId47"/>
    <p:sldId id="300" r:id="rId48"/>
    <p:sldId id="301" r:id="rId49"/>
    <p:sldId id="287" r:id="rId50"/>
    <p:sldId id="318" r:id="rId51"/>
    <p:sldId id="317" r:id="rId52"/>
    <p:sldId id="288" r:id="rId53"/>
    <p:sldId id="289" r:id="rId54"/>
    <p:sldId id="290" r:id="rId5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2BF9B3-9DC3-4761-A0E2-3D43BCF21522}" type="datetimeFigureOut">
              <a:rPr lang="en-IN" smtClean="0"/>
              <a:pPr/>
              <a:t>05-10-2015</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BC55F4-84F4-4215-A6E4-D348E62469DA}" type="slidenum">
              <a:rPr lang="en-IN" smtClean="0"/>
              <a:pPr/>
              <a:t>‹#›</a:t>
            </a:fld>
            <a:endParaRPr lang="en-IN"/>
          </a:p>
        </p:txBody>
      </p:sp>
    </p:spTree>
    <p:extLst>
      <p:ext uri="{BB962C8B-B14F-4D97-AF65-F5344CB8AC3E}">
        <p14:creationId xmlns:p14="http://schemas.microsoft.com/office/powerpoint/2010/main" val="8028275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05-Oct-15</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05-Oct-15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05-Oct-15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05-Oct-15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05-Oct-15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05-Oct-15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05-Oct-15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05-Oct-15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05-Oct-15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05-Oct-15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05-Oct-15</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05-Oct-15</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rgbClr val="C00000"/>
                </a:solidFill>
              </a:rPr>
              <a:t>Mortgage Markets</a:t>
            </a:r>
            <a:endParaRPr lang="en-IN" dirty="0">
              <a:solidFill>
                <a:srgbClr val="C00000"/>
              </a:solidFill>
            </a:endParaRPr>
          </a:p>
        </p:txBody>
      </p:sp>
      <p:sp>
        <p:nvSpPr>
          <p:cNvPr id="3" name="Subtitle 2"/>
          <p:cNvSpPr>
            <a:spLocks noGrp="1"/>
          </p:cNvSpPr>
          <p:nvPr>
            <p:ph type="subTitle" idx="1"/>
          </p:nvPr>
        </p:nvSpPr>
        <p:spPr/>
        <p:txBody>
          <a:bodyPr/>
          <a:lstStyle/>
          <a:p>
            <a:r>
              <a:rPr lang="en-US" dirty="0" smtClean="0"/>
              <a:t>Chapter 7</a:t>
            </a:r>
            <a:endParaRPr lang="en-I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A mortgage borrower who makes a large down payment invests more personal wealth into the home</a:t>
            </a:r>
          </a:p>
          <a:p>
            <a:r>
              <a:rPr lang="en-US" dirty="0" smtClean="0"/>
              <a:t>Less likely to default if the property value falls</a:t>
            </a:r>
          </a:p>
          <a:p>
            <a:r>
              <a:rPr lang="en-US" dirty="0" smtClean="0"/>
              <a:t>Value of the property is more than the mortgage loan</a:t>
            </a:r>
          </a:p>
        </p:txBody>
      </p:sp>
      <p:sp>
        <p:nvSpPr>
          <p:cNvPr id="3" name="Title 2"/>
          <p:cNvSpPr>
            <a:spLocks noGrp="1"/>
          </p:cNvSpPr>
          <p:nvPr>
            <p:ph type="title"/>
          </p:nvPr>
        </p:nvSpPr>
        <p:spPr/>
        <p:txBody>
          <a:bodyPr/>
          <a:lstStyle/>
          <a:p>
            <a:r>
              <a:rPr lang="en-US" dirty="0" smtClean="0">
                <a:solidFill>
                  <a:srgbClr val="C00000"/>
                </a:solidFill>
              </a:rPr>
              <a:t>Down payment</a:t>
            </a:r>
            <a:endParaRPr lang="en-IN" dirty="0">
              <a:solidFill>
                <a:srgbClr val="C0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Size of down payment depends on the financial position of the borrower</a:t>
            </a:r>
          </a:p>
          <a:p>
            <a:r>
              <a:rPr lang="en-US" dirty="0" smtClean="0"/>
              <a:t>Generally 20% is down payment</a:t>
            </a:r>
          </a:p>
          <a:p>
            <a:r>
              <a:rPr lang="en-US" dirty="0" smtClean="0"/>
              <a:t>Loan to Value ratio may not be more than 80%</a:t>
            </a:r>
          </a:p>
          <a:p>
            <a:r>
              <a:rPr lang="en-US" dirty="0" smtClean="0"/>
              <a:t>Borrowers who pay less than 20% purchase private mortgage insurance</a:t>
            </a:r>
            <a:endParaRPr lang="en-IN" dirty="0"/>
          </a:p>
        </p:txBody>
      </p:sp>
      <p:sp>
        <p:nvSpPr>
          <p:cNvPr id="3" name="Title 2"/>
          <p:cNvSpPr>
            <a:spLocks noGrp="1"/>
          </p:cNvSpPr>
          <p:nvPr>
            <p:ph type="title"/>
          </p:nvPr>
        </p:nvSpPr>
        <p:spPr/>
        <p:txBody>
          <a:bodyPr/>
          <a:lstStyle/>
          <a:p>
            <a:r>
              <a:rPr lang="en-US" dirty="0" smtClean="0">
                <a:solidFill>
                  <a:srgbClr val="C00000"/>
                </a:solidFill>
              </a:rPr>
              <a:t>Down payment</a:t>
            </a:r>
            <a:endParaRPr lang="en-IN" dirty="0">
              <a:solidFill>
                <a:srgbClr val="C000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Purchased by the lender (FI) and paid by the borrower as part of monthly payment</a:t>
            </a:r>
          </a:p>
          <a:p>
            <a:r>
              <a:rPr lang="en-US" dirty="0" smtClean="0"/>
              <a:t>In the event of default, PMI issuer guarantees to pay the FI the difference between value of the property and the balance remaining on the mortgage.</a:t>
            </a:r>
          </a:p>
          <a:p>
            <a:r>
              <a:rPr lang="en-US" dirty="0" smtClean="0"/>
              <a:t>If the property value increases or mortgage is paid PMI may be removed by the FI</a:t>
            </a:r>
            <a:endParaRPr lang="en-IN" dirty="0"/>
          </a:p>
        </p:txBody>
      </p:sp>
      <p:sp>
        <p:nvSpPr>
          <p:cNvPr id="3" name="Title 2"/>
          <p:cNvSpPr>
            <a:spLocks noGrp="1"/>
          </p:cNvSpPr>
          <p:nvPr>
            <p:ph type="title"/>
          </p:nvPr>
        </p:nvSpPr>
        <p:spPr/>
        <p:txBody>
          <a:bodyPr>
            <a:normAutofit fontScale="90000"/>
          </a:bodyPr>
          <a:lstStyle/>
          <a:p>
            <a:r>
              <a:rPr lang="en-US" dirty="0" smtClean="0">
                <a:solidFill>
                  <a:srgbClr val="C00000"/>
                </a:solidFill>
              </a:rPr>
              <a:t>Private mortgage insurance (PMI)</a:t>
            </a:r>
            <a:endParaRPr lang="en-IN" dirty="0">
              <a:solidFill>
                <a:srgbClr val="C000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Originated by FI</a:t>
            </a:r>
          </a:p>
          <a:p>
            <a:r>
              <a:rPr lang="en-US" dirty="0" smtClean="0"/>
              <a:t>Repayment guaranteed (fee 0.5% of loan amount) by Federal Housing Administration (FHA) or Veterans Administration (VA)</a:t>
            </a:r>
          </a:p>
          <a:p>
            <a:r>
              <a:rPr lang="en-US" dirty="0" smtClean="0"/>
              <a:t>Loan applicants to meet specific requirements set by these govt. agencies</a:t>
            </a:r>
          </a:p>
          <a:p>
            <a:r>
              <a:rPr lang="en-US" dirty="0" smtClean="0"/>
              <a:t>Available only to individuals from military services</a:t>
            </a:r>
          </a:p>
          <a:p>
            <a:r>
              <a:rPr lang="en-US" dirty="0" smtClean="0"/>
              <a:t>Maximum size of the mortgage is limited depending on location and cost of living</a:t>
            </a:r>
          </a:p>
          <a:p>
            <a:r>
              <a:rPr lang="en-US" dirty="0" smtClean="0"/>
              <a:t>Require either a very low (3%) or zero down payment</a:t>
            </a:r>
          </a:p>
        </p:txBody>
      </p:sp>
      <p:sp>
        <p:nvSpPr>
          <p:cNvPr id="3" name="Title 2"/>
          <p:cNvSpPr>
            <a:spLocks noGrp="1"/>
          </p:cNvSpPr>
          <p:nvPr>
            <p:ph type="title"/>
          </p:nvPr>
        </p:nvSpPr>
        <p:spPr/>
        <p:txBody>
          <a:bodyPr/>
          <a:lstStyle/>
          <a:p>
            <a:r>
              <a:rPr lang="en-US" dirty="0" smtClean="0">
                <a:solidFill>
                  <a:srgbClr val="C00000"/>
                </a:solidFill>
              </a:rPr>
              <a:t>Federally insured</a:t>
            </a:r>
            <a:endParaRPr lang="en-IN" dirty="0">
              <a:solidFill>
                <a:srgbClr val="C000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Not federally insured</a:t>
            </a:r>
          </a:p>
          <a:p>
            <a:r>
              <a:rPr lang="en-US" dirty="0" smtClean="0"/>
              <a:t>If down payment less than 20%, privately insured</a:t>
            </a:r>
          </a:p>
          <a:p>
            <a:r>
              <a:rPr lang="en-US" dirty="0" smtClean="0"/>
              <a:t>Secondary market mortgage buyers will not buy conventional mortgages if </a:t>
            </a:r>
          </a:p>
          <a:p>
            <a:r>
              <a:rPr lang="en-US" dirty="0" smtClean="0"/>
              <a:t>Loan-to-value ratio more than 80% </a:t>
            </a:r>
          </a:p>
          <a:p>
            <a:r>
              <a:rPr lang="en-US" dirty="0" smtClean="0"/>
              <a:t>Not privately insured</a:t>
            </a:r>
            <a:endParaRPr lang="en-IN" dirty="0"/>
          </a:p>
        </p:txBody>
      </p:sp>
      <p:sp>
        <p:nvSpPr>
          <p:cNvPr id="3" name="Title 2"/>
          <p:cNvSpPr>
            <a:spLocks noGrp="1"/>
          </p:cNvSpPr>
          <p:nvPr>
            <p:ph type="title"/>
          </p:nvPr>
        </p:nvSpPr>
        <p:spPr/>
        <p:txBody>
          <a:bodyPr/>
          <a:lstStyle/>
          <a:p>
            <a:r>
              <a:rPr lang="en-US" dirty="0" smtClean="0">
                <a:solidFill>
                  <a:srgbClr val="C00000"/>
                </a:solidFill>
              </a:rPr>
              <a:t>Conventional mortgage</a:t>
            </a:r>
            <a:endParaRPr lang="en-IN" dirty="0">
              <a:solidFill>
                <a:srgbClr val="C0000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Generally 15 or 30 years</a:t>
            </a:r>
          </a:p>
          <a:p>
            <a:r>
              <a:rPr lang="en-US" dirty="0" smtClean="0"/>
              <a:t>15-year more popular</a:t>
            </a:r>
          </a:p>
          <a:p>
            <a:r>
              <a:rPr lang="en-US" dirty="0" smtClean="0"/>
              <a:t>15-year mortgage offers potential savings in interest paid</a:t>
            </a:r>
          </a:p>
          <a:p>
            <a:r>
              <a:rPr lang="en-US" dirty="0" smtClean="0"/>
              <a:t>However, monthly payments are higher</a:t>
            </a:r>
          </a:p>
          <a:p>
            <a:endParaRPr lang="en-IN" dirty="0"/>
          </a:p>
        </p:txBody>
      </p:sp>
      <p:sp>
        <p:nvSpPr>
          <p:cNvPr id="3" name="Title 2"/>
          <p:cNvSpPr>
            <a:spLocks noGrp="1"/>
          </p:cNvSpPr>
          <p:nvPr>
            <p:ph type="title"/>
          </p:nvPr>
        </p:nvSpPr>
        <p:spPr/>
        <p:txBody>
          <a:bodyPr/>
          <a:lstStyle/>
          <a:p>
            <a:r>
              <a:rPr lang="en-US" dirty="0" smtClean="0">
                <a:solidFill>
                  <a:srgbClr val="C00000"/>
                </a:solidFill>
              </a:rPr>
              <a:t>Mortgage maturities</a:t>
            </a:r>
            <a:endParaRPr lang="en-IN" dirty="0">
              <a:solidFill>
                <a:srgbClr val="C0000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Fixed principal and interest payments fully pay off mortgage by its maturity date. </a:t>
            </a:r>
          </a:p>
          <a:p>
            <a:r>
              <a:rPr lang="en-US" dirty="0" smtClean="0"/>
              <a:t>During the early years of mortgage, most of the fixed monthly payment represents interest on the outstanding principal and a small amount represents payoff of the outstanding principal</a:t>
            </a:r>
          </a:p>
          <a:p>
            <a:r>
              <a:rPr lang="en-US" dirty="0" smtClean="0"/>
              <a:t>As mortgage reaches maturity, most of the payment represents payoff of the outstanding principal and a small amount represents interest</a:t>
            </a:r>
          </a:p>
          <a:p>
            <a:r>
              <a:rPr lang="en-US" dirty="0" smtClean="0"/>
              <a:t>Reduces default risk</a:t>
            </a:r>
          </a:p>
        </p:txBody>
      </p:sp>
      <p:sp>
        <p:nvSpPr>
          <p:cNvPr id="3" name="Title 2"/>
          <p:cNvSpPr>
            <a:spLocks noGrp="1"/>
          </p:cNvSpPr>
          <p:nvPr>
            <p:ph type="title"/>
          </p:nvPr>
        </p:nvSpPr>
        <p:spPr/>
        <p:txBody>
          <a:bodyPr/>
          <a:lstStyle/>
          <a:p>
            <a:r>
              <a:rPr lang="en-US" dirty="0" smtClean="0">
                <a:solidFill>
                  <a:srgbClr val="C00000"/>
                </a:solidFill>
              </a:rPr>
              <a:t>Mortgage amortization</a:t>
            </a:r>
            <a:endParaRPr lang="en-IN" dirty="0">
              <a:solidFill>
                <a:srgbClr val="C0000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Shows how the monthly mortgage payments are split into principal and interest</a:t>
            </a:r>
          </a:p>
        </p:txBody>
      </p:sp>
      <p:sp>
        <p:nvSpPr>
          <p:cNvPr id="3" name="Title 2"/>
          <p:cNvSpPr>
            <a:spLocks noGrp="1"/>
          </p:cNvSpPr>
          <p:nvPr>
            <p:ph type="title"/>
          </p:nvPr>
        </p:nvSpPr>
        <p:spPr/>
        <p:txBody>
          <a:bodyPr/>
          <a:lstStyle/>
          <a:p>
            <a:r>
              <a:rPr lang="en-US" dirty="0" smtClean="0">
                <a:solidFill>
                  <a:srgbClr val="C00000"/>
                </a:solidFill>
              </a:rPr>
              <a:t>Amortization schedule</a:t>
            </a:r>
            <a:endParaRPr lang="en-IN" dirty="0">
              <a:solidFill>
                <a:srgbClr val="C0000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Interest payment for 3 to 5 years</a:t>
            </a:r>
          </a:p>
          <a:p>
            <a:r>
              <a:rPr lang="en-US" dirty="0" smtClean="0"/>
              <a:t>Full payment of mortgage principal at the end of the period</a:t>
            </a:r>
          </a:p>
          <a:p>
            <a:r>
              <a:rPr lang="en-US" dirty="0" smtClean="0"/>
              <a:t>Default risk is high</a:t>
            </a:r>
            <a:endParaRPr lang="en-IN" dirty="0"/>
          </a:p>
        </p:txBody>
      </p:sp>
      <p:sp>
        <p:nvSpPr>
          <p:cNvPr id="3" name="Title 2"/>
          <p:cNvSpPr>
            <a:spLocks noGrp="1"/>
          </p:cNvSpPr>
          <p:nvPr>
            <p:ph type="title"/>
          </p:nvPr>
        </p:nvSpPr>
        <p:spPr/>
        <p:txBody>
          <a:bodyPr/>
          <a:lstStyle/>
          <a:p>
            <a:r>
              <a:rPr lang="en-US" dirty="0" smtClean="0">
                <a:solidFill>
                  <a:srgbClr val="C00000"/>
                </a:solidFill>
              </a:rPr>
              <a:t>Balloon payment</a:t>
            </a:r>
            <a:endParaRPr lang="en-IN" dirty="0">
              <a:solidFill>
                <a:srgbClr val="C0000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Most important characteristics</a:t>
            </a:r>
          </a:p>
          <a:p>
            <a:r>
              <a:rPr lang="en-US" dirty="0" smtClean="0"/>
              <a:t>Mortgage borrowers choose how much to borrow and from whom based on interest rates</a:t>
            </a:r>
          </a:p>
        </p:txBody>
      </p:sp>
      <p:sp>
        <p:nvSpPr>
          <p:cNvPr id="3" name="Title 2"/>
          <p:cNvSpPr>
            <a:spLocks noGrp="1"/>
          </p:cNvSpPr>
          <p:nvPr>
            <p:ph type="title"/>
          </p:nvPr>
        </p:nvSpPr>
        <p:spPr/>
        <p:txBody>
          <a:bodyPr/>
          <a:lstStyle/>
          <a:p>
            <a:r>
              <a:rPr lang="en-US" dirty="0" smtClean="0">
                <a:solidFill>
                  <a:srgbClr val="C00000"/>
                </a:solidFill>
              </a:rPr>
              <a:t>Interest Rates</a:t>
            </a:r>
            <a:endParaRPr lang="en-IN" dirty="0">
              <a:solidFill>
                <a:srgbClr val="C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Loans to individuals or businesses to purchase a home, land or other real property.</a:t>
            </a:r>
          </a:p>
          <a:p>
            <a:r>
              <a:rPr lang="en-US" dirty="0" smtClean="0"/>
              <a:t>Categories of mortgages</a:t>
            </a:r>
          </a:p>
          <a:p>
            <a:r>
              <a:rPr lang="en-US" dirty="0" smtClean="0"/>
              <a:t>Home mortgages</a:t>
            </a:r>
          </a:p>
          <a:p>
            <a:r>
              <a:rPr lang="en-US" dirty="0" smtClean="0"/>
              <a:t>Multifamily dwelling mortgages</a:t>
            </a:r>
          </a:p>
          <a:p>
            <a:r>
              <a:rPr lang="en-US" dirty="0" smtClean="0"/>
              <a:t>Commercial mortgages</a:t>
            </a:r>
          </a:p>
          <a:p>
            <a:r>
              <a:rPr lang="en-US" dirty="0" smtClean="0"/>
              <a:t>Farm mortgages</a:t>
            </a:r>
            <a:endParaRPr lang="en-IN" dirty="0"/>
          </a:p>
        </p:txBody>
      </p:sp>
      <p:sp>
        <p:nvSpPr>
          <p:cNvPr id="3" name="Title 2"/>
          <p:cNvSpPr>
            <a:spLocks noGrp="1"/>
          </p:cNvSpPr>
          <p:nvPr>
            <p:ph type="title"/>
          </p:nvPr>
        </p:nvSpPr>
        <p:spPr/>
        <p:txBody>
          <a:bodyPr/>
          <a:lstStyle/>
          <a:p>
            <a:r>
              <a:rPr lang="en-US" dirty="0" smtClean="0">
                <a:solidFill>
                  <a:srgbClr val="C00000"/>
                </a:solidFill>
              </a:rPr>
              <a:t>Mortgages</a:t>
            </a:r>
            <a:endParaRPr lang="en-IN"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FIs base their quoted mortgage rates on several factors</a:t>
            </a:r>
          </a:p>
          <a:p>
            <a:r>
              <a:rPr lang="en-US" dirty="0" smtClean="0"/>
              <a:t>1. Market rates at which FIs borrow (rate on certificate of deposit or Federal funds rate) </a:t>
            </a:r>
          </a:p>
          <a:p>
            <a:r>
              <a:rPr lang="en-US" dirty="0" smtClean="0"/>
              <a:t>2. Rate on specific mortgage loan depends on whether it is a fixed or variable rate of interest or loan specifies discount points</a:t>
            </a:r>
            <a:endParaRPr lang="en-IN" dirty="0"/>
          </a:p>
        </p:txBody>
      </p:sp>
      <p:sp>
        <p:nvSpPr>
          <p:cNvPr id="3" name="Title 2"/>
          <p:cNvSpPr>
            <a:spLocks noGrp="1"/>
          </p:cNvSpPr>
          <p:nvPr>
            <p:ph type="title"/>
          </p:nvPr>
        </p:nvSpPr>
        <p:spPr/>
        <p:txBody>
          <a:bodyPr/>
          <a:lstStyle/>
          <a:p>
            <a:r>
              <a:rPr lang="en-US" dirty="0" smtClean="0">
                <a:solidFill>
                  <a:srgbClr val="C00000"/>
                </a:solidFill>
              </a:rPr>
              <a:t>Interest Rates</a:t>
            </a:r>
            <a:endParaRPr lang="en-IN" dirty="0">
              <a:solidFill>
                <a:srgbClr val="C0000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Locks in interest rate, regardless of market rate changes</a:t>
            </a:r>
          </a:p>
        </p:txBody>
      </p:sp>
      <p:sp>
        <p:nvSpPr>
          <p:cNvPr id="3" name="Title 2"/>
          <p:cNvSpPr>
            <a:spLocks noGrp="1"/>
          </p:cNvSpPr>
          <p:nvPr>
            <p:ph type="title"/>
          </p:nvPr>
        </p:nvSpPr>
        <p:spPr/>
        <p:txBody>
          <a:bodyPr/>
          <a:lstStyle/>
          <a:p>
            <a:r>
              <a:rPr lang="en-US" dirty="0" smtClean="0">
                <a:solidFill>
                  <a:srgbClr val="C00000"/>
                </a:solidFill>
              </a:rPr>
              <a:t>Fixed Rate Mortgage</a:t>
            </a:r>
            <a:endParaRPr lang="en-IN" dirty="0">
              <a:solidFill>
                <a:srgbClr val="C00000"/>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Interest rate tied to some market rate </a:t>
            </a:r>
          </a:p>
          <a:p>
            <a:r>
              <a:rPr lang="en-US" dirty="0" smtClean="0"/>
              <a:t>Required monthly payments can change over the life of mortgage</a:t>
            </a:r>
            <a:endParaRPr lang="en-IN" dirty="0" smtClean="0"/>
          </a:p>
          <a:p>
            <a:endParaRPr lang="en-IN" dirty="0"/>
          </a:p>
        </p:txBody>
      </p:sp>
      <p:sp>
        <p:nvSpPr>
          <p:cNvPr id="3" name="Title 2"/>
          <p:cNvSpPr>
            <a:spLocks noGrp="1"/>
          </p:cNvSpPr>
          <p:nvPr>
            <p:ph type="title"/>
          </p:nvPr>
        </p:nvSpPr>
        <p:spPr/>
        <p:txBody>
          <a:bodyPr/>
          <a:lstStyle/>
          <a:p>
            <a:r>
              <a:rPr lang="en-US" dirty="0" smtClean="0">
                <a:solidFill>
                  <a:srgbClr val="C00000"/>
                </a:solidFill>
              </a:rPr>
              <a:t>Adjustable rate mortgage</a:t>
            </a:r>
            <a:endParaRPr lang="en-IN" dirty="0">
              <a:solidFill>
                <a:srgbClr val="C00000"/>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Payment made when mortgage loan is issued</a:t>
            </a:r>
          </a:p>
          <a:p>
            <a:r>
              <a:rPr lang="en-US" dirty="0" smtClean="0"/>
              <a:t>One discount point paid up front is equal to 1% of the principal</a:t>
            </a:r>
          </a:p>
          <a:p>
            <a:r>
              <a:rPr lang="en-US" dirty="0" smtClean="0"/>
              <a:t>FI reduces interest rate in exchange of discount point</a:t>
            </a:r>
          </a:p>
          <a:p>
            <a:r>
              <a:rPr lang="en-US" dirty="0" smtClean="0"/>
              <a:t>Borrower weighs reduced interest payment over the life of loan versus upfront payment</a:t>
            </a:r>
          </a:p>
          <a:p>
            <a:r>
              <a:rPr lang="en-US" dirty="0" smtClean="0"/>
              <a:t>Decision depends on the period of time the borrower expects to hold the mortgage</a:t>
            </a:r>
            <a:endParaRPr lang="en-IN" dirty="0"/>
          </a:p>
        </p:txBody>
      </p:sp>
      <p:sp>
        <p:nvSpPr>
          <p:cNvPr id="3" name="Title 2"/>
          <p:cNvSpPr>
            <a:spLocks noGrp="1"/>
          </p:cNvSpPr>
          <p:nvPr>
            <p:ph type="title"/>
          </p:nvPr>
        </p:nvSpPr>
        <p:spPr/>
        <p:txBody>
          <a:bodyPr/>
          <a:lstStyle/>
          <a:p>
            <a:r>
              <a:rPr lang="en-US" dirty="0" smtClean="0">
                <a:solidFill>
                  <a:srgbClr val="C00000"/>
                </a:solidFill>
              </a:rPr>
              <a:t>Discount points </a:t>
            </a:r>
            <a:endParaRPr lang="en-IN" dirty="0">
              <a:solidFill>
                <a:srgbClr val="C00000"/>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Borrower takes a new mortgage and uses the proceeds to pay off the current mortgage</a:t>
            </a:r>
          </a:p>
          <a:p>
            <a:r>
              <a:rPr lang="en-US" dirty="0" smtClean="0"/>
              <a:t>Done when interest rate falls</a:t>
            </a:r>
          </a:p>
          <a:p>
            <a:r>
              <a:rPr lang="en-US" dirty="0" smtClean="0"/>
              <a:t>Decision involves balancing the savings of a lower monthly payment against the costs (fees) of refinancing</a:t>
            </a:r>
          </a:p>
          <a:p>
            <a:r>
              <a:rPr lang="en-US" dirty="0" smtClean="0"/>
              <a:t>Thumb rule interest rate should fall by 2 percentage points of more</a:t>
            </a:r>
          </a:p>
        </p:txBody>
      </p:sp>
      <p:sp>
        <p:nvSpPr>
          <p:cNvPr id="3" name="Title 2"/>
          <p:cNvSpPr>
            <a:spLocks noGrp="1"/>
          </p:cNvSpPr>
          <p:nvPr>
            <p:ph type="title"/>
          </p:nvPr>
        </p:nvSpPr>
        <p:spPr/>
        <p:txBody>
          <a:bodyPr/>
          <a:lstStyle/>
          <a:p>
            <a:r>
              <a:rPr lang="en-US" dirty="0" smtClean="0">
                <a:solidFill>
                  <a:srgbClr val="C00000"/>
                </a:solidFill>
              </a:rPr>
              <a:t>Mortgage refinancing</a:t>
            </a:r>
            <a:endParaRPr lang="en-IN" dirty="0">
              <a:solidFill>
                <a:srgbClr val="C00000"/>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US" dirty="0" smtClean="0"/>
              <a:t/>
            </a:r>
            <a:br>
              <a:rPr lang="en-US" dirty="0" smtClean="0"/>
            </a:br>
            <a:r>
              <a:rPr lang="en-US" dirty="0" smtClean="0">
                <a:solidFill>
                  <a:srgbClr val="C00000"/>
                </a:solidFill>
              </a:rPr>
              <a:t>Other Types of Mortgages</a:t>
            </a:r>
            <a:endParaRPr lang="en-IN" dirty="0">
              <a:solidFill>
                <a:srgbClr val="C00000"/>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When prevailing rates fall, rate on an existing mortgage lowers automatically</a:t>
            </a:r>
          </a:p>
          <a:p>
            <a:r>
              <a:rPr lang="en-US" dirty="0" smtClean="0"/>
              <a:t>Unlike variable rate mortgages, in this mortgage type interest rate only falls and does not increase</a:t>
            </a:r>
          </a:p>
          <a:p>
            <a:r>
              <a:rPr lang="en-US" dirty="0" smtClean="0"/>
              <a:t>This is to keep off from refinancing when interest rates fall</a:t>
            </a:r>
            <a:endParaRPr lang="en-IN" dirty="0"/>
          </a:p>
        </p:txBody>
      </p:sp>
      <p:sp>
        <p:nvSpPr>
          <p:cNvPr id="3" name="Title 2"/>
          <p:cNvSpPr>
            <a:spLocks noGrp="1"/>
          </p:cNvSpPr>
          <p:nvPr>
            <p:ph type="title"/>
          </p:nvPr>
        </p:nvSpPr>
        <p:spPr/>
        <p:txBody>
          <a:bodyPr>
            <a:normAutofit fontScale="90000"/>
          </a:bodyPr>
          <a:lstStyle/>
          <a:p>
            <a:r>
              <a:rPr lang="en-US" dirty="0" smtClean="0">
                <a:solidFill>
                  <a:srgbClr val="C00000"/>
                </a:solidFill>
              </a:rPr>
              <a:t>Automatic rate reduction mortgages</a:t>
            </a:r>
            <a:endParaRPr lang="en-IN" dirty="0">
              <a:solidFill>
                <a:srgbClr val="C00000"/>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Small payments early in the life of mortgage</a:t>
            </a:r>
          </a:p>
          <a:p>
            <a:r>
              <a:rPr lang="en-US" dirty="0" smtClean="0"/>
              <a:t>Payments increase over first 5 to 10 years</a:t>
            </a:r>
          </a:p>
          <a:p>
            <a:r>
              <a:rPr lang="en-US" dirty="0" smtClean="0"/>
              <a:t>Final payments level off at the end of the mortgage</a:t>
            </a:r>
          </a:p>
          <a:p>
            <a:r>
              <a:rPr lang="en-US" dirty="0" smtClean="0"/>
              <a:t>Used by borrowers who expect their income to rise</a:t>
            </a:r>
          </a:p>
          <a:p>
            <a:r>
              <a:rPr lang="en-US" dirty="0" smtClean="0"/>
              <a:t>Or quickly refinance</a:t>
            </a:r>
          </a:p>
          <a:p>
            <a:r>
              <a:rPr lang="en-US" dirty="0" smtClean="0"/>
              <a:t>Default risk high</a:t>
            </a:r>
            <a:endParaRPr lang="en-IN" dirty="0" smtClean="0"/>
          </a:p>
          <a:p>
            <a:endParaRPr lang="en-IN" dirty="0"/>
          </a:p>
        </p:txBody>
      </p:sp>
      <p:sp>
        <p:nvSpPr>
          <p:cNvPr id="3" name="Title 2"/>
          <p:cNvSpPr>
            <a:spLocks noGrp="1"/>
          </p:cNvSpPr>
          <p:nvPr>
            <p:ph type="title"/>
          </p:nvPr>
        </p:nvSpPr>
        <p:spPr/>
        <p:txBody>
          <a:bodyPr/>
          <a:lstStyle/>
          <a:p>
            <a:r>
              <a:rPr lang="en-US" dirty="0" smtClean="0">
                <a:solidFill>
                  <a:srgbClr val="C00000"/>
                </a:solidFill>
              </a:rPr>
              <a:t>Graduated payment mortgages</a:t>
            </a:r>
            <a:endParaRPr lang="en-IN" dirty="0">
              <a:solidFill>
                <a:srgbClr val="C00000"/>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Growing Equity Mortgages</a:t>
            </a:r>
            <a:endParaRPr lang="en-IN" dirty="0">
              <a:solidFill>
                <a:srgbClr val="C00000"/>
              </a:solidFill>
            </a:endParaRPr>
          </a:p>
        </p:txBody>
      </p:sp>
      <p:sp>
        <p:nvSpPr>
          <p:cNvPr id="3" name="Content Placeholder 2"/>
          <p:cNvSpPr>
            <a:spLocks noGrp="1"/>
          </p:cNvSpPr>
          <p:nvPr>
            <p:ph idx="1"/>
          </p:nvPr>
        </p:nvSpPr>
        <p:spPr/>
        <p:txBody>
          <a:bodyPr>
            <a:normAutofit lnSpcReduction="10000"/>
          </a:bodyPr>
          <a:lstStyle/>
          <a:p>
            <a:pPr algn="just"/>
            <a:r>
              <a:rPr lang="en-US" dirty="0" smtClean="0"/>
              <a:t>Initial payments same as conventional</a:t>
            </a:r>
          </a:p>
          <a:p>
            <a:pPr algn="just"/>
            <a:r>
              <a:rPr lang="en-US" dirty="0" smtClean="0"/>
              <a:t>Increase over a portion or entire life of the mortgage</a:t>
            </a:r>
          </a:p>
          <a:p>
            <a:pPr algn="just"/>
            <a:r>
              <a:rPr lang="en-US" dirty="0" smtClean="0"/>
              <a:t>Increase in monthly payments reduces the principal quickly and reduces the actual life of mortgage</a:t>
            </a:r>
          </a:p>
          <a:p>
            <a:pPr algn="just"/>
            <a:r>
              <a:rPr lang="en-US" i="1" dirty="0" smtClean="0">
                <a:solidFill>
                  <a:srgbClr val="FF0000"/>
                </a:solidFill>
              </a:rPr>
              <a:t>In contrast to Graduated payment mortgages, which do not  affect the time until the mortgage is paid off, in GEM incremental increase in monthly payments reduces the actual life of the mortgage</a:t>
            </a:r>
            <a:endParaRPr lang="en-IN" i="1" dirty="0">
              <a:solidFill>
                <a:srgbClr val="FF000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28</a:t>
            </a:fld>
            <a:endParaRPr lang="en-US" dirty="0"/>
          </a:p>
        </p:txBody>
      </p:sp>
      <p:sp>
        <p:nvSpPr>
          <p:cNvPr id="5" name="Footer Placeholder 4"/>
          <p:cNvSpPr>
            <a:spLocks noGrp="1"/>
          </p:cNvSpPr>
          <p:nvPr>
            <p:ph type="ftr" sz="quarter" idx="11"/>
          </p:nvPr>
        </p:nvSpPr>
        <p:spPr/>
        <p:txBody>
          <a:bodyPr/>
          <a:lstStyle/>
          <a:p>
            <a:r>
              <a:rPr lang="en-US" smtClean="0"/>
              <a:t>Dr. Lakshmi Kalyanaraman</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Already a security in first mortgage</a:t>
            </a:r>
          </a:p>
          <a:p>
            <a:r>
              <a:rPr lang="en-US" dirty="0" smtClean="0"/>
              <a:t>Loan is secured again </a:t>
            </a:r>
          </a:p>
          <a:p>
            <a:r>
              <a:rPr lang="en-US" dirty="0" smtClean="0"/>
              <a:t>Should a default occur, the second mortgage holder is paid only after the first mortgage is paid off</a:t>
            </a:r>
          </a:p>
          <a:p>
            <a:r>
              <a:rPr lang="en-US" dirty="0" smtClean="0"/>
              <a:t>Interest rates on second mortgages are generally higher than the first mortgages</a:t>
            </a:r>
          </a:p>
          <a:p>
            <a:endParaRPr lang="en-IN" dirty="0"/>
          </a:p>
        </p:txBody>
      </p:sp>
      <p:sp>
        <p:nvSpPr>
          <p:cNvPr id="3" name="Title 2"/>
          <p:cNvSpPr>
            <a:spLocks noGrp="1"/>
          </p:cNvSpPr>
          <p:nvPr>
            <p:ph type="title"/>
          </p:nvPr>
        </p:nvSpPr>
        <p:spPr/>
        <p:txBody>
          <a:bodyPr/>
          <a:lstStyle/>
          <a:p>
            <a:r>
              <a:rPr lang="en-US" dirty="0" smtClean="0">
                <a:solidFill>
                  <a:srgbClr val="C00000"/>
                </a:solidFill>
              </a:rPr>
              <a:t>Second mortgage</a:t>
            </a:r>
            <a:endParaRPr lang="en-IN" dirty="0">
              <a:solidFill>
                <a:srgbClr val="C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457200" y="1524000"/>
          <a:ext cx="8229600" cy="4328160"/>
        </p:xfrm>
        <a:graphic>
          <a:graphicData uri="http://schemas.openxmlformats.org/drawingml/2006/table">
            <a:tbl>
              <a:tblPr firstRow="1" bandRow="1">
                <a:tableStyleId>{5C22544A-7EE6-4342-B048-85BDC9FD1C3A}</a:tableStyleId>
              </a:tblPr>
              <a:tblGrid>
                <a:gridCol w="4114800"/>
                <a:gridCol w="4114800"/>
              </a:tblGrid>
              <a:tr h="382288">
                <a:tc>
                  <a:txBody>
                    <a:bodyPr/>
                    <a:lstStyle/>
                    <a:p>
                      <a:r>
                        <a:rPr lang="en-US" sz="2000" dirty="0" smtClean="0"/>
                        <a:t>Mortgages</a:t>
                      </a:r>
                      <a:endParaRPr lang="en-IN" sz="2000" dirty="0"/>
                    </a:p>
                  </a:txBody>
                  <a:tcPr/>
                </a:tc>
                <a:tc>
                  <a:txBody>
                    <a:bodyPr/>
                    <a:lstStyle/>
                    <a:p>
                      <a:r>
                        <a:rPr lang="en-US" sz="2000" dirty="0" smtClean="0"/>
                        <a:t>Stocks and bonds</a:t>
                      </a:r>
                      <a:endParaRPr lang="en-IN" sz="2000" dirty="0"/>
                    </a:p>
                  </a:txBody>
                  <a:tcPr/>
                </a:tc>
              </a:tr>
              <a:tr h="3793472">
                <a:tc>
                  <a:txBody>
                    <a:bodyPr/>
                    <a:lstStyle/>
                    <a:p>
                      <a:r>
                        <a:rPr lang="en-US" sz="2800" dirty="0" smtClean="0"/>
                        <a:t>Backed by specific piece of real property.</a:t>
                      </a:r>
                    </a:p>
                    <a:p>
                      <a:r>
                        <a:rPr lang="en-US" sz="2800" dirty="0" smtClean="0"/>
                        <a:t>If borrower defaults,</a:t>
                      </a:r>
                      <a:r>
                        <a:rPr lang="en-US" sz="2800" baseline="0" dirty="0" smtClean="0"/>
                        <a:t> FI can take ownership of property</a:t>
                      </a:r>
                      <a:endParaRPr lang="en-IN" sz="2800" dirty="0"/>
                    </a:p>
                  </a:txBody>
                  <a:tcPr/>
                </a:tc>
                <a:tc>
                  <a:txBody>
                    <a:bodyPr/>
                    <a:lstStyle/>
                    <a:p>
                      <a:r>
                        <a:rPr lang="en-US" sz="2800" dirty="0" smtClean="0"/>
                        <a:t>Give a general claim on borrowers</a:t>
                      </a:r>
                      <a:r>
                        <a:rPr lang="en-US" sz="2800" baseline="0" dirty="0" smtClean="0"/>
                        <a:t> assets</a:t>
                      </a:r>
                    </a:p>
                    <a:p>
                      <a:r>
                        <a:rPr lang="en-US" sz="2800" baseline="0" dirty="0" smtClean="0"/>
                        <a:t>Only mortgage bonds are backed by a specific piece of property that allows the lender to take ownership in the event of a default.</a:t>
                      </a:r>
                      <a:endParaRPr lang="en-IN" sz="2800" dirty="0"/>
                    </a:p>
                  </a:txBody>
                  <a:tcPr/>
                </a:tc>
              </a:tr>
            </a:tbl>
          </a:graphicData>
        </a:graphic>
      </p:graphicFrame>
      <p:sp>
        <p:nvSpPr>
          <p:cNvPr id="4" name="Title 3"/>
          <p:cNvSpPr>
            <a:spLocks noGrp="1"/>
          </p:cNvSpPr>
          <p:nvPr>
            <p:ph type="title"/>
          </p:nvPr>
        </p:nvSpPr>
        <p:spPr>
          <a:xfrm>
            <a:off x="457200" y="228600"/>
            <a:ext cx="8229600" cy="1066800"/>
          </a:xfrm>
        </p:spPr>
        <p:txBody>
          <a:bodyPr>
            <a:normAutofit fontScale="90000"/>
          </a:bodyPr>
          <a:lstStyle/>
          <a:p>
            <a:r>
              <a:rPr lang="en-US" dirty="0" smtClean="0">
                <a:solidFill>
                  <a:srgbClr val="C00000"/>
                </a:solidFill>
              </a:rPr>
              <a:t>Mortgages differ from bonds and stocks</a:t>
            </a:r>
            <a:endParaRPr lang="en-IN"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Second mortgage only from home equity built </a:t>
            </a:r>
          </a:p>
          <a:p>
            <a:r>
              <a:rPr lang="en-US" dirty="0" smtClean="0"/>
              <a:t>Home equity loan – line of credit secured with a second mortgage by customers</a:t>
            </a:r>
          </a:p>
          <a:p>
            <a:r>
              <a:rPr lang="en-US" dirty="0" smtClean="0"/>
              <a:t>Home equity = current market value of the home-outstanding mortgage balance</a:t>
            </a:r>
            <a:endParaRPr lang="en-IN" dirty="0" smtClean="0"/>
          </a:p>
          <a:p>
            <a:endParaRPr lang="en-IN" dirty="0"/>
          </a:p>
        </p:txBody>
      </p:sp>
      <p:sp>
        <p:nvSpPr>
          <p:cNvPr id="3" name="Title 2"/>
          <p:cNvSpPr>
            <a:spLocks noGrp="1"/>
          </p:cNvSpPr>
          <p:nvPr>
            <p:ph type="title"/>
          </p:nvPr>
        </p:nvSpPr>
        <p:spPr/>
        <p:txBody>
          <a:bodyPr/>
          <a:lstStyle/>
          <a:p>
            <a:r>
              <a:rPr lang="en-US" dirty="0" smtClean="0">
                <a:solidFill>
                  <a:srgbClr val="C00000"/>
                </a:solidFill>
              </a:rPr>
              <a:t>Second mortgage</a:t>
            </a:r>
            <a:endParaRPr lang="en-IN" dirty="0">
              <a:solidFill>
                <a:srgbClr val="C00000"/>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Shared Appreciation Mortgages</a:t>
            </a:r>
            <a:endParaRPr lang="en-IN" dirty="0">
              <a:solidFill>
                <a:srgbClr val="C00000"/>
              </a:solidFill>
            </a:endParaRPr>
          </a:p>
        </p:txBody>
      </p:sp>
      <p:sp>
        <p:nvSpPr>
          <p:cNvPr id="3" name="Content Placeholder 2"/>
          <p:cNvSpPr>
            <a:spLocks noGrp="1"/>
          </p:cNvSpPr>
          <p:nvPr>
            <p:ph idx="1"/>
          </p:nvPr>
        </p:nvSpPr>
        <p:spPr/>
        <p:txBody>
          <a:bodyPr/>
          <a:lstStyle/>
          <a:p>
            <a:r>
              <a:rPr lang="en-US" dirty="0" smtClean="0"/>
              <a:t>Mortgage interest at a rate less than the current market rate in exchange for share in property value appreciation</a:t>
            </a:r>
          </a:p>
          <a:p>
            <a:r>
              <a:rPr lang="en-US" dirty="0" smtClean="0"/>
              <a:t>If property sold for more than the original purchase price, </a:t>
            </a:r>
            <a:r>
              <a:rPr lang="en-US" b="1" i="1" dirty="0" smtClean="0">
                <a:solidFill>
                  <a:srgbClr val="FF0000"/>
                </a:solidFill>
              </a:rPr>
              <a:t>FI shares the gain</a:t>
            </a:r>
            <a:endParaRPr lang="en-IN" b="1" i="1" dirty="0">
              <a:solidFill>
                <a:srgbClr val="FF000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31</a:t>
            </a:fld>
            <a:endParaRPr lang="en-US" dirty="0"/>
          </a:p>
        </p:txBody>
      </p:sp>
      <p:sp>
        <p:nvSpPr>
          <p:cNvPr id="5" name="Footer Placeholder 4"/>
          <p:cNvSpPr>
            <a:spLocks noGrp="1"/>
          </p:cNvSpPr>
          <p:nvPr>
            <p:ph type="ftr" sz="quarter" idx="11"/>
          </p:nvPr>
        </p:nvSpPr>
        <p:spPr/>
        <p:txBody>
          <a:bodyPr/>
          <a:lstStyle/>
          <a:p>
            <a:r>
              <a:rPr lang="en-US" smtClean="0"/>
              <a:t>Dr. Lakshmi Kalyanaraman</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Equity Participation Mortgages</a:t>
            </a:r>
            <a:endParaRPr lang="en-IN" dirty="0">
              <a:solidFill>
                <a:srgbClr val="C00000"/>
              </a:solidFill>
            </a:endParaRPr>
          </a:p>
        </p:txBody>
      </p:sp>
      <p:sp>
        <p:nvSpPr>
          <p:cNvPr id="3" name="Content Placeholder 2"/>
          <p:cNvSpPr>
            <a:spLocks noGrp="1"/>
          </p:cNvSpPr>
          <p:nvPr>
            <p:ph idx="1"/>
          </p:nvPr>
        </p:nvSpPr>
        <p:spPr/>
        <p:txBody>
          <a:bodyPr/>
          <a:lstStyle/>
          <a:p>
            <a:r>
              <a:rPr lang="en-US" dirty="0" smtClean="0"/>
              <a:t>Similar to Share appreciation mortgage</a:t>
            </a:r>
          </a:p>
          <a:p>
            <a:r>
              <a:rPr lang="en-US" dirty="0" smtClean="0"/>
              <a:t>Instead of FI, </a:t>
            </a:r>
            <a:r>
              <a:rPr lang="en-US" b="1" i="1" dirty="0" smtClean="0">
                <a:solidFill>
                  <a:srgbClr val="FF0000"/>
                </a:solidFill>
              </a:rPr>
              <a:t>an outside investor share </a:t>
            </a:r>
            <a:r>
              <a:rPr lang="en-US" dirty="0" smtClean="0"/>
              <a:t>the appreciation</a:t>
            </a:r>
          </a:p>
          <a:p>
            <a:r>
              <a:rPr lang="en-US" dirty="0" smtClean="0"/>
              <a:t>The investor either provides a portion of the down payment on the property or</a:t>
            </a:r>
          </a:p>
          <a:p>
            <a:r>
              <a:rPr lang="en-US" dirty="0" smtClean="0"/>
              <a:t>Provides monthly payments</a:t>
            </a:r>
            <a:endParaRPr lang="en-IN"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32</a:t>
            </a:fld>
            <a:endParaRPr lang="en-US" dirty="0"/>
          </a:p>
        </p:txBody>
      </p:sp>
      <p:sp>
        <p:nvSpPr>
          <p:cNvPr id="5" name="Footer Placeholder 4"/>
          <p:cNvSpPr>
            <a:spLocks noGrp="1"/>
          </p:cNvSpPr>
          <p:nvPr>
            <p:ph type="ftr" sz="quarter" idx="11"/>
          </p:nvPr>
        </p:nvSpPr>
        <p:spPr/>
        <p:txBody>
          <a:bodyPr/>
          <a:lstStyle/>
          <a:p>
            <a:r>
              <a:rPr lang="en-US" smtClean="0"/>
              <a:t>Dr. Lakshmi Kalyanaraman</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Reverse Annuity Mortgages</a:t>
            </a:r>
            <a:endParaRPr lang="en-IN" dirty="0">
              <a:solidFill>
                <a:srgbClr val="C00000"/>
              </a:solidFill>
            </a:endParaRPr>
          </a:p>
        </p:txBody>
      </p:sp>
      <p:sp>
        <p:nvSpPr>
          <p:cNvPr id="3" name="Content Placeholder 2"/>
          <p:cNvSpPr>
            <a:spLocks noGrp="1"/>
          </p:cNvSpPr>
          <p:nvPr>
            <p:ph idx="1"/>
          </p:nvPr>
        </p:nvSpPr>
        <p:spPr/>
        <p:txBody>
          <a:bodyPr/>
          <a:lstStyle/>
          <a:p>
            <a:r>
              <a:rPr lang="en-US" dirty="0" smtClean="0"/>
              <a:t>Borrower receives regular monthly payments from a FI</a:t>
            </a:r>
          </a:p>
          <a:p>
            <a:r>
              <a:rPr lang="en-US" dirty="0" smtClean="0"/>
              <a:t>When RAM matures or borrower dies, property is sold and debt retired</a:t>
            </a:r>
            <a:endParaRPr lang="en-IN"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33</a:t>
            </a:fld>
            <a:endParaRPr lang="en-US" dirty="0"/>
          </a:p>
        </p:txBody>
      </p:sp>
      <p:sp>
        <p:nvSpPr>
          <p:cNvPr id="5" name="Footer Placeholder 4"/>
          <p:cNvSpPr>
            <a:spLocks noGrp="1"/>
          </p:cNvSpPr>
          <p:nvPr>
            <p:ph type="ftr" sz="quarter" idx="11"/>
          </p:nvPr>
        </p:nvSpPr>
        <p:spPr/>
        <p:txBody>
          <a:bodyPr/>
          <a:lstStyle/>
          <a:p>
            <a:r>
              <a:rPr lang="en-US" smtClean="0"/>
              <a:t>Dr. Lakshmi Kalyanaraman</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Secondary Mortgage Markets</a:t>
            </a:r>
            <a:endParaRPr lang="en-IN" dirty="0">
              <a:solidFill>
                <a:srgbClr val="C00000"/>
              </a:solidFill>
            </a:endParaRPr>
          </a:p>
        </p:txBody>
      </p:sp>
      <p:sp>
        <p:nvSpPr>
          <p:cNvPr id="3" name="Content Placeholder 2"/>
          <p:cNvSpPr>
            <a:spLocks noGrp="1"/>
          </p:cNvSpPr>
          <p:nvPr>
            <p:ph idx="1"/>
          </p:nvPr>
        </p:nvSpPr>
        <p:spPr/>
        <p:txBody>
          <a:bodyPr>
            <a:normAutofit/>
          </a:bodyPr>
          <a:lstStyle/>
          <a:p>
            <a:pPr>
              <a:lnSpc>
                <a:spcPct val="90000"/>
              </a:lnSpc>
            </a:pPr>
            <a:r>
              <a:rPr lang="en-US" sz="3200" dirty="0" smtClean="0"/>
              <a:t>After FIs originate mortgages, they sell or securitize them in secondary mortgage market.</a:t>
            </a:r>
          </a:p>
          <a:p>
            <a:pPr>
              <a:lnSpc>
                <a:spcPct val="90000"/>
              </a:lnSpc>
            </a:pPr>
            <a:r>
              <a:rPr lang="en-US" sz="3200" dirty="0" smtClean="0"/>
              <a:t>Reduces liquidity risk, interest rate risk and credit risk of their portfolios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34</a:t>
            </a:fld>
            <a:endParaRPr lang="en-US" dirty="0"/>
          </a:p>
        </p:txBody>
      </p:sp>
      <p:sp>
        <p:nvSpPr>
          <p:cNvPr id="5" name="Footer Placeholder 4"/>
          <p:cNvSpPr>
            <a:spLocks noGrp="1"/>
          </p:cNvSpPr>
          <p:nvPr>
            <p:ph type="ftr" sz="quarter" idx="11"/>
          </p:nvPr>
        </p:nvSpPr>
        <p:spPr/>
        <p:txBody>
          <a:bodyPr/>
          <a:lstStyle/>
          <a:p>
            <a:r>
              <a:rPr lang="en-US" smtClean="0"/>
              <a:t>Dr. Lakshmi Kalyanaraman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Secondary Mortgage Markets</a:t>
            </a:r>
            <a:endParaRPr lang="en-IN" dirty="0"/>
          </a:p>
        </p:txBody>
      </p:sp>
      <p:sp>
        <p:nvSpPr>
          <p:cNvPr id="3" name="Content Placeholder 2"/>
          <p:cNvSpPr>
            <a:spLocks noGrp="1"/>
          </p:cNvSpPr>
          <p:nvPr>
            <p:ph idx="1"/>
          </p:nvPr>
        </p:nvSpPr>
        <p:spPr/>
        <p:txBody>
          <a:bodyPr>
            <a:normAutofit/>
          </a:bodyPr>
          <a:lstStyle/>
          <a:p>
            <a:pPr>
              <a:lnSpc>
                <a:spcPct val="90000"/>
              </a:lnSpc>
            </a:pPr>
            <a:r>
              <a:rPr lang="en-US" sz="3200" b="1" i="1" dirty="0" smtClean="0">
                <a:solidFill>
                  <a:srgbClr val="FF0000"/>
                </a:solidFill>
              </a:rPr>
              <a:t>Liquidity Risk: </a:t>
            </a:r>
          </a:p>
          <a:p>
            <a:pPr>
              <a:lnSpc>
                <a:spcPct val="90000"/>
              </a:lnSpc>
            </a:pPr>
            <a:r>
              <a:rPr lang="en-US" sz="3200" dirty="0" smtClean="0"/>
              <a:t>Depository institutions obtain majority of their funds from short-term deposits.</a:t>
            </a:r>
          </a:p>
          <a:p>
            <a:pPr>
              <a:lnSpc>
                <a:spcPct val="90000"/>
              </a:lnSpc>
            </a:pPr>
            <a:r>
              <a:rPr lang="en-US" sz="3200" dirty="0" smtClean="0"/>
              <a:t>Mortgage maturities are of 15 or 30 years</a:t>
            </a:r>
          </a:p>
          <a:p>
            <a:pPr>
              <a:buNone/>
            </a:pPr>
            <a:endParaRPr lang="en-IN"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35</a:t>
            </a:fld>
            <a:endParaRPr lang="en-US" dirty="0"/>
          </a:p>
        </p:txBody>
      </p:sp>
      <p:sp>
        <p:nvSpPr>
          <p:cNvPr id="5" name="Footer Placeholder 4"/>
          <p:cNvSpPr>
            <a:spLocks noGrp="1"/>
          </p:cNvSpPr>
          <p:nvPr>
            <p:ph type="ftr" sz="quarter" idx="11"/>
          </p:nvPr>
        </p:nvSpPr>
        <p:spPr/>
        <p:txBody>
          <a:bodyPr/>
          <a:lstStyle/>
          <a:p>
            <a:r>
              <a:rPr lang="en-US" smtClean="0"/>
              <a:t>Dr. Lakshmi Kalyanaraman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Secondary Mortgage Markets</a:t>
            </a:r>
            <a:endParaRPr lang="en-IN" dirty="0">
              <a:solidFill>
                <a:srgbClr val="C00000"/>
              </a:solidFill>
            </a:endParaRPr>
          </a:p>
        </p:txBody>
      </p:sp>
      <p:sp>
        <p:nvSpPr>
          <p:cNvPr id="3" name="Content Placeholder 2"/>
          <p:cNvSpPr>
            <a:spLocks noGrp="1"/>
          </p:cNvSpPr>
          <p:nvPr>
            <p:ph idx="1"/>
          </p:nvPr>
        </p:nvSpPr>
        <p:spPr/>
        <p:txBody>
          <a:bodyPr>
            <a:normAutofit/>
          </a:bodyPr>
          <a:lstStyle/>
          <a:p>
            <a:pPr>
              <a:lnSpc>
                <a:spcPct val="90000"/>
              </a:lnSpc>
            </a:pPr>
            <a:r>
              <a:rPr lang="en-US" sz="2800" b="1" i="1" dirty="0" smtClean="0">
                <a:solidFill>
                  <a:srgbClr val="FF0000"/>
                </a:solidFill>
              </a:rPr>
              <a:t>Interest Rate Risk:</a:t>
            </a:r>
          </a:p>
          <a:p>
            <a:pPr>
              <a:lnSpc>
                <a:spcPct val="90000"/>
              </a:lnSpc>
            </a:pPr>
            <a:r>
              <a:rPr lang="en-US" sz="2800" dirty="0" smtClean="0"/>
              <a:t>Holding long-term fixed rate mortgages subject them to interest rate risk, if interest rates are expected to rise</a:t>
            </a:r>
          </a:p>
          <a:p>
            <a:endParaRPr lang="en-IN"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36</a:t>
            </a:fld>
            <a:endParaRPr lang="en-US" dirty="0"/>
          </a:p>
        </p:txBody>
      </p:sp>
      <p:sp>
        <p:nvSpPr>
          <p:cNvPr id="5" name="Footer Placeholder 4"/>
          <p:cNvSpPr>
            <a:spLocks noGrp="1"/>
          </p:cNvSpPr>
          <p:nvPr>
            <p:ph type="ftr" sz="quarter" idx="11"/>
          </p:nvPr>
        </p:nvSpPr>
        <p:spPr/>
        <p:txBody>
          <a:bodyPr/>
          <a:lstStyle/>
          <a:p>
            <a:r>
              <a:rPr lang="en-US" smtClean="0"/>
              <a:t>Dr. Lakshmi Kalyanaraman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i="1" dirty="0" smtClean="0">
                <a:solidFill>
                  <a:srgbClr val="FF0000"/>
                </a:solidFill>
              </a:rPr>
              <a:t>Credit Risk</a:t>
            </a:r>
            <a:r>
              <a:rPr lang="en-US" dirty="0" smtClean="0"/>
              <a:t>: (Default Risk)</a:t>
            </a:r>
          </a:p>
          <a:p>
            <a:r>
              <a:rPr lang="en-US" dirty="0" smtClean="0"/>
              <a:t>Since mortgage maturities are of 15 or 30 years, FIs face the risk that promised cash flows from loans may not be paid in full</a:t>
            </a:r>
            <a:endParaRPr lang="en-IN" dirty="0"/>
          </a:p>
        </p:txBody>
      </p:sp>
      <p:sp>
        <p:nvSpPr>
          <p:cNvPr id="3" name="Title 2"/>
          <p:cNvSpPr>
            <a:spLocks noGrp="1"/>
          </p:cNvSpPr>
          <p:nvPr>
            <p:ph type="title"/>
          </p:nvPr>
        </p:nvSpPr>
        <p:spPr/>
        <p:txBody>
          <a:bodyPr/>
          <a:lstStyle/>
          <a:p>
            <a:r>
              <a:rPr lang="en-US" dirty="0" smtClean="0">
                <a:solidFill>
                  <a:srgbClr val="C00000"/>
                </a:solidFill>
              </a:rPr>
              <a:t>Secondary mortgage markets</a:t>
            </a:r>
            <a:endParaRPr lang="en-IN" dirty="0">
              <a:solidFill>
                <a:srgbClr val="C00000"/>
              </a:solidFill>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Secondary mortgage markets</a:t>
            </a:r>
            <a:endParaRPr lang="en-IN" dirty="0">
              <a:solidFill>
                <a:srgbClr val="C00000"/>
              </a:solidFill>
            </a:endParaRPr>
          </a:p>
        </p:txBody>
      </p:sp>
      <p:sp>
        <p:nvSpPr>
          <p:cNvPr id="3" name="Content Placeholder 2"/>
          <p:cNvSpPr>
            <a:spLocks noGrp="1"/>
          </p:cNvSpPr>
          <p:nvPr>
            <p:ph idx="1"/>
          </p:nvPr>
        </p:nvSpPr>
        <p:spPr/>
        <p:txBody>
          <a:bodyPr>
            <a:normAutofit/>
          </a:bodyPr>
          <a:lstStyle/>
          <a:p>
            <a:r>
              <a:rPr lang="en-US" dirty="0" smtClean="0"/>
              <a:t>FIs prefer servicing mortgages rather than long-term financing</a:t>
            </a:r>
          </a:p>
          <a:p>
            <a:r>
              <a:rPr lang="en-US" dirty="0" smtClean="0"/>
              <a:t>Long-term financing mortgages are in Balance sheet</a:t>
            </a:r>
          </a:p>
          <a:p>
            <a:r>
              <a:rPr lang="en-US" dirty="0" smtClean="0"/>
              <a:t>Loan originator acts as Servicer</a:t>
            </a:r>
          </a:p>
          <a:p>
            <a:r>
              <a:rPr lang="en-US" dirty="0" smtClean="0"/>
              <a:t>Servicer – collect payments from mortgage borrowers and pass the required interest and principal payments through to the secondary market investor</a:t>
            </a:r>
            <a:endParaRPr lang="en-IN" dirty="0"/>
          </a:p>
        </p:txBody>
      </p:sp>
      <p:sp>
        <p:nvSpPr>
          <p:cNvPr id="4" name="Footer Placeholder 3"/>
          <p:cNvSpPr>
            <a:spLocks noGrp="1"/>
          </p:cNvSpPr>
          <p:nvPr>
            <p:ph type="ftr" sz="quarter" idx="11"/>
          </p:nvPr>
        </p:nvSpPr>
        <p:spPr/>
        <p:txBody>
          <a:bodyPr/>
          <a:lstStyle/>
          <a:p>
            <a:r>
              <a:rPr lang="en-US" smtClean="0"/>
              <a:t>Dr. Lakshmi Kalyanaraman</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38</a:t>
            </a:fld>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Secondary Mortgage Markets</a:t>
            </a:r>
            <a:endParaRPr lang="en-IN" dirty="0"/>
          </a:p>
        </p:txBody>
      </p:sp>
      <p:sp>
        <p:nvSpPr>
          <p:cNvPr id="3" name="Content Placeholder 2"/>
          <p:cNvSpPr>
            <a:spLocks noGrp="1"/>
          </p:cNvSpPr>
          <p:nvPr>
            <p:ph idx="1"/>
          </p:nvPr>
        </p:nvSpPr>
        <p:spPr/>
        <p:txBody>
          <a:bodyPr/>
          <a:lstStyle/>
          <a:p>
            <a:r>
              <a:rPr lang="en-US" dirty="0" smtClean="0"/>
              <a:t>Servicer keeps formal records of mortgage transaction</a:t>
            </a:r>
          </a:p>
          <a:p>
            <a:r>
              <a:rPr lang="en-US" dirty="0" smtClean="0"/>
              <a:t>For the service, FI collects a monthly fee</a:t>
            </a:r>
          </a:p>
          <a:p>
            <a:r>
              <a:rPr lang="en-US" dirty="0" smtClean="0"/>
              <a:t>Fee ranges from ¼ to ½ percent of the mortgage balance</a:t>
            </a:r>
          </a:p>
          <a:p>
            <a:endParaRPr lang="en-IN" dirty="0"/>
          </a:p>
        </p:txBody>
      </p:sp>
      <p:sp>
        <p:nvSpPr>
          <p:cNvPr id="4" name="Footer Placeholder 3"/>
          <p:cNvSpPr>
            <a:spLocks noGrp="1"/>
          </p:cNvSpPr>
          <p:nvPr>
            <p:ph type="ftr" sz="quarter" idx="11"/>
          </p:nvPr>
        </p:nvSpPr>
        <p:spPr/>
        <p:txBody>
          <a:bodyPr/>
          <a:lstStyle/>
          <a:p>
            <a:r>
              <a:rPr lang="en-US" smtClean="0"/>
              <a:t>Dr. Lakshmi Kalyanaraman</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39</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533400" y="1524000"/>
          <a:ext cx="8229600" cy="4632960"/>
        </p:xfrm>
        <a:graphic>
          <a:graphicData uri="http://schemas.openxmlformats.org/drawingml/2006/table">
            <a:tbl>
              <a:tblPr firstRow="1" bandRow="1">
                <a:tableStyleId>{5C22544A-7EE6-4342-B048-85BDC9FD1C3A}</a:tableStyleId>
              </a:tblPr>
              <a:tblGrid>
                <a:gridCol w="4114800"/>
                <a:gridCol w="4114800"/>
              </a:tblGrid>
              <a:tr h="254462">
                <a:tc>
                  <a:txBody>
                    <a:bodyPr/>
                    <a:lstStyle/>
                    <a:p>
                      <a:r>
                        <a:rPr lang="en-US" sz="2000" dirty="0" smtClean="0"/>
                        <a:t>Mortgages</a:t>
                      </a:r>
                      <a:endParaRPr lang="en-IN" sz="2000" dirty="0"/>
                    </a:p>
                  </a:txBody>
                  <a:tcPr/>
                </a:tc>
                <a:tc>
                  <a:txBody>
                    <a:bodyPr/>
                    <a:lstStyle/>
                    <a:p>
                      <a:r>
                        <a:rPr lang="en-US" sz="2000" dirty="0" smtClean="0"/>
                        <a:t>Stocks and bonds</a:t>
                      </a:r>
                      <a:endParaRPr lang="en-IN" sz="2000" dirty="0"/>
                    </a:p>
                  </a:txBody>
                  <a:tcPr/>
                </a:tc>
              </a:tr>
              <a:tr h="1630680">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2800" dirty="0" smtClean="0"/>
                        <a:t>Primary mortgages have no set size or denomination.</a:t>
                      </a:r>
                    </a:p>
                    <a:p>
                      <a:pPr marL="0" marR="0" lvl="1" indent="0" algn="l" defTabSz="914400" rtl="0" eaLnBrk="1" fontAlgn="auto" latinLnBrk="0" hangingPunct="1">
                        <a:lnSpc>
                          <a:spcPct val="100000"/>
                        </a:lnSpc>
                        <a:spcBef>
                          <a:spcPts val="0"/>
                        </a:spcBef>
                        <a:spcAft>
                          <a:spcPts val="0"/>
                        </a:spcAft>
                        <a:buClrTx/>
                        <a:buSzTx/>
                        <a:buFontTx/>
                        <a:buNone/>
                        <a:tabLst/>
                        <a:defRPr/>
                      </a:pPr>
                      <a:r>
                        <a:rPr lang="en-US" sz="2800" dirty="0" smtClean="0"/>
                        <a:t>Size of each mortgage depends on the borrower’s needs and ability to repay</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sz="2800" dirty="0" smtClean="0"/>
                    </a:p>
                    <a:p>
                      <a:pPr marL="0" marR="0" lvl="1" indent="0" algn="l" defTabSz="914400" rtl="0" eaLnBrk="1" fontAlgn="auto" latinLnBrk="0" hangingPunct="1">
                        <a:lnSpc>
                          <a:spcPct val="100000"/>
                        </a:lnSpc>
                        <a:spcBef>
                          <a:spcPts val="0"/>
                        </a:spcBef>
                        <a:spcAft>
                          <a:spcPts val="0"/>
                        </a:spcAft>
                        <a:buClrTx/>
                        <a:buSzTx/>
                        <a:buFontTx/>
                        <a:buNone/>
                        <a:tabLst/>
                        <a:defRPr/>
                      </a:pPr>
                      <a:endParaRPr lang="en-US" sz="2800" dirty="0" smtClean="0"/>
                    </a:p>
                    <a:p>
                      <a:endParaRPr lang="en-IN" sz="2000" dirty="0"/>
                    </a:p>
                  </a:txBody>
                  <a:tcPr/>
                </a:tc>
                <a:tc>
                  <a:txBody>
                    <a:bodyPr/>
                    <a:lstStyle/>
                    <a:p>
                      <a:pPr lvl="1">
                        <a:lnSpc>
                          <a:spcPct val="90000"/>
                        </a:lnSpc>
                      </a:pPr>
                      <a:r>
                        <a:rPr lang="en-US" sz="2800" dirty="0" smtClean="0"/>
                        <a:t>Bonds denomination $1,000 or multiple of $1,000 per bonds</a:t>
                      </a:r>
                    </a:p>
                    <a:p>
                      <a:pPr lvl="1">
                        <a:lnSpc>
                          <a:spcPct val="90000"/>
                        </a:lnSpc>
                      </a:pPr>
                      <a:r>
                        <a:rPr lang="en-US" sz="2800" dirty="0" smtClean="0"/>
                        <a:t>Shares of stock $1 per share</a:t>
                      </a:r>
                    </a:p>
                    <a:p>
                      <a:endParaRPr lang="en-IN" sz="2000" dirty="0"/>
                    </a:p>
                  </a:txBody>
                  <a:tcPr/>
                </a:tc>
              </a:tr>
            </a:tbl>
          </a:graphicData>
        </a:graphic>
      </p:graphicFrame>
      <p:sp>
        <p:nvSpPr>
          <p:cNvPr id="4" name="Title 3"/>
          <p:cNvSpPr>
            <a:spLocks noGrp="1"/>
          </p:cNvSpPr>
          <p:nvPr>
            <p:ph type="title"/>
          </p:nvPr>
        </p:nvSpPr>
        <p:spPr>
          <a:xfrm>
            <a:off x="533400" y="152400"/>
            <a:ext cx="8229600" cy="1371600"/>
          </a:xfrm>
        </p:spPr>
        <p:txBody>
          <a:bodyPr>
            <a:normAutofit/>
          </a:bodyPr>
          <a:lstStyle/>
          <a:p>
            <a:r>
              <a:rPr lang="en-US" dirty="0" smtClean="0">
                <a:solidFill>
                  <a:srgbClr val="C00000"/>
                </a:solidFill>
              </a:rPr>
              <a:t>Mortgages differ from bonds and stocks</a:t>
            </a:r>
            <a:endParaRPr lang="en-IN"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Secondary Mortgage Markets</a:t>
            </a:r>
            <a:endParaRPr lang="en-IN" dirty="0"/>
          </a:p>
        </p:txBody>
      </p:sp>
      <p:sp>
        <p:nvSpPr>
          <p:cNvPr id="3" name="Content Placeholder 2"/>
          <p:cNvSpPr>
            <a:spLocks noGrp="1"/>
          </p:cNvSpPr>
          <p:nvPr>
            <p:ph idx="1"/>
          </p:nvPr>
        </p:nvSpPr>
        <p:spPr/>
        <p:txBody>
          <a:bodyPr/>
          <a:lstStyle/>
          <a:p>
            <a:r>
              <a:rPr lang="en-US" dirty="0" smtClean="0"/>
              <a:t>FIs remove mortgages by</a:t>
            </a:r>
          </a:p>
          <a:p>
            <a:r>
              <a:rPr lang="en-US" dirty="0" smtClean="0"/>
              <a:t>1. pooling all recently originated mortgages together and sell them in the secondary mortgage market</a:t>
            </a:r>
          </a:p>
          <a:p>
            <a:r>
              <a:rPr lang="en-US" dirty="0" smtClean="0"/>
              <a:t>2. issuing mortgage backed securities i.e. securitization of mortgages</a:t>
            </a:r>
            <a:endParaRPr lang="en-IN" dirty="0"/>
          </a:p>
        </p:txBody>
      </p:sp>
      <p:sp>
        <p:nvSpPr>
          <p:cNvPr id="4" name="Footer Placeholder 3"/>
          <p:cNvSpPr>
            <a:spLocks noGrp="1"/>
          </p:cNvSpPr>
          <p:nvPr>
            <p:ph type="ftr" sz="quarter" idx="11"/>
          </p:nvPr>
        </p:nvSpPr>
        <p:spPr/>
        <p:txBody>
          <a:bodyPr/>
          <a:lstStyle/>
          <a:p>
            <a:r>
              <a:rPr lang="en-US" smtClean="0"/>
              <a:t>Dr. Lakshmi Kalyanaraman</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40</a:t>
            </a:fld>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Secondary Mortgage Markets</a:t>
            </a:r>
            <a:endParaRPr lang="en-IN" dirty="0"/>
          </a:p>
        </p:txBody>
      </p:sp>
      <p:sp>
        <p:nvSpPr>
          <p:cNvPr id="3" name="Content Placeholder 2"/>
          <p:cNvSpPr>
            <a:spLocks noGrp="1"/>
          </p:cNvSpPr>
          <p:nvPr>
            <p:ph idx="1"/>
          </p:nvPr>
        </p:nvSpPr>
        <p:spPr/>
        <p:txBody>
          <a:bodyPr/>
          <a:lstStyle/>
          <a:p>
            <a:pPr>
              <a:lnSpc>
                <a:spcPct val="90000"/>
              </a:lnSpc>
            </a:pPr>
            <a:r>
              <a:rPr lang="en-US" sz="2400" dirty="0" smtClean="0"/>
              <a:t>The U.S. government established the </a:t>
            </a:r>
            <a:r>
              <a:rPr lang="en-US" sz="2400" b="1" dirty="0" smtClean="0">
                <a:solidFill>
                  <a:srgbClr val="C00000"/>
                </a:solidFill>
              </a:rPr>
              <a:t>Federal National Mortgage Association (FNMA or Fannie Mae)</a:t>
            </a:r>
            <a:r>
              <a:rPr lang="en-US" sz="2400" dirty="0" smtClean="0">
                <a:solidFill>
                  <a:srgbClr val="C00000"/>
                </a:solidFill>
              </a:rPr>
              <a:t> </a:t>
            </a:r>
            <a:r>
              <a:rPr lang="en-US" sz="2400" dirty="0" smtClean="0"/>
              <a:t>in the 1930s to buy mortgages from thrifts so they could make more mortgage loans</a:t>
            </a:r>
          </a:p>
          <a:p>
            <a:pPr>
              <a:lnSpc>
                <a:spcPct val="90000"/>
              </a:lnSpc>
            </a:pPr>
            <a:r>
              <a:rPr lang="en-US" sz="2400" dirty="0" smtClean="0"/>
              <a:t>FHA and VA insured loans make securitization easier </a:t>
            </a:r>
          </a:p>
          <a:p>
            <a:pPr>
              <a:lnSpc>
                <a:spcPct val="90000"/>
              </a:lnSpc>
            </a:pPr>
            <a:r>
              <a:rPr lang="en-US" sz="2400" b="1" dirty="0" smtClean="0">
                <a:solidFill>
                  <a:srgbClr val="C00000"/>
                </a:solidFill>
              </a:rPr>
              <a:t>Government National Mortgage Association (GNMA or “</a:t>
            </a:r>
            <a:r>
              <a:rPr lang="en-US" sz="2400" b="1" dirty="0" err="1" smtClean="0">
                <a:solidFill>
                  <a:srgbClr val="C00000"/>
                </a:solidFill>
              </a:rPr>
              <a:t>Ginnie</a:t>
            </a:r>
            <a:r>
              <a:rPr lang="en-US" sz="2400" b="1" dirty="0" smtClean="0">
                <a:solidFill>
                  <a:srgbClr val="C00000"/>
                </a:solidFill>
              </a:rPr>
              <a:t> Mae”)</a:t>
            </a:r>
            <a:r>
              <a:rPr lang="en-US" sz="2400" dirty="0" smtClean="0"/>
              <a:t> and </a:t>
            </a:r>
            <a:r>
              <a:rPr lang="en-US" sz="2400" b="1" dirty="0" smtClean="0">
                <a:solidFill>
                  <a:srgbClr val="C00000"/>
                </a:solidFill>
              </a:rPr>
              <a:t>Federal Home Loan Mortgage Corp. (FHLMC or “Freddie Mac”)</a:t>
            </a:r>
            <a:r>
              <a:rPr lang="en-US" sz="2400" dirty="0" smtClean="0">
                <a:solidFill>
                  <a:srgbClr val="C00000"/>
                </a:solidFill>
              </a:rPr>
              <a:t> </a:t>
            </a:r>
            <a:r>
              <a:rPr lang="en-US" sz="2400" dirty="0" smtClean="0"/>
              <a:t>created in the 1960s </a:t>
            </a:r>
          </a:p>
          <a:p>
            <a:pPr lvl="1">
              <a:lnSpc>
                <a:spcPct val="90000"/>
              </a:lnSpc>
            </a:pPr>
            <a:r>
              <a:rPr lang="en-US" sz="2000" dirty="0" smtClean="0"/>
              <a:t>encouraged continued expansion of the housing market</a:t>
            </a:r>
          </a:p>
          <a:p>
            <a:pPr lvl="1">
              <a:lnSpc>
                <a:spcPct val="90000"/>
              </a:lnSpc>
            </a:pPr>
            <a:r>
              <a:rPr lang="en-US" sz="2000" dirty="0" smtClean="0"/>
              <a:t>provided direct and indirect guarantees that allow for the creation of mortgage-backed securities</a:t>
            </a:r>
          </a:p>
          <a:p>
            <a:endParaRPr lang="en-IN" dirty="0"/>
          </a:p>
        </p:txBody>
      </p:sp>
      <p:sp>
        <p:nvSpPr>
          <p:cNvPr id="4" name="Footer Placeholder 3"/>
          <p:cNvSpPr>
            <a:spLocks noGrp="1"/>
          </p:cNvSpPr>
          <p:nvPr>
            <p:ph type="ftr" sz="quarter" idx="11"/>
          </p:nvPr>
        </p:nvSpPr>
        <p:spPr/>
        <p:txBody>
          <a:bodyPr/>
          <a:lstStyle/>
          <a:p>
            <a:r>
              <a:rPr lang="en-US" smtClean="0"/>
              <a:t>Dr. Lakshmi Kalyanaraman</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41</a:t>
            </a:fld>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Mortgage Sales</a:t>
            </a:r>
            <a:endParaRPr lang="en-IN" dirty="0"/>
          </a:p>
        </p:txBody>
      </p:sp>
      <p:sp>
        <p:nvSpPr>
          <p:cNvPr id="3" name="Content Placeholder 2"/>
          <p:cNvSpPr>
            <a:spLocks noGrp="1"/>
          </p:cNvSpPr>
          <p:nvPr>
            <p:ph idx="1"/>
          </p:nvPr>
        </p:nvSpPr>
        <p:spPr/>
        <p:txBody>
          <a:bodyPr/>
          <a:lstStyle/>
          <a:p>
            <a:r>
              <a:rPr lang="en-US" dirty="0" smtClean="0"/>
              <a:t>FI originates a mortgage and sells to an outside buyer</a:t>
            </a:r>
          </a:p>
          <a:p>
            <a:r>
              <a:rPr lang="en-US" dirty="0" smtClean="0"/>
              <a:t>With recourse – loan buyer sells back the loan back to the originator if it goes bad</a:t>
            </a:r>
          </a:p>
          <a:p>
            <a:r>
              <a:rPr lang="en-US" dirty="0" smtClean="0"/>
              <a:t>contingent credit risk liability for the originator</a:t>
            </a:r>
          </a:p>
          <a:p>
            <a:r>
              <a:rPr lang="en-US" dirty="0" smtClean="0"/>
              <a:t>Without recourse – buyer bears credit risk</a:t>
            </a:r>
          </a:p>
          <a:p>
            <a:endParaRPr lang="en-IN" dirty="0"/>
          </a:p>
        </p:txBody>
      </p:sp>
      <p:sp>
        <p:nvSpPr>
          <p:cNvPr id="4" name="Footer Placeholder 3"/>
          <p:cNvSpPr>
            <a:spLocks noGrp="1"/>
          </p:cNvSpPr>
          <p:nvPr>
            <p:ph type="ftr" sz="quarter" idx="11"/>
          </p:nvPr>
        </p:nvSpPr>
        <p:spPr/>
        <p:txBody>
          <a:bodyPr/>
          <a:lstStyle/>
          <a:p>
            <a:r>
              <a:rPr lang="en-US" smtClean="0"/>
              <a:t>Dr. Lakshmi Kalyanaraman</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42</a:t>
            </a:fld>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FI sells loans to manage their credit risk better</a:t>
            </a:r>
          </a:p>
          <a:p>
            <a:r>
              <a:rPr lang="en-US" dirty="0" smtClean="0"/>
              <a:t>Removes assets (and credit risk) from the balance sheet</a:t>
            </a:r>
          </a:p>
          <a:p>
            <a:r>
              <a:rPr lang="en-US" dirty="0" smtClean="0"/>
              <a:t>Allows FI to achieve better asset diversification</a:t>
            </a:r>
          </a:p>
          <a:p>
            <a:r>
              <a:rPr lang="en-US" dirty="0" smtClean="0"/>
              <a:t>Allows FI to better manage interest rate risk and liquidity risk</a:t>
            </a:r>
          </a:p>
          <a:p>
            <a:r>
              <a:rPr lang="en-US" dirty="0" smtClean="0"/>
              <a:t>Generates fee income</a:t>
            </a:r>
          </a:p>
          <a:p>
            <a:r>
              <a:rPr lang="en-US" dirty="0" smtClean="0"/>
              <a:t>Reduces the cost of reserve requirement</a:t>
            </a:r>
          </a:p>
          <a:p>
            <a:r>
              <a:rPr lang="en-US" dirty="0" smtClean="0"/>
              <a:t>Reduces the cost of holding capital requirements against mortgages</a:t>
            </a:r>
            <a:endParaRPr lang="en-IN" dirty="0"/>
          </a:p>
        </p:txBody>
      </p:sp>
      <p:sp>
        <p:nvSpPr>
          <p:cNvPr id="3" name="Title 2"/>
          <p:cNvSpPr>
            <a:spLocks noGrp="1"/>
          </p:cNvSpPr>
          <p:nvPr>
            <p:ph type="title"/>
          </p:nvPr>
        </p:nvSpPr>
        <p:spPr/>
        <p:txBody>
          <a:bodyPr/>
          <a:lstStyle/>
          <a:p>
            <a:r>
              <a:rPr lang="en-US" dirty="0" smtClean="0"/>
              <a:t>Mortgage sales</a:t>
            </a:r>
            <a:endParaRPr lang="en-IN"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 Mortgage Buyers</a:t>
            </a:r>
            <a:endParaRPr lang="en-IN" dirty="0"/>
          </a:p>
        </p:txBody>
      </p:sp>
      <p:sp>
        <p:nvSpPr>
          <p:cNvPr id="3" name="Content Placeholder 2"/>
          <p:cNvSpPr>
            <a:spLocks noGrp="1"/>
          </p:cNvSpPr>
          <p:nvPr>
            <p:ph idx="1"/>
          </p:nvPr>
        </p:nvSpPr>
        <p:spPr/>
        <p:txBody>
          <a:bodyPr/>
          <a:lstStyle/>
          <a:p>
            <a:r>
              <a:rPr lang="en-US" dirty="0" smtClean="0"/>
              <a:t>Domestic banks</a:t>
            </a:r>
          </a:p>
          <a:p>
            <a:r>
              <a:rPr lang="en-US" dirty="0" smtClean="0"/>
              <a:t>Foreign banks</a:t>
            </a:r>
          </a:p>
          <a:p>
            <a:r>
              <a:rPr lang="en-US" dirty="0" smtClean="0"/>
              <a:t>Insurance companies</a:t>
            </a:r>
          </a:p>
          <a:p>
            <a:r>
              <a:rPr lang="en-US" dirty="0" smtClean="0"/>
              <a:t>Pension funds</a:t>
            </a:r>
          </a:p>
          <a:p>
            <a:r>
              <a:rPr lang="en-US" dirty="0" smtClean="0"/>
              <a:t>Closed-end bank loan mutual funds</a:t>
            </a:r>
          </a:p>
          <a:p>
            <a:r>
              <a:rPr lang="en-US" dirty="0" smtClean="0"/>
              <a:t>Nonfinancial corporations</a:t>
            </a:r>
            <a:endParaRPr lang="en-IN" dirty="0"/>
          </a:p>
        </p:txBody>
      </p:sp>
      <p:sp>
        <p:nvSpPr>
          <p:cNvPr id="4" name="Footer Placeholder 3"/>
          <p:cNvSpPr>
            <a:spLocks noGrp="1"/>
          </p:cNvSpPr>
          <p:nvPr>
            <p:ph type="ftr" sz="quarter" idx="11"/>
          </p:nvPr>
        </p:nvSpPr>
        <p:spPr/>
        <p:txBody>
          <a:bodyPr/>
          <a:lstStyle/>
          <a:p>
            <a:r>
              <a:rPr lang="en-US" smtClean="0"/>
              <a:t>Dr. Lakshmi Kalyanaraman</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44</a:t>
            </a:fld>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 Mortgage Sellers</a:t>
            </a:r>
            <a:endParaRPr lang="en-IN" dirty="0"/>
          </a:p>
        </p:txBody>
      </p:sp>
      <p:sp>
        <p:nvSpPr>
          <p:cNvPr id="3" name="Content Placeholder 2"/>
          <p:cNvSpPr>
            <a:spLocks noGrp="1"/>
          </p:cNvSpPr>
          <p:nvPr>
            <p:ph idx="1"/>
          </p:nvPr>
        </p:nvSpPr>
        <p:spPr/>
        <p:txBody>
          <a:bodyPr/>
          <a:lstStyle/>
          <a:p>
            <a:r>
              <a:rPr lang="en-US" dirty="0" smtClean="0"/>
              <a:t>Money center banks</a:t>
            </a:r>
          </a:p>
          <a:p>
            <a:r>
              <a:rPr lang="en-US" dirty="0" smtClean="0"/>
              <a:t>Small regional or community banks</a:t>
            </a:r>
          </a:p>
          <a:p>
            <a:r>
              <a:rPr lang="en-US" dirty="0" smtClean="0"/>
              <a:t>Foreign banks</a:t>
            </a:r>
          </a:p>
          <a:p>
            <a:r>
              <a:rPr lang="en-US" dirty="0" smtClean="0"/>
              <a:t>Investment banks</a:t>
            </a:r>
            <a:endParaRPr lang="en-IN" dirty="0"/>
          </a:p>
        </p:txBody>
      </p:sp>
      <p:sp>
        <p:nvSpPr>
          <p:cNvPr id="4" name="Footer Placeholder 3"/>
          <p:cNvSpPr>
            <a:spLocks noGrp="1"/>
          </p:cNvSpPr>
          <p:nvPr>
            <p:ph type="ftr" sz="quarter" idx="11"/>
          </p:nvPr>
        </p:nvSpPr>
        <p:spPr/>
        <p:txBody>
          <a:bodyPr/>
          <a:lstStyle/>
          <a:p>
            <a:r>
              <a:rPr lang="en-US" smtClean="0"/>
              <a:t>Dr. Lakshmi Kalyanaraman</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45</a:t>
            </a:fld>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 types of MBS</a:t>
            </a:r>
            <a:endParaRPr lang="en-IN" dirty="0"/>
          </a:p>
        </p:txBody>
      </p:sp>
      <p:sp>
        <p:nvSpPr>
          <p:cNvPr id="3" name="Content Placeholder 2"/>
          <p:cNvSpPr>
            <a:spLocks noGrp="1"/>
          </p:cNvSpPr>
          <p:nvPr>
            <p:ph idx="1"/>
          </p:nvPr>
        </p:nvSpPr>
        <p:spPr/>
        <p:txBody>
          <a:bodyPr/>
          <a:lstStyle/>
          <a:p>
            <a:r>
              <a:rPr lang="en-US" dirty="0" smtClean="0"/>
              <a:t>1. Pass-through security</a:t>
            </a:r>
          </a:p>
          <a:p>
            <a:r>
              <a:rPr lang="en-US" dirty="0" smtClean="0"/>
              <a:t>2. Collateralized Mortgage Obligations (CMO)</a:t>
            </a:r>
          </a:p>
          <a:p>
            <a:r>
              <a:rPr lang="en-US" dirty="0" smtClean="0"/>
              <a:t>3. Mortgage Backed Bonds</a:t>
            </a:r>
          </a:p>
          <a:p>
            <a:endParaRPr lang="en-US" dirty="0" smtClean="0"/>
          </a:p>
        </p:txBody>
      </p:sp>
      <p:sp>
        <p:nvSpPr>
          <p:cNvPr id="4" name="Footer Placeholder 3"/>
          <p:cNvSpPr>
            <a:spLocks noGrp="1"/>
          </p:cNvSpPr>
          <p:nvPr>
            <p:ph type="ftr" sz="quarter" idx="11"/>
          </p:nvPr>
        </p:nvSpPr>
        <p:spPr/>
        <p:txBody>
          <a:bodyPr/>
          <a:lstStyle/>
          <a:p>
            <a:r>
              <a:rPr lang="en-US" smtClean="0"/>
              <a:t>Dr. Lakshmi Kalyanaraman</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46</a:t>
            </a:fld>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Pass through securities and Collateralized Mortgage Obligations (CMO) are securitized mortgages.</a:t>
            </a:r>
          </a:p>
          <a:p>
            <a:r>
              <a:rPr lang="en-US" dirty="0" smtClean="0"/>
              <a:t>Securitization of mortgages involves </a:t>
            </a:r>
            <a:r>
              <a:rPr lang="en-US" b="1" i="1" dirty="0" smtClean="0">
                <a:solidFill>
                  <a:srgbClr val="C00000"/>
                </a:solidFill>
              </a:rPr>
              <a:t>pooling of a group of mortgages</a:t>
            </a:r>
            <a:r>
              <a:rPr lang="en-US" dirty="0" smtClean="0"/>
              <a:t> with similar characteristics</a:t>
            </a:r>
          </a:p>
          <a:p>
            <a:r>
              <a:rPr lang="en-US" b="1" i="1" dirty="0" smtClean="0">
                <a:solidFill>
                  <a:srgbClr val="C00000"/>
                </a:solidFill>
              </a:rPr>
              <a:t>Removal</a:t>
            </a:r>
            <a:r>
              <a:rPr lang="en-US" dirty="0" smtClean="0"/>
              <a:t> of these mortgages </a:t>
            </a:r>
            <a:r>
              <a:rPr lang="en-US" b="1" i="1" dirty="0" smtClean="0">
                <a:solidFill>
                  <a:srgbClr val="C00000"/>
                </a:solidFill>
              </a:rPr>
              <a:t>from Balance sheet</a:t>
            </a:r>
          </a:p>
          <a:p>
            <a:r>
              <a:rPr lang="en-US" b="1" i="1" dirty="0" smtClean="0">
                <a:solidFill>
                  <a:srgbClr val="C00000"/>
                </a:solidFill>
              </a:rPr>
              <a:t>Subsequent sale </a:t>
            </a:r>
            <a:r>
              <a:rPr lang="en-US" dirty="0" smtClean="0"/>
              <a:t>of interests in the mortgage pool to secondary market investors</a:t>
            </a:r>
          </a:p>
          <a:p>
            <a:r>
              <a:rPr lang="en-US" dirty="0" smtClean="0"/>
              <a:t>Securitization results in the creation of mortgage backed securities, </a:t>
            </a:r>
            <a:r>
              <a:rPr lang="en-US" b="1" i="1" dirty="0" smtClean="0">
                <a:solidFill>
                  <a:srgbClr val="C00000"/>
                </a:solidFill>
              </a:rPr>
              <a:t>traded in the secondary markets</a:t>
            </a:r>
          </a:p>
          <a:p>
            <a:endParaRPr lang="en-US" dirty="0" smtClean="0"/>
          </a:p>
          <a:p>
            <a:endParaRPr lang="en-IN" dirty="0"/>
          </a:p>
        </p:txBody>
      </p:sp>
      <p:sp>
        <p:nvSpPr>
          <p:cNvPr id="3" name="Title 2"/>
          <p:cNvSpPr>
            <a:spLocks noGrp="1"/>
          </p:cNvSpPr>
          <p:nvPr>
            <p:ph type="title"/>
          </p:nvPr>
        </p:nvSpPr>
        <p:spPr/>
        <p:txBody>
          <a:bodyPr/>
          <a:lstStyle/>
          <a:p>
            <a:r>
              <a:rPr lang="en-US" dirty="0" smtClean="0"/>
              <a:t>Securitization</a:t>
            </a:r>
            <a:endParaRPr lang="en-IN"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 of Securitization</a:t>
            </a:r>
            <a:endParaRPr lang="en-IN" dirty="0"/>
          </a:p>
        </p:txBody>
      </p:sp>
      <p:sp>
        <p:nvSpPr>
          <p:cNvPr id="3" name="Content Placeholder 2"/>
          <p:cNvSpPr>
            <a:spLocks noGrp="1"/>
          </p:cNvSpPr>
          <p:nvPr>
            <p:ph idx="1"/>
          </p:nvPr>
        </p:nvSpPr>
        <p:spPr/>
        <p:txBody>
          <a:bodyPr/>
          <a:lstStyle/>
          <a:p>
            <a:r>
              <a:rPr lang="en-US" dirty="0" smtClean="0"/>
              <a:t>FIs asset portfolios more liquid</a:t>
            </a:r>
          </a:p>
          <a:p>
            <a:r>
              <a:rPr lang="en-US" dirty="0" smtClean="0"/>
              <a:t>Reduces interest rate risk and credit risk</a:t>
            </a:r>
          </a:p>
          <a:p>
            <a:r>
              <a:rPr lang="en-US" dirty="0" smtClean="0"/>
              <a:t>Source of fee income</a:t>
            </a:r>
          </a:p>
          <a:p>
            <a:r>
              <a:rPr lang="en-US" dirty="0" smtClean="0"/>
              <a:t>Reduces the effect of regulatory constraints</a:t>
            </a:r>
            <a:r>
              <a:rPr lang="en-IN" dirty="0" smtClean="0"/>
              <a:t> such as capital requirement</a:t>
            </a:r>
          </a:p>
          <a:p>
            <a:endParaRPr lang="en-US"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48</a:t>
            </a:fld>
            <a:endParaRPr lang="en-US" dirty="0"/>
          </a:p>
        </p:txBody>
      </p:sp>
      <p:sp>
        <p:nvSpPr>
          <p:cNvPr id="5" name="Footer Placeholder 4"/>
          <p:cNvSpPr>
            <a:spLocks noGrp="1"/>
          </p:cNvSpPr>
          <p:nvPr>
            <p:ph type="ftr" sz="quarter" idx="11"/>
          </p:nvPr>
        </p:nvSpPr>
        <p:spPr/>
        <p:txBody>
          <a:bodyPr/>
          <a:lstStyle/>
          <a:p>
            <a:r>
              <a:rPr lang="en-US" smtClean="0"/>
              <a:t>Dr. Lakshmi Kalyanaraman</a:t>
            </a:r>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Pass-through Mortgage Securities</a:t>
            </a:r>
            <a:endParaRPr lang="en-IN" dirty="0"/>
          </a:p>
        </p:txBody>
      </p:sp>
      <p:sp>
        <p:nvSpPr>
          <p:cNvPr id="3" name="Content Placeholder 2"/>
          <p:cNvSpPr>
            <a:spLocks noGrp="1"/>
          </p:cNvSpPr>
          <p:nvPr>
            <p:ph idx="1"/>
          </p:nvPr>
        </p:nvSpPr>
        <p:spPr/>
        <p:txBody>
          <a:bodyPr>
            <a:normAutofit/>
          </a:bodyPr>
          <a:lstStyle/>
          <a:p>
            <a:r>
              <a:rPr lang="en-US" dirty="0" smtClean="0"/>
              <a:t>FIs pool mortgages and offer interest in the pool in the form of pass-through certificates</a:t>
            </a:r>
          </a:p>
          <a:p>
            <a:r>
              <a:rPr lang="en-US" dirty="0" smtClean="0"/>
              <a:t>Each pass through security represents fractional ownership in mortgage pool</a:t>
            </a:r>
          </a:p>
        </p:txBody>
      </p:sp>
      <p:sp>
        <p:nvSpPr>
          <p:cNvPr id="4" name="Footer Placeholder 3"/>
          <p:cNvSpPr>
            <a:spLocks noGrp="1"/>
          </p:cNvSpPr>
          <p:nvPr>
            <p:ph type="ftr" sz="quarter" idx="11"/>
          </p:nvPr>
        </p:nvSpPr>
        <p:spPr/>
        <p:txBody>
          <a:bodyPr/>
          <a:lstStyle/>
          <a:p>
            <a:r>
              <a:rPr lang="en-US" smtClean="0"/>
              <a:t>Dr. Lakshmi Kalyanaraman</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49</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533400" y="1524000"/>
          <a:ext cx="8229600" cy="2743200"/>
        </p:xfrm>
        <a:graphic>
          <a:graphicData uri="http://schemas.openxmlformats.org/drawingml/2006/table">
            <a:tbl>
              <a:tblPr firstRow="1" bandRow="1">
                <a:tableStyleId>{5C22544A-7EE6-4342-B048-85BDC9FD1C3A}</a:tableStyleId>
              </a:tblPr>
              <a:tblGrid>
                <a:gridCol w="4114800"/>
                <a:gridCol w="4114800"/>
              </a:tblGrid>
              <a:tr h="254462">
                <a:tc>
                  <a:txBody>
                    <a:bodyPr/>
                    <a:lstStyle/>
                    <a:p>
                      <a:r>
                        <a:rPr lang="en-US" sz="2000" dirty="0" smtClean="0"/>
                        <a:t>Mortgages</a:t>
                      </a:r>
                      <a:endParaRPr lang="en-IN" sz="2000" dirty="0"/>
                    </a:p>
                  </a:txBody>
                  <a:tcPr/>
                </a:tc>
                <a:tc>
                  <a:txBody>
                    <a:bodyPr/>
                    <a:lstStyle/>
                    <a:p>
                      <a:r>
                        <a:rPr lang="en-US" sz="2000" dirty="0" smtClean="0"/>
                        <a:t>Stocks and bonds</a:t>
                      </a:r>
                      <a:endParaRPr lang="en-IN" sz="2000" dirty="0"/>
                    </a:p>
                  </a:txBody>
                  <a:tcPr/>
                </a:tc>
              </a:tr>
              <a:tr h="1630680">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3200" dirty="0" smtClean="0"/>
                        <a:t>Primary mortgages generally involve only a single investor</a:t>
                      </a:r>
                    </a:p>
                    <a:p>
                      <a:endParaRPr lang="en-IN" sz="2000" dirty="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3200" dirty="0" smtClean="0"/>
                        <a:t>Bonds and stock issues by many investors</a:t>
                      </a:r>
                    </a:p>
                    <a:p>
                      <a:endParaRPr lang="en-IN" sz="2000" dirty="0"/>
                    </a:p>
                  </a:txBody>
                  <a:tcPr/>
                </a:tc>
              </a:tr>
            </a:tbl>
          </a:graphicData>
        </a:graphic>
      </p:graphicFrame>
      <p:sp>
        <p:nvSpPr>
          <p:cNvPr id="4" name="Title 3"/>
          <p:cNvSpPr>
            <a:spLocks noGrp="1"/>
          </p:cNvSpPr>
          <p:nvPr>
            <p:ph type="title"/>
          </p:nvPr>
        </p:nvSpPr>
        <p:spPr>
          <a:xfrm>
            <a:off x="457200" y="274638"/>
            <a:ext cx="8229600" cy="639762"/>
          </a:xfrm>
        </p:spPr>
        <p:txBody>
          <a:bodyPr>
            <a:normAutofit fontScale="90000"/>
          </a:bodyPr>
          <a:lstStyle/>
          <a:p>
            <a:r>
              <a:rPr lang="en-US" dirty="0" smtClean="0">
                <a:solidFill>
                  <a:srgbClr val="C00000"/>
                </a:solidFill>
              </a:rPr>
              <a:t>Mortgages differ from bonds and stocks</a:t>
            </a:r>
            <a:endParaRPr lang="en-IN" dirty="0">
              <a:solidFill>
                <a:srgbClr val="C00000"/>
              </a:solidFill>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Pass-through Mortgage Securities</a:t>
            </a:r>
            <a:endParaRPr lang="en-IN" dirty="0"/>
          </a:p>
        </p:txBody>
      </p:sp>
      <p:sp>
        <p:nvSpPr>
          <p:cNvPr id="3" name="Content Placeholder 2"/>
          <p:cNvSpPr>
            <a:spLocks noGrp="1"/>
          </p:cNvSpPr>
          <p:nvPr>
            <p:ph idx="1"/>
          </p:nvPr>
        </p:nvSpPr>
        <p:spPr/>
        <p:txBody>
          <a:bodyPr>
            <a:normAutofit/>
          </a:bodyPr>
          <a:lstStyle/>
          <a:p>
            <a:r>
              <a:rPr lang="en-US" dirty="0" smtClean="0"/>
              <a:t>1% share of a pass-through mortgage security issue is entitled to a 1% share of the principal and interest payments made over the life of the mortgages underlying the pool of securities</a:t>
            </a:r>
          </a:p>
          <a:p>
            <a:r>
              <a:rPr lang="en-US" dirty="0" smtClean="0"/>
              <a:t>Pass through promised payments of principal and interest on pools of mortgages to secondary market investors</a:t>
            </a:r>
          </a:p>
          <a:p>
            <a:r>
              <a:rPr lang="en-US" dirty="0" smtClean="0"/>
              <a:t>No guaranteed annual coupon</a:t>
            </a:r>
          </a:p>
          <a:p>
            <a:endParaRPr lang="en-IN" dirty="0"/>
          </a:p>
        </p:txBody>
      </p:sp>
      <p:sp>
        <p:nvSpPr>
          <p:cNvPr id="4" name="Footer Placeholder 3"/>
          <p:cNvSpPr>
            <a:spLocks noGrp="1"/>
          </p:cNvSpPr>
          <p:nvPr>
            <p:ph type="ftr" sz="quarter" idx="11"/>
          </p:nvPr>
        </p:nvSpPr>
        <p:spPr/>
        <p:txBody>
          <a:bodyPr/>
          <a:lstStyle/>
          <a:p>
            <a:r>
              <a:rPr lang="en-US" smtClean="0"/>
              <a:t>Dr. Lakshmi Kalyanaraman</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50</a:t>
            </a:fld>
            <a:endParaRPr 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Pass-through Mortgage Securities</a:t>
            </a:r>
            <a:endParaRPr lang="en-IN" dirty="0"/>
          </a:p>
        </p:txBody>
      </p:sp>
      <p:sp>
        <p:nvSpPr>
          <p:cNvPr id="3" name="Content Placeholder 2"/>
          <p:cNvSpPr>
            <a:spLocks noGrp="1"/>
          </p:cNvSpPr>
          <p:nvPr>
            <p:ph idx="1"/>
          </p:nvPr>
        </p:nvSpPr>
        <p:spPr/>
        <p:txBody>
          <a:bodyPr>
            <a:normAutofit/>
          </a:bodyPr>
          <a:lstStyle/>
          <a:p>
            <a:r>
              <a:rPr lang="en-US" dirty="0" smtClean="0"/>
              <a:t>Originating FI or third party servicer takes a fee </a:t>
            </a:r>
          </a:p>
          <a:p>
            <a:endParaRPr lang="en-IN" dirty="0"/>
          </a:p>
        </p:txBody>
      </p:sp>
      <p:sp>
        <p:nvSpPr>
          <p:cNvPr id="4" name="Footer Placeholder 3"/>
          <p:cNvSpPr>
            <a:spLocks noGrp="1"/>
          </p:cNvSpPr>
          <p:nvPr>
            <p:ph type="ftr" sz="quarter" idx="11"/>
          </p:nvPr>
        </p:nvSpPr>
        <p:spPr/>
        <p:txBody>
          <a:bodyPr/>
          <a:lstStyle/>
          <a:p>
            <a:r>
              <a:rPr lang="en-US" smtClean="0"/>
              <a:t>Dr. Lakshmi Kalyanaraman</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51</a:t>
            </a:fld>
            <a:endParaRPr 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Mortgage Backed Securities</a:t>
            </a:r>
            <a:endParaRPr lang="en-IN" dirty="0"/>
          </a:p>
        </p:txBody>
      </p:sp>
      <p:sp>
        <p:nvSpPr>
          <p:cNvPr id="3" name="Content Placeholder 2"/>
          <p:cNvSpPr>
            <a:spLocks noGrp="1"/>
          </p:cNvSpPr>
          <p:nvPr>
            <p:ph idx="1"/>
          </p:nvPr>
        </p:nvSpPr>
        <p:spPr/>
        <p:txBody>
          <a:bodyPr/>
          <a:lstStyle/>
          <a:p>
            <a:pPr>
              <a:lnSpc>
                <a:spcPct val="90000"/>
              </a:lnSpc>
            </a:pPr>
            <a:r>
              <a:rPr lang="en-US" sz="2800" dirty="0" smtClean="0"/>
              <a:t>Three agencies are directly involved in the creation of pass-through securities</a:t>
            </a:r>
          </a:p>
          <a:p>
            <a:pPr lvl="1">
              <a:lnSpc>
                <a:spcPct val="90000"/>
              </a:lnSpc>
            </a:pPr>
            <a:r>
              <a:rPr lang="en-US" sz="2400" b="1" dirty="0" err="1" smtClean="0">
                <a:solidFill>
                  <a:srgbClr val="C00000"/>
                </a:solidFill>
              </a:rPr>
              <a:t>Ginnie</a:t>
            </a:r>
            <a:r>
              <a:rPr lang="en-US" sz="2400" b="1" dirty="0" smtClean="0">
                <a:solidFill>
                  <a:srgbClr val="C00000"/>
                </a:solidFill>
              </a:rPr>
              <a:t> Mae</a:t>
            </a:r>
          </a:p>
          <a:p>
            <a:pPr lvl="1">
              <a:lnSpc>
                <a:spcPct val="90000"/>
              </a:lnSpc>
            </a:pPr>
            <a:r>
              <a:rPr lang="en-US" sz="2400" b="1" dirty="0" smtClean="0">
                <a:solidFill>
                  <a:srgbClr val="C00000"/>
                </a:solidFill>
              </a:rPr>
              <a:t>Fannie Mae</a:t>
            </a:r>
            <a:endParaRPr lang="en-US" sz="2400" dirty="0" smtClean="0">
              <a:solidFill>
                <a:srgbClr val="C00000"/>
              </a:solidFill>
            </a:endParaRPr>
          </a:p>
          <a:p>
            <a:pPr lvl="1">
              <a:lnSpc>
                <a:spcPct val="90000"/>
              </a:lnSpc>
            </a:pPr>
            <a:r>
              <a:rPr lang="en-US" sz="2400" b="1" dirty="0" smtClean="0">
                <a:solidFill>
                  <a:srgbClr val="C00000"/>
                </a:solidFill>
              </a:rPr>
              <a:t>Freddie Mac</a:t>
            </a:r>
            <a:endParaRPr lang="en-US" sz="2400" dirty="0" smtClean="0">
              <a:solidFill>
                <a:srgbClr val="C00000"/>
              </a:solidFill>
            </a:endParaRPr>
          </a:p>
          <a:p>
            <a:pPr>
              <a:lnSpc>
                <a:spcPct val="90000"/>
              </a:lnSpc>
            </a:pPr>
            <a:r>
              <a:rPr lang="en-US" sz="2800" b="1" dirty="0" smtClean="0">
                <a:solidFill>
                  <a:srgbClr val="C00000"/>
                </a:solidFill>
              </a:rPr>
              <a:t>Private mortgage pass-through issuers </a:t>
            </a:r>
            <a:r>
              <a:rPr lang="en-US" sz="2800" dirty="0" smtClean="0"/>
              <a:t>create pass-through from nonconforming mortgages (mortgages that exceed the size limit set by government agencies)</a:t>
            </a:r>
          </a:p>
          <a:p>
            <a:endParaRPr lang="en-IN" dirty="0"/>
          </a:p>
        </p:txBody>
      </p:sp>
      <p:sp>
        <p:nvSpPr>
          <p:cNvPr id="4" name="Footer Placeholder 3"/>
          <p:cNvSpPr>
            <a:spLocks noGrp="1"/>
          </p:cNvSpPr>
          <p:nvPr>
            <p:ph type="ftr" sz="quarter" idx="11"/>
          </p:nvPr>
        </p:nvSpPr>
        <p:spPr/>
        <p:txBody>
          <a:bodyPr/>
          <a:lstStyle/>
          <a:p>
            <a:r>
              <a:rPr lang="en-US" smtClean="0"/>
              <a:t>Dr. Lakshmi Kalyanaraman</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52</a:t>
            </a:fld>
            <a:endParaRPr 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Collateralized Mortgage Obligations (CMO)</a:t>
            </a:r>
            <a:endParaRPr lang="en-IN" dirty="0"/>
          </a:p>
        </p:txBody>
      </p:sp>
      <p:sp>
        <p:nvSpPr>
          <p:cNvPr id="3" name="Content Placeholder 2"/>
          <p:cNvSpPr>
            <a:spLocks noGrp="1"/>
          </p:cNvSpPr>
          <p:nvPr>
            <p:ph idx="1"/>
          </p:nvPr>
        </p:nvSpPr>
        <p:spPr/>
        <p:txBody>
          <a:bodyPr/>
          <a:lstStyle/>
          <a:p>
            <a:pPr>
              <a:lnSpc>
                <a:spcPct val="90000"/>
              </a:lnSpc>
            </a:pPr>
            <a:r>
              <a:rPr lang="en-US" sz="2400" dirty="0" smtClean="0"/>
              <a:t>Multiclass pass-through with multiple bond holder classes or </a:t>
            </a:r>
            <a:r>
              <a:rPr lang="en-US" sz="2400" b="1" dirty="0" smtClean="0"/>
              <a:t>tranches</a:t>
            </a:r>
          </a:p>
          <a:p>
            <a:pPr>
              <a:lnSpc>
                <a:spcPct val="90000"/>
              </a:lnSpc>
            </a:pPr>
            <a:r>
              <a:rPr lang="en-US" sz="2400" dirty="0" smtClean="0"/>
              <a:t>Pass through a pro-rata of mortgage pool but CMO multi-class pass-through with a number of different bond holder classes or tranches</a:t>
            </a:r>
          </a:p>
          <a:p>
            <a:pPr>
              <a:lnSpc>
                <a:spcPct val="90000"/>
              </a:lnSpc>
            </a:pPr>
            <a:r>
              <a:rPr lang="en-US" sz="2400" dirty="0" smtClean="0"/>
              <a:t>Pass-through no guaranteed coupon, but CMO, each class has a different guaranteed coupon</a:t>
            </a:r>
          </a:p>
          <a:p>
            <a:pPr>
              <a:lnSpc>
                <a:spcPct val="90000"/>
              </a:lnSpc>
            </a:pPr>
            <a:r>
              <a:rPr lang="en-US" sz="2400" dirty="0" smtClean="0"/>
              <a:t>Mortgage prepayments retire only one tranche at a time, so all other trances are sequentially prepayment protected</a:t>
            </a:r>
            <a:endParaRPr lang="en-US" sz="2000" dirty="0" smtClean="0"/>
          </a:p>
          <a:p>
            <a:endParaRPr lang="en-IN" dirty="0"/>
          </a:p>
        </p:txBody>
      </p:sp>
      <p:sp>
        <p:nvSpPr>
          <p:cNvPr id="4" name="Footer Placeholder 3"/>
          <p:cNvSpPr>
            <a:spLocks noGrp="1"/>
          </p:cNvSpPr>
          <p:nvPr>
            <p:ph type="ftr" sz="quarter" idx="11"/>
          </p:nvPr>
        </p:nvSpPr>
        <p:spPr/>
        <p:txBody>
          <a:bodyPr/>
          <a:lstStyle/>
          <a:p>
            <a:r>
              <a:rPr lang="en-US" smtClean="0"/>
              <a:t>Dr. Lakshmi Kalyanaraman</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53</a:t>
            </a:fld>
            <a:endParaRPr lang="en-US"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Mortgage Backed Bonds (MBBs)</a:t>
            </a:r>
            <a:endParaRPr lang="en-IN" dirty="0"/>
          </a:p>
        </p:txBody>
      </p:sp>
      <p:sp>
        <p:nvSpPr>
          <p:cNvPr id="3" name="Content Placeholder 2"/>
          <p:cNvSpPr>
            <a:spLocks noGrp="1"/>
          </p:cNvSpPr>
          <p:nvPr>
            <p:ph idx="1"/>
          </p:nvPr>
        </p:nvSpPr>
        <p:spPr/>
        <p:txBody>
          <a:bodyPr>
            <a:normAutofit lnSpcReduction="10000"/>
          </a:bodyPr>
          <a:lstStyle/>
          <a:p>
            <a:pPr lvl="1">
              <a:lnSpc>
                <a:spcPct val="90000"/>
              </a:lnSpc>
            </a:pPr>
            <a:r>
              <a:rPr lang="en-US" sz="2400" dirty="0" smtClean="0"/>
              <a:t>MBBs allow FIs to raise long-term low-cost funds without removing mortgages from their balance sheets</a:t>
            </a:r>
          </a:p>
          <a:p>
            <a:pPr lvl="1">
              <a:lnSpc>
                <a:spcPct val="90000"/>
              </a:lnSpc>
            </a:pPr>
            <a:r>
              <a:rPr lang="en-US" sz="2400" dirty="0" smtClean="0"/>
              <a:t>Group of mortgage is pledged as collateral against MBB</a:t>
            </a:r>
          </a:p>
          <a:p>
            <a:pPr lvl="1">
              <a:lnSpc>
                <a:spcPct val="90000"/>
              </a:lnSpc>
            </a:pPr>
            <a:r>
              <a:rPr lang="en-US" sz="2400" dirty="0" smtClean="0"/>
              <a:t>MBB issues have excess collateral</a:t>
            </a:r>
          </a:p>
          <a:p>
            <a:pPr lvl="1">
              <a:lnSpc>
                <a:spcPct val="90000"/>
              </a:lnSpc>
            </a:pPr>
            <a:r>
              <a:rPr lang="en-US" sz="2400" dirty="0" smtClean="0"/>
              <a:t>Pass-through and CMO are securitization, while MBB is collateralization</a:t>
            </a:r>
          </a:p>
          <a:p>
            <a:pPr lvl="1">
              <a:lnSpc>
                <a:spcPct val="90000"/>
              </a:lnSpc>
            </a:pPr>
            <a:r>
              <a:rPr lang="en-US" sz="2400" dirty="0" smtClean="0"/>
              <a:t>Pass-through and CMO remove mortgage from Balance sheet, MBB does not</a:t>
            </a:r>
          </a:p>
          <a:p>
            <a:pPr lvl="1">
              <a:lnSpc>
                <a:spcPct val="90000"/>
              </a:lnSpc>
            </a:pPr>
            <a:r>
              <a:rPr lang="en-US" sz="2400" dirty="0" smtClean="0"/>
              <a:t>a group of mortgage assets is pledged as collateral against a MBB issue, but there is no direct link between the cash flows of the mortgages and the cash flows on the MBB</a:t>
            </a:r>
          </a:p>
          <a:p>
            <a:endParaRPr lang="en-IN" dirty="0"/>
          </a:p>
        </p:txBody>
      </p:sp>
      <p:sp>
        <p:nvSpPr>
          <p:cNvPr id="4" name="Footer Placeholder 3"/>
          <p:cNvSpPr>
            <a:spLocks noGrp="1"/>
          </p:cNvSpPr>
          <p:nvPr>
            <p:ph type="ftr" sz="quarter" idx="11"/>
          </p:nvPr>
        </p:nvSpPr>
        <p:spPr/>
        <p:txBody>
          <a:bodyPr/>
          <a:lstStyle/>
          <a:p>
            <a:r>
              <a:rPr lang="en-US" smtClean="0"/>
              <a:t>Dr. Lakshmi Kalyanaraman</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54</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533400" y="1524000"/>
          <a:ext cx="8229600" cy="4218432"/>
        </p:xfrm>
        <a:graphic>
          <a:graphicData uri="http://schemas.openxmlformats.org/drawingml/2006/table">
            <a:tbl>
              <a:tblPr firstRow="1" bandRow="1">
                <a:tableStyleId>{5C22544A-7EE6-4342-B048-85BDC9FD1C3A}</a:tableStyleId>
              </a:tblPr>
              <a:tblGrid>
                <a:gridCol w="4114800"/>
                <a:gridCol w="4114800"/>
              </a:tblGrid>
              <a:tr h="254462">
                <a:tc>
                  <a:txBody>
                    <a:bodyPr/>
                    <a:lstStyle/>
                    <a:p>
                      <a:r>
                        <a:rPr lang="en-US" sz="2000" dirty="0" smtClean="0"/>
                        <a:t>Mortgages</a:t>
                      </a:r>
                      <a:endParaRPr lang="en-IN" sz="2000" dirty="0"/>
                    </a:p>
                  </a:txBody>
                  <a:tcPr/>
                </a:tc>
                <a:tc>
                  <a:txBody>
                    <a:bodyPr/>
                    <a:lstStyle/>
                    <a:p>
                      <a:r>
                        <a:rPr lang="en-US" sz="2000" dirty="0" smtClean="0"/>
                        <a:t>Stocks and bonds</a:t>
                      </a:r>
                      <a:endParaRPr lang="en-IN" sz="2000" dirty="0"/>
                    </a:p>
                  </a:txBody>
                  <a:tcPr/>
                </a:tc>
              </a:tr>
              <a:tr h="1630680">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2800" dirty="0" smtClean="0"/>
                        <a:t>Comparatively little information exists on mortgage borrowers, since borrowers are individuals</a:t>
                      </a:r>
                    </a:p>
                    <a:p>
                      <a:endParaRPr lang="en-IN" sz="1800" dirty="0"/>
                    </a:p>
                  </a:txBody>
                  <a:tcPr/>
                </a:tc>
                <a:tc>
                  <a:txBody>
                    <a:bodyPr/>
                    <a:lstStyle/>
                    <a:p>
                      <a:pPr lvl="1">
                        <a:lnSpc>
                          <a:spcPct val="90000"/>
                        </a:lnSpc>
                      </a:pPr>
                      <a:r>
                        <a:rPr lang="en-US" sz="2800" dirty="0" smtClean="0"/>
                        <a:t>Bonds and stocks are issued by publicly traded corporations, hence subject to extensive rules and regulations</a:t>
                      </a:r>
                    </a:p>
                    <a:p>
                      <a:pPr lvl="1">
                        <a:lnSpc>
                          <a:spcPct val="90000"/>
                        </a:lnSpc>
                      </a:pPr>
                      <a:r>
                        <a:rPr lang="en-US" sz="2800" dirty="0" smtClean="0"/>
                        <a:t>Hence information is available</a:t>
                      </a:r>
                    </a:p>
                    <a:p>
                      <a:endParaRPr lang="en-IN" sz="1800" dirty="0"/>
                    </a:p>
                  </a:txBody>
                  <a:tcPr/>
                </a:tc>
              </a:tr>
            </a:tbl>
          </a:graphicData>
        </a:graphic>
      </p:graphicFrame>
      <p:sp>
        <p:nvSpPr>
          <p:cNvPr id="4" name="Title 3"/>
          <p:cNvSpPr>
            <a:spLocks noGrp="1"/>
          </p:cNvSpPr>
          <p:nvPr>
            <p:ph type="title"/>
          </p:nvPr>
        </p:nvSpPr>
        <p:spPr>
          <a:xfrm>
            <a:off x="457200" y="274638"/>
            <a:ext cx="8229600" cy="639762"/>
          </a:xfrm>
        </p:spPr>
        <p:txBody>
          <a:bodyPr>
            <a:normAutofit fontScale="90000"/>
          </a:bodyPr>
          <a:lstStyle/>
          <a:p>
            <a:r>
              <a:rPr lang="en-US" dirty="0" smtClean="0">
                <a:solidFill>
                  <a:srgbClr val="C00000"/>
                </a:solidFill>
              </a:rPr>
              <a:t>Mortgages differ from bonds and stocks</a:t>
            </a:r>
            <a:endParaRPr lang="en-IN" dirty="0">
              <a:solidFill>
                <a:srgbClr val="C0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Capital market instruments</a:t>
            </a:r>
          </a:p>
          <a:p>
            <a:r>
              <a:rPr lang="en-US" dirty="0" smtClean="0"/>
              <a:t>Contract between a financial institution and a borrower</a:t>
            </a:r>
          </a:p>
          <a:p>
            <a:r>
              <a:rPr lang="en-US" dirty="0" smtClean="0"/>
              <a:t>Contract specifies characteristics of the mortgage agreement</a:t>
            </a:r>
          </a:p>
          <a:p>
            <a:r>
              <a:rPr lang="en-US" dirty="0" smtClean="0"/>
              <a:t>When a FI receives mortgage application, it must determine whether the applicant qualifies for a loan</a:t>
            </a:r>
            <a:endParaRPr lang="en-IN" dirty="0"/>
          </a:p>
        </p:txBody>
      </p:sp>
      <p:sp>
        <p:nvSpPr>
          <p:cNvPr id="3" name="Title 2"/>
          <p:cNvSpPr>
            <a:spLocks noGrp="1"/>
          </p:cNvSpPr>
          <p:nvPr>
            <p:ph type="title"/>
          </p:nvPr>
        </p:nvSpPr>
        <p:spPr/>
        <p:txBody>
          <a:bodyPr/>
          <a:lstStyle/>
          <a:p>
            <a:r>
              <a:rPr lang="en-US" dirty="0" smtClean="0">
                <a:solidFill>
                  <a:srgbClr val="C00000"/>
                </a:solidFill>
              </a:rPr>
              <a:t>Mortgage characteristics</a:t>
            </a:r>
            <a:endParaRPr lang="en-IN" dirty="0">
              <a:solidFill>
                <a:srgbClr val="C0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Backed by a specific property serves as a collateral</a:t>
            </a:r>
          </a:p>
          <a:p>
            <a:r>
              <a:rPr lang="en-US" dirty="0" smtClean="0"/>
              <a:t>FI will place </a:t>
            </a:r>
            <a:r>
              <a:rPr lang="en-US" b="1" i="1" u="sng" dirty="0" smtClean="0">
                <a:solidFill>
                  <a:srgbClr val="C00000"/>
                </a:solidFill>
              </a:rPr>
              <a:t>lien</a:t>
            </a:r>
            <a:r>
              <a:rPr lang="en-US" dirty="0" smtClean="0"/>
              <a:t> against property until loan is fully paid off</a:t>
            </a:r>
          </a:p>
          <a:p>
            <a:r>
              <a:rPr lang="en-US" dirty="0" smtClean="0"/>
              <a:t>Nobody can buy the property and obtain a clear title</a:t>
            </a:r>
          </a:p>
          <a:p>
            <a:r>
              <a:rPr lang="en-US" dirty="0" smtClean="0"/>
              <a:t>Lien is a public record attached to the title of the property with public recorder’s office that gives the FI the right to sell the property if the borrower defaults or falls into arrears</a:t>
            </a:r>
            <a:endParaRPr lang="en-IN" dirty="0" smtClean="0"/>
          </a:p>
          <a:p>
            <a:endParaRPr lang="en-IN" dirty="0"/>
          </a:p>
        </p:txBody>
      </p:sp>
      <p:sp>
        <p:nvSpPr>
          <p:cNvPr id="3" name="Title 2"/>
          <p:cNvSpPr>
            <a:spLocks noGrp="1"/>
          </p:cNvSpPr>
          <p:nvPr>
            <p:ph type="title"/>
          </p:nvPr>
        </p:nvSpPr>
        <p:spPr/>
        <p:txBody>
          <a:bodyPr/>
          <a:lstStyle/>
          <a:p>
            <a:r>
              <a:rPr lang="en-US" dirty="0" smtClean="0">
                <a:solidFill>
                  <a:srgbClr val="C00000"/>
                </a:solidFill>
              </a:rPr>
              <a:t>Collateral</a:t>
            </a:r>
            <a:endParaRPr lang="en-IN" dirty="0">
              <a:solidFill>
                <a:srgbClr val="C0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3200" dirty="0" smtClean="0"/>
              <a:t>Mortgage borrower pays a portion of purchase price of the property on the day mortgage is closed.</a:t>
            </a:r>
          </a:p>
          <a:p>
            <a:r>
              <a:rPr lang="en-US" sz="3200" dirty="0" smtClean="0"/>
              <a:t>Balance of the purchase price is the face value of mortgage (Loan proceeds)</a:t>
            </a:r>
          </a:p>
          <a:p>
            <a:r>
              <a:rPr lang="en-US" sz="3200" dirty="0" smtClean="0"/>
              <a:t>Decreases default risk for the FI</a:t>
            </a:r>
          </a:p>
          <a:p>
            <a:r>
              <a:rPr lang="en-US" sz="3200" dirty="0" smtClean="0"/>
              <a:t>How?</a:t>
            </a:r>
          </a:p>
        </p:txBody>
      </p:sp>
      <p:sp>
        <p:nvSpPr>
          <p:cNvPr id="3" name="Title 2"/>
          <p:cNvSpPr>
            <a:spLocks noGrp="1"/>
          </p:cNvSpPr>
          <p:nvPr>
            <p:ph type="title"/>
          </p:nvPr>
        </p:nvSpPr>
        <p:spPr/>
        <p:txBody>
          <a:bodyPr/>
          <a:lstStyle/>
          <a:p>
            <a:r>
              <a:rPr lang="en-US" dirty="0" smtClean="0">
                <a:solidFill>
                  <a:srgbClr val="C00000"/>
                </a:solidFill>
              </a:rPr>
              <a:t>Down payment</a:t>
            </a:r>
            <a:endParaRPr lang="en-IN" dirty="0">
              <a:solidFill>
                <a:srgbClr val="C00000"/>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395</TotalTime>
  <Words>2256</Words>
  <Application>Microsoft Office PowerPoint</Application>
  <PresentationFormat>On-screen Show (4:3)</PresentationFormat>
  <Paragraphs>295</Paragraphs>
  <Slides>54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54</vt:i4>
      </vt:variant>
    </vt:vector>
  </HeadingPairs>
  <TitlesOfParts>
    <vt:vector size="60" baseType="lpstr">
      <vt:lpstr>Calibri</vt:lpstr>
      <vt:lpstr>Lucida Sans Unicode</vt:lpstr>
      <vt:lpstr>Verdana</vt:lpstr>
      <vt:lpstr>Wingdings 2</vt:lpstr>
      <vt:lpstr>Wingdings 3</vt:lpstr>
      <vt:lpstr>Concourse</vt:lpstr>
      <vt:lpstr>Mortgage Markets</vt:lpstr>
      <vt:lpstr>Mortgages</vt:lpstr>
      <vt:lpstr>Mortgages differ from bonds and stocks</vt:lpstr>
      <vt:lpstr>Mortgages differ from bonds and stocks</vt:lpstr>
      <vt:lpstr>Mortgages differ from bonds and stocks</vt:lpstr>
      <vt:lpstr>Mortgages differ from bonds and stocks</vt:lpstr>
      <vt:lpstr>Mortgage characteristics</vt:lpstr>
      <vt:lpstr>Collateral</vt:lpstr>
      <vt:lpstr>Down payment</vt:lpstr>
      <vt:lpstr>Down payment</vt:lpstr>
      <vt:lpstr>Down payment</vt:lpstr>
      <vt:lpstr>Private mortgage insurance (PMI)</vt:lpstr>
      <vt:lpstr>Federally insured</vt:lpstr>
      <vt:lpstr>Conventional mortgage</vt:lpstr>
      <vt:lpstr>Mortgage maturities</vt:lpstr>
      <vt:lpstr>Mortgage amortization</vt:lpstr>
      <vt:lpstr>Amortization schedule</vt:lpstr>
      <vt:lpstr>Balloon payment</vt:lpstr>
      <vt:lpstr>Interest Rates</vt:lpstr>
      <vt:lpstr>Interest Rates</vt:lpstr>
      <vt:lpstr>Fixed Rate Mortgage</vt:lpstr>
      <vt:lpstr>Adjustable rate mortgage</vt:lpstr>
      <vt:lpstr>Discount points </vt:lpstr>
      <vt:lpstr>Mortgage refinancing</vt:lpstr>
      <vt:lpstr> Other Types of Mortgages</vt:lpstr>
      <vt:lpstr>Automatic rate reduction mortgages</vt:lpstr>
      <vt:lpstr>Graduated payment mortgages</vt:lpstr>
      <vt:lpstr>Growing Equity Mortgages</vt:lpstr>
      <vt:lpstr>Second mortgage</vt:lpstr>
      <vt:lpstr>Second mortgage</vt:lpstr>
      <vt:lpstr>Shared Appreciation Mortgages</vt:lpstr>
      <vt:lpstr>Equity Participation Mortgages</vt:lpstr>
      <vt:lpstr>Reverse Annuity Mortgages</vt:lpstr>
      <vt:lpstr>Secondary Mortgage Markets</vt:lpstr>
      <vt:lpstr>Secondary Mortgage Markets</vt:lpstr>
      <vt:lpstr>Secondary Mortgage Markets</vt:lpstr>
      <vt:lpstr>Secondary mortgage markets</vt:lpstr>
      <vt:lpstr>Secondary mortgage markets</vt:lpstr>
      <vt:lpstr>Secondary Mortgage Markets</vt:lpstr>
      <vt:lpstr>Secondary Mortgage Markets</vt:lpstr>
      <vt:lpstr>Secondary Mortgage Markets</vt:lpstr>
      <vt:lpstr>Mortgage Sales</vt:lpstr>
      <vt:lpstr>Mortgage sales</vt:lpstr>
      <vt:lpstr>Major Mortgage Buyers</vt:lpstr>
      <vt:lpstr>Major Mortgage Sellers</vt:lpstr>
      <vt:lpstr>Major types of MBS</vt:lpstr>
      <vt:lpstr>Securitization</vt:lpstr>
      <vt:lpstr>Advantages of Securitization</vt:lpstr>
      <vt:lpstr>Pass-through Mortgage Securities</vt:lpstr>
      <vt:lpstr>Pass-through Mortgage Securities</vt:lpstr>
      <vt:lpstr>Pass-through Mortgage Securities</vt:lpstr>
      <vt:lpstr>Mortgage Backed Securities</vt:lpstr>
      <vt:lpstr>Collateralized Mortgage Obligations (CMO)</vt:lpstr>
      <vt:lpstr>Mortgage Backed Bonds (MBBs)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Mortgage Markets</dc:title>
  <dc:creator>NITZ</dc:creator>
  <cp:lastModifiedBy>Lakshmi Kalyanaraman</cp:lastModifiedBy>
  <cp:revision>66</cp:revision>
  <dcterms:created xsi:type="dcterms:W3CDTF">2006-08-16T00:00:00Z</dcterms:created>
  <dcterms:modified xsi:type="dcterms:W3CDTF">2015-10-05T14:04:53Z</dcterms:modified>
</cp:coreProperties>
</file>