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42"/>
  </p:notesMasterIdLst>
  <p:handoutMasterIdLst>
    <p:handoutMasterId r:id="rId43"/>
  </p:handoutMasterIdLst>
  <p:sldIdLst>
    <p:sldId id="477" r:id="rId2"/>
    <p:sldId id="500" r:id="rId3"/>
    <p:sldId id="559" r:id="rId4"/>
    <p:sldId id="560" r:id="rId5"/>
    <p:sldId id="505" r:id="rId6"/>
    <p:sldId id="506" r:id="rId7"/>
    <p:sldId id="511" r:id="rId8"/>
    <p:sldId id="512" r:id="rId9"/>
    <p:sldId id="561" r:id="rId10"/>
    <p:sldId id="513" r:id="rId11"/>
    <p:sldId id="583" r:id="rId12"/>
    <p:sldId id="562" r:id="rId13"/>
    <p:sldId id="584" r:id="rId14"/>
    <p:sldId id="516" r:id="rId15"/>
    <p:sldId id="519" r:id="rId16"/>
    <p:sldId id="555" r:id="rId17"/>
    <p:sldId id="585" r:id="rId18"/>
    <p:sldId id="586" r:id="rId19"/>
    <p:sldId id="527" r:id="rId20"/>
    <p:sldId id="558" r:id="rId21"/>
    <p:sldId id="587" r:id="rId22"/>
    <p:sldId id="529" r:id="rId23"/>
    <p:sldId id="564" r:id="rId24"/>
    <p:sldId id="565" r:id="rId25"/>
    <p:sldId id="566" r:id="rId26"/>
    <p:sldId id="588" r:id="rId27"/>
    <p:sldId id="589" r:id="rId28"/>
    <p:sldId id="567" r:id="rId29"/>
    <p:sldId id="590" r:id="rId30"/>
    <p:sldId id="582" r:id="rId31"/>
    <p:sldId id="581" r:id="rId32"/>
    <p:sldId id="541" r:id="rId33"/>
    <p:sldId id="542" r:id="rId34"/>
    <p:sldId id="543" r:id="rId35"/>
    <p:sldId id="591" r:id="rId36"/>
    <p:sldId id="592" r:id="rId37"/>
    <p:sldId id="545" r:id="rId38"/>
    <p:sldId id="579" r:id="rId39"/>
    <p:sldId id="593" r:id="rId40"/>
    <p:sldId id="483"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0000"/>
    <a:srgbClr val="000000"/>
    <a:srgbClr val="ECECEC"/>
    <a:srgbClr val="777777"/>
    <a:srgbClr val="AC1CC0"/>
    <a:srgbClr val="EEF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5" autoAdjust="0"/>
    <p:restoredTop sz="94636" autoAdjust="0"/>
  </p:normalViewPr>
  <p:slideViewPr>
    <p:cSldViewPr>
      <p:cViewPr varScale="1">
        <p:scale>
          <a:sx n="112" d="100"/>
          <a:sy n="112" d="100"/>
        </p:scale>
        <p:origin x="8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fld id="{AEE27EAC-A07B-4B99-A570-F53458889E98}" type="slidenum">
              <a:rPr lang="en-US"/>
              <a:pPr/>
              <a:t>‹#›</a:t>
            </a:fld>
            <a:endParaRPr lang="en-US"/>
          </a:p>
        </p:txBody>
      </p:sp>
    </p:spTree>
    <p:extLst>
      <p:ext uri="{BB962C8B-B14F-4D97-AF65-F5344CB8AC3E}">
        <p14:creationId xmlns:p14="http://schemas.microsoft.com/office/powerpoint/2010/main" val="2540011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atin typeface="Times New Roman" pitchFamily="18" charset="0"/>
              </a:defRPr>
            </a:lvl1pPr>
          </a:lstStyle>
          <a:p>
            <a:fld id="{80DCBAE7-82A0-4FED-A2AA-0BCDDB5C131F}" type="slidenum">
              <a:rPr lang="en-US"/>
              <a:pPr/>
              <a:t>‹#›</a:t>
            </a:fld>
            <a:endParaRPr lang="en-US"/>
          </a:p>
        </p:txBody>
      </p:sp>
      <p:sp>
        <p:nvSpPr>
          <p:cNvPr id="2054" name="Rectangle 6"/>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6" name="Rectangle 8"/>
          <p:cNvSpPr>
            <a:spLocks noChangeArrowheads="1"/>
          </p:cNvSpPr>
          <p:nvPr/>
        </p:nvSpPr>
        <p:spPr bwMode="auto">
          <a:xfrm>
            <a:off x="6389688" y="8748713"/>
            <a:ext cx="400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p>
            <a:pPr algn="r"/>
            <a:fld id="{3219E115-0B08-4C79-B1DA-89316B4E9E7C}" type="slidenum">
              <a:rPr lang="en-US" sz="1400" i="1">
                <a:effectLst>
                  <a:outerShdw blurRad="38100" dist="38100" dir="2700000" algn="tl">
                    <a:srgbClr val="C0C0C0"/>
                  </a:outerShdw>
                </a:effectLst>
              </a:rPr>
              <a:pPr algn="r"/>
              <a:t>‹#›</a:t>
            </a:fld>
            <a:endParaRPr lang="en-US" sz="1400" i="1">
              <a:effectLst>
                <a:outerShdw blurRad="38100" dist="38100" dir="2700000" algn="tl">
                  <a:srgbClr val="C0C0C0"/>
                </a:outerShdw>
              </a:effectLst>
            </a:endParaRPr>
          </a:p>
        </p:txBody>
      </p:sp>
    </p:spTree>
    <p:extLst>
      <p:ext uri="{BB962C8B-B14F-4D97-AF65-F5344CB8AC3E}">
        <p14:creationId xmlns:p14="http://schemas.microsoft.com/office/powerpoint/2010/main" val="646892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948B4836-457E-40D3-88EA-409F0481FF4A}" type="slidenum">
              <a:rPr lang="en-US"/>
              <a:pPr/>
              <a:t>1</a:t>
            </a:fld>
            <a:endParaRPr lang="en-US"/>
          </a:p>
        </p:txBody>
      </p:sp>
      <p:sp>
        <p:nvSpPr>
          <p:cNvPr id="480258" name="Rectangle 2"/>
          <p:cNvSpPr>
            <a:spLocks noGrp="1" noRot="1" noChangeAspect="1" noChangeArrowheads="1" noTextEdit="1"/>
          </p:cNvSpPr>
          <p:nvPr>
            <p:ph type="sldImg"/>
          </p:nvPr>
        </p:nvSpPr>
        <p:spPr>
          <a:xfrm>
            <a:off x="1150938" y="692150"/>
            <a:ext cx="4556125" cy="3416300"/>
          </a:xfrm>
          <a:ln/>
        </p:spPr>
      </p:sp>
      <p:sp>
        <p:nvSpPr>
          <p:cNvPr id="480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0933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67792A5E-E5C0-4D28-9F67-5983207F623A}" type="slidenum">
              <a:rPr lang="en-US"/>
              <a:pPr/>
              <a:t>2</a:t>
            </a:fld>
            <a:endParaRPr lang="en-US"/>
          </a:p>
        </p:txBody>
      </p:sp>
      <p:sp>
        <p:nvSpPr>
          <p:cNvPr id="530434" name="Rectangle 2"/>
          <p:cNvSpPr>
            <a:spLocks noGrp="1" noRot="1" noChangeAspect="1" noChangeArrowheads="1" noTextEdit="1"/>
          </p:cNvSpPr>
          <p:nvPr>
            <p:ph type="sldImg"/>
          </p:nvPr>
        </p:nvSpPr>
        <p:spPr>
          <a:xfrm>
            <a:off x="1150938" y="692150"/>
            <a:ext cx="4556125" cy="3416300"/>
          </a:xfrm>
          <a:ln/>
        </p:spPr>
      </p:sp>
      <p:sp>
        <p:nvSpPr>
          <p:cNvPr id="5304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145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2E8B64F-DCF2-41F0-A12B-784AE6B2A797}" type="slidenum">
              <a:rPr lang="en-US"/>
              <a:pPr/>
              <a:t>3</a:t>
            </a:fld>
            <a:endParaRPr lang="en-US"/>
          </a:p>
        </p:txBody>
      </p:sp>
      <p:sp>
        <p:nvSpPr>
          <p:cNvPr id="632834" name="Rectangle 2"/>
          <p:cNvSpPr>
            <a:spLocks noGrp="1" noRot="1" noChangeAspect="1" noChangeArrowheads="1" noTextEdit="1"/>
          </p:cNvSpPr>
          <p:nvPr>
            <p:ph type="sldImg"/>
          </p:nvPr>
        </p:nvSpPr>
        <p:spPr>
          <a:xfrm>
            <a:off x="1150938" y="692150"/>
            <a:ext cx="4556125" cy="3416300"/>
          </a:xfrm>
          <a:ln/>
        </p:spPr>
      </p:sp>
      <p:sp>
        <p:nvSpPr>
          <p:cNvPr id="63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4521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21F6137-756B-421C-BAEC-AE07C52E1ED9}" type="slidenum">
              <a:rPr lang="en-US"/>
              <a:pPr/>
              <a:t>4</a:t>
            </a:fld>
            <a:endParaRPr lang="en-US"/>
          </a:p>
        </p:txBody>
      </p:sp>
      <p:sp>
        <p:nvSpPr>
          <p:cNvPr id="634882" name="Rectangle 2"/>
          <p:cNvSpPr>
            <a:spLocks noGrp="1" noRot="1" noChangeAspect="1" noChangeArrowheads="1" noTextEdit="1"/>
          </p:cNvSpPr>
          <p:nvPr>
            <p:ph type="sldImg"/>
          </p:nvPr>
        </p:nvSpPr>
        <p:spPr>
          <a:xfrm>
            <a:off x="1150938" y="692150"/>
            <a:ext cx="4556125" cy="3416300"/>
          </a:xfrm>
          <a:ln/>
        </p:spPr>
      </p:sp>
      <p:sp>
        <p:nvSpPr>
          <p:cNvPr id="63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32020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ltGray">
      <p:bgPr>
        <a:solidFill>
          <a:srgbClr val="335D3C"/>
        </a:solidFill>
        <a:effectLst/>
      </p:bgPr>
    </p:bg>
    <p:spTree>
      <p:nvGrpSpPr>
        <p:cNvPr id="1" name=""/>
        <p:cNvGrpSpPr/>
        <p:nvPr/>
      </p:nvGrpSpPr>
      <p:grpSpPr>
        <a:xfrm>
          <a:off x="0" y="0"/>
          <a:ext cx="0" cy="0"/>
          <a:chOff x="0" y="0"/>
          <a:chExt cx="0" cy="0"/>
        </a:xfrm>
      </p:grpSpPr>
      <p:sp>
        <p:nvSpPr>
          <p:cNvPr id="4" name="Rectangle 29"/>
          <p:cNvSpPr>
            <a:spLocks noChangeArrowheads="1"/>
          </p:cNvSpPr>
          <p:nvPr/>
        </p:nvSpPr>
        <p:spPr bwMode="invGray">
          <a:xfrm>
            <a:off x="0" y="0"/>
            <a:ext cx="9144000" cy="1524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30"/>
          <p:cNvGrpSpPr>
            <a:grpSpLocks/>
          </p:cNvGrpSpPr>
          <p:nvPr/>
        </p:nvGrpSpPr>
        <p:grpSpPr bwMode="auto">
          <a:xfrm>
            <a:off x="0" y="0"/>
            <a:ext cx="9158288" cy="6858000"/>
            <a:chOff x="0" y="0"/>
            <a:chExt cx="5769" cy="4320"/>
          </a:xfrm>
        </p:grpSpPr>
        <p:sp>
          <p:nvSpPr>
            <p:cNvPr id="6" name="AutoShape 31"/>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Freeform 32"/>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33"/>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4"/>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35"/>
            <p:cNvSpPr>
              <a:spLocks/>
            </p:cNvSpPr>
            <p:nvPr userDrawn="1"/>
          </p:nvSpPr>
          <p:spPr bwMode="gray">
            <a:xfrm rot="-54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 name="Picture 43" descr="NY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35125"/>
            <a:ext cx="79248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Object 40"/>
          <p:cNvGraphicFramePr>
            <a:graphicFrameLocks noChangeAspect="1"/>
          </p:cNvGraphicFramePr>
          <p:nvPr/>
        </p:nvGraphicFramePr>
        <p:xfrm>
          <a:off x="2362200" y="1447800"/>
          <a:ext cx="4302125" cy="5029200"/>
        </p:xfrm>
        <a:graphic>
          <a:graphicData uri="http://schemas.openxmlformats.org/presentationml/2006/ole">
            <mc:AlternateContent xmlns:mc="http://schemas.openxmlformats.org/markup-compatibility/2006">
              <mc:Choice xmlns:v="urn:schemas-microsoft-com:vml" Requires="v">
                <p:oleObj spid="_x0000_s675869" name="Photo Editor Photo" r:id="rId4" imgW="4933333" imgH="6171429" progId="MSPhotoEd.3">
                  <p:embed/>
                </p:oleObj>
              </mc:Choice>
              <mc:Fallback>
                <p:oleObj name="Photo Editor Photo" r:id="rId4" imgW="4933333" imgH="617142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447800"/>
                        <a:ext cx="43021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56740" name="Rectangle 36"/>
          <p:cNvSpPr>
            <a:spLocks noGrp="1" noChangeArrowheads="1"/>
          </p:cNvSpPr>
          <p:nvPr>
            <p:ph type="ctrTitle"/>
          </p:nvPr>
        </p:nvSpPr>
        <p:spPr>
          <a:xfrm>
            <a:off x="1447800" y="304800"/>
            <a:ext cx="7239000" cy="1447800"/>
          </a:xfrm>
          <a:effectLst>
            <a:outerShdw dist="53882" dir="2700000" algn="ctr" rotWithShape="0">
              <a:srgbClr val="000000"/>
            </a:outerShdw>
          </a:effectLst>
        </p:spPr>
        <p:txBody>
          <a:bodyPr/>
          <a:lstStyle>
            <a:lvl1pPr>
              <a:defRPr/>
            </a:lvl1pPr>
          </a:lstStyle>
          <a:p>
            <a:r>
              <a:rPr lang="en-US" smtClean="0"/>
              <a:t>Click to edit Master title style</a:t>
            </a:r>
            <a:endParaRPr lang="en-US"/>
          </a:p>
        </p:txBody>
      </p:sp>
      <p:sp>
        <p:nvSpPr>
          <p:cNvPr id="456741" name="Rectangle 37"/>
          <p:cNvSpPr>
            <a:spLocks noGrp="1" noChangeArrowheads="1"/>
          </p:cNvSpPr>
          <p:nvPr>
            <p:ph type="subTitle" idx="1"/>
          </p:nvPr>
        </p:nvSpPr>
        <p:spPr>
          <a:xfrm>
            <a:off x="1676400" y="3124200"/>
            <a:ext cx="7162800" cy="1371600"/>
          </a:xfrm>
          <a:prstGeom prst="rect">
            <a:avLst/>
          </a:prstGeom>
        </p:spPr>
        <p:txBody>
          <a:bodyPr/>
          <a:lstStyle>
            <a:lvl1pPr marL="0" indent="0">
              <a:buFontTx/>
              <a:buNone/>
              <a:defRPr/>
            </a:lvl1pPr>
            <a:lvl2pPr marL="1090613" lvl="1" indent="285750">
              <a:defRPr/>
            </a:lvl2pPr>
          </a:lstStyle>
          <a:p>
            <a:r>
              <a:rPr lang="en-US" smtClean="0"/>
              <a:t>Click to edit Master subtitle style</a:t>
            </a:r>
            <a:endParaRPr lang="en-US"/>
          </a:p>
        </p:txBody>
      </p:sp>
      <p:sp>
        <p:nvSpPr>
          <p:cNvPr id="13" name="Rectangle 39"/>
          <p:cNvSpPr>
            <a:spLocks noGrp="1" noChangeArrowheads="1"/>
          </p:cNvSpPr>
          <p:nvPr>
            <p:ph type="ftr" sz="quarter" idx="10"/>
          </p:nvPr>
        </p:nvSpPr>
        <p:spPr/>
        <p:txBody>
          <a:bodyPr/>
          <a:lstStyle>
            <a:lvl1pPr algn="ctr">
              <a:defRPr sz="1000" smtClean="0"/>
            </a:lvl1pPr>
          </a:lstStyle>
          <a:p>
            <a:r>
              <a:rPr lang="en-US" smtClean="0"/>
              <a:t> © 2012 Cengage Learning.  All Rights Reserved. May not scanned, copied or duplicated, or posted to a publicly accessible website, in whole or in part.</a:t>
            </a:r>
            <a:endParaRPr lang="en-US"/>
          </a:p>
        </p:txBody>
      </p:sp>
    </p:spTree>
    <p:extLst>
      <p:ext uri="{BB962C8B-B14F-4D97-AF65-F5344CB8AC3E}">
        <p14:creationId xmlns:p14="http://schemas.microsoft.com/office/powerpoint/2010/main" val="2042408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7-</a:t>
            </a:r>
            <a:fld id="{A8C2CB3F-D772-48AB-8E3D-7753778F2ADB}" type="slidenum">
              <a:rPr lang="en-US" smtClean="0"/>
              <a:pPr/>
              <a:t>‹#›</a:t>
            </a:fld>
            <a:endParaRPr lang="en-US"/>
          </a:p>
        </p:txBody>
      </p:sp>
    </p:spTree>
    <p:extLst>
      <p:ext uri="{BB962C8B-B14F-4D97-AF65-F5344CB8AC3E}">
        <p14:creationId xmlns:p14="http://schemas.microsoft.com/office/powerpoint/2010/main" val="3609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98438"/>
            <a:ext cx="2095500"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8438"/>
            <a:ext cx="6134100"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7-</a:t>
            </a:r>
            <a:fld id="{9812D398-49CE-4DB7-969E-9504D4FBB68F}" type="slidenum">
              <a:rPr lang="en-US" smtClean="0"/>
              <a:pPr/>
              <a:t>‹#›</a:t>
            </a:fld>
            <a:endParaRPr lang="en-US"/>
          </a:p>
        </p:txBody>
      </p:sp>
    </p:spTree>
    <p:extLst>
      <p:ext uri="{BB962C8B-B14F-4D97-AF65-F5344CB8AC3E}">
        <p14:creationId xmlns:p14="http://schemas.microsoft.com/office/powerpoint/2010/main" val="303393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7-</a:t>
            </a:r>
            <a:fld id="{DFDDD96D-99E3-4433-AC59-722C934D5FBA}" type="slidenum">
              <a:rPr lang="en-US" smtClean="0"/>
              <a:pPr/>
              <a:t>‹#›</a:t>
            </a:fld>
            <a:endParaRPr lang="en-US"/>
          </a:p>
        </p:txBody>
      </p:sp>
    </p:spTree>
    <p:extLst>
      <p:ext uri="{BB962C8B-B14F-4D97-AF65-F5344CB8AC3E}">
        <p14:creationId xmlns:p14="http://schemas.microsoft.com/office/powerpoint/2010/main" val="105487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95400"/>
            <a:ext cx="3886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295400"/>
            <a:ext cx="3886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810000"/>
            <a:ext cx="38862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7" name="Rectangle 61"/>
          <p:cNvSpPr>
            <a:spLocks noGrp="1" noChangeArrowheads="1"/>
          </p:cNvSpPr>
          <p:nvPr>
            <p:ph type="sldNum" sz="quarter" idx="11"/>
          </p:nvPr>
        </p:nvSpPr>
        <p:spPr>
          <a:ln/>
        </p:spPr>
        <p:txBody>
          <a:bodyPr/>
          <a:lstStyle>
            <a:lvl1pPr>
              <a:defRPr/>
            </a:lvl1pPr>
          </a:lstStyle>
          <a:p>
            <a:r>
              <a:rPr lang="en-US" smtClean="0"/>
              <a:t>7-</a:t>
            </a:r>
            <a:fld id="{4D9FBA96-1116-4C00-A5C7-8BFB642F6328}" type="slidenum">
              <a:rPr lang="en-US" smtClean="0"/>
              <a:pPr/>
              <a:t>‹#›</a:t>
            </a:fld>
            <a:endParaRPr lang="en-US"/>
          </a:p>
        </p:txBody>
      </p:sp>
    </p:spTree>
    <p:extLst>
      <p:ext uri="{BB962C8B-B14F-4D97-AF65-F5344CB8AC3E}">
        <p14:creationId xmlns:p14="http://schemas.microsoft.com/office/powerpoint/2010/main" val="297105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7-</a:t>
            </a:r>
            <a:fld id="{7A25C873-56B3-4C54-90C9-399987DD7FCB}" type="slidenum">
              <a:rPr lang="en-US" smtClean="0"/>
              <a:pPr/>
              <a:t>‹#›</a:t>
            </a:fld>
            <a:endParaRPr lang="en-US"/>
          </a:p>
        </p:txBody>
      </p:sp>
    </p:spTree>
    <p:extLst>
      <p:ext uri="{BB962C8B-B14F-4D97-AF65-F5344CB8AC3E}">
        <p14:creationId xmlns:p14="http://schemas.microsoft.com/office/powerpoint/2010/main" val="7421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5" name="Rectangle 61"/>
          <p:cNvSpPr>
            <a:spLocks noGrp="1" noChangeArrowheads="1"/>
          </p:cNvSpPr>
          <p:nvPr>
            <p:ph type="sldNum" sz="quarter" idx="11"/>
          </p:nvPr>
        </p:nvSpPr>
        <p:spPr>
          <a:ln/>
        </p:spPr>
        <p:txBody>
          <a:bodyPr/>
          <a:lstStyle>
            <a:lvl1pPr>
              <a:defRPr/>
            </a:lvl1pPr>
          </a:lstStyle>
          <a:p>
            <a:r>
              <a:rPr lang="en-US" smtClean="0"/>
              <a:t>7-</a:t>
            </a:r>
            <a:fld id="{25856269-AF7F-4DA9-98D1-8EE2E0538EA7}" type="slidenum">
              <a:rPr lang="en-US" smtClean="0"/>
              <a:pPr/>
              <a:t>‹#›</a:t>
            </a:fld>
            <a:endParaRPr lang="en-US"/>
          </a:p>
        </p:txBody>
      </p:sp>
    </p:spTree>
    <p:extLst>
      <p:ext uri="{BB962C8B-B14F-4D97-AF65-F5344CB8AC3E}">
        <p14:creationId xmlns:p14="http://schemas.microsoft.com/office/powerpoint/2010/main" val="361856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295400"/>
            <a:ext cx="3886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7-</a:t>
            </a:r>
            <a:fld id="{C684050E-8CE1-4157-9FBD-80A899EA67A9}" type="slidenum">
              <a:rPr lang="en-US" smtClean="0"/>
              <a:pPr/>
              <a:t>‹#›</a:t>
            </a:fld>
            <a:endParaRPr lang="en-US"/>
          </a:p>
        </p:txBody>
      </p:sp>
    </p:spTree>
    <p:extLst>
      <p:ext uri="{BB962C8B-B14F-4D97-AF65-F5344CB8AC3E}">
        <p14:creationId xmlns:p14="http://schemas.microsoft.com/office/powerpoint/2010/main" val="301565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8" name="Rectangle 61"/>
          <p:cNvSpPr>
            <a:spLocks noGrp="1" noChangeArrowheads="1"/>
          </p:cNvSpPr>
          <p:nvPr>
            <p:ph type="sldNum" sz="quarter" idx="11"/>
          </p:nvPr>
        </p:nvSpPr>
        <p:spPr>
          <a:ln/>
        </p:spPr>
        <p:txBody>
          <a:bodyPr/>
          <a:lstStyle>
            <a:lvl1pPr>
              <a:defRPr/>
            </a:lvl1pPr>
          </a:lstStyle>
          <a:p>
            <a:r>
              <a:rPr lang="en-US" smtClean="0"/>
              <a:t>7-</a:t>
            </a:r>
            <a:fld id="{391F4456-8867-44D5-AB7C-AE7F722E5882}" type="slidenum">
              <a:rPr lang="en-US" smtClean="0"/>
              <a:pPr/>
              <a:t>‹#›</a:t>
            </a:fld>
            <a:endParaRPr lang="en-US"/>
          </a:p>
        </p:txBody>
      </p:sp>
    </p:spTree>
    <p:extLst>
      <p:ext uri="{BB962C8B-B14F-4D97-AF65-F5344CB8AC3E}">
        <p14:creationId xmlns:p14="http://schemas.microsoft.com/office/powerpoint/2010/main" val="30755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4" name="Rectangle 61"/>
          <p:cNvSpPr>
            <a:spLocks noGrp="1" noChangeArrowheads="1"/>
          </p:cNvSpPr>
          <p:nvPr>
            <p:ph type="sldNum" sz="quarter" idx="11"/>
          </p:nvPr>
        </p:nvSpPr>
        <p:spPr>
          <a:ln/>
        </p:spPr>
        <p:txBody>
          <a:bodyPr/>
          <a:lstStyle>
            <a:lvl1pPr>
              <a:defRPr/>
            </a:lvl1pPr>
          </a:lstStyle>
          <a:p>
            <a:r>
              <a:rPr lang="en-US" smtClean="0"/>
              <a:t>7-</a:t>
            </a:r>
            <a:fld id="{0E23DED5-5075-4F63-A6F4-3A23EE00A54A}" type="slidenum">
              <a:rPr lang="en-US" smtClean="0"/>
              <a:pPr/>
              <a:t>‹#›</a:t>
            </a:fld>
            <a:endParaRPr lang="en-US"/>
          </a:p>
        </p:txBody>
      </p:sp>
    </p:spTree>
    <p:extLst>
      <p:ext uri="{BB962C8B-B14F-4D97-AF65-F5344CB8AC3E}">
        <p14:creationId xmlns:p14="http://schemas.microsoft.com/office/powerpoint/2010/main" val="406016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3" name="Rectangle 61"/>
          <p:cNvSpPr>
            <a:spLocks noGrp="1" noChangeArrowheads="1"/>
          </p:cNvSpPr>
          <p:nvPr>
            <p:ph type="sldNum" sz="quarter" idx="11"/>
          </p:nvPr>
        </p:nvSpPr>
        <p:spPr>
          <a:ln/>
        </p:spPr>
        <p:txBody>
          <a:bodyPr/>
          <a:lstStyle>
            <a:lvl1pPr>
              <a:defRPr/>
            </a:lvl1pPr>
          </a:lstStyle>
          <a:p>
            <a:r>
              <a:rPr lang="en-US" smtClean="0"/>
              <a:t>7-</a:t>
            </a:r>
            <a:fld id="{6A8C47E2-EE20-4A5A-AA2E-98E3A7FC26E2}" type="slidenum">
              <a:rPr lang="en-US" smtClean="0"/>
              <a:pPr/>
              <a:t>‹#›</a:t>
            </a:fld>
            <a:endParaRPr lang="en-US"/>
          </a:p>
        </p:txBody>
      </p:sp>
    </p:spTree>
    <p:extLst>
      <p:ext uri="{BB962C8B-B14F-4D97-AF65-F5344CB8AC3E}">
        <p14:creationId xmlns:p14="http://schemas.microsoft.com/office/powerpoint/2010/main" val="411110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7-</a:t>
            </a:r>
            <a:fld id="{A7914522-3B55-42B2-9E1A-EE20E7E40F69}" type="slidenum">
              <a:rPr lang="en-US" smtClean="0"/>
              <a:pPr/>
              <a:t>‹#›</a:t>
            </a:fld>
            <a:endParaRPr lang="en-US"/>
          </a:p>
        </p:txBody>
      </p:sp>
    </p:spTree>
    <p:extLst>
      <p:ext uri="{BB962C8B-B14F-4D97-AF65-F5344CB8AC3E}">
        <p14:creationId xmlns:p14="http://schemas.microsoft.com/office/powerpoint/2010/main" val="82765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ftr" sz="quarter" idx="10"/>
          </p:nvPr>
        </p:nvSpPr>
        <p:spPr>
          <a:ln/>
        </p:spPr>
        <p:txBody>
          <a:bodyPr/>
          <a:lstStyle>
            <a:lvl1pPr>
              <a:defRPr/>
            </a:lvl1pPr>
          </a:lstStyle>
          <a:p>
            <a:r>
              <a:rPr lang="en-US" smtClean="0"/>
              <a:t> © 2012 Cengage Learning.  All Rights Reserved. May not scanned, copied or duplicated, or posted to a publicly accessible website, in whole or in part.</a:t>
            </a:r>
            <a:endParaRPr lang="en-US"/>
          </a:p>
        </p:txBody>
      </p:sp>
      <p:sp>
        <p:nvSpPr>
          <p:cNvPr id="6" name="Rectangle 61"/>
          <p:cNvSpPr>
            <a:spLocks noGrp="1" noChangeArrowheads="1"/>
          </p:cNvSpPr>
          <p:nvPr>
            <p:ph type="sldNum" sz="quarter" idx="11"/>
          </p:nvPr>
        </p:nvSpPr>
        <p:spPr>
          <a:ln/>
        </p:spPr>
        <p:txBody>
          <a:bodyPr/>
          <a:lstStyle>
            <a:lvl1pPr>
              <a:defRPr/>
            </a:lvl1pPr>
          </a:lstStyle>
          <a:p>
            <a:r>
              <a:rPr lang="en-US" smtClean="0"/>
              <a:t>7-</a:t>
            </a:r>
            <a:fld id="{DEE8EF83-23D0-4F74-A321-E32E10D5E3D2}" type="slidenum">
              <a:rPr lang="en-US" smtClean="0"/>
              <a:pPr/>
              <a:t>‹#›</a:t>
            </a:fld>
            <a:endParaRPr lang="en-US"/>
          </a:p>
        </p:txBody>
      </p:sp>
    </p:spTree>
    <p:extLst>
      <p:ext uri="{BB962C8B-B14F-4D97-AF65-F5344CB8AC3E}">
        <p14:creationId xmlns:p14="http://schemas.microsoft.com/office/powerpoint/2010/main" val="6502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5D3C"/>
        </a:solidFill>
        <a:effectLst/>
      </p:bgPr>
    </p:bg>
    <p:spTree>
      <p:nvGrpSpPr>
        <p:cNvPr id="1" name=""/>
        <p:cNvGrpSpPr/>
        <p:nvPr/>
      </p:nvGrpSpPr>
      <p:grpSpPr>
        <a:xfrm>
          <a:off x="0" y="0"/>
          <a:ext cx="0" cy="0"/>
          <a:chOff x="0" y="0"/>
          <a:chExt cx="0" cy="0"/>
        </a:xfrm>
      </p:grpSpPr>
      <p:sp>
        <p:nvSpPr>
          <p:cNvPr id="1026" name="Rectangle 26"/>
          <p:cNvSpPr>
            <a:spLocks noChangeArrowheads="1"/>
          </p:cNvSpPr>
          <p:nvPr/>
        </p:nvSpPr>
        <p:spPr bwMode="invGray">
          <a:xfrm>
            <a:off x="0" y="0"/>
            <a:ext cx="9144000" cy="1143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28"/>
          <p:cNvSpPr>
            <a:spLocks noGrp="1" noChangeArrowheads="1"/>
          </p:cNvSpPr>
          <p:nvPr>
            <p:ph type="title"/>
          </p:nvPr>
        </p:nvSpPr>
        <p:spPr bwMode="auto">
          <a:xfrm>
            <a:off x="457200" y="228600"/>
            <a:ext cx="8229600" cy="944563"/>
          </a:xfrm>
          <a:prstGeom prst="rect">
            <a:avLst/>
          </a:prstGeom>
          <a:noFill/>
          <a:ln>
            <a:noFill/>
          </a:ln>
          <a:effectLst>
            <a:outerShdw dist="45791" dir="3378596"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28" name="Group 53"/>
          <p:cNvGrpSpPr>
            <a:grpSpLocks/>
          </p:cNvGrpSpPr>
          <p:nvPr/>
        </p:nvGrpSpPr>
        <p:grpSpPr bwMode="auto">
          <a:xfrm>
            <a:off x="0" y="0"/>
            <a:ext cx="9158288" cy="6858000"/>
            <a:chOff x="0" y="0"/>
            <a:chExt cx="5769" cy="4320"/>
          </a:xfrm>
        </p:grpSpPr>
        <p:sp>
          <p:nvSpPr>
            <p:cNvPr id="1058" name="AutoShape 54"/>
            <p:cNvSpPr>
              <a:spLocks noChangeArrowheads="1"/>
            </p:cNvSpPr>
            <p:nvPr userDrawn="1"/>
          </p:nvSpPr>
          <p:spPr bwMode="gray">
            <a:xfrm>
              <a:off x="24" y="24"/>
              <a:ext cx="5718" cy="4272"/>
            </a:xfrm>
            <a:prstGeom prst="roundRect">
              <a:avLst>
                <a:gd name="adj" fmla="val 6014"/>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9" name="Freeform 55"/>
            <p:cNvSpPr>
              <a:spLocks/>
            </p:cNvSpPr>
            <p:nvPr userDrawn="1"/>
          </p:nvSpPr>
          <p:spPr bwMode="gray">
            <a:xfrm>
              <a:off x="0"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56"/>
            <p:cNvSpPr>
              <a:spLocks/>
            </p:cNvSpPr>
            <p:nvPr userDrawn="1"/>
          </p:nvSpPr>
          <p:spPr bwMode="gray">
            <a:xfrm rot="10800000">
              <a:off x="5481"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57"/>
            <p:cNvSpPr>
              <a:spLocks/>
            </p:cNvSpPr>
            <p:nvPr userDrawn="1"/>
          </p:nvSpPr>
          <p:spPr bwMode="gray">
            <a:xfrm rot="5400000">
              <a:off x="5481" y="0"/>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2" name="Freeform 58"/>
            <p:cNvSpPr>
              <a:spLocks/>
            </p:cNvSpPr>
            <p:nvPr userDrawn="1"/>
          </p:nvSpPr>
          <p:spPr bwMode="gray">
            <a:xfrm rot="-5400000">
              <a:off x="0" y="4032"/>
              <a:ext cx="288" cy="288"/>
            </a:xfrm>
            <a:custGeom>
              <a:avLst/>
              <a:gdLst>
                <a:gd name="T0" fmla="*/ 0 w 288"/>
                <a:gd name="T1" fmla="*/ 288 h 288"/>
                <a:gd name="T2" fmla="*/ 82 w 288"/>
                <a:gd name="T3" fmla="*/ 144 h 288"/>
                <a:gd name="T4" fmla="*/ 165 w 288"/>
                <a:gd name="T5" fmla="*/ 36 h 288"/>
                <a:gd name="T6" fmla="*/ 288 w 288"/>
                <a:gd name="T7" fmla="*/ 0 h 288"/>
                <a:gd name="T8" fmla="*/ 0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288"/>
                  </a:moveTo>
                  <a:lnTo>
                    <a:pt x="82" y="144"/>
                  </a:lnTo>
                  <a:lnTo>
                    <a:pt x="165" y="36"/>
                  </a:lnTo>
                  <a:lnTo>
                    <a:pt x="288" y="0"/>
                  </a:lnTo>
                  <a:lnTo>
                    <a:pt x="0" y="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5740" name="Rectangle 60"/>
          <p:cNvSpPr>
            <a:spLocks noGrp="1" noChangeArrowheads="1"/>
          </p:cNvSpPr>
          <p:nvPr>
            <p:ph type="ftr" sz="quarter" idx="3"/>
          </p:nvPr>
        </p:nvSpPr>
        <p:spPr bwMode="auto">
          <a:xfrm>
            <a:off x="0" y="6477000"/>
            <a:ext cx="9144000" cy="381000"/>
          </a:xfrm>
          <a:prstGeom prst="rect">
            <a:avLst/>
          </a:prstGeom>
          <a:solidFill>
            <a:srgbClr val="006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000" smtClean="0">
                <a:solidFill>
                  <a:srgbClr val="FFCC66"/>
                </a:solidFill>
              </a:defRPr>
            </a:lvl1pPr>
          </a:lstStyle>
          <a:p>
            <a:r>
              <a:rPr lang="en-US" smtClean="0"/>
              <a:t> © 2012 Cengage Learning.  All Rights Reserved. May not scanned, copied or duplicated, or posted to a publicly accessible website, in whole or in part.</a:t>
            </a:r>
            <a:endParaRPr lang="en-US" dirty="0"/>
          </a:p>
        </p:txBody>
      </p:sp>
      <p:sp>
        <p:nvSpPr>
          <p:cNvPr id="455741" name="Rectangle 61"/>
          <p:cNvSpPr>
            <a:spLocks noGrp="1" noChangeArrowheads="1"/>
          </p:cNvSpPr>
          <p:nvPr>
            <p:ph type="sldNum" sz="quarter" idx="4"/>
          </p:nvPr>
        </p:nvSpPr>
        <p:spPr bwMode="auto">
          <a:xfrm>
            <a:off x="8077200" y="6248400"/>
            <a:ext cx="1066800" cy="381000"/>
          </a:xfrm>
          <a:prstGeom prst="rect">
            <a:avLst/>
          </a:prstGeom>
          <a:noFill/>
          <a:ln>
            <a:noFill/>
          </a:ln>
          <a:extLst>
            <a:ext uri="{909E8E84-426E-40DD-AFC4-6F175D3DCCD1}">
              <a14:hiddenFill xmlns:a14="http://schemas.microsoft.com/office/drawing/2010/main">
                <a:solidFill>
                  <a:srgbClr val="00664B"/>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FFCC66"/>
                </a:solidFill>
              </a:defRPr>
            </a:lvl1pPr>
          </a:lstStyle>
          <a:p>
            <a:r>
              <a:rPr lang="en-US" smtClean="0"/>
              <a:t>7-</a:t>
            </a:r>
            <a:fld id="{4D9FBA96-1116-4C00-A5C7-8BFB642F6328}" type="slidenum">
              <a:rPr lang="en-US" smtClean="0"/>
              <a:pPr/>
              <a:t>‹#›</a:t>
            </a:fld>
            <a:endParaRPr lang="en-US"/>
          </a:p>
        </p:txBody>
      </p:sp>
      <p:grpSp>
        <p:nvGrpSpPr>
          <p:cNvPr id="1031" name="Group 3"/>
          <p:cNvGrpSpPr>
            <a:grpSpLocks/>
          </p:cNvGrpSpPr>
          <p:nvPr/>
        </p:nvGrpSpPr>
        <p:grpSpPr bwMode="auto">
          <a:xfrm>
            <a:off x="2362200" y="1371600"/>
            <a:ext cx="5334000" cy="4953000"/>
            <a:chOff x="2789" y="890"/>
            <a:chExt cx="2722" cy="2721"/>
          </a:xfrm>
        </p:grpSpPr>
        <p:sp>
          <p:nvSpPr>
            <p:cNvPr id="1033" name="AutoShape 4"/>
            <p:cNvSpPr>
              <a:spLocks noChangeArrowheads="1"/>
            </p:cNvSpPr>
            <p:nvPr userDrawn="1"/>
          </p:nvSpPr>
          <p:spPr bwMode="ltGray">
            <a:xfrm>
              <a:off x="2789" y="894"/>
              <a:ext cx="2722" cy="2684"/>
            </a:xfrm>
            <a:custGeom>
              <a:avLst/>
              <a:gdLst>
                <a:gd name="T0" fmla="*/ 172 w 21600"/>
                <a:gd name="T1" fmla="*/ 0 h 21600"/>
                <a:gd name="T2" fmla="*/ 50 w 21600"/>
                <a:gd name="T3" fmla="*/ 49 h 21600"/>
                <a:gd name="T4" fmla="*/ 0 w 21600"/>
                <a:gd name="T5" fmla="*/ 167 h 21600"/>
                <a:gd name="T6" fmla="*/ 50 w 21600"/>
                <a:gd name="T7" fmla="*/ 285 h 21600"/>
                <a:gd name="T8" fmla="*/ 172 w 21600"/>
                <a:gd name="T9" fmla="*/ 334 h 21600"/>
                <a:gd name="T10" fmla="*/ 293 w 21600"/>
                <a:gd name="T11" fmla="*/ 285 h 21600"/>
                <a:gd name="T12" fmla="*/ 343 w 21600"/>
                <a:gd name="T13" fmla="*/ 167 h 21600"/>
                <a:gd name="T14" fmla="*/ 293 w 21600"/>
                <a:gd name="T15" fmla="*/ 49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Freeform 5"/>
            <p:cNvSpPr>
              <a:spLocks/>
            </p:cNvSpPr>
            <p:nvPr userDrawn="1"/>
          </p:nvSpPr>
          <p:spPr bwMode="ltGray">
            <a:xfrm>
              <a:off x="3196" y="3082"/>
              <a:ext cx="325" cy="244"/>
            </a:xfrm>
            <a:custGeom>
              <a:avLst/>
              <a:gdLst>
                <a:gd name="T0" fmla="*/ 0 w 363"/>
                <a:gd name="T1" fmla="*/ 40 h 272"/>
                <a:gd name="T2" fmla="*/ 81 w 363"/>
                <a:gd name="T3" fmla="*/ 122 h 272"/>
                <a:gd name="T4" fmla="*/ 162 w 363"/>
                <a:gd name="T5" fmla="*/ 204 h 272"/>
                <a:gd name="T6" fmla="*/ 244 w 363"/>
                <a:gd name="T7" fmla="*/ 244 h 272"/>
                <a:gd name="T8" fmla="*/ 284 w 363"/>
                <a:gd name="T9" fmla="*/ 244 h 272"/>
                <a:gd name="T10" fmla="*/ 325 w 363"/>
                <a:gd name="T11" fmla="*/ 162 h 272"/>
                <a:gd name="T12" fmla="*/ 284 w 363"/>
                <a:gd name="T13" fmla="*/ 162 h 272"/>
                <a:gd name="T14" fmla="*/ 244 w 363"/>
                <a:gd name="T15" fmla="*/ 162 h 272"/>
                <a:gd name="T16" fmla="*/ 202 w 363"/>
                <a:gd name="T17" fmla="*/ 162 h 272"/>
                <a:gd name="T18" fmla="*/ 202 w 363"/>
                <a:gd name="T19" fmla="*/ 122 h 272"/>
                <a:gd name="T20" fmla="*/ 244 w 363"/>
                <a:gd name="T21" fmla="*/ 82 h 272"/>
                <a:gd name="T22" fmla="*/ 202 w 363"/>
                <a:gd name="T23" fmla="*/ 40 h 272"/>
                <a:gd name="T24" fmla="*/ 202 w 363"/>
                <a:gd name="T25" fmla="*/ 82 h 272"/>
                <a:gd name="T26" fmla="*/ 162 w 363"/>
                <a:gd name="T27" fmla="*/ 122 h 272"/>
                <a:gd name="T28" fmla="*/ 122 w 363"/>
                <a:gd name="T29" fmla="*/ 122 h 272"/>
                <a:gd name="T30" fmla="*/ 81 w 363"/>
                <a:gd name="T31" fmla="*/ 82 h 272"/>
                <a:gd name="T32" fmla="*/ 122 w 363"/>
                <a:gd name="T33" fmla="*/ 82 h 272"/>
                <a:gd name="T34" fmla="*/ 81 w 363"/>
                <a:gd name="T35" fmla="*/ 40 h 272"/>
                <a:gd name="T36" fmla="*/ 40 w 363"/>
                <a:gd name="T37" fmla="*/ 0 h 272"/>
                <a:gd name="T38" fmla="*/ 55 w 363"/>
                <a:gd name="T39" fmla="*/ 51 h 272"/>
                <a:gd name="T40" fmla="*/ 25 w 363"/>
                <a:gd name="T41" fmla="*/ 40 h 272"/>
                <a:gd name="T42" fmla="*/ 0 w 363"/>
                <a:gd name="T43" fmla="*/ 40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272"/>
                <a:gd name="T68" fmla="*/ 363 w 363"/>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6"/>
            <p:cNvSpPr>
              <a:spLocks/>
            </p:cNvSpPr>
            <p:nvPr userDrawn="1"/>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1885"/>
                <a:gd name="T26" fmla="*/ 420 w 420"/>
                <a:gd name="T27" fmla="*/ 1885 h 18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p:cNvSpPr>
              <a:spLocks/>
            </p:cNvSpPr>
            <p:nvPr userDrawn="1"/>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 name="T10" fmla="*/ 0 60000 65536"/>
                <a:gd name="T11" fmla="*/ 0 60000 65536"/>
                <a:gd name="T12" fmla="*/ 0 60000 65536"/>
                <a:gd name="T13" fmla="*/ 0 60000 65536"/>
                <a:gd name="T14" fmla="*/ 0 60000 65536"/>
                <a:gd name="T15" fmla="*/ 0 w 429"/>
                <a:gd name="T16" fmla="*/ 0 h 1836"/>
                <a:gd name="T17" fmla="*/ 429 w 429"/>
                <a:gd name="T18" fmla="*/ 1836 h 1836"/>
              </a:gdLst>
              <a:ahLst/>
              <a:cxnLst>
                <a:cxn ang="T10">
                  <a:pos x="T0" y="T1"/>
                </a:cxn>
                <a:cxn ang="T11">
                  <a:pos x="T2" y="T3"/>
                </a:cxn>
                <a:cxn ang="T12">
                  <a:pos x="T4" y="T5"/>
                </a:cxn>
                <a:cxn ang="T13">
                  <a:pos x="T6" y="T7"/>
                </a:cxn>
                <a:cxn ang="T14">
                  <a:pos x="T8" y="T9"/>
                </a:cxn>
              </a:cxnLst>
              <a:rect l="T15" t="T16" r="T17" b="T18"/>
              <a:pathLst>
                <a:path w="429" h="1836">
                  <a:moveTo>
                    <a:pt x="0" y="25"/>
                  </a:moveTo>
                  <a:lnTo>
                    <a:pt x="375" y="1835"/>
                  </a:lnTo>
                  <a:lnTo>
                    <a:pt x="429" y="1836"/>
                  </a:lnTo>
                  <a:lnTo>
                    <a:pt x="37" y="0"/>
                  </a:lnTo>
                  <a:lnTo>
                    <a:pt x="0" y="25"/>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p:cNvSpPr>
              <a:spLocks/>
            </p:cNvSpPr>
            <p:nvPr userDrawn="1"/>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0"/>
                <a:gd name="T37" fmla="*/ 0 h 1899"/>
                <a:gd name="T38" fmla="*/ 600 w 600"/>
                <a:gd name="T39" fmla="*/ 1899 h 18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p:cNvSpPr>
              <a:spLocks/>
            </p:cNvSpPr>
            <p:nvPr userDrawn="1"/>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1494"/>
                <a:gd name="T41" fmla="*/ 338 w 338"/>
                <a:gd name="T42" fmla="*/ 1494 h 14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p:cNvSpPr>
              <a:spLocks/>
            </p:cNvSpPr>
            <p:nvPr userDrawn="1"/>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3"/>
                <a:gd name="T31" fmla="*/ 0 h 1290"/>
                <a:gd name="T32" fmla="*/ 573 w 573"/>
                <a:gd name="T33" fmla="*/ 1290 h 1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11"/>
            <p:cNvSpPr>
              <a:spLocks/>
            </p:cNvSpPr>
            <p:nvPr userDrawn="1"/>
          </p:nvSpPr>
          <p:spPr bwMode="ltGray">
            <a:xfrm>
              <a:off x="4170" y="1008"/>
              <a:ext cx="655" cy="192"/>
            </a:xfrm>
            <a:custGeom>
              <a:avLst/>
              <a:gdLst>
                <a:gd name="T0" fmla="*/ 15 w 731"/>
                <a:gd name="T1" fmla="*/ 168 h 214"/>
                <a:gd name="T2" fmla="*/ 228 w 731"/>
                <a:gd name="T3" fmla="*/ 37 h 214"/>
                <a:gd name="T4" fmla="*/ 409 w 731"/>
                <a:gd name="T5" fmla="*/ 4 h 214"/>
                <a:gd name="T6" fmla="*/ 564 w 731"/>
                <a:gd name="T7" fmla="*/ 14 h 214"/>
                <a:gd name="T8" fmla="*/ 645 w 731"/>
                <a:gd name="T9" fmla="*/ 55 h 214"/>
                <a:gd name="T10" fmla="*/ 506 w 731"/>
                <a:gd name="T11" fmla="*/ 45 h 214"/>
                <a:gd name="T12" fmla="*/ 237 w 731"/>
                <a:gd name="T13" fmla="*/ 69 h 214"/>
                <a:gd name="T14" fmla="*/ 47 w 731"/>
                <a:gd name="T15" fmla="*/ 176 h 214"/>
                <a:gd name="T16" fmla="*/ 15 w 731"/>
                <a:gd name="T17" fmla="*/ 168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214"/>
                <a:gd name="T29" fmla="*/ 731 w 731"/>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2"/>
            <p:cNvSpPr>
              <a:spLocks/>
            </p:cNvSpPr>
            <p:nvPr userDrawn="1"/>
          </p:nvSpPr>
          <p:spPr bwMode="ltGray">
            <a:xfrm>
              <a:off x="4322" y="1276"/>
              <a:ext cx="504" cy="82"/>
            </a:xfrm>
            <a:custGeom>
              <a:avLst/>
              <a:gdLst>
                <a:gd name="T0" fmla="*/ 0 w 563"/>
                <a:gd name="T1" fmla="*/ 0 h 91"/>
                <a:gd name="T2" fmla="*/ 57 w 563"/>
                <a:gd name="T3" fmla="*/ 33 h 91"/>
                <a:gd name="T4" fmla="*/ 278 w 563"/>
                <a:gd name="T5" fmla="*/ 16 h 91"/>
                <a:gd name="T6" fmla="*/ 474 w 563"/>
                <a:gd name="T7" fmla="*/ 33 h 91"/>
                <a:gd name="T8" fmla="*/ 458 w 563"/>
                <a:gd name="T9" fmla="*/ 66 h 91"/>
                <a:gd name="T10" fmla="*/ 262 w 563"/>
                <a:gd name="T11" fmla="*/ 50 h 91"/>
                <a:gd name="T12" fmla="*/ 33 w 563"/>
                <a:gd name="T13" fmla="*/ 82 h 91"/>
                <a:gd name="T14" fmla="*/ 0 60000 65536"/>
                <a:gd name="T15" fmla="*/ 0 60000 65536"/>
                <a:gd name="T16" fmla="*/ 0 60000 65536"/>
                <a:gd name="T17" fmla="*/ 0 60000 65536"/>
                <a:gd name="T18" fmla="*/ 0 60000 65536"/>
                <a:gd name="T19" fmla="*/ 0 60000 65536"/>
                <a:gd name="T20" fmla="*/ 0 60000 65536"/>
                <a:gd name="T21" fmla="*/ 0 w 563"/>
                <a:gd name="T22" fmla="*/ 0 h 91"/>
                <a:gd name="T23" fmla="*/ 563 w 56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p:cNvSpPr>
              <a:spLocks/>
            </p:cNvSpPr>
            <p:nvPr userDrawn="1"/>
          </p:nvSpPr>
          <p:spPr bwMode="ltGray">
            <a:xfrm>
              <a:off x="4043" y="890"/>
              <a:ext cx="204" cy="247"/>
            </a:xfrm>
            <a:custGeom>
              <a:avLst/>
              <a:gdLst>
                <a:gd name="T0" fmla="*/ 0 w 228"/>
                <a:gd name="T1" fmla="*/ 247 h 276"/>
                <a:gd name="T2" fmla="*/ 140 w 228"/>
                <a:gd name="T3" fmla="*/ 34 h 276"/>
                <a:gd name="T4" fmla="*/ 189 w 228"/>
                <a:gd name="T5" fmla="*/ 42 h 276"/>
                <a:gd name="T6" fmla="*/ 47 w 228"/>
                <a:gd name="T7" fmla="*/ 240 h 276"/>
                <a:gd name="T8" fmla="*/ 0 60000 65536"/>
                <a:gd name="T9" fmla="*/ 0 60000 65536"/>
                <a:gd name="T10" fmla="*/ 0 60000 65536"/>
                <a:gd name="T11" fmla="*/ 0 60000 65536"/>
                <a:gd name="T12" fmla="*/ 0 w 228"/>
                <a:gd name="T13" fmla="*/ 0 h 276"/>
                <a:gd name="T14" fmla="*/ 228 w 228"/>
                <a:gd name="T15" fmla="*/ 276 h 276"/>
              </a:gdLst>
              <a:ahLst/>
              <a:cxnLst>
                <a:cxn ang="T8">
                  <a:pos x="T0" y="T1"/>
                </a:cxn>
                <a:cxn ang="T9">
                  <a:pos x="T2" y="T3"/>
                </a:cxn>
                <a:cxn ang="T10">
                  <a:pos x="T4" y="T5"/>
                </a:cxn>
                <a:cxn ang="T11">
                  <a:pos x="T6" y="T7"/>
                </a:cxn>
              </a:cxnLst>
              <a:rect l="T12" t="T13" r="T14" b="T15"/>
              <a:pathLst>
                <a:path w="228" h="276">
                  <a:moveTo>
                    <a:pt x="0" y="276"/>
                  </a:moveTo>
                  <a:cubicBezTo>
                    <a:pt x="26" y="236"/>
                    <a:pt x="121" y="76"/>
                    <a:pt x="156" y="38"/>
                  </a:cubicBezTo>
                  <a:cubicBezTo>
                    <a:pt x="191" y="0"/>
                    <a:pt x="228" y="9"/>
                    <a:pt x="211" y="47"/>
                  </a:cubicBezTo>
                  <a:cubicBezTo>
                    <a:pt x="194" y="85"/>
                    <a:pt x="85" y="222"/>
                    <a:pt x="52" y="26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4"/>
            <p:cNvSpPr>
              <a:spLocks/>
            </p:cNvSpPr>
            <p:nvPr userDrawn="1"/>
          </p:nvSpPr>
          <p:spPr bwMode="ltGray">
            <a:xfrm>
              <a:off x="3854" y="915"/>
              <a:ext cx="67" cy="287"/>
            </a:xfrm>
            <a:custGeom>
              <a:avLst/>
              <a:gdLst>
                <a:gd name="T0" fmla="*/ 1 w 75"/>
                <a:gd name="T1" fmla="*/ 41 h 320"/>
                <a:gd name="T2" fmla="*/ 32 w 75"/>
                <a:gd name="T3" fmla="*/ 256 h 320"/>
                <a:gd name="T4" fmla="*/ 66 w 75"/>
                <a:gd name="T5" fmla="*/ 239 h 320"/>
                <a:gd name="T6" fmla="*/ 25 w 75"/>
                <a:gd name="T7" fmla="*/ 33 h 320"/>
                <a:gd name="T8" fmla="*/ 1 w 75"/>
                <a:gd name="T9" fmla="*/ 41 h 320"/>
                <a:gd name="T10" fmla="*/ 0 60000 65536"/>
                <a:gd name="T11" fmla="*/ 0 60000 65536"/>
                <a:gd name="T12" fmla="*/ 0 60000 65536"/>
                <a:gd name="T13" fmla="*/ 0 60000 65536"/>
                <a:gd name="T14" fmla="*/ 0 60000 65536"/>
                <a:gd name="T15" fmla="*/ 0 w 75"/>
                <a:gd name="T16" fmla="*/ 0 h 320"/>
                <a:gd name="T17" fmla="*/ 75 w 75"/>
                <a:gd name="T18" fmla="*/ 320 h 320"/>
              </a:gdLst>
              <a:ahLst/>
              <a:cxnLst>
                <a:cxn ang="T10">
                  <a:pos x="T0" y="T1"/>
                </a:cxn>
                <a:cxn ang="T11">
                  <a:pos x="T2" y="T3"/>
                </a:cxn>
                <a:cxn ang="T12">
                  <a:pos x="T4" y="T5"/>
                </a:cxn>
                <a:cxn ang="T13">
                  <a:pos x="T6" y="T7"/>
                </a:cxn>
                <a:cxn ang="T14">
                  <a:pos x="T8" y="T9"/>
                </a:cxn>
              </a:cxnLst>
              <a:rect l="T15" t="T16" r="T17" b="T18"/>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5"/>
            <p:cNvSpPr>
              <a:spLocks/>
            </p:cNvSpPr>
            <p:nvPr userDrawn="1"/>
          </p:nvSpPr>
          <p:spPr bwMode="ltGray">
            <a:xfrm>
              <a:off x="3319" y="1736"/>
              <a:ext cx="1687" cy="607"/>
            </a:xfrm>
            <a:custGeom>
              <a:avLst/>
              <a:gdLst>
                <a:gd name="T0" fmla="*/ 85 w 1883"/>
                <a:gd name="T1" fmla="*/ 458 h 677"/>
                <a:gd name="T2" fmla="*/ 364 w 1883"/>
                <a:gd name="T3" fmla="*/ 533 h 677"/>
                <a:gd name="T4" fmla="*/ 839 w 1883"/>
                <a:gd name="T5" fmla="*/ 516 h 677"/>
                <a:gd name="T6" fmla="*/ 1281 w 1883"/>
                <a:gd name="T7" fmla="*/ 351 h 677"/>
                <a:gd name="T8" fmla="*/ 1623 w 1883"/>
                <a:gd name="T9" fmla="*/ 44 h 677"/>
                <a:gd name="T10" fmla="*/ 1665 w 1883"/>
                <a:gd name="T11" fmla="*/ 85 h 677"/>
                <a:gd name="T12" fmla="*/ 1623 w 1883"/>
                <a:gd name="T13" fmla="*/ 126 h 677"/>
                <a:gd name="T14" fmla="*/ 1298 w 1883"/>
                <a:gd name="T15" fmla="*/ 411 h 677"/>
                <a:gd name="T16" fmla="*/ 864 w 1883"/>
                <a:gd name="T17" fmla="*/ 573 h 677"/>
                <a:gd name="T18" fmla="*/ 364 w 1883"/>
                <a:gd name="T19" fmla="*/ 597 h 677"/>
                <a:gd name="T20" fmla="*/ 53 w 1883"/>
                <a:gd name="T21" fmla="*/ 516 h 677"/>
                <a:gd name="T22" fmla="*/ 44 w 1883"/>
                <a:gd name="T23" fmla="*/ 491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3"/>
                <a:gd name="T37" fmla="*/ 0 h 677"/>
                <a:gd name="T38" fmla="*/ 1883 w 1883"/>
                <a:gd name="T39" fmla="*/ 677 h 6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6"/>
            <p:cNvSpPr>
              <a:spLocks/>
            </p:cNvSpPr>
            <p:nvPr userDrawn="1"/>
          </p:nvSpPr>
          <p:spPr bwMode="ltGray">
            <a:xfrm>
              <a:off x="2898" y="1874"/>
              <a:ext cx="2576" cy="1099"/>
            </a:xfrm>
            <a:custGeom>
              <a:avLst/>
              <a:gdLst>
                <a:gd name="T0" fmla="*/ 47 w 2876"/>
                <a:gd name="T1" fmla="*/ 698 h 1226"/>
                <a:gd name="T2" fmla="*/ 56 w 2876"/>
                <a:gd name="T3" fmla="*/ 706 h 1226"/>
                <a:gd name="T4" fmla="*/ 383 w 2876"/>
                <a:gd name="T5" fmla="*/ 952 h 1226"/>
                <a:gd name="T6" fmla="*/ 834 w 2876"/>
                <a:gd name="T7" fmla="*/ 1034 h 1226"/>
                <a:gd name="T8" fmla="*/ 1374 w 2876"/>
                <a:gd name="T9" fmla="*/ 1009 h 1226"/>
                <a:gd name="T10" fmla="*/ 1923 w 2876"/>
                <a:gd name="T11" fmla="*/ 813 h 1226"/>
                <a:gd name="T12" fmla="*/ 2329 w 2876"/>
                <a:gd name="T13" fmla="*/ 477 h 1226"/>
                <a:gd name="T14" fmla="*/ 2537 w 2876"/>
                <a:gd name="T15" fmla="*/ 58 h 1226"/>
                <a:gd name="T16" fmla="*/ 2562 w 2876"/>
                <a:gd name="T17" fmla="*/ 125 h 1226"/>
                <a:gd name="T18" fmla="*/ 2496 w 2876"/>
                <a:gd name="T19" fmla="*/ 305 h 1226"/>
                <a:gd name="T20" fmla="*/ 2329 w 2876"/>
                <a:gd name="T21" fmla="*/ 558 h 1226"/>
                <a:gd name="T22" fmla="*/ 1922 w 2876"/>
                <a:gd name="T23" fmla="*/ 883 h 1226"/>
                <a:gd name="T24" fmla="*/ 1391 w 2876"/>
                <a:gd name="T25" fmla="*/ 1059 h 1226"/>
                <a:gd name="T26" fmla="*/ 850 w 2876"/>
                <a:gd name="T27" fmla="*/ 1091 h 1226"/>
                <a:gd name="T28" fmla="*/ 391 w 2876"/>
                <a:gd name="T29" fmla="*/ 1009 h 1226"/>
                <a:gd name="T30" fmla="*/ 130 w 2876"/>
                <a:gd name="T31" fmla="*/ 845 h 1226"/>
                <a:gd name="T32" fmla="*/ 47 w 2876"/>
                <a:gd name="T33" fmla="*/ 698 h 1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6"/>
                <a:gd name="T52" fmla="*/ 0 h 1226"/>
                <a:gd name="T53" fmla="*/ 2876 w 2876"/>
                <a:gd name="T54" fmla="*/ 1226 h 1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17"/>
            <p:cNvSpPr>
              <a:spLocks/>
            </p:cNvSpPr>
            <p:nvPr userDrawn="1"/>
          </p:nvSpPr>
          <p:spPr bwMode="ltGray">
            <a:xfrm>
              <a:off x="3473" y="2703"/>
              <a:ext cx="1961" cy="706"/>
            </a:xfrm>
            <a:custGeom>
              <a:avLst/>
              <a:gdLst>
                <a:gd name="T0" fmla="*/ 6 w 2189"/>
                <a:gd name="T1" fmla="*/ 582 h 788"/>
                <a:gd name="T2" fmla="*/ 128 w 2189"/>
                <a:gd name="T3" fmla="*/ 623 h 788"/>
                <a:gd name="T4" fmla="*/ 512 w 2189"/>
                <a:gd name="T5" fmla="*/ 647 h 788"/>
                <a:gd name="T6" fmla="*/ 890 w 2189"/>
                <a:gd name="T7" fmla="*/ 606 h 788"/>
                <a:gd name="T8" fmla="*/ 1372 w 2189"/>
                <a:gd name="T9" fmla="*/ 434 h 788"/>
                <a:gd name="T10" fmla="*/ 1724 w 2189"/>
                <a:gd name="T11" fmla="*/ 196 h 788"/>
                <a:gd name="T12" fmla="*/ 1938 w 2189"/>
                <a:gd name="T13" fmla="*/ 8 h 788"/>
                <a:gd name="T14" fmla="*/ 1864 w 2189"/>
                <a:gd name="T15" fmla="*/ 147 h 788"/>
                <a:gd name="T16" fmla="*/ 1700 w 2189"/>
                <a:gd name="T17" fmla="*/ 287 h 788"/>
                <a:gd name="T18" fmla="*/ 1356 w 2189"/>
                <a:gd name="T19" fmla="*/ 500 h 788"/>
                <a:gd name="T20" fmla="*/ 931 w 2189"/>
                <a:gd name="T21" fmla="*/ 655 h 788"/>
                <a:gd name="T22" fmla="*/ 529 w 2189"/>
                <a:gd name="T23" fmla="*/ 704 h 788"/>
                <a:gd name="T24" fmla="*/ 88 w 2189"/>
                <a:gd name="T25" fmla="*/ 664 h 788"/>
                <a:gd name="T26" fmla="*/ 6 w 2189"/>
                <a:gd name="T27" fmla="*/ 582 h 7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9"/>
                <a:gd name="T43" fmla="*/ 0 h 788"/>
                <a:gd name="T44" fmla="*/ 2189 w 2189"/>
                <a:gd name="T45" fmla="*/ 788 h 7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18"/>
            <p:cNvSpPr>
              <a:spLocks/>
            </p:cNvSpPr>
            <p:nvPr userDrawn="1"/>
          </p:nvSpPr>
          <p:spPr bwMode="ltGray">
            <a:xfrm>
              <a:off x="4198" y="1089"/>
              <a:ext cx="1273" cy="1017"/>
            </a:xfrm>
            <a:custGeom>
              <a:avLst/>
              <a:gdLst>
                <a:gd name="T0" fmla="*/ 257 w 1421"/>
                <a:gd name="T1" fmla="*/ 285 h 1134"/>
                <a:gd name="T2" fmla="*/ 232 w 1421"/>
                <a:gd name="T3" fmla="*/ 264 h 1134"/>
                <a:gd name="T4" fmla="*/ 192 w 1421"/>
                <a:gd name="T5" fmla="*/ 344 h 1134"/>
                <a:gd name="T6" fmla="*/ 108 w 1421"/>
                <a:gd name="T7" fmla="*/ 379 h 1134"/>
                <a:gd name="T8" fmla="*/ 71 w 1421"/>
                <a:gd name="T9" fmla="*/ 347 h 1134"/>
                <a:gd name="T10" fmla="*/ 41 w 1421"/>
                <a:gd name="T11" fmla="*/ 377 h 1134"/>
                <a:gd name="T12" fmla="*/ 13 w 1421"/>
                <a:gd name="T13" fmla="*/ 407 h 1134"/>
                <a:gd name="T14" fmla="*/ 135 w 1421"/>
                <a:gd name="T15" fmla="*/ 407 h 1134"/>
                <a:gd name="T16" fmla="*/ 41 w 1421"/>
                <a:gd name="T17" fmla="*/ 503 h 1134"/>
                <a:gd name="T18" fmla="*/ 6 w 1421"/>
                <a:gd name="T19" fmla="*/ 587 h 1134"/>
                <a:gd name="T20" fmla="*/ 41 w 1421"/>
                <a:gd name="T21" fmla="*/ 675 h 1134"/>
                <a:gd name="T22" fmla="*/ 76 w 1421"/>
                <a:gd name="T23" fmla="*/ 713 h 1134"/>
                <a:gd name="T24" fmla="*/ 14 w 1421"/>
                <a:gd name="T25" fmla="*/ 737 h 1134"/>
                <a:gd name="T26" fmla="*/ 176 w 1421"/>
                <a:gd name="T27" fmla="*/ 718 h 1134"/>
                <a:gd name="T28" fmla="*/ 73 w 1421"/>
                <a:gd name="T29" fmla="*/ 958 h 1134"/>
                <a:gd name="T30" fmla="*/ 106 w 1421"/>
                <a:gd name="T31" fmla="*/ 987 h 1134"/>
                <a:gd name="T32" fmla="*/ 216 w 1421"/>
                <a:gd name="T33" fmla="*/ 773 h 1134"/>
                <a:gd name="T34" fmla="*/ 264 w 1421"/>
                <a:gd name="T35" fmla="*/ 732 h 1134"/>
                <a:gd name="T36" fmla="*/ 224 w 1421"/>
                <a:gd name="T37" fmla="*/ 656 h 1134"/>
                <a:gd name="T38" fmla="*/ 257 w 1421"/>
                <a:gd name="T39" fmla="*/ 691 h 1134"/>
                <a:gd name="T40" fmla="*/ 546 w 1421"/>
                <a:gd name="T41" fmla="*/ 624 h 1134"/>
                <a:gd name="T42" fmla="*/ 735 w 1421"/>
                <a:gd name="T43" fmla="*/ 726 h 1134"/>
                <a:gd name="T44" fmla="*/ 866 w 1421"/>
                <a:gd name="T45" fmla="*/ 895 h 1134"/>
                <a:gd name="T46" fmla="*/ 893 w 1421"/>
                <a:gd name="T47" fmla="*/ 864 h 1134"/>
                <a:gd name="T48" fmla="*/ 1208 w 1421"/>
                <a:gd name="T49" fmla="*/ 923 h 1134"/>
                <a:gd name="T50" fmla="*/ 1165 w 1421"/>
                <a:gd name="T51" fmla="*/ 861 h 1134"/>
                <a:gd name="T52" fmla="*/ 1197 w 1421"/>
                <a:gd name="T53" fmla="*/ 704 h 1134"/>
                <a:gd name="T54" fmla="*/ 1041 w 1421"/>
                <a:gd name="T55" fmla="*/ 409 h 1134"/>
                <a:gd name="T56" fmla="*/ 902 w 1421"/>
                <a:gd name="T57" fmla="*/ 204 h 1134"/>
                <a:gd name="T58" fmla="*/ 770 w 1421"/>
                <a:gd name="T59" fmla="*/ 89 h 1134"/>
                <a:gd name="T60" fmla="*/ 595 w 1421"/>
                <a:gd name="T61" fmla="*/ 0 h 1134"/>
                <a:gd name="T62" fmla="*/ 623 w 1421"/>
                <a:gd name="T63" fmla="*/ 82 h 1134"/>
                <a:gd name="T64" fmla="*/ 466 w 1421"/>
                <a:gd name="T65" fmla="*/ 13 h 1134"/>
                <a:gd name="T66" fmla="*/ 420 w 1421"/>
                <a:gd name="T67" fmla="*/ 83 h 1134"/>
                <a:gd name="T68" fmla="*/ 385 w 1421"/>
                <a:gd name="T69" fmla="*/ 170 h 1134"/>
                <a:gd name="T70" fmla="*/ 638 w 1421"/>
                <a:gd name="T71" fmla="*/ 210 h 1134"/>
                <a:gd name="T72" fmla="*/ 568 w 1421"/>
                <a:gd name="T73" fmla="*/ 307 h 1134"/>
                <a:gd name="T74" fmla="*/ 506 w 1421"/>
                <a:gd name="T75" fmla="*/ 326 h 1134"/>
                <a:gd name="T76" fmla="*/ 379 w 1421"/>
                <a:gd name="T77" fmla="*/ 285 h 1134"/>
                <a:gd name="T78" fmla="*/ 254 w 1421"/>
                <a:gd name="T79" fmla="*/ 210 h 1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1"/>
                <a:gd name="T121" fmla="*/ 0 h 1134"/>
                <a:gd name="T122" fmla="*/ 1421 w 1421"/>
                <a:gd name="T123" fmla="*/ 1134 h 1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19"/>
            <p:cNvSpPr>
              <a:spLocks/>
            </p:cNvSpPr>
            <p:nvPr userDrawn="1"/>
          </p:nvSpPr>
          <p:spPr bwMode="ltGray">
            <a:xfrm>
              <a:off x="4408" y="1097"/>
              <a:ext cx="209" cy="188"/>
            </a:xfrm>
            <a:custGeom>
              <a:avLst/>
              <a:gdLst>
                <a:gd name="T0" fmla="*/ 16 w 233"/>
                <a:gd name="T1" fmla="*/ 158 h 210"/>
                <a:gd name="T2" fmla="*/ 0 w 233"/>
                <a:gd name="T3" fmla="*/ 180 h 210"/>
                <a:gd name="T4" fmla="*/ 70 w 233"/>
                <a:gd name="T5" fmla="*/ 188 h 210"/>
                <a:gd name="T6" fmla="*/ 118 w 233"/>
                <a:gd name="T7" fmla="*/ 183 h 210"/>
                <a:gd name="T8" fmla="*/ 132 w 233"/>
                <a:gd name="T9" fmla="*/ 164 h 210"/>
                <a:gd name="T10" fmla="*/ 137 w 233"/>
                <a:gd name="T11" fmla="*/ 99 h 210"/>
                <a:gd name="T12" fmla="*/ 209 w 233"/>
                <a:gd name="T13" fmla="*/ 73 h 210"/>
                <a:gd name="T14" fmla="*/ 143 w 233"/>
                <a:gd name="T15" fmla="*/ 0 h 210"/>
                <a:gd name="T16" fmla="*/ 148 w 233"/>
                <a:gd name="T17" fmla="*/ 43 h 210"/>
                <a:gd name="T18" fmla="*/ 110 w 233"/>
                <a:gd name="T19" fmla="*/ 51 h 210"/>
                <a:gd name="T20" fmla="*/ 105 w 233"/>
                <a:gd name="T21" fmla="*/ 78 h 210"/>
                <a:gd name="T22" fmla="*/ 48 w 233"/>
                <a:gd name="T23" fmla="*/ 70 h 210"/>
                <a:gd name="T24" fmla="*/ 51 w 233"/>
                <a:gd name="T25" fmla="*/ 142 h 210"/>
                <a:gd name="T26" fmla="*/ 16 w 233"/>
                <a:gd name="T27" fmla="*/ 158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10"/>
                <a:gd name="T44" fmla="*/ 233 w 23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20"/>
            <p:cNvSpPr>
              <a:spLocks/>
            </p:cNvSpPr>
            <p:nvPr userDrawn="1"/>
          </p:nvSpPr>
          <p:spPr bwMode="ltGray">
            <a:xfrm>
              <a:off x="4043" y="1045"/>
              <a:ext cx="451" cy="348"/>
            </a:xfrm>
            <a:custGeom>
              <a:avLst/>
              <a:gdLst>
                <a:gd name="T0" fmla="*/ 87 w 504"/>
                <a:gd name="T1" fmla="*/ 329 h 388"/>
                <a:gd name="T2" fmla="*/ 127 w 504"/>
                <a:gd name="T3" fmla="*/ 329 h 388"/>
                <a:gd name="T4" fmla="*/ 207 w 504"/>
                <a:gd name="T5" fmla="*/ 302 h 388"/>
                <a:gd name="T6" fmla="*/ 234 w 504"/>
                <a:gd name="T7" fmla="*/ 302 h 388"/>
                <a:gd name="T8" fmla="*/ 271 w 504"/>
                <a:gd name="T9" fmla="*/ 305 h 388"/>
                <a:gd name="T10" fmla="*/ 290 w 504"/>
                <a:gd name="T11" fmla="*/ 329 h 388"/>
                <a:gd name="T12" fmla="*/ 290 w 504"/>
                <a:gd name="T13" fmla="*/ 289 h 388"/>
                <a:gd name="T14" fmla="*/ 330 w 504"/>
                <a:gd name="T15" fmla="*/ 248 h 388"/>
                <a:gd name="T16" fmla="*/ 370 w 504"/>
                <a:gd name="T17" fmla="*/ 248 h 388"/>
                <a:gd name="T18" fmla="*/ 290 w 504"/>
                <a:gd name="T19" fmla="*/ 207 h 388"/>
                <a:gd name="T20" fmla="*/ 260 w 504"/>
                <a:gd name="T21" fmla="*/ 248 h 388"/>
                <a:gd name="T22" fmla="*/ 168 w 504"/>
                <a:gd name="T23" fmla="*/ 248 h 388"/>
                <a:gd name="T24" fmla="*/ 208 w 504"/>
                <a:gd name="T25" fmla="*/ 207 h 388"/>
                <a:gd name="T26" fmla="*/ 208 w 504"/>
                <a:gd name="T27" fmla="*/ 166 h 388"/>
                <a:gd name="T28" fmla="*/ 249 w 504"/>
                <a:gd name="T29" fmla="*/ 166 h 388"/>
                <a:gd name="T30" fmla="*/ 287 w 504"/>
                <a:gd name="T31" fmla="*/ 146 h 388"/>
                <a:gd name="T32" fmla="*/ 352 w 504"/>
                <a:gd name="T33" fmla="*/ 181 h 388"/>
                <a:gd name="T34" fmla="*/ 392 w 504"/>
                <a:gd name="T35" fmla="*/ 144 h 388"/>
                <a:gd name="T36" fmla="*/ 413 w 504"/>
                <a:gd name="T37" fmla="*/ 95 h 388"/>
                <a:gd name="T38" fmla="*/ 408 w 504"/>
                <a:gd name="T39" fmla="*/ 74 h 388"/>
                <a:gd name="T40" fmla="*/ 451 w 504"/>
                <a:gd name="T41" fmla="*/ 60 h 388"/>
                <a:gd name="T42" fmla="*/ 448 w 504"/>
                <a:gd name="T43" fmla="*/ 30 h 388"/>
                <a:gd name="T44" fmla="*/ 416 w 504"/>
                <a:gd name="T45" fmla="*/ 9 h 388"/>
                <a:gd name="T46" fmla="*/ 317 w 504"/>
                <a:gd name="T47" fmla="*/ 9 h 388"/>
                <a:gd name="T48" fmla="*/ 199 w 504"/>
                <a:gd name="T49" fmla="*/ 65 h 388"/>
                <a:gd name="T50" fmla="*/ 174 w 504"/>
                <a:gd name="T51" fmla="*/ 92 h 388"/>
                <a:gd name="T52" fmla="*/ 132 w 504"/>
                <a:gd name="T53" fmla="*/ 95 h 388"/>
                <a:gd name="T54" fmla="*/ 72 w 504"/>
                <a:gd name="T55" fmla="*/ 117 h 388"/>
                <a:gd name="T56" fmla="*/ 59 w 504"/>
                <a:gd name="T57" fmla="*/ 133 h 388"/>
                <a:gd name="T58" fmla="*/ 47 w 504"/>
                <a:gd name="T59" fmla="*/ 166 h 388"/>
                <a:gd name="T60" fmla="*/ 47 w 504"/>
                <a:gd name="T61" fmla="*/ 207 h 388"/>
                <a:gd name="T62" fmla="*/ 13 w 504"/>
                <a:gd name="T63" fmla="*/ 216 h 388"/>
                <a:gd name="T64" fmla="*/ 13 w 504"/>
                <a:gd name="T65" fmla="*/ 305 h 388"/>
                <a:gd name="T66" fmla="*/ 48 w 504"/>
                <a:gd name="T67" fmla="*/ 305 h 388"/>
                <a:gd name="T68" fmla="*/ 54 w 504"/>
                <a:gd name="T69" fmla="*/ 267 h 388"/>
                <a:gd name="T70" fmla="*/ 132 w 504"/>
                <a:gd name="T71" fmla="*/ 270 h 388"/>
                <a:gd name="T72" fmla="*/ 118 w 504"/>
                <a:gd name="T73" fmla="*/ 297 h 388"/>
                <a:gd name="T74" fmla="*/ 78 w 504"/>
                <a:gd name="T75" fmla="*/ 302 h 388"/>
                <a:gd name="T76" fmla="*/ 87 w 504"/>
                <a:gd name="T77" fmla="*/ 329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4"/>
                <a:gd name="T118" fmla="*/ 0 h 388"/>
                <a:gd name="T119" fmla="*/ 504 w 504"/>
                <a:gd name="T120" fmla="*/ 388 h 3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21"/>
            <p:cNvSpPr>
              <a:spLocks/>
            </p:cNvSpPr>
            <p:nvPr userDrawn="1"/>
          </p:nvSpPr>
          <p:spPr bwMode="ltGray">
            <a:xfrm>
              <a:off x="4118" y="960"/>
              <a:ext cx="174" cy="156"/>
            </a:xfrm>
            <a:custGeom>
              <a:avLst/>
              <a:gdLst>
                <a:gd name="T0" fmla="*/ 0 w 194"/>
                <a:gd name="T1" fmla="*/ 156 h 174"/>
                <a:gd name="T2" fmla="*/ 30 w 194"/>
                <a:gd name="T3" fmla="*/ 121 h 174"/>
                <a:gd name="T4" fmla="*/ 94 w 194"/>
                <a:gd name="T5" fmla="*/ 118 h 174"/>
                <a:gd name="T6" fmla="*/ 124 w 194"/>
                <a:gd name="T7" fmla="*/ 83 h 174"/>
                <a:gd name="T8" fmla="*/ 126 w 194"/>
                <a:gd name="T9" fmla="*/ 62 h 174"/>
                <a:gd name="T10" fmla="*/ 174 w 194"/>
                <a:gd name="T11" fmla="*/ 48 h 174"/>
                <a:gd name="T12" fmla="*/ 151 w 194"/>
                <a:gd name="T13" fmla="*/ 24 h 174"/>
                <a:gd name="T14" fmla="*/ 121 w 194"/>
                <a:gd name="T15" fmla="*/ 27 h 174"/>
                <a:gd name="T16" fmla="*/ 89 w 194"/>
                <a:gd name="T17" fmla="*/ 0 h 174"/>
                <a:gd name="T18" fmla="*/ 65 w 194"/>
                <a:gd name="T19" fmla="*/ 30 h 174"/>
                <a:gd name="T20" fmla="*/ 0 w 194"/>
                <a:gd name="T21" fmla="*/ 78 h 174"/>
                <a:gd name="T22" fmla="*/ 0 w 194"/>
                <a:gd name="T23" fmla="*/ 156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174"/>
                <a:gd name="T38" fmla="*/ 194 w 19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22"/>
            <p:cNvSpPr>
              <a:spLocks/>
            </p:cNvSpPr>
            <p:nvPr userDrawn="1"/>
          </p:nvSpPr>
          <p:spPr bwMode="ltGray">
            <a:xfrm>
              <a:off x="2789" y="967"/>
              <a:ext cx="1460" cy="1790"/>
            </a:xfrm>
            <a:custGeom>
              <a:avLst/>
              <a:gdLst>
                <a:gd name="T0" fmla="*/ 950 w 1630"/>
                <a:gd name="T1" fmla="*/ 8 h 1996"/>
                <a:gd name="T2" fmla="*/ 777 w 1630"/>
                <a:gd name="T3" fmla="*/ 74 h 1996"/>
                <a:gd name="T4" fmla="*/ 500 w 1630"/>
                <a:gd name="T5" fmla="*/ 247 h 1996"/>
                <a:gd name="T6" fmla="*/ 238 w 1630"/>
                <a:gd name="T7" fmla="*/ 542 h 1996"/>
                <a:gd name="T8" fmla="*/ 99 w 1630"/>
                <a:gd name="T9" fmla="*/ 804 h 1996"/>
                <a:gd name="T10" fmla="*/ 9 w 1630"/>
                <a:gd name="T11" fmla="*/ 1140 h 1996"/>
                <a:gd name="T12" fmla="*/ 17 w 1630"/>
                <a:gd name="T13" fmla="*/ 1484 h 1996"/>
                <a:gd name="T14" fmla="*/ 65 w 1630"/>
                <a:gd name="T15" fmla="*/ 1602 h 1996"/>
                <a:gd name="T16" fmla="*/ 130 w 1630"/>
                <a:gd name="T17" fmla="*/ 1658 h 1996"/>
                <a:gd name="T18" fmla="*/ 170 w 1630"/>
                <a:gd name="T19" fmla="*/ 1790 h 1996"/>
                <a:gd name="T20" fmla="*/ 192 w 1630"/>
                <a:gd name="T21" fmla="*/ 1728 h 1996"/>
                <a:gd name="T22" fmla="*/ 224 w 1630"/>
                <a:gd name="T23" fmla="*/ 1631 h 1996"/>
                <a:gd name="T24" fmla="*/ 248 w 1630"/>
                <a:gd name="T25" fmla="*/ 1462 h 1996"/>
                <a:gd name="T26" fmla="*/ 339 w 1630"/>
                <a:gd name="T27" fmla="*/ 1368 h 1996"/>
                <a:gd name="T28" fmla="*/ 345 w 1630"/>
                <a:gd name="T29" fmla="*/ 1454 h 1996"/>
                <a:gd name="T30" fmla="*/ 353 w 1630"/>
                <a:gd name="T31" fmla="*/ 1521 h 1996"/>
                <a:gd name="T32" fmla="*/ 315 w 1630"/>
                <a:gd name="T33" fmla="*/ 1645 h 1996"/>
                <a:gd name="T34" fmla="*/ 425 w 1630"/>
                <a:gd name="T35" fmla="*/ 1443 h 1996"/>
                <a:gd name="T36" fmla="*/ 471 w 1630"/>
                <a:gd name="T37" fmla="*/ 1349 h 1996"/>
                <a:gd name="T38" fmla="*/ 675 w 1630"/>
                <a:gd name="T39" fmla="*/ 1351 h 1996"/>
                <a:gd name="T40" fmla="*/ 737 w 1630"/>
                <a:gd name="T41" fmla="*/ 1311 h 1996"/>
                <a:gd name="T42" fmla="*/ 716 w 1630"/>
                <a:gd name="T43" fmla="*/ 1389 h 1996"/>
                <a:gd name="T44" fmla="*/ 777 w 1630"/>
                <a:gd name="T45" fmla="*/ 1464 h 1996"/>
                <a:gd name="T46" fmla="*/ 826 w 1630"/>
                <a:gd name="T47" fmla="*/ 1311 h 1996"/>
                <a:gd name="T48" fmla="*/ 683 w 1630"/>
                <a:gd name="T49" fmla="*/ 1217 h 1996"/>
                <a:gd name="T50" fmla="*/ 584 w 1630"/>
                <a:gd name="T51" fmla="*/ 1155 h 1996"/>
                <a:gd name="T52" fmla="*/ 600 w 1630"/>
                <a:gd name="T53" fmla="*/ 1099 h 1996"/>
                <a:gd name="T54" fmla="*/ 689 w 1630"/>
                <a:gd name="T55" fmla="*/ 1058 h 1996"/>
                <a:gd name="T56" fmla="*/ 858 w 1630"/>
                <a:gd name="T57" fmla="*/ 991 h 1996"/>
                <a:gd name="T58" fmla="*/ 933 w 1630"/>
                <a:gd name="T59" fmla="*/ 1036 h 1996"/>
                <a:gd name="T60" fmla="*/ 1027 w 1630"/>
                <a:gd name="T61" fmla="*/ 1037 h 1996"/>
                <a:gd name="T62" fmla="*/ 1129 w 1630"/>
                <a:gd name="T63" fmla="*/ 1034 h 1996"/>
                <a:gd name="T64" fmla="*/ 1027 w 1630"/>
                <a:gd name="T65" fmla="*/ 1338 h 1996"/>
                <a:gd name="T66" fmla="*/ 1129 w 1630"/>
                <a:gd name="T67" fmla="*/ 1265 h 1996"/>
                <a:gd name="T68" fmla="*/ 1146 w 1630"/>
                <a:gd name="T69" fmla="*/ 1160 h 1996"/>
                <a:gd name="T70" fmla="*/ 1240 w 1630"/>
                <a:gd name="T71" fmla="*/ 1093 h 1996"/>
                <a:gd name="T72" fmla="*/ 1272 w 1630"/>
                <a:gd name="T73" fmla="*/ 1018 h 1996"/>
                <a:gd name="T74" fmla="*/ 1390 w 1630"/>
                <a:gd name="T75" fmla="*/ 1004 h 1996"/>
                <a:gd name="T76" fmla="*/ 1449 w 1630"/>
                <a:gd name="T77" fmla="*/ 934 h 1996"/>
                <a:gd name="T78" fmla="*/ 1393 w 1630"/>
                <a:gd name="T79" fmla="*/ 929 h 1996"/>
                <a:gd name="T80" fmla="*/ 1328 w 1630"/>
                <a:gd name="T81" fmla="*/ 859 h 1996"/>
                <a:gd name="T82" fmla="*/ 1191 w 1630"/>
                <a:gd name="T83" fmla="*/ 797 h 1996"/>
                <a:gd name="T84" fmla="*/ 1054 w 1630"/>
                <a:gd name="T85" fmla="*/ 819 h 1996"/>
                <a:gd name="T86" fmla="*/ 925 w 1630"/>
                <a:gd name="T87" fmla="*/ 671 h 1996"/>
                <a:gd name="T88" fmla="*/ 869 w 1630"/>
                <a:gd name="T89" fmla="*/ 649 h 1996"/>
                <a:gd name="T90" fmla="*/ 931 w 1630"/>
                <a:gd name="T91" fmla="*/ 606 h 1996"/>
                <a:gd name="T92" fmla="*/ 877 w 1630"/>
                <a:gd name="T93" fmla="*/ 566 h 1996"/>
                <a:gd name="T94" fmla="*/ 818 w 1630"/>
                <a:gd name="T95" fmla="*/ 531 h 1996"/>
                <a:gd name="T96" fmla="*/ 771 w 1630"/>
                <a:gd name="T97" fmla="*/ 466 h 1996"/>
                <a:gd name="T98" fmla="*/ 777 w 1630"/>
                <a:gd name="T99" fmla="*/ 399 h 1996"/>
                <a:gd name="T100" fmla="*/ 890 w 1630"/>
                <a:gd name="T101" fmla="*/ 431 h 1996"/>
                <a:gd name="T102" fmla="*/ 818 w 1630"/>
                <a:gd name="T103" fmla="*/ 391 h 1996"/>
                <a:gd name="T104" fmla="*/ 823 w 1630"/>
                <a:gd name="T105" fmla="*/ 351 h 1996"/>
                <a:gd name="T106" fmla="*/ 925 w 1630"/>
                <a:gd name="T107" fmla="*/ 300 h 1996"/>
                <a:gd name="T108" fmla="*/ 939 w 1630"/>
                <a:gd name="T109" fmla="*/ 248 h 1996"/>
                <a:gd name="T110" fmla="*/ 1011 w 1630"/>
                <a:gd name="T111" fmla="*/ 222 h 1996"/>
                <a:gd name="T112" fmla="*/ 1052 w 1630"/>
                <a:gd name="T113" fmla="*/ 122 h 1996"/>
                <a:gd name="T114" fmla="*/ 1057 w 1630"/>
                <a:gd name="T115" fmla="*/ 12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1996"/>
                <a:gd name="T176" fmla="*/ 1630 w 1630"/>
                <a:gd name="T177" fmla="*/ 1996 h 19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23"/>
            <p:cNvSpPr>
              <a:spLocks/>
            </p:cNvSpPr>
            <p:nvPr userDrawn="1"/>
          </p:nvSpPr>
          <p:spPr bwMode="ltGray">
            <a:xfrm>
              <a:off x="3747" y="3265"/>
              <a:ext cx="400" cy="295"/>
            </a:xfrm>
            <a:custGeom>
              <a:avLst/>
              <a:gdLst>
                <a:gd name="T0" fmla="*/ 0 w 446"/>
                <a:gd name="T1" fmla="*/ 145 h 329"/>
                <a:gd name="T2" fmla="*/ 0 w 446"/>
                <a:gd name="T3" fmla="*/ 231 h 329"/>
                <a:gd name="T4" fmla="*/ 98 w 446"/>
                <a:gd name="T5" fmla="*/ 265 h 329"/>
                <a:gd name="T6" fmla="*/ 164 w 446"/>
                <a:gd name="T7" fmla="*/ 277 h 329"/>
                <a:gd name="T8" fmla="*/ 215 w 446"/>
                <a:gd name="T9" fmla="*/ 285 h 329"/>
                <a:gd name="T10" fmla="*/ 285 w 446"/>
                <a:gd name="T11" fmla="*/ 293 h 329"/>
                <a:gd name="T12" fmla="*/ 371 w 446"/>
                <a:gd name="T13" fmla="*/ 291 h 329"/>
                <a:gd name="T14" fmla="*/ 383 w 446"/>
                <a:gd name="T15" fmla="*/ 265 h 329"/>
                <a:gd name="T16" fmla="*/ 343 w 446"/>
                <a:gd name="T17" fmla="*/ 224 h 329"/>
                <a:gd name="T18" fmla="*/ 343 w 446"/>
                <a:gd name="T19" fmla="*/ 183 h 329"/>
                <a:gd name="T20" fmla="*/ 277 w 446"/>
                <a:gd name="T21" fmla="*/ 143 h 329"/>
                <a:gd name="T22" fmla="*/ 283 w 446"/>
                <a:gd name="T23" fmla="*/ 81 h 329"/>
                <a:gd name="T24" fmla="*/ 229 w 446"/>
                <a:gd name="T25" fmla="*/ 51 h 329"/>
                <a:gd name="T26" fmla="*/ 221 w 446"/>
                <a:gd name="T27" fmla="*/ 102 h 329"/>
                <a:gd name="T28" fmla="*/ 183 w 446"/>
                <a:gd name="T29" fmla="*/ 75 h 329"/>
                <a:gd name="T30" fmla="*/ 151 w 446"/>
                <a:gd name="T31" fmla="*/ 89 h 329"/>
                <a:gd name="T32" fmla="*/ 161 w 446"/>
                <a:gd name="T33" fmla="*/ 43 h 329"/>
                <a:gd name="T34" fmla="*/ 100 w 446"/>
                <a:gd name="T35" fmla="*/ 32 h 329"/>
                <a:gd name="T36" fmla="*/ 98 w 446"/>
                <a:gd name="T37" fmla="*/ 102 h 329"/>
                <a:gd name="T38" fmla="*/ 129 w 446"/>
                <a:gd name="T39" fmla="*/ 167 h 329"/>
                <a:gd name="T40" fmla="*/ 67 w 446"/>
                <a:gd name="T41" fmla="*/ 175 h 329"/>
                <a:gd name="T42" fmla="*/ 32 w 446"/>
                <a:gd name="T43" fmla="*/ 145 h 329"/>
                <a:gd name="T44" fmla="*/ 0 w 446"/>
                <a:gd name="T45" fmla="*/ 145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329"/>
                <a:gd name="T71" fmla="*/ 446 w 446"/>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3" name="Freeform 24"/>
            <p:cNvSpPr>
              <a:spLocks/>
            </p:cNvSpPr>
            <p:nvPr userDrawn="1"/>
          </p:nvSpPr>
          <p:spPr bwMode="ltGray">
            <a:xfrm>
              <a:off x="3653" y="3182"/>
              <a:ext cx="395" cy="131"/>
            </a:xfrm>
            <a:custGeom>
              <a:avLst/>
              <a:gdLst>
                <a:gd name="T0" fmla="*/ 5 w 441"/>
                <a:gd name="T1" fmla="*/ 70 h 146"/>
                <a:gd name="T2" fmla="*/ 54 w 441"/>
                <a:gd name="T3" fmla="*/ 127 h 146"/>
                <a:gd name="T4" fmla="*/ 151 w 441"/>
                <a:gd name="T5" fmla="*/ 99 h 146"/>
                <a:gd name="T6" fmla="*/ 193 w 441"/>
                <a:gd name="T7" fmla="*/ 59 h 146"/>
                <a:gd name="T8" fmla="*/ 233 w 441"/>
                <a:gd name="T9" fmla="*/ 99 h 146"/>
                <a:gd name="T10" fmla="*/ 271 w 441"/>
                <a:gd name="T11" fmla="*/ 89 h 146"/>
                <a:gd name="T12" fmla="*/ 314 w 441"/>
                <a:gd name="T13" fmla="*/ 99 h 146"/>
                <a:gd name="T14" fmla="*/ 314 w 441"/>
                <a:gd name="T15" fmla="*/ 57 h 146"/>
                <a:gd name="T16" fmla="*/ 344 w 441"/>
                <a:gd name="T17" fmla="*/ 27 h 146"/>
                <a:gd name="T18" fmla="*/ 360 w 441"/>
                <a:gd name="T19" fmla="*/ 54 h 146"/>
                <a:gd name="T20" fmla="*/ 384 w 441"/>
                <a:gd name="T21" fmla="*/ 16 h 146"/>
                <a:gd name="T22" fmla="*/ 339 w 441"/>
                <a:gd name="T23" fmla="*/ 0 h 146"/>
                <a:gd name="T24" fmla="*/ 273 w 441"/>
                <a:gd name="T25" fmla="*/ 57 h 146"/>
                <a:gd name="T26" fmla="*/ 212 w 441"/>
                <a:gd name="T27" fmla="*/ 11 h 146"/>
                <a:gd name="T28" fmla="*/ 172 w 441"/>
                <a:gd name="T29" fmla="*/ 48 h 146"/>
                <a:gd name="T30" fmla="*/ 129 w 441"/>
                <a:gd name="T31" fmla="*/ 67 h 146"/>
                <a:gd name="T32" fmla="*/ 116 w 441"/>
                <a:gd name="T33" fmla="*/ 75 h 146"/>
                <a:gd name="T34" fmla="*/ 97 w 441"/>
                <a:gd name="T35" fmla="*/ 70 h 146"/>
                <a:gd name="T36" fmla="*/ 54 w 441"/>
                <a:gd name="T37" fmla="*/ 48 h 146"/>
                <a:gd name="T38" fmla="*/ 5 w 441"/>
                <a:gd name="T39" fmla="*/ 70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1"/>
                <a:gd name="T61" fmla="*/ 0 h 146"/>
                <a:gd name="T62" fmla="*/ 441 w 441"/>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5"/>
            <p:cNvSpPr>
              <a:spLocks/>
            </p:cNvSpPr>
            <p:nvPr userDrawn="1"/>
          </p:nvSpPr>
          <p:spPr bwMode="ltGray">
            <a:xfrm>
              <a:off x="2944" y="2778"/>
              <a:ext cx="134" cy="178"/>
            </a:xfrm>
            <a:custGeom>
              <a:avLst/>
              <a:gdLst>
                <a:gd name="T0" fmla="*/ 0 w 150"/>
                <a:gd name="T1" fmla="*/ 0 h 198"/>
                <a:gd name="T2" fmla="*/ 13 w 150"/>
                <a:gd name="T3" fmla="*/ 57 h 198"/>
                <a:gd name="T4" fmla="*/ 40 w 150"/>
                <a:gd name="T5" fmla="*/ 108 h 198"/>
                <a:gd name="T6" fmla="*/ 80 w 150"/>
                <a:gd name="T7" fmla="*/ 167 h 198"/>
                <a:gd name="T8" fmla="*/ 110 w 150"/>
                <a:gd name="T9" fmla="*/ 178 h 198"/>
                <a:gd name="T10" fmla="*/ 134 w 150"/>
                <a:gd name="T11" fmla="*/ 146 h 198"/>
                <a:gd name="T12" fmla="*/ 102 w 150"/>
                <a:gd name="T13" fmla="*/ 146 h 198"/>
                <a:gd name="T14" fmla="*/ 99 w 150"/>
                <a:gd name="T15" fmla="*/ 92 h 198"/>
                <a:gd name="T16" fmla="*/ 70 w 150"/>
                <a:gd name="T17" fmla="*/ 76 h 198"/>
                <a:gd name="T18" fmla="*/ 88 w 150"/>
                <a:gd name="T19" fmla="*/ 19 h 198"/>
                <a:gd name="T20" fmla="*/ 43 w 150"/>
                <a:gd name="T21" fmla="*/ 32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98"/>
                <a:gd name="T38" fmla="*/ 150 w 150"/>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26"/>
            <p:cNvSpPr>
              <a:spLocks/>
            </p:cNvSpPr>
            <p:nvPr userDrawn="1"/>
          </p:nvSpPr>
          <p:spPr bwMode="ltGray">
            <a:xfrm>
              <a:off x="3074" y="2697"/>
              <a:ext cx="80" cy="263"/>
            </a:xfrm>
            <a:custGeom>
              <a:avLst/>
              <a:gdLst>
                <a:gd name="T0" fmla="*/ 50 w 90"/>
                <a:gd name="T1" fmla="*/ 0 h 293"/>
                <a:gd name="T2" fmla="*/ 26 w 90"/>
                <a:gd name="T3" fmla="*/ 70 h 293"/>
                <a:gd name="T4" fmla="*/ 2 w 90"/>
                <a:gd name="T5" fmla="*/ 100 h 293"/>
                <a:gd name="T6" fmla="*/ 0 w 90"/>
                <a:gd name="T7" fmla="*/ 141 h 293"/>
                <a:gd name="T8" fmla="*/ 31 w 90"/>
                <a:gd name="T9" fmla="*/ 145 h 293"/>
                <a:gd name="T10" fmla="*/ 40 w 90"/>
                <a:gd name="T11" fmla="*/ 181 h 293"/>
                <a:gd name="T12" fmla="*/ 15 w 90"/>
                <a:gd name="T13" fmla="*/ 207 h 293"/>
                <a:gd name="T14" fmla="*/ 58 w 90"/>
                <a:gd name="T15" fmla="*/ 261 h 293"/>
                <a:gd name="T16" fmla="*/ 80 w 90"/>
                <a:gd name="T17" fmla="*/ 263 h 293"/>
                <a:gd name="T18" fmla="*/ 55 w 90"/>
                <a:gd name="T19" fmla="*/ 234 h 293"/>
                <a:gd name="T20" fmla="*/ 63 w 90"/>
                <a:gd name="T21" fmla="*/ 159 h 293"/>
                <a:gd name="T22" fmla="*/ 40 w 90"/>
                <a:gd name="T23" fmla="*/ 141 h 293"/>
                <a:gd name="T24" fmla="*/ 26 w 90"/>
                <a:gd name="T25" fmla="*/ 116 h 293"/>
                <a:gd name="T26" fmla="*/ 50 w 90"/>
                <a:gd name="T27" fmla="*/ 83 h 293"/>
                <a:gd name="T28" fmla="*/ 80 w 90"/>
                <a:gd name="T29" fmla="*/ 59 h 293"/>
                <a:gd name="T30" fmla="*/ 50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93"/>
                <a:gd name="T50" fmla="*/ 90 w 90"/>
                <a:gd name="T51" fmla="*/ 293 h 2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6" name="Freeform 27"/>
            <p:cNvSpPr>
              <a:spLocks/>
            </p:cNvSpPr>
            <p:nvPr userDrawn="1"/>
          </p:nvSpPr>
          <p:spPr bwMode="ltGray">
            <a:xfrm>
              <a:off x="3194" y="2490"/>
              <a:ext cx="258" cy="224"/>
            </a:xfrm>
            <a:custGeom>
              <a:avLst/>
              <a:gdLst>
                <a:gd name="T0" fmla="*/ 0 w 288"/>
                <a:gd name="T1" fmla="*/ 224 h 249"/>
                <a:gd name="T2" fmla="*/ 11 w 288"/>
                <a:gd name="T3" fmla="*/ 192 h 249"/>
                <a:gd name="T4" fmla="*/ 59 w 288"/>
                <a:gd name="T5" fmla="*/ 194 h 249"/>
                <a:gd name="T6" fmla="*/ 62 w 288"/>
                <a:gd name="T7" fmla="*/ 162 h 249"/>
                <a:gd name="T8" fmla="*/ 140 w 288"/>
                <a:gd name="T9" fmla="*/ 132 h 249"/>
                <a:gd name="T10" fmla="*/ 164 w 288"/>
                <a:gd name="T11" fmla="*/ 145 h 249"/>
                <a:gd name="T12" fmla="*/ 153 w 288"/>
                <a:gd name="T13" fmla="*/ 13 h 249"/>
                <a:gd name="T14" fmla="*/ 204 w 288"/>
                <a:gd name="T15" fmla="*/ 0 h 249"/>
                <a:gd name="T16" fmla="*/ 258 w 288"/>
                <a:gd name="T17" fmla="*/ 40 h 249"/>
                <a:gd name="T18" fmla="*/ 220 w 288"/>
                <a:gd name="T19" fmla="*/ 35 h 249"/>
                <a:gd name="T20" fmla="*/ 196 w 288"/>
                <a:gd name="T21" fmla="*/ 57 h 249"/>
                <a:gd name="T22" fmla="*/ 218 w 288"/>
                <a:gd name="T23" fmla="*/ 135 h 249"/>
                <a:gd name="T24" fmla="*/ 164 w 288"/>
                <a:gd name="T25" fmla="*/ 185 h 249"/>
                <a:gd name="T26" fmla="*/ 0 w 288"/>
                <a:gd name="T27" fmla="*/ 224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49"/>
                <a:gd name="T44" fmla="*/ 288 w 288"/>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AutoShape 28"/>
            <p:cNvSpPr>
              <a:spLocks noChangeArrowheads="1"/>
            </p:cNvSpPr>
            <p:nvPr userDrawn="1"/>
          </p:nvSpPr>
          <p:spPr bwMode="ltGray">
            <a:xfrm rot="10800000">
              <a:off x="3561" y="1130"/>
              <a:ext cx="812" cy="610"/>
            </a:xfrm>
            <a:custGeom>
              <a:avLst/>
              <a:gdLst>
                <a:gd name="T0" fmla="*/ 15 w 21600"/>
                <a:gd name="T1" fmla="*/ 0 h 21600"/>
                <a:gd name="T2" fmla="*/ 4 w 21600"/>
                <a:gd name="T3" fmla="*/ 3 h 21600"/>
                <a:gd name="T4" fmla="*/ 0 w 21600"/>
                <a:gd name="T5" fmla="*/ 9 h 21600"/>
                <a:gd name="T6" fmla="*/ 4 w 21600"/>
                <a:gd name="T7" fmla="*/ 15 h 21600"/>
                <a:gd name="T8" fmla="*/ 15 w 21600"/>
                <a:gd name="T9" fmla="*/ 17 h 21600"/>
                <a:gd name="T10" fmla="*/ 26 w 21600"/>
                <a:gd name="T11" fmla="*/ 15 h 21600"/>
                <a:gd name="T12" fmla="*/ 31 w 21600"/>
                <a:gd name="T13" fmla="*/ 9 h 21600"/>
                <a:gd name="T14" fmla="*/ 26 w 21600"/>
                <a:gd name="T15" fmla="*/ 3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51 h 21600"/>
                <a:gd name="T26" fmla="*/ 18434 w 21600"/>
                <a:gd name="T27" fmla="*/ 18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rgbClr val="10563D"/>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p>
              <a:endParaRPr lang="en-US"/>
            </a:p>
          </p:txBody>
        </p:sp>
      </p:grpSp>
      <p:sp>
        <p:nvSpPr>
          <p:cNvPr id="455742" name="Rectangle 62"/>
          <p:cNvSpPr>
            <a:spLocks noGrp="1" noChangeArrowheads="1"/>
          </p:cNvSpPr>
          <p:nvPr>
            <p:ph type="body" idx="1"/>
          </p:nvPr>
        </p:nvSpPr>
        <p:spPr bwMode="auto">
          <a:xfrm>
            <a:off x="457200" y="12954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57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57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57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57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57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742" grpId="0" build="p">
        <p:tmplLst>
          <p:tmpl lvl="1">
            <p:tnLst>
              <p:par>
                <p:cTn presetID="1" presetClass="entr" presetSubtype="0" fill="hold" nodeType="click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55742"/>
                        </p:tgtEl>
                        <p:attrNameLst>
                          <p:attrName>style.visibility</p:attrName>
                        </p:attrNameLst>
                      </p:cBhvr>
                      <p:to>
                        <p:strVal val="visible"/>
                      </p:to>
                    </p:set>
                  </p:childTnLst>
                </p:cTn>
              </p:par>
            </p:tnLst>
          </p:tmpl>
        </p:tmplLst>
      </p:bldP>
    </p:bldLst>
  </p:timing>
  <p:hf hdr="0" dt="0"/>
  <p:txStyles>
    <p:titleStyle>
      <a:lvl1pPr algn="ctr" rtl="0" eaLnBrk="1" fontAlgn="base" hangingPunct="1">
        <a:spcBef>
          <a:spcPct val="0"/>
        </a:spcBef>
        <a:spcAft>
          <a:spcPct val="0"/>
        </a:spcAft>
        <a:defRPr sz="3600">
          <a:solidFill>
            <a:srgbClr val="FFCC66"/>
          </a:solidFill>
          <a:latin typeface="+mj-lt"/>
          <a:ea typeface="+mj-ea"/>
          <a:cs typeface="+mj-cs"/>
        </a:defRPr>
      </a:lvl1pPr>
      <a:lvl2pPr algn="ctr" rtl="0" eaLnBrk="1" fontAlgn="base" hangingPunct="1">
        <a:spcBef>
          <a:spcPct val="0"/>
        </a:spcBef>
        <a:spcAft>
          <a:spcPct val="0"/>
        </a:spcAft>
        <a:defRPr sz="3600">
          <a:solidFill>
            <a:srgbClr val="FFCC66"/>
          </a:solidFill>
          <a:latin typeface="Arial" pitchFamily="34" charset="0"/>
        </a:defRPr>
      </a:lvl2pPr>
      <a:lvl3pPr algn="ctr" rtl="0" eaLnBrk="1" fontAlgn="base" hangingPunct="1">
        <a:spcBef>
          <a:spcPct val="0"/>
        </a:spcBef>
        <a:spcAft>
          <a:spcPct val="0"/>
        </a:spcAft>
        <a:defRPr sz="3600">
          <a:solidFill>
            <a:srgbClr val="FFCC66"/>
          </a:solidFill>
          <a:latin typeface="Arial" pitchFamily="34" charset="0"/>
        </a:defRPr>
      </a:lvl3pPr>
      <a:lvl4pPr algn="ctr" rtl="0" eaLnBrk="1" fontAlgn="base" hangingPunct="1">
        <a:spcBef>
          <a:spcPct val="0"/>
        </a:spcBef>
        <a:spcAft>
          <a:spcPct val="0"/>
        </a:spcAft>
        <a:defRPr sz="3600">
          <a:solidFill>
            <a:srgbClr val="FFCC66"/>
          </a:solidFill>
          <a:latin typeface="Arial" pitchFamily="34" charset="0"/>
        </a:defRPr>
      </a:lvl4pPr>
      <a:lvl5pPr algn="ctr" rtl="0" eaLnBrk="1" fontAlgn="base" hangingPunct="1">
        <a:spcBef>
          <a:spcPct val="0"/>
        </a:spcBef>
        <a:spcAft>
          <a:spcPct val="0"/>
        </a:spcAft>
        <a:defRPr sz="3600">
          <a:solidFill>
            <a:srgbClr val="FFCC66"/>
          </a:solidFill>
          <a:latin typeface="Arial" pitchFamily="34" charset="0"/>
        </a:defRPr>
      </a:lvl5pPr>
      <a:lvl6pPr marL="457200" algn="ctr" rtl="0" eaLnBrk="1" fontAlgn="base" hangingPunct="1">
        <a:spcBef>
          <a:spcPct val="0"/>
        </a:spcBef>
        <a:spcAft>
          <a:spcPct val="0"/>
        </a:spcAft>
        <a:defRPr sz="3600">
          <a:solidFill>
            <a:schemeClr val="tx2"/>
          </a:solidFill>
          <a:latin typeface="Arial" pitchFamily="34" charset="0"/>
        </a:defRPr>
      </a:lvl6pPr>
      <a:lvl7pPr marL="914400" algn="ctr" rtl="0" eaLnBrk="1" fontAlgn="base" hangingPunct="1">
        <a:spcBef>
          <a:spcPct val="0"/>
        </a:spcBef>
        <a:spcAft>
          <a:spcPct val="0"/>
        </a:spcAft>
        <a:defRPr sz="3600">
          <a:solidFill>
            <a:schemeClr val="tx2"/>
          </a:solidFill>
          <a:latin typeface="Arial" pitchFamily="34" charset="0"/>
        </a:defRPr>
      </a:lvl7pPr>
      <a:lvl8pPr marL="1371600" algn="ctr" rtl="0" eaLnBrk="1" fontAlgn="base" hangingPunct="1">
        <a:spcBef>
          <a:spcPct val="0"/>
        </a:spcBef>
        <a:spcAft>
          <a:spcPct val="0"/>
        </a:spcAft>
        <a:defRPr sz="3600">
          <a:solidFill>
            <a:schemeClr val="tx2"/>
          </a:solidFill>
          <a:latin typeface="Arial" pitchFamily="34" charset="0"/>
        </a:defRPr>
      </a:lvl8pPr>
      <a:lvl9pPr marL="1828800" algn="ctr" rtl="0" eaLnBrk="1" fontAlgn="base" hangingPunct="1">
        <a:spcBef>
          <a:spcPct val="0"/>
        </a:spcBef>
        <a:spcAft>
          <a:spcPct val="0"/>
        </a:spcAft>
        <a:defRPr sz="3600">
          <a:solidFill>
            <a:schemeClr val="tx2"/>
          </a:solidFill>
          <a:latin typeface="Arial" pitchFamily="34" charset="0"/>
        </a:defRPr>
      </a:lvl9pPr>
    </p:titleStyle>
    <p:bodyStyle>
      <a:lvl1pPr marL="341313" indent="-341313" algn="l" rtl="0" eaLnBrk="1" fontAlgn="base" hangingPunct="1">
        <a:spcBef>
          <a:spcPct val="20000"/>
        </a:spcBef>
        <a:spcAft>
          <a:spcPct val="0"/>
        </a:spcAft>
        <a:buChar char="•"/>
        <a:defRPr sz="2800">
          <a:solidFill>
            <a:schemeClr val="tx1"/>
          </a:solidFill>
          <a:latin typeface="+mn-lt"/>
          <a:ea typeface="+mn-ea"/>
          <a:cs typeface="+mn-cs"/>
        </a:defRPr>
      </a:lvl1pPr>
      <a:lvl2pPr marL="804863" indent="-287338" algn="l" rtl="0" eaLnBrk="1" fontAlgn="base" hangingPunct="1">
        <a:spcBef>
          <a:spcPct val="20000"/>
        </a:spcBef>
        <a:spcAft>
          <a:spcPct val="0"/>
        </a:spcAft>
        <a:buChar char="–"/>
        <a:defRPr sz="2400">
          <a:solidFill>
            <a:schemeClr val="tx1"/>
          </a:solidFill>
          <a:latin typeface="+mn-lt"/>
        </a:defRPr>
      </a:lvl2pPr>
      <a:lvl3pPr marL="1138238" indent="-219075" algn="l" rtl="0" eaLnBrk="1" fontAlgn="base" hangingPunct="1">
        <a:spcBef>
          <a:spcPct val="20000"/>
        </a:spcBef>
        <a:spcAft>
          <a:spcPct val="0"/>
        </a:spcAft>
        <a:buChar char="•"/>
        <a:defRPr sz="2200">
          <a:solidFill>
            <a:schemeClr val="tx1"/>
          </a:solidFill>
          <a:latin typeface="+mn-lt"/>
        </a:defRPr>
      </a:lvl3pPr>
      <a:lvl4pPr marL="1539875" indent="-287338" algn="l" rtl="0" eaLnBrk="1" fontAlgn="base" hangingPunct="1">
        <a:spcBef>
          <a:spcPct val="20000"/>
        </a:spcBef>
        <a:spcAft>
          <a:spcPct val="0"/>
        </a:spcAft>
        <a:buChar char="–"/>
        <a:defRPr sz="2000">
          <a:solidFill>
            <a:schemeClr val="tx1"/>
          </a:solidFill>
          <a:latin typeface="+mn-lt"/>
        </a:defRPr>
      </a:lvl4pPr>
      <a:lvl5pPr marL="1885950" indent="-231775" algn="l" rtl="0" eaLnBrk="1" fontAlgn="base" hangingPunct="1">
        <a:spcBef>
          <a:spcPct val="20000"/>
        </a:spcBef>
        <a:spcAft>
          <a:spcPct val="0"/>
        </a:spcAft>
        <a:buChar char="»"/>
        <a:defRPr sz="2000">
          <a:solidFill>
            <a:schemeClr val="tx1"/>
          </a:solidFill>
          <a:latin typeface="+mn-lt"/>
        </a:defRPr>
      </a:lvl5pPr>
      <a:lvl6pPr marL="2343150" indent="-231775" algn="l" rtl="0" eaLnBrk="1" fontAlgn="base" hangingPunct="1">
        <a:spcBef>
          <a:spcPct val="20000"/>
        </a:spcBef>
        <a:spcAft>
          <a:spcPct val="0"/>
        </a:spcAft>
        <a:buChar char="»"/>
        <a:defRPr sz="2000">
          <a:solidFill>
            <a:schemeClr val="tx1"/>
          </a:solidFill>
          <a:latin typeface="+mn-lt"/>
        </a:defRPr>
      </a:lvl6pPr>
      <a:lvl7pPr marL="2800350" indent="-231775" algn="l" rtl="0" eaLnBrk="1" fontAlgn="base" hangingPunct="1">
        <a:spcBef>
          <a:spcPct val="20000"/>
        </a:spcBef>
        <a:spcAft>
          <a:spcPct val="0"/>
        </a:spcAft>
        <a:buChar char="»"/>
        <a:defRPr sz="2000">
          <a:solidFill>
            <a:schemeClr val="tx1"/>
          </a:solidFill>
          <a:latin typeface="+mn-lt"/>
        </a:defRPr>
      </a:lvl7pPr>
      <a:lvl8pPr marL="3257550" indent="-231775" algn="l" rtl="0" eaLnBrk="1" fontAlgn="base" hangingPunct="1">
        <a:spcBef>
          <a:spcPct val="20000"/>
        </a:spcBef>
        <a:spcAft>
          <a:spcPct val="0"/>
        </a:spcAft>
        <a:buChar char="»"/>
        <a:defRPr sz="2000">
          <a:solidFill>
            <a:schemeClr val="tx1"/>
          </a:solidFill>
          <a:latin typeface="+mn-lt"/>
        </a:defRPr>
      </a:lvl8pPr>
      <a:lvl9pPr marL="3714750" indent="-231775"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efficientfrontier.com/" TargetMode="External"/><Relationship Id="rId3" Type="http://schemas.openxmlformats.org/officeDocument/2006/relationships/hyperlink" Target="http://www.investmentnews.com/" TargetMode="External"/><Relationship Id="rId7" Type="http://schemas.openxmlformats.org/officeDocument/2006/relationships/hyperlink" Target="http://www.effisols.com/" TargetMode="External"/><Relationship Id="rId2" Type="http://schemas.openxmlformats.org/officeDocument/2006/relationships/hyperlink" Target="http://www.pionlie.com/" TargetMode="External"/><Relationship Id="rId1" Type="http://schemas.openxmlformats.org/officeDocument/2006/relationships/slideLayout" Target="../slideLayouts/slideLayout4.xml"/><Relationship Id="rId6" Type="http://schemas.openxmlformats.org/officeDocument/2006/relationships/hyperlink" Target="http://www.wagner.com/" TargetMode="External"/><Relationship Id="rId5" Type="http://schemas.openxmlformats.org/officeDocument/2006/relationships/hyperlink" Target="http://www.styleadvisor.com/" TargetMode="External"/><Relationship Id="rId4" Type="http://schemas.openxmlformats.org/officeDocument/2006/relationships/hyperlink" Target="http://www.ibbotson.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5" name="Rectangle 3"/>
          <p:cNvSpPr>
            <a:spLocks noChangeArrowheads="1"/>
          </p:cNvSpPr>
          <p:nvPr/>
        </p:nvSpPr>
        <p:spPr bwMode="auto">
          <a:xfrm>
            <a:off x="0" y="0"/>
            <a:ext cx="9144000" cy="3825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endParaRPr lang="en-US" sz="2400"/>
          </a:p>
        </p:txBody>
      </p:sp>
      <p:sp>
        <p:nvSpPr>
          <p:cNvPr id="479242" name="Text Box 10"/>
          <p:cNvSpPr txBox="1">
            <a:spLocks noChangeArrowheads="1"/>
          </p:cNvSpPr>
          <p:nvPr/>
        </p:nvSpPr>
        <p:spPr bwMode="auto">
          <a:xfrm>
            <a:off x="2346325" y="4379913"/>
            <a:ext cx="3825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p>
        </p:txBody>
      </p:sp>
      <p:sp>
        <p:nvSpPr>
          <p:cNvPr id="479245" name="Text Box 13"/>
          <p:cNvSpPr txBox="1">
            <a:spLocks noChangeArrowheads="1"/>
          </p:cNvSpPr>
          <p:nvPr/>
        </p:nvSpPr>
        <p:spPr bwMode="auto">
          <a:xfrm>
            <a:off x="1828800" y="3505200"/>
            <a:ext cx="5654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11" name="Line 1038"/>
          <p:cNvSpPr>
            <a:spLocks noChangeShapeType="1"/>
          </p:cNvSpPr>
          <p:nvPr/>
        </p:nvSpPr>
        <p:spPr bwMode="auto">
          <a:xfrm>
            <a:off x="1600200" y="1511300"/>
            <a:ext cx="5943600" cy="0"/>
          </a:xfrm>
          <a:prstGeom prst="line">
            <a:avLst/>
          </a:prstGeom>
          <a:noFill/>
          <a:ln w="25400">
            <a:solidFill>
              <a:srgbClr val="FFCC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1032"/>
          <p:cNvSpPr>
            <a:spLocks noGrp="1" noChangeArrowheads="1"/>
          </p:cNvSpPr>
          <p:nvPr>
            <p:ph type="ctrTitle"/>
          </p:nvPr>
        </p:nvSpPr>
        <p:spPr>
          <a:xfrm>
            <a:off x="152400" y="152400"/>
            <a:ext cx="8991600" cy="1295400"/>
          </a:xfrm>
        </p:spPr>
        <p:txBody>
          <a:bodyPr/>
          <a:lstStyle/>
          <a:p>
            <a:r>
              <a:rPr lang="en-US" b="1" dirty="0" smtClean="0"/>
              <a:t>Chapter 7: </a:t>
            </a:r>
            <a:r>
              <a:rPr lang="en-US" b="1" dirty="0"/>
              <a:t>An Introduction to </a:t>
            </a:r>
            <a:br>
              <a:rPr lang="en-US" b="1" dirty="0"/>
            </a:br>
            <a:r>
              <a:rPr lang="en-US" b="1" dirty="0"/>
              <a:t>	Portfolio </a:t>
            </a:r>
            <a:r>
              <a:rPr lang="en-US" b="1" dirty="0" smtClean="0"/>
              <a:t>Management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r>
              <a:rPr lang="en-US" b="1"/>
              <a:t>Expected Rates of Return</a:t>
            </a:r>
          </a:p>
        </p:txBody>
      </p:sp>
      <p:sp>
        <p:nvSpPr>
          <p:cNvPr id="543747" name="Rectangle 3"/>
          <p:cNvSpPr>
            <a:spLocks noGrp="1" noChangeArrowheads="1"/>
          </p:cNvSpPr>
          <p:nvPr>
            <p:ph idx="1"/>
          </p:nvPr>
        </p:nvSpPr>
        <p:spPr>
          <a:xfrm>
            <a:off x="762000" y="1295400"/>
            <a:ext cx="8153400" cy="4876800"/>
          </a:xfrm>
        </p:spPr>
        <p:txBody>
          <a:bodyPr/>
          <a:lstStyle/>
          <a:p>
            <a:pPr>
              <a:lnSpc>
                <a:spcPct val="110000"/>
              </a:lnSpc>
            </a:pPr>
            <a:r>
              <a:rPr lang="en-US" dirty="0">
                <a:cs typeface="Times New Roman" pitchFamily="18" charset="0"/>
              </a:rPr>
              <a:t>For An Individual Asset</a:t>
            </a:r>
          </a:p>
          <a:p>
            <a:pPr lvl="1">
              <a:lnSpc>
                <a:spcPct val="110000"/>
              </a:lnSpc>
            </a:pPr>
            <a:r>
              <a:rPr lang="en-US" dirty="0">
                <a:cs typeface="Times New Roman" pitchFamily="18" charset="0"/>
              </a:rPr>
              <a:t>It is equal to the sum of the potential returns multiplied with the corresponding probability of the returns</a:t>
            </a:r>
          </a:p>
          <a:p>
            <a:pPr lvl="1">
              <a:lnSpc>
                <a:spcPct val="110000"/>
              </a:lnSpc>
            </a:pPr>
            <a:r>
              <a:rPr lang="en-US" dirty="0">
                <a:cs typeface="Times New Roman" pitchFamily="18" charset="0"/>
              </a:rPr>
              <a:t>See Exhibit 7.1</a:t>
            </a:r>
          </a:p>
          <a:p>
            <a:pPr>
              <a:lnSpc>
                <a:spcPct val="110000"/>
              </a:lnSpc>
            </a:pPr>
            <a:r>
              <a:rPr lang="en-US" dirty="0">
                <a:cs typeface="Times New Roman" pitchFamily="18" charset="0"/>
              </a:rPr>
              <a:t>For A Portfolio of Investments</a:t>
            </a:r>
          </a:p>
          <a:p>
            <a:pPr lvl="1">
              <a:lnSpc>
                <a:spcPct val="110000"/>
              </a:lnSpc>
            </a:pPr>
            <a:r>
              <a:rPr lang="en-US" dirty="0">
                <a:cs typeface="Times New Roman" pitchFamily="18" charset="0"/>
              </a:rPr>
              <a:t>It is equal to the weighted average of the expected rates of return for the individual investments in the portfolio</a:t>
            </a:r>
            <a:r>
              <a:rPr lang="en-US" dirty="0"/>
              <a:t> </a:t>
            </a:r>
          </a:p>
        </p:txBody>
      </p:sp>
      <p:sp>
        <p:nvSpPr>
          <p:cNvPr id="5" name="Slide Number Placeholder 5"/>
          <p:cNvSpPr>
            <a:spLocks noGrp="1"/>
          </p:cNvSpPr>
          <p:nvPr>
            <p:ph type="sldNum" sz="quarter" idx="11"/>
          </p:nvPr>
        </p:nvSpPr>
        <p:spPr/>
        <p:txBody>
          <a:bodyPr/>
          <a:lstStyle/>
          <a:p>
            <a:r>
              <a:rPr lang="en-US"/>
              <a:t>7-</a:t>
            </a:r>
            <a:fld id="{32E50B21-4D62-4847-8C1C-A2B62BC3D543}" type="slidenum">
              <a:rPr lang="en-US"/>
              <a:pPr/>
              <a:t>10</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7.1</a:t>
            </a:r>
            <a:endParaRPr lang="en-US" b="1"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11</a:t>
            </a:fld>
            <a:endParaRPr lang="en-US"/>
          </a:p>
        </p:txBody>
      </p:sp>
      <p:pic>
        <p:nvPicPr>
          <p:cNvPr id="67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61699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483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457200" y="228600"/>
            <a:ext cx="8229600" cy="944563"/>
          </a:xfrm>
        </p:spPr>
        <p:txBody>
          <a:bodyPr/>
          <a:lstStyle/>
          <a:p>
            <a:r>
              <a:rPr lang="en-US" b="1"/>
              <a:t>Expected Rates of Return</a:t>
            </a:r>
          </a:p>
        </p:txBody>
      </p:sp>
      <p:sp>
        <p:nvSpPr>
          <p:cNvPr id="636933" name="AutoShape 5"/>
          <p:cNvSpPr>
            <a:spLocks noGrp="1" noChangeArrowheads="1"/>
          </p:cNvSpPr>
          <p:nvPr>
            <p:ph type="body" sz="half" idx="1"/>
          </p:nvPr>
        </p:nvSpPr>
        <p:spPr>
          <a:xfrm>
            <a:off x="1143000" y="1295400"/>
            <a:ext cx="7620000" cy="1752600"/>
          </a:xfrm>
          <a:prstGeom prst="roundRect">
            <a:avLst>
              <a:gd name="adj" fmla="val 16667"/>
            </a:avLst>
          </a:prstGeom>
          <a:noFill/>
          <a:ln w="12700">
            <a:solidFill>
              <a:srgbClr val="FF9900"/>
            </a:solidFill>
            <a:round/>
            <a:headEnd type="none" w="med" len="med"/>
            <a:tailEnd type="none" w="med" len="med"/>
          </a:ln>
          <a:extLst>
            <a:ext uri="{909E8E84-426E-40DD-AFC4-6F175D3DCCD1}">
              <a14:hiddenFill xmlns:a14="http://schemas.microsoft.com/office/drawing/2010/main">
                <a:solidFill>
                  <a:schemeClr val="tx2"/>
                </a:solidFill>
              </a14:hiddenFill>
            </a:ext>
          </a:extLst>
        </p:spPr>
        <p:txBody>
          <a:bodyPr/>
          <a:lstStyle/>
          <a:p>
            <a:pPr marL="177800" indent="-177800">
              <a:buFontTx/>
              <a:buNone/>
            </a:pPr>
            <a:r>
              <a:rPr lang="en-US" sz="2400"/>
              <a:t>	If you want to construct a portfolio of n risky assets, what will be the expected rate of return on the portfolio is you know the expected rates of return on each individual assets?</a:t>
            </a:r>
          </a:p>
        </p:txBody>
      </p:sp>
      <p:sp>
        <p:nvSpPr>
          <p:cNvPr id="8" name="Slide Number Placeholder 6"/>
          <p:cNvSpPr>
            <a:spLocks noGrp="1"/>
          </p:cNvSpPr>
          <p:nvPr>
            <p:ph type="sldNum" sz="quarter" idx="11"/>
          </p:nvPr>
        </p:nvSpPr>
        <p:spPr/>
        <p:txBody>
          <a:bodyPr/>
          <a:lstStyle/>
          <a:p>
            <a:r>
              <a:rPr lang="en-US"/>
              <a:t>7-</a:t>
            </a:r>
            <a:fld id="{F2FF5EA7-1C00-4C67-87C3-EF1B6E14D75F}" type="slidenum">
              <a:rPr lang="en-US"/>
              <a:pPr/>
              <a:t>12</a:t>
            </a:fld>
            <a:endParaRPr lang="en-US"/>
          </a:p>
        </p:txBody>
      </p:sp>
      <p:grpSp>
        <p:nvGrpSpPr>
          <p:cNvPr id="636961" name="Group 33"/>
          <p:cNvGrpSpPr>
            <a:grpSpLocks/>
          </p:cNvGrpSpPr>
          <p:nvPr/>
        </p:nvGrpSpPr>
        <p:grpSpPr bwMode="auto">
          <a:xfrm>
            <a:off x="838200" y="3200400"/>
            <a:ext cx="8001000" cy="3200400"/>
            <a:chOff x="528" y="2016"/>
            <a:chExt cx="5040" cy="2016"/>
          </a:xfrm>
        </p:grpSpPr>
        <p:sp>
          <p:nvSpPr>
            <p:cNvPr id="636935" name="Rectangle 7"/>
            <p:cNvSpPr>
              <a:spLocks noChangeArrowheads="1"/>
            </p:cNvSpPr>
            <p:nvPr/>
          </p:nvSpPr>
          <p:spPr bwMode="auto">
            <a:xfrm>
              <a:off x="528" y="2016"/>
              <a:ext cx="5040"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buFontTx/>
                <a:buChar char="–"/>
              </a:pPr>
              <a:r>
                <a:rPr lang="en-US" sz="2400">
                  <a:cs typeface="Times New Roman" pitchFamily="18" charset="0"/>
                </a:rPr>
                <a:t>The formula</a:t>
              </a:r>
            </a:p>
            <a:p>
              <a:pPr marL="342900" indent="-342900" eaLnBrk="1" hangingPunct="1">
                <a:spcBef>
                  <a:spcPct val="20000"/>
                </a:spcBef>
              </a:pPr>
              <a:r>
                <a:rPr lang="en-US" sz="2800">
                  <a:cs typeface="Times New Roman" pitchFamily="18" charset="0"/>
                </a:rPr>
                <a:t>	</a:t>
              </a:r>
            </a:p>
            <a:p>
              <a:pPr marL="342900" indent="-342900" eaLnBrk="1" hangingPunct="1">
                <a:spcBef>
                  <a:spcPct val="20000"/>
                </a:spcBef>
                <a:buFontTx/>
                <a:buChar char="•"/>
              </a:pPr>
              <a:endParaRPr lang="en-US" sz="2800">
                <a:cs typeface="Times New Roman" pitchFamily="18" charset="0"/>
              </a:endParaRPr>
            </a:p>
            <a:p>
              <a:pPr marL="342900" indent="-342900" eaLnBrk="1" hangingPunct="1">
                <a:spcBef>
                  <a:spcPct val="20000"/>
                </a:spcBef>
                <a:buFontTx/>
                <a:buChar char="•"/>
              </a:pPr>
              <a:endParaRPr lang="en-US" sz="2800">
                <a:cs typeface="Times New Roman" pitchFamily="18" charset="0"/>
              </a:endParaRPr>
            </a:p>
            <a:p>
              <a:pPr marL="342900" indent="-342900" eaLnBrk="1" hangingPunct="1">
                <a:spcBef>
                  <a:spcPct val="20000"/>
                </a:spcBef>
                <a:buFontTx/>
                <a:buChar char="•"/>
              </a:pPr>
              <a:endParaRPr lang="en-US" sz="2800">
                <a:cs typeface="Times New Roman" pitchFamily="18" charset="0"/>
              </a:endParaRPr>
            </a:p>
            <a:p>
              <a:pPr marL="742950" lvl="1" indent="-285750" eaLnBrk="1" hangingPunct="1">
                <a:spcBef>
                  <a:spcPct val="20000"/>
                </a:spcBef>
                <a:buFontTx/>
                <a:buChar char="–"/>
              </a:pPr>
              <a:r>
                <a:rPr lang="en-US" sz="2400">
                  <a:cs typeface="Times New Roman" pitchFamily="18" charset="0"/>
                </a:rPr>
                <a:t> See Exhibit 7.2</a:t>
              </a:r>
              <a:endParaRPr lang="en-US" sz="2000"/>
            </a:p>
          </p:txBody>
        </p:sp>
        <p:graphicFrame>
          <p:nvGraphicFramePr>
            <p:cNvPr id="636959" name="Object 31"/>
            <p:cNvGraphicFramePr>
              <a:graphicFrameLocks noChangeAspect="1"/>
            </p:cNvGraphicFramePr>
            <p:nvPr/>
          </p:nvGraphicFramePr>
          <p:xfrm>
            <a:off x="1584" y="2352"/>
            <a:ext cx="3744" cy="1124"/>
          </p:xfrm>
          <a:graphic>
            <a:graphicData uri="http://schemas.openxmlformats.org/presentationml/2006/ole">
              <mc:AlternateContent xmlns:mc="http://schemas.openxmlformats.org/markup-compatibility/2006">
                <mc:Choice xmlns:v="urn:schemas-microsoft-com:vml" Requires="v">
                  <p:oleObj spid="_x0000_s636990" name="Equation" r:id="rId3" imgW="4228920" imgH="1269720" progId="Equation.3">
                    <p:embed/>
                  </p:oleObj>
                </mc:Choice>
                <mc:Fallback>
                  <p:oleObj name="Equation" r:id="rId3" imgW="4228920" imgH="1269720" progId="Equation.3">
                    <p:embed/>
                    <p:pic>
                      <p:nvPicPr>
                        <p:cNvPr id="0" name="Object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 y="2352"/>
                          <a:ext cx="3744" cy="1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36933">
                                            <p:bg/>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6933">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36961"/>
                                        </p:tgtEl>
                                        <p:attrNameLst>
                                          <p:attrName>style.visibility</p:attrName>
                                        </p:attrNameLst>
                                      </p:cBhvr>
                                      <p:to>
                                        <p:strVal val="visible"/>
                                      </p:to>
                                    </p:set>
                                    <p:anim calcmode="lin" valueType="num">
                                      <p:cBhvr additive="base">
                                        <p:cTn id="14" dur="500" fill="hold"/>
                                        <p:tgtEl>
                                          <p:spTgt spid="636961"/>
                                        </p:tgtEl>
                                        <p:attrNameLst>
                                          <p:attrName>ppt_x</p:attrName>
                                        </p:attrNameLst>
                                      </p:cBhvr>
                                      <p:tavLst>
                                        <p:tav tm="0">
                                          <p:val>
                                            <p:strVal val="#ppt_x"/>
                                          </p:val>
                                        </p:tav>
                                        <p:tav tm="100000">
                                          <p:val>
                                            <p:strVal val="#ppt_x"/>
                                          </p:val>
                                        </p:tav>
                                      </p:tavLst>
                                    </p:anim>
                                    <p:anim calcmode="lin" valueType="num">
                                      <p:cBhvr additive="base">
                                        <p:cTn id="15" dur="500" fill="hold"/>
                                        <p:tgtEl>
                                          <p:spTgt spid="636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933" grpId="0" uiExpand="1" build="p"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7.2</a:t>
            </a:r>
            <a:endParaRPr lang="en-US" b="1"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13</a:t>
            </a:fld>
            <a:endParaRPr lang="en-US"/>
          </a:p>
        </p:txBody>
      </p:sp>
      <p:pic>
        <p:nvPicPr>
          <p:cNvPr id="67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39022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326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2" name="Rectangle 6"/>
          <p:cNvSpPr>
            <a:spLocks noGrp="1" noChangeArrowheads="1"/>
          </p:cNvSpPr>
          <p:nvPr>
            <p:ph type="title"/>
          </p:nvPr>
        </p:nvSpPr>
        <p:spPr>
          <a:noFill/>
          <a:ln/>
        </p:spPr>
        <p:txBody>
          <a:bodyPr/>
          <a:lstStyle/>
          <a:p>
            <a:r>
              <a:rPr lang="en-US" b="1"/>
              <a:t>Individual Investment Risk Measure</a:t>
            </a:r>
          </a:p>
        </p:txBody>
      </p:sp>
      <p:sp>
        <p:nvSpPr>
          <p:cNvPr id="546819" name="Rectangle 3"/>
          <p:cNvSpPr>
            <a:spLocks noGrp="1" noChangeArrowheads="1"/>
          </p:cNvSpPr>
          <p:nvPr>
            <p:ph type="body" sz="half" idx="1"/>
          </p:nvPr>
        </p:nvSpPr>
        <p:spPr>
          <a:xfrm>
            <a:off x="914400" y="1219200"/>
            <a:ext cx="7848600" cy="1600200"/>
          </a:xfrm>
        </p:spPr>
        <p:txBody>
          <a:bodyPr/>
          <a:lstStyle/>
          <a:p>
            <a:r>
              <a:rPr lang="en-US"/>
              <a:t>Variance</a:t>
            </a:r>
          </a:p>
          <a:p>
            <a:pPr lvl="1"/>
            <a:r>
              <a:rPr lang="en-US"/>
              <a:t>It is a measure of the variation of possible rates of return R</a:t>
            </a:r>
            <a:r>
              <a:rPr lang="en-US" baseline="-25000"/>
              <a:t>i</a:t>
            </a:r>
            <a:r>
              <a:rPr lang="en-US"/>
              <a:t>, from the expected rate of return [E(R</a:t>
            </a:r>
            <a:r>
              <a:rPr lang="en-US" baseline="-25000"/>
              <a:t>i</a:t>
            </a:r>
            <a:r>
              <a:rPr lang="en-US"/>
              <a:t>)]</a:t>
            </a:r>
          </a:p>
        </p:txBody>
      </p:sp>
      <p:sp>
        <p:nvSpPr>
          <p:cNvPr id="9" name="Slide Number Placeholder 6"/>
          <p:cNvSpPr>
            <a:spLocks noGrp="1"/>
          </p:cNvSpPr>
          <p:nvPr>
            <p:ph type="sldNum" sz="quarter" idx="11"/>
          </p:nvPr>
        </p:nvSpPr>
        <p:spPr/>
        <p:txBody>
          <a:bodyPr/>
          <a:lstStyle/>
          <a:p>
            <a:r>
              <a:rPr lang="en-US"/>
              <a:t>7-</a:t>
            </a:r>
            <a:fld id="{5F99FE3A-D890-4CED-AD77-0CB64DD4B624}" type="slidenum">
              <a:rPr lang="en-US"/>
              <a:pPr/>
              <a:t>14</a:t>
            </a:fld>
            <a:endParaRPr lang="en-US"/>
          </a:p>
        </p:txBody>
      </p:sp>
      <p:grpSp>
        <p:nvGrpSpPr>
          <p:cNvPr id="546826" name="Group 10"/>
          <p:cNvGrpSpPr>
            <a:grpSpLocks/>
          </p:cNvGrpSpPr>
          <p:nvPr/>
        </p:nvGrpSpPr>
        <p:grpSpPr bwMode="auto">
          <a:xfrm>
            <a:off x="1219200" y="2667000"/>
            <a:ext cx="7162800" cy="2133600"/>
            <a:chOff x="672" y="1728"/>
            <a:chExt cx="4608" cy="1495"/>
          </a:xfrm>
        </p:grpSpPr>
        <p:graphicFrame>
          <p:nvGraphicFramePr>
            <p:cNvPr id="546823" name="Object 7"/>
            <p:cNvGraphicFramePr>
              <a:graphicFrameLocks noChangeAspect="1"/>
            </p:cNvGraphicFramePr>
            <p:nvPr/>
          </p:nvGraphicFramePr>
          <p:xfrm>
            <a:off x="1248" y="1728"/>
            <a:ext cx="3744" cy="768"/>
          </p:xfrm>
          <a:graphic>
            <a:graphicData uri="http://schemas.openxmlformats.org/presentationml/2006/ole">
              <mc:AlternateContent xmlns:mc="http://schemas.openxmlformats.org/markup-compatibility/2006">
                <mc:Choice xmlns:v="urn:schemas-microsoft-com:vml" Requires="v">
                  <p:oleObj spid="_x0000_s546855" name="Equation" r:id="rId3" imgW="2184120" imgH="431640" progId="Equation.3">
                    <p:embed/>
                  </p:oleObj>
                </mc:Choice>
                <mc:Fallback>
                  <p:oleObj name="Equation" r:id="rId3" imgW="2184120" imgH="4316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1728"/>
                          <a:ext cx="3744" cy="7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6825" name="Rectangle 9"/>
            <p:cNvSpPr>
              <a:spLocks noChangeArrowheads="1"/>
            </p:cNvSpPr>
            <p:nvPr/>
          </p:nvSpPr>
          <p:spPr bwMode="auto">
            <a:xfrm>
              <a:off x="672" y="2640"/>
              <a:ext cx="4608" cy="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spcBef>
                  <a:spcPct val="20000"/>
                </a:spcBef>
              </a:pPr>
              <a:r>
                <a:rPr lang="en-US" sz="2400"/>
                <a:t>	where P</a:t>
              </a:r>
              <a:r>
                <a:rPr lang="en-US" sz="2400" baseline="-25000"/>
                <a:t>i</a:t>
              </a:r>
              <a:r>
                <a:rPr lang="en-US" sz="2400"/>
                <a:t> is the probability of the possible rate of return, R</a:t>
              </a:r>
              <a:r>
                <a:rPr lang="en-US" sz="2400" baseline="-25000"/>
                <a:t>i</a:t>
              </a:r>
              <a:endParaRPr lang="en-US" sz="2400"/>
            </a:p>
          </p:txBody>
        </p:sp>
      </p:grpSp>
      <p:sp>
        <p:nvSpPr>
          <p:cNvPr id="546827" name="Rectangle 11"/>
          <p:cNvSpPr>
            <a:spLocks noChangeArrowheads="1"/>
          </p:cNvSpPr>
          <p:nvPr/>
        </p:nvSpPr>
        <p:spPr bwMode="auto">
          <a:xfrm>
            <a:off x="914400" y="49530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1313" indent="-341313" eaLnBrk="1" hangingPunct="1">
              <a:spcBef>
                <a:spcPct val="20000"/>
              </a:spcBef>
              <a:buFontTx/>
              <a:buChar char="•"/>
            </a:pPr>
            <a:r>
              <a:rPr lang="en-US" sz="2800"/>
              <a:t>Standard Deviation (</a:t>
            </a:r>
            <a:r>
              <a:rPr lang="el-GR" sz="2800">
                <a:cs typeface="Arial" charset="0"/>
              </a:rPr>
              <a:t>σ</a:t>
            </a:r>
            <a:r>
              <a:rPr lang="en-US" sz="2800">
                <a:cs typeface="Arial" charset="0"/>
              </a:rPr>
              <a:t>)</a:t>
            </a:r>
            <a:endParaRPr lang="el-GR" sz="2800">
              <a:cs typeface="Arial" charset="0"/>
            </a:endParaRPr>
          </a:p>
          <a:p>
            <a:pPr marL="804863" lvl="1" indent="-287338" eaLnBrk="1" hangingPunct="1">
              <a:spcBef>
                <a:spcPct val="20000"/>
              </a:spcBef>
              <a:buFontTx/>
              <a:buChar char="–"/>
            </a:pPr>
            <a:r>
              <a:rPr lang="en-US" sz="2400"/>
              <a:t> It is simply the square root of the variance</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6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6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0" y="76200"/>
            <a:ext cx="9144000" cy="1066800"/>
          </a:xfrm>
        </p:spPr>
        <p:txBody>
          <a:bodyPr/>
          <a:lstStyle/>
          <a:p>
            <a:r>
              <a:rPr lang="en-US" b="1"/>
              <a:t>Individual Investment Risk Measure</a:t>
            </a:r>
          </a:p>
        </p:txBody>
      </p:sp>
      <p:sp>
        <p:nvSpPr>
          <p:cNvPr id="9" name="Slide Number Placeholder 5"/>
          <p:cNvSpPr>
            <a:spLocks noGrp="1"/>
          </p:cNvSpPr>
          <p:nvPr>
            <p:ph type="sldNum" sz="quarter" idx="11"/>
          </p:nvPr>
        </p:nvSpPr>
        <p:spPr/>
        <p:txBody>
          <a:bodyPr/>
          <a:lstStyle/>
          <a:p>
            <a:r>
              <a:rPr lang="en-US"/>
              <a:t>7-</a:t>
            </a:r>
            <a:fld id="{D39DC28C-23B4-404B-A29E-B6BBD9BD772B}" type="slidenum">
              <a:rPr lang="en-US"/>
              <a:pPr/>
              <a:t>15</a:t>
            </a:fld>
            <a:endParaRPr lang="en-US"/>
          </a:p>
        </p:txBody>
      </p:sp>
      <p:graphicFrame>
        <p:nvGraphicFramePr>
          <p:cNvPr id="549891" name="Object 3"/>
          <p:cNvGraphicFramePr>
            <a:graphicFrameLocks noChangeAspect="1"/>
          </p:cNvGraphicFramePr>
          <p:nvPr/>
        </p:nvGraphicFramePr>
        <p:xfrm>
          <a:off x="1066800" y="2209800"/>
          <a:ext cx="7810500" cy="2540000"/>
        </p:xfrm>
        <a:graphic>
          <a:graphicData uri="http://schemas.openxmlformats.org/presentationml/2006/ole">
            <mc:AlternateContent xmlns:mc="http://schemas.openxmlformats.org/markup-compatibility/2006">
              <mc:Choice xmlns:v="urn:schemas-microsoft-com:vml" Requires="v">
                <p:oleObj spid="_x0000_s549978" name="Worksheet" r:id="rId3" imgW="5315070" imgH="1638280" progId="Excel.Sheet.8">
                  <p:embed/>
                </p:oleObj>
              </mc:Choice>
              <mc:Fallback>
                <p:oleObj name="Worksheet" r:id="rId3" imgW="5315070" imgH="1638280"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09800"/>
                        <a:ext cx="78105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9892" name="Rectangle 4"/>
          <p:cNvSpPr>
            <a:spLocks noChangeArrowheads="1"/>
          </p:cNvSpPr>
          <p:nvPr/>
        </p:nvSpPr>
        <p:spPr bwMode="auto">
          <a:xfrm>
            <a:off x="3657600" y="1447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t>Exhibit 7.3</a:t>
            </a:r>
          </a:p>
        </p:txBody>
      </p:sp>
      <p:sp>
        <p:nvSpPr>
          <p:cNvPr id="549893" name="Text Box 5"/>
          <p:cNvSpPr txBox="1">
            <a:spLocks noChangeArrowheads="1"/>
          </p:cNvSpPr>
          <p:nvPr/>
        </p:nvSpPr>
        <p:spPr bwMode="auto">
          <a:xfrm>
            <a:off x="1447800" y="5029200"/>
            <a:ext cx="6934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t>Variance (    </a:t>
            </a:r>
            <a:r>
              <a:rPr lang="en-US" sz="2400" baseline="30000" dirty="0"/>
              <a:t>2</a:t>
            </a:r>
            <a:r>
              <a:rPr lang="en-US" sz="2400" dirty="0"/>
              <a:t>) = 0.000451</a:t>
            </a:r>
          </a:p>
          <a:p>
            <a:pPr>
              <a:spcBef>
                <a:spcPct val="50000"/>
              </a:spcBef>
            </a:pPr>
            <a:r>
              <a:rPr lang="en-US" sz="2400" dirty="0"/>
              <a:t>Standard Deviation (    ) = </a:t>
            </a:r>
            <a:r>
              <a:rPr lang="en-US" sz="2400" dirty="0" smtClean="0"/>
              <a:t>0.021237=2.1237%</a:t>
            </a:r>
            <a:endParaRPr lang="en-US" sz="2400" dirty="0"/>
          </a:p>
        </p:txBody>
      </p:sp>
      <p:graphicFrame>
        <p:nvGraphicFramePr>
          <p:cNvPr id="549894" name="Object 6"/>
          <p:cNvGraphicFramePr>
            <a:graphicFrameLocks noChangeAspect="1"/>
          </p:cNvGraphicFramePr>
          <p:nvPr/>
        </p:nvGraphicFramePr>
        <p:xfrm>
          <a:off x="2971800" y="5105400"/>
          <a:ext cx="381000" cy="354013"/>
        </p:xfrm>
        <a:graphic>
          <a:graphicData uri="http://schemas.openxmlformats.org/presentationml/2006/ole">
            <mc:AlternateContent xmlns:mc="http://schemas.openxmlformats.org/markup-compatibility/2006">
              <mc:Choice xmlns:v="urn:schemas-microsoft-com:vml" Requires="v">
                <p:oleObj spid="_x0000_s549979" name="Equation" r:id="rId5" imgW="152280" imgH="139680" progId="Equation.3">
                  <p:embed/>
                </p:oleObj>
              </mc:Choice>
              <mc:Fallback>
                <p:oleObj name="Equation" r:id="rId5" imgW="152280" imgH="13968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105400"/>
                        <a:ext cx="3810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9895" name="Object 7"/>
          <p:cNvGraphicFramePr>
            <a:graphicFrameLocks noChangeAspect="1"/>
          </p:cNvGraphicFramePr>
          <p:nvPr/>
        </p:nvGraphicFramePr>
        <p:xfrm>
          <a:off x="4343400" y="5715000"/>
          <a:ext cx="381000" cy="354013"/>
        </p:xfrm>
        <a:graphic>
          <a:graphicData uri="http://schemas.openxmlformats.org/presentationml/2006/ole">
            <mc:AlternateContent xmlns:mc="http://schemas.openxmlformats.org/markup-compatibility/2006">
              <mc:Choice xmlns:v="urn:schemas-microsoft-com:vml" Requires="v">
                <p:oleObj spid="_x0000_s549980" name="Equation" r:id="rId7" imgW="152280" imgH="139680" progId="Equation.3">
                  <p:embed/>
                </p:oleObj>
              </mc:Choice>
              <mc:Fallback>
                <p:oleObj name="Equation" r:id="rId7" imgW="152280" imgH="13968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5715000"/>
                        <a:ext cx="381000" cy="354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r>
              <a:rPr lang="en-US" b="1">
                <a:cs typeface="Times New Roman" pitchFamily="18" charset="0"/>
              </a:rPr>
              <a:t>Covariance of Returns</a:t>
            </a:r>
          </a:p>
        </p:txBody>
      </p:sp>
      <p:sp>
        <p:nvSpPr>
          <p:cNvPr id="5" name="Slide Number Placeholder 4"/>
          <p:cNvSpPr>
            <a:spLocks noGrp="1"/>
          </p:cNvSpPr>
          <p:nvPr>
            <p:ph type="sldNum" sz="quarter" idx="11"/>
          </p:nvPr>
        </p:nvSpPr>
        <p:spPr/>
        <p:txBody>
          <a:bodyPr/>
          <a:lstStyle/>
          <a:p>
            <a:r>
              <a:rPr lang="en-US"/>
              <a:t>7-</a:t>
            </a:r>
            <a:fld id="{3C9EE266-AA01-4CA3-8B2E-DC8248E2A433}" type="slidenum">
              <a:rPr lang="en-US"/>
              <a:pPr/>
              <a:t>16</a:t>
            </a:fld>
            <a:endParaRPr lang="en-US"/>
          </a:p>
        </p:txBody>
      </p:sp>
      <p:sp>
        <p:nvSpPr>
          <p:cNvPr id="595971" name="Rectangle 3"/>
          <p:cNvSpPr>
            <a:spLocks noGrp="1" noChangeArrowheads="1"/>
          </p:cNvSpPr>
          <p:nvPr>
            <p:ph type="body" idx="4294967295"/>
          </p:nvPr>
        </p:nvSpPr>
        <p:spPr>
          <a:xfrm>
            <a:off x="762000" y="1295400"/>
            <a:ext cx="7924800" cy="4876800"/>
          </a:xfrm>
        </p:spPr>
        <p:txBody>
          <a:bodyPr/>
          <a:lstStyle/>
          <a:p>
            <a:pPr>
              <a:lnSpc>
                <a:spcPct val="90000"/>
              </a:lnSpc>
            </a:pPr>
            <a:r>
              <a:rPr lang="en-US" dirty="0">
                <a:cs typeface="Times New Roman" pitchFamily="18" charset="0"/>
              </a:rPr>
              <a:t>A measure of the degree to which two variables “move together” relative to their individual mean values over time</a:t>
            </a:r>
          </a:p>
          <a:p>
            <a:r>
              <a:rPr lang="en-US" dirty="0"/>
              <a:t>For two assets, i and j, the covariance of rates of return is defined as: </a:t>
            </a:r>
          </a:p>
          <a:p>
            <a:pPr>
              <a:buFontTx/>
              <a:buNone/>
            </a:pPr>
            <a:r>
              <a:rPr lang="en-US" dirty="0"/>
              <a:t>		 </a:t>
            </a:r>
            <a:r>
              <a:rPr lang="en-US" sz="2600" b="1" dirty="0" err="1"/>
              <a:t>Cov</a:t>
            </a:r>
            <a:r>
              <a:rPr lang="en-US" sz="2600" b="1" baseline="-25000" dirty="0" err="1"/>
              <a:t>ij</a:t>
            </a:r>
            <a:r>
              <a:rPr lang="en-US" sz="2600" b="1" dirty="0"/>
              <a:t> = E{[</a:t>
            </a:r>
            <a:r>
              <a:rPr lang="en-US" sz="2600" b="1" dirty="0" err="1"/>
              <a:t>R</a:t>
            </a:r>
            <a:r>
              <a:rPr lang="en-US" sz="2600" b="1" baseline="-25000" dirty="0" err="1"/>
              <a:t>i</a:t>
            </a:r>
            <a:r>
              <a:rPr lang="en-US" sz="2600" b="1" dirty="0"/>
              <a:t> - E(</a:t>
            </a:r>
            <a:r>
              <a:rPr lang="en-US" sz="2600" b="1" dirty="0" err="1"/>
              <a:t>R</a:t>
            </a:r>
            <a:r>
              <a:rPr lang="en-US" sz="2600" b="1" baseline="-25000" dirty="0" err="1"/>
              <a:t>i</a:t>
            </a:r>
            <a:r>
              <a:rPr lang="en-US" sz="2600" b="1" dirty="0"/>
              <a:t>)] [</a:t>
            </a:r>
            <a:r>
              <a:rPr lang="en-US" sz="2600" b="1" dirty="0" err="1"/>
              <a:t>R</a:t>
            </a:r>
            <a:r>
              <a:rPr lang="en-US" sz="2600" b="1" baseline="-25000" dirty="0" err="1"/>
              <a:t>j</a:t>
            </a:r>
            <a:r>
              <a:rPr lang="en-US" sz="2600" b="1" dirty="0"/>
              <a:t> - E(</a:t>
            </a:r>
            <a:r>
              <a:rPr lang="en-US" sz="2600" b="1" dirty="0" err="1"/>
              <a:t>R</a:t>
            </a:r>
            <a:r>
              <a:rPr lang="en-US" sz="2600" b="1" baseline="-25000" dirty="0" err="1"/>
              <a:t>j</a:t>
            </a:r>
            <a:r>
              <a:rPr lang="en-US" sz="2600" b="1" dirty="0"/>
              <a:t>)]}</a:t>
            </a:r>
          </a:p>
          <a:p>
            <a:r>
              <a:rPr lang="en-US" dirty="0"/>
              <a:t>Example </a:t>
            </a:r>
          </a:p>
          <a:p>
            <a:pPr lvl="1"/>
            <a:r>
              <a:rPr lang="en-US" dirty="0"/>
              <a:t>The Wilshire 5000 Stock Index and </a:t>
            </a:r>
            <a:r>
              <a:rPr lang="en-US" dirty="0" smtClean="0"/>
              <a:t>Barclays Capital Treasury </a:t>
            </a:r>
            <a:r>
              <a:rPr lang="en-US" dirty="0"/>
              <a:t>Bond </a:t>
            </a:r>
            <a:r>
              <a:rPr lang="en-US" dirty="0" smtClean="0"/>
              <a:t>Index in 2010</a:t>
            </a:r>
            <a:endParaRPr lang="en-US" dirty="0"/>
          </a:p>
          <a:p>
            <a:pPr lvl="1"/>
            <a:r>
              <a:rPr lang="en-US" dirty="0"/>
              <a:t>See Exhibits 7.4 and 7.7</a:t>
            </a:r>
            <a:r>
              <a:rPr lang="en-US" dirty="0">
                <a:cs typeface="Times New Roman" pitchFamily="18" charset="0"/>
              </a:rPr>
              <a:t> </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7.4</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17</a:t>
            </a:fld>
            <a:endParaRPr lang="en-US"/>
          </a:p>
        </p:txBody>
      </p:sp>
      <p:pic>
        <p:nvPicPr>
          <p:cNvPr id="676867" name="Picture 3" descr="C:\LB-FIN650\LB-FIN650Edit\JPG files of exhibits\Ch 07\Reilly10e_Exhibit07-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077782"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6535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Exhibit 7.7</a:t>
            </a:r>
            <a:endParaRPr lang="en-US" b="1"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18</a:t>
            </a:fld>
            <a:endParaRPr lang="en-US"/>
          </a:p>
        </p:txBody>
      </p:sp>
      <p:pic>
        <p:nvPicPr>
          <p:cNvPr id="677890" name="Picture 2" descr="C:\LB-FIN650\LB-FIN650Edit\JPG files of exhibits\Ch 07\Reilly10e_Exhibit0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82000" cy="4803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1986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b="1"/>
              <a:t>Covariance and Correlation</a:t>
            </a:r>
          </a:p>
        </p:txBody>
      </p:sp>
      <p:sp>
        <p:nvSpPr>
          <p:cNvPr id="558083" name="Rectangle 3"/>
          <p:cNvSpPr>
            <a:spLocks noGrp="1" noChangeArrowheads="1"/>
          </p:cNvSpPr>
          <p:nvPr>
            <p:ph type="body" sz="half" idx="1"/>
          </p:nvPr>
        </p:nvSpPr>
        <p:spPr>
          <a:xfrm>
            <a:off x="990600" y="1219200"/>
            <a:ext cx="7924800" cy="5181600"/>
          </a:xfrm>
        </p:spPr>
        <p:txBody>
          <a:bodyPr/>
          <a:lstStyle/>
          <a:p>
            <a:r>
              <a:rPr lang="en-US">
                <a:cs typeface="Times New Roman" pitchFamily="18" charset="0"/>
              </a:rPr>
              <a:t>The correlation coefficient is obtained by standardizing (dividing) the covariance by the product of the individual standard deviations</a:t>
            </a:r>
            <a:endParaRPr lang="en-US"/>
          </a:p>
          <a:p>
            <a:r>
              <a:rPr lang="en-US"/>
              <a:t>Computing correlation from covariance </a:t>
            </a:r>
          </a:p>
          <a:p>
            <a:pPr>
              <a:buFontTx/>
              <a:buNone/>
            </a:pPr>
            <a:endParaRPr lang="en-US"/>
          </a:p>
        </p:txBody>
      </p:sp>
      <p:graphicFrame>
        <p:nvGraphicFramePr>
          <p:cNvPr id="558086" name="Object 6"/>
          <p:cNvGraphicFramePr>
            <a:graphicFrameLocks noGrp="1" noChangeAspect="1"/>
          </p:cNvGraphicFramePr>
          <p:nvPr>
            <p:ph sz="half" idx="2"/>
          </p:nvPr>
        </p:nvGraphicFramePr>
        <p:xfrm>
          <a:off x="2805113" y="3352800"/>
          <a:ext cx="4294187" cy="2819400"/>
        </p:xfrm>
        <a:graphic>
          <a:graphicData uri="http://schemas.openxmlformats.org/presentationml/2006/ole">
            <mc:AlternateContent xmlns:mc="http://schemas.openxmlformats.org/markup-compatibility/2006">
              <mc:Choice xmlns:v="urn:schemas-microsoft-com:vml" Requires="v">
                <p:oleObj spid="_x0000_s558115" name="Equation" r:id="rId3" imgW="2514600" imgH="1650960" progId="Equation.3">
                  <p:embed/>
                </p:oleObj>
              </mc:Choice>
              <mc:Fallback>
                <p:oleObj name="Equation" r:id="rId3" imgW="2514600" imgH="165096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5113" y="3352800"/>
                        <a:ext cx="4294187" cy="281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1"/>
          </p:nvPr>
        </p:nvSpPr>
        <p:spPr/>
        <p:txBody>
          <a:bodyPr/>
          <a:lstStyle/>
          <a:p>
            <a:r>
              <a:rPr lang="en-US"/>
              <a:t>7-</a:t>
            </a:r>
            <a:fld id="{754CA5FB-FC68-4308-AFFD-79A4322B7086}" type="slidenum">
              <a:rPr lang="en-US"/>
              <a:pPr/>
              <a:t>19</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r>
              <a:rPr lang="en-US" b="1"/>
              <a:t>Some Background Assumptions</a:t>
            </a:r>
            <a:endParaRPr lang="en-US"/>
          </a:p>
        </p:txBody>
      </p:sp>
      <p:sp>
        <p:nvSpPr>
          <p:cNvPr id="529411" name="Rectangle 3"/>
          <p:cNvSpPr>
            <a:spLocks noGrp="1" noChangeArrowheads="1"/>
          </p:cNvSpPr>
          <p:nvPr>
            <p:ph idx="1"/>
          </p:nvPr>
        </p:nvSpPr>
        <p:spPr>
          <a:xfrm>
            <a:off x="990600" y="1219200"/>
            <a:ext cx="7924800" cy="4876800"/>
          </a:xfrm>
        </p:spPr>
        <p:txBody>
          <a:bodyPr/>
          <a:lstStyle/>
          <a:p>
            <a:r>
              <a:rPr lang="en-US"/>
              <a:t>As an investor you want to maximize the returns for a given level of risk.</a:t>
            </a:r>
          </a:p>
          <a:p>
            <a:r>
              <a:rPr lang="en-US"/>
              <a:t>Your portfolio includes all of your assets and liabilities.</a:t>
            </a:r>
          </a:p>
          <a:p>
            <a:r>
              <a:rPr lang="en-US"/>
              <a:t>The relationship between the returns for assets in the portfolio is important.</a:t>
            </a:r>
          </a:p>
          <a:p>
            <a:r>
              <a:rPr lang="en-US"/>
              <a:t>A good portfolio is not simply a collection of individually good investments.</a:t>
            </a:r>
          </a:p>
        </p:txBody>
      </p:sp>
      <p:sp>
        <p:nvSpPr>
          <p:cNvPr id="5" name="Slide Number Placeholder 5"/>
          <p:cNvSpPr>
            <a:spLocks noGrp="1"/>
          </p:cNvSpPr>
          <p:nvPr>
            <p:ph type="sldNum" sz="quarter" idx="11"/>
          </p:nvPr>
        </p:nvSpPr>
        <p:spPr/>
        <p:txBody>
          <a:bodyPr/>
          <a:lstStyle/>
          <a:p>
            <a:r>
              <a:rPr lang="en-US"/>
              <a:t>7-</a:t>
            </a:r>
            <a:fld id="{EC6A882B-9CE6-4538-AAC3-3C60C694233B}" type="slidenum">
              <a:rPr lang="en-US"/>
              <a:pPr/>
              <a:t>2</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457200" y="152400"/>
            <a:ext cx="8229600" cy="944563"/>
          </a:xfrm>
        </p:spPr>
        <p:txBody>
          <a:bodyPr/>
          <a:lstStyle/>
          <a:p>
            <a:r>
              <a:rPr lang="en-US" b="1"/>
              <a:t>Correlation Coefficient</a:t>
            </a:r>
          </a:p>
        </p:txBody>
      </p:sp>
      <p:sp>
        <p:nvSpPr>
          <p:cNvPr id="5" name="Slide Number Placeholder 4"/>
          <p:cNvSpPr>
            <a:spLocks noGrp="1"/>
          </p:cNvSpPr>
          <p:nvPr>
            <p:ph type="sldNum" sz="quarter" idx="11"/>
          </p:nvPr>
        </p:nvSpPr>
        <p:spPr/>
        <p:txBody>
          <a:bodyPr/>
          <a:lstStyle/>
          <a:p>
            <a:r>
              <a:rPr lang="en-US"/>
              <a:t>7-</a:t>
            </a:r>
            <a:fld id="{677C2231-9246-4B20-92E6-F6C76A9FF127}" type="slidenum">
              <a:rPr lang="en-US"/>
              <a:pPr/>
              <a:t>20</a:t>
            </a:fld>
            <a:endParaRPr lang="en-US"/>
          </a:p>
        </p:txBody>
      </p:sp>
      <p:sp>
        <p:nvSpPr>
          <p:cNvPr id="600067" name="Rectangle 3"/>
          <p:cNvSpPr>
            <a:spLocks noGrp="1" noChangeArrowheads="1"/>
          </p:cNvSpPr>
          <p:nvPr>
            <p:ph type="body" idx="4294967295"/>
          </p:nvPr>
        </p:nvSpPr>
        <p:spPr>
          <a:xfrm>
            <a:off x="1066800" y="1295400"/>
            <a:ext cx="7924800" cy="4876800"/>
          </a:xfrm>
        </p:spPr>
        <p:txBody>
          <a:bodyPr/>
          <a:lstStyle/>
          <a:p>
            <a:r>
              <a:rPr lang="en-US" dirty="0">
                <a:cs typeface="Times New Roman" pitchFamily="18" charset="0"/>
              </a:rPr>
              <a:t>The coefficient can vary in the range +1 to -1.  </a:t>
            </a:r>
          </a:p>
          <a:p>
            <a:r>
              <a:rPr lang="en-US" dirty="0">
                <a:cs typeface="Times New Roman" pitchFamily="18" charset="0"/>
              </a:rPr>
              <a:t>A value of +1 would indicate perfect positive correlation.  This means that returns for the two assets move together in a positively and completely linear manner.  </a:t>
            </a:r>
          </a:p>
          <a:p>
            <a:r>
              <a:rPr lang="en-US" dirty="0">
                <a:cs typeface="Times New Roman" pitchFamily="18" charset="0"/>
              </a:rPr>
              <a:t>A value of –1 would indicate perfect negative correlation. This means that the returns for two assets move together in a completely linear manner, but in opposite directions. </a:t>
            </a:r>
          </a:p>
          <a:p>
            <a:r>
              <a:rPr lang="en-US" dirty="0">
                <a:cs typeface="Times New Roman" pitchFamily="18" charset="0"/>
              </a:rPr>
              <a:t>See Exhibit 7.8</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7.8</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21</a:t>
            </a:fld>
            <a:endParaRPr lang="en-US"/>
          </a:p>
        </p:txBody>
      </p:sp>
      <p:pic>
        <p:nvPicPr>
          <p:cNvPr id="67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549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5484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b="1"/>
              <a:t>Standard Deviation of a Portfolio </a:t>
            </a:r>
          </a:p>
        </p:txBody>
      </p:sp>
      <p:sp>
        <p:nvSpPr>
          <p:cNvPr id="560134" name="Rectangle 6"/>
          <p:cNvSpPr>
            <a:spLocks noGrp="1" noChangeArrowheads="1"/>
          </p:cNvSpPr>
          <p:nvPr>
            <p:ph type="body" sz="half" idx="1"/>
          </p:nvPr>
        </p:nvSpPr>
        <p:spPr>
          <a:xfrm>
            <a:off x="914400" y="1295400"/>
            <a:ext cx="7772400" cy="4876800"/>
          </a:xfrm>
          <a:noFill/>
          <a:ln/>
        </p:spPr>
        <p:txBody>
          <a:bodyPr/>
          <a:lstStyle/>
          <a:p>
            <a:pPr marL="342900" indent="-342900"/>
            <a:r>
              <a:rPr lang="en-US"/>
              <a:t>The Formula</a:t>
            </a:r>
            <a:r>
              <a:rPr lang="en-US" sz="2400"/>
              <a:t> </a:t>
            </a:r>
            <a:endParaRPr lang="en-US"/>
          </a:p>
        </p:txBody>
      </p:sp>
      <p:graphicFrame>
        <p:nvGraphicFramePr>
          <p:cNvPr id="560135" name="Object 7"/>
          <p:cNvGraphicFramePr>
            <a:graphicFrameLocks noGrp="1" noChangeAspect="1"/>
          </p:cNvGraphicFramePr>
          <p:nvPr>
            <p:ph sz="half" idx="2"/>
          </p:nvPr>
        </p:nvGraphicFramePr>
        <p:xfrm>
          <a:off x="1704975" y="2016125"/>
          <a:ext cx="6611938" cy="3822700"/>
        </p:xfrm>
        <a:graphic>
          <a:graphicData uri="http://schemas.openxmlformats.org/presentationml/2006/ole">
            <mc:AlternateContent xmlns:mc="http://schemas.openxmlformats.org/markup-compatibility/2006">
              <mc:Choice xmlns:v="urn:schemas-microsoft-com:vml" Requires="v">
                <p:oleObj spid="_x0000_s560164" name="Equation" r:id="rId3" imgW="4305240" imgH="2489040" progId="Equation.3">
                  <p:embed/>
                </p:oleObj>
              </mc:Choice>
              <mc:Fallback>
                <p:oleObj name="Equation" r:id="rId3" imgW="4305240" imgH="24890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4975" y="2016125"/>
                        <a:ext cx="6611938" cy="382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6"/>
          <p:cNvSpPr>
            <a:spLocks noGrp="1"/>
          </p:cNvSpPr>
          <p:nvPr>
            <p:ph type="sldNum" sz="quarter" idx="11"/>
          </p:nvPr>
        </p:nvSpPr>
        <p:spPr/>
        <p:txBody>
          <a:bodyPr/>
          <a:lstStyle/>
          <a:p>
            <a:r>
              <a:rPr lang="en-US"/>
              <a:t>7-</a:t>
            </a:r>
            <a:fld id="{504BA591-3D57-4225-9209-4CE6155D2D3E}" type="slidenum">
              <a:rPr lang="en-US"/>
              <a:pPr/>
              <a:t>22</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p:txBody>
          <a:bodyPr/>
          <a:lstStyle/>
          <a:p>
            <a:r>
              <a:rPr lang="en-US" b="1"/>
              <a:t>Standard Deviation of a Portfolio </a:t>
            </a:r>
          </a:p>
        </p:txBody>
      </p:sp>
      <p:sp>
        <p:nvSpPr>
          <p:cNvPr id="648195" name="Rectangle 3"/>
          <p:cNvSpPr>
            <a:spLocks noGrp="1" noChangeArrowheads="1"/>
          </p:cNvSpPr>
          <p:nvPr>
            <p:ph type="body" sz="half" idx="1"/>
          </p:nvPr>
        </p:nvSpPr>
        <p:spPr>
          <a:xfrm>
            <a:off x="990600" y="1295400"/>
            <a:ext cx="7772400" cy="4876800"/>
          </a:xfrm>
          <a:noFill/>
          <a:ln/>
        </p:spPr>
        <p:txBody>
          <a:bodyPr/>
          <a:lstStyle/>
          <a:p>
            <a:pPr marL="342900" indent="-342900"/>
            <a:r>
              <a:rPr lang="en-US" dirty="0"/>
              <a:t>Computations with A Two-Stock Portfolio </a:t>
            </a:r>
          </a:p>
          <a:p>
            <a:pPr marL="742950" lvl="1" indent="-285750">
              <a:lnSpc>
                <a:spcPct val="110000"/>
              </a:lnSpc>
            </a:pPr>
            <a:r>
              <a:rPr lang="en-US" dirty="0"/>
              <a:t>Any asset of a portfolio may be described by two characteristics:</a:t>
            </a:r>
          </a:p>
          <a:p>
            <a:pPr marL="1257300" lvl="2" indent="-342900">
              <a:lnSpc>
                <a:spcPct val="110000"/>
              </a:lnSpc>
              <a:buFont typeface="Wingdings" pitchFamily="2" charset="2"/>
              <a:buChar char="§"/>
            </a:pPr>
            <a:r>
              <a:rPr lang="en-US" sz="2400" dirty="0"/>
              <a:t>The expected rate of return</a:t>
            </a:r>
          </a:p>
          <a:p>
            <a:pPr marL="1257300" lvl="2" indent="-342900">
              <a:lnSpc>
                <a:spcPct val="110000"/>
              </a:lnSpc>
              <a:buFont typeface="Wingdings" pitchFamily="2" charset="2"/>
              <a:buChar char="§"/>
            </a:pPr>
            <a:r>
              <a:rPr lang="en-US" sz="2400" dirty="0"/>
              <a:t>The expected standard deviations of returns</a:t>
            </a:r>
          </a:p>
          <a:p>
            <a:pPr marL="742950" lvl="1" indent="-285750">
              <a:lnSpc>
                <a:spcPct val="110000"/>
              </a:lnSpc>
            </a:pPr>
            <a:r>
              <a:rPr lang="en-US" dirty="0"/>
              <a:t>The correlation, measured by covariance, affects the portfolio standard deviation</a:t>
            </a:r>
          </a:p>
          <a:p>
            <a:pPr marL="742950" lvl="1" indent="-285750">
              <a:lnSpc>
                <a:spcPct val="110000"/>
              </a:lnSpc>
            </a:pPr>
            <a:r>
              <a:rPr lang="en-US" dirty="0"/>
              <a:t>Low correlation reduces portfolio risk while not affecting the expected return</a:t>
            </a:r>
          </a:p>
        </p:txBody>
      </p:sp>
      <p:sp>
        <p:nvSpPr>
          <p:cNvPr id="5" name="Slide Number Placeholder 6"/>
          <p:cNvSpPr>
            <a:spLocks noGrp="1"/>
          </p:cNvSpPr>
          <p:nvPr>
            <p:ph type="sldNum" sz="quarter" idx="11"/>
          </p:nvPr>
        </p:nvSpPr>
        <p:spPr/>
        <p:txBody>
          <a:bodyPr/>
          <a:lstStyle/>
          <a:p>
            <a:r>
              <a:rPr lang="en-US"/>
              <a:t>7-</a:t>
            </a:r>
            <a:fld id="{69124B55-B8BC-4345-95A8-D37ED37D047F}" type="slidenum">
              <a:rPr lang="en-US"/>
              <a:pPr/>
              <a:t>23</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en-US" b="1" dirty="0"/>
              <a:t>Standard Deviation of a Portfolio </a:t>
            </a:r>
          </a:p>
        </p:txBody>
      </p:sp>
      <p:sp>
        <p:nvSpPr>
          <p:cNvPr id="649219" name="Rectangle 3"/>
          <p:cNvSpPr>
            <a:spLocks noGrp="1" noChangeArrowheads="1"/>
          </p:cNvSpPr>
          <p:nvPr>
            <p:ph type="body" sz="half" idx="1"/>
          </p:nvPr>
        </p:nvSpPr>
        <p:spPr>
          <a:xfrm>
            <a:off x="990600" y="1295400"/>
            <a:ext cx="7772400" cy="4876800"/>
          </a:xfrm>
          <a:noFill/>
          <a:ln/>
        </p:spPr>
        <p:txBody>
          <a:bodyPr/>
          <a:lstStyle/>
          <a:p>
            <a:pPr marL="342900" indent="-342900"/>
            <a:r>
              <a:rPr lang="en-US" dirty="0"/>
              <a:t>Two Stocks with Different Returns and Risk</a:t>
            </a:r>
          </a:p>
        </p:txBody>
      </p:sp>
      <p:sp>
        <p:nvSpPr>
          <p:cNvPr id="27" name="Slide Number Placeholder 6"/>
          <p:cNvSpPr>
            <a:spLocks noGrp="1"/>
          </p:cNvSpPr>
          <p:nvPr>
            <p:ph type="sldNum" sz="quarter" idx="11"/>
          </p:nvPr>
        </p:nvSpPr>
        <p:spPr/>
        <p:txBody>
          <a:bodyPr/>
          <a:lstStyle/>
          <a:p>
            <a:r>
              <a:rPr lang="en-US"/>
              <a:t>7-</a:t>
            </a:r>
            <a:fld id="{77631D92-5118-46FF-9597-FFE8A83E2E7B}" type="slidenum">
              <a:rPr lang="en-US"/>
              <a:pPr/>
              <a:t>24</a:t>
            </a:fld>
            <a:endParaRPr lang="en-US"/>
          </a:p>
        </p:txBody>
      </p:sp>
      <p:grpSp>
        <p:nvGrpSpPr>
          <p:cNvPr id="649220" name="Group 4"/>
          <p:cNvGrpSpPr>
            <a:grpSpLocks/>
          </p:cNvGrpSpPr>
          <p:nvPr/>
        </p:nvGrpSpPr>
        <p:grpSpPr bwMode="auto">
          <a:xfrm>
            <a:off x="1524000" y="1828800"/>
            <a:ext cx="7315200" cy="1557338"/>
            <a:chOff x="816" y="960"/>
            <a:chExt cx="4848" cy="1083"/>
          </a:xfrm>
        </p:grpSpPr>
        <p:sp>
          <p:nvSpPr>
            <p:cNvPr id="649221" name="Text Box 5"/>
            <p:cNvSpPr txBox="1">
              <a:spLocks noChangeArrowheads="1"/>
            </p:cNvSpPr>
            <p:nvPr/>
          </p:nvSpPr>
          <p:spPr bwMode="auto">
            <a:xfrm>
              <a:off x="816" y="1344"/>
              <a:ext cx="4848" cy="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1                         .10              .50          .0049       .07    </a:t>
              </a:r>
            </a:p>
            <a:p>
              <a:pPr>
                <a:spcBef>
                  <a:spcPct val="50000"/>
                </a:spcBef>
              </a:pPr>
              <a:r>
                <a:rPr lang="en-US" sz="2400"/>
                <a:t>2                         .20              .50          .0100       .10</a:t>
              </a:r>
            </a:p>
          </p:txBody>
        </p:sp>
        <p:grpSp>
          <p:nvGrpSpPr>
            <p:cNvPr id="649222" name="Group 6"/>
            <p:cNvGrpSpPr>
              <a:grpSpLocks noChangeAspect="1"/>
            </p:cNvGrpSpPr>
            <p:nvPr/>
          </p:nvGrpSpPr>
          <p:grpSpPr bwMode="auto">
            <a:xfrm>
              <a:off x="816" y="960"/>
              <a:ext cx="4676" cy="392"/>
              <a:chOff x="816" y="960"/>
              <a:chExt cx="4676" cy="392"/>
            </a:xfrm>
          </p:grpSpPr>
          <p:sp>
            <p:nvSpPr>
              <p:cNvPr id="649223" name="AutoShape 7"/>
              <p:cNvSpPr>
                <a:spLocks noChangeAspect="1" noChangeArrowheads="1" noTextEdit="1"/>
              </p:cNvSpPr>
              <p:nvPr/>
            </p:nvSpPr>
            <p:spPr bwMode="auto">
              <a:xfrm>
                <a:off x="816" y="960"/>
                <a:ext cx="4676"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9224" name="Rectangle 8"/>
              <p:cNvSpPr>
                <a:spLocks noChangeArrowheads="1"/>
              </p:cNvSpPr>
              <p:nvPr/>
            </p:nvSpPr>
            <p:spPr bwMode="auto">
              <a:xfrm>
                <a:off x="5387" y="1007"/>
                <a:ext cx="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 </a:t>
                </a:r>
                <a:endParaRPr lang="en-US"/>
              </a:p>
            </p:txBody>
          </p:sp>
          <p:sp>
            <p:nvSpPr>
              <p:cNvPr id="649225" name="Rectangle 9"/>
              <p:cNvSpPr>
                <a:spLocks noChangeArrowheads="1"/>
              </p:cNvSpPr>
              <p:nvPr/>
            </p:nvSpPr>
            <p:spPr bwMode="auto">
              <a:xfrm>
                <a:off x="4536" y="1007"/>
                <a:ext cx="72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          </a:t>
                </a:r>
                <a:endParaRPr lang="en-US"/>
              </a:p>
            </p:txBody>
          </p:sp>
          <p:sp>
            <p:nvSpPr>
              <p:cNvPr id="649226" name="Rectangle 10"/>
              <p:cNvSpPr>
                <a:spLocks noChangeArrowheads="1"/>
              </p:cNvSpPr>
              <p:nvPr/>
            </p:nvSpPr>
            <p:spPr bwMode="auto">
              <a:xfrm>
                <a:off x="3698" y="1007"/>
                <a:ext cx="58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        </a:t>
                </a:r>
                <a:endParaRPr lang="en-US"/>
              </a:p>
            </p:txBody>
          </p:sp>
          <p:sp>
            <p:nvSpPr>
              <p:cNvPr id="649227" name="Rectangle 11"/>
              <p:cNvSpPr>
                <a:spLocks noChangeArrowheads="1"/>
              </p:cNvSpPr>
              <p:nvPr/>
            </p:nvSpPr>
            <p:spPr bwMode="auto">
              <a:xfrm>
                <a:off x="2846" y="1007"/>
                <a:ext cx="76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dirty="0"/>
                  <a:t>       </a:t>
                </a:r>
                <a:r>
                  <a:rPr lang="en-US" sz="3100" dirty="0" smtClean="0"/>
                  <a:t>W</a:t>
                </a:r>
                <a:endParaRPr lang="en-US" dirty="0"/>
              </a:p>
            </p:txBody>
          </p:sp>
          <p:sp>
            <p:nvSpPr>
              <p:cNvPr id="649228" name="Rectangle 12"/>
              <p:cNvSpPr>
                <a:spLocks noChangeArrowheads="1"/>
              </p:cNvSpPr>
              <p:nvPr/>
            </p:nvSpPr>
            <p:spPr bwMode="auto">
              <a:xfrm>
                <a:off x="2773" y="1007"/>
                <a:ext cx="8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a:t>
                </a:r>
                <a:endParaRPr lang="en-US"/>
              </a:p>
            </p:txBody>
          </p:sp>
          <p:sp>
            <p:nvSpPr>
              <p:cNvPr id="649229" name="Rectangle 13"/>
              <p:cNvSpPr>
                <a:spLocks noChangeArrowheads="1"/>
              </p:cNvSpPr>
              <p:nvPr/>
            </p:nvSpPr>
            <p:spPr bwMode="auto">
              <a:xfrm>
                <a:off x="2266" y="1007"/>
                <a:ext cx="44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E(R</a:t>
                </a:r>
                <a:endParaRPr lang="en-US"/>
              </a:p>
            </p:txBody>
          </p:sp>
          <p:sp>
            <p:nvSpPr>
              <p:cNvPr id="649230" name="Rectangle 14"/>
              <p:cNvSpPr>
                <a:spLocks noChangeArrowheads="1"/>
              </p:cNvSpPr>
              <p:nvPr/>
            </p:nvSpPr>
            <p:spPr bwMode="auto">
              <a:xfrm>
                <a:off x="1711" y="1007"/>
                <a:ext cx="65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         </a:t>
                </a:r>
                <a:endParaRPr lang="en-US"/>
              </a:p>
            </p:txBody>
          </p:sp>
          <p:sp>
            <p:nvSpPr>
              <p:cNvPr id="649231" name="Rectangle 15"/>
              <p:cNvSpPr>
                <a:spLocks noChangeArrowheads="1"/>
              </p:cNvSpPr>
              <p:nvPr/>
            </p:nvSpPr>
            <p:spPr bwMode="auto">
              <a:xfrm>
                <a:off x="854" y="1007"/>
                <a:ext cx="101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3100"/>
                  <a:t>Asset     </a:t>
                </a:r>
                <a:endParaRPr lang="en-US"/>
              </a:p>
            </p:txBody>
          </p:sp>
          <p:sp>
            <p:nvSpPr>
              <p:cNvPr id="649232" name="Rectangle 16"/>
              <p:cNvSpPr>
                <a:spLocks noChangeArrowheads="1"/>
              </p:cNvSpPr>
              <p:nvPr/>
            </p:nvSpPr>
            <p:spPr bwMode="auto">
              <a:xfrm>
                <a:off x="5319" y="1161"/>
                <a:ext cx="3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i</a:t>
                </a:r>
              </a:p>
            </p:txBody>
          </p:sp>
          <p:sp>
            <p:nvSpPr>
              <p:cNvPr id="649233" name="Rectangle 17"/>
              <p:cNvSpPr>
                <a:spLocks noChangeArrowheads="1"/>
              </p:cNvSpPr>
              <p:nvPr/>
            </p:nvSpPr>
            <p:spPr bwMode="auto">
              <a:xfrm>
                <a:off x="4469" y="1110"/>
                <a:ext cx="3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i</a:t>
                </a:r>
              </a:p>
            </p:txBody>
          </p:sp>
          <p:sp>
            <p:nvSpPr>
              <p:cNvPr id="649234" name="Rectangle 18"/>
              <p:cNvSpPr>
                <a:spLocks noChangeArrowheads="1"/>
              </p:cNvSpPr>
              <p:nvPr/>
            </p:nvSpPr>
            <p:spPr bwMode="auto">
              <a:xfrm>
                <a:off x="4379" y="988"/>
                <a:ext cx="8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2</a:t>
                </a:r>
              </a:p>
            </p:txBody>
          </p:sp>
          <p:sp>
            <p:nvSpPr>
              <p:cNvPr id="649235" name="Rectangle 19"/>
              <p:cNvSpPr>
                <a:spLocks noChangeArrowheads="1"/>
              </p:cNvSpPr>
              <p:nvPr/>
            </p:nvSpPr>
            <p:spPr bwMode="auto">
              <a:xfrm>
                <a:off x="3631" y="1161"/>
                <a:ext cx="3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i</a:t>
                </a:r>
              </a:p>
            </p:txBody>
          </p:sp>
          <p:sp>
            <p:nvSpPr>
              <p:cNvPr id="649236" name="Rectangle 20"/>
              <p:cNvSpPr>
                <a:spLocks noChangeArrowheads="1"/>
              </p:cNvSpPr>
              <p:nvPr/>
            </p:nvSpPr>
            <p:spPr bwMode="auto">
              <a:xfrm>
                <a:off x="2694" y="1161"/>
                <a:ext cx="33"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t>i</a:t>
                </a:r>
              </a:p>
            </p:txBody>
          </p:sp>
          <p:sp>
            <p:nvSpPr>
              <p:cNvPr id="649237" name="Rectangle 21"/>
              <p:cNvSpPr>
                <a:spLocks noChangeArrowheads="1"/>
              </p:cNvSpPr>
              <p:nvPr/>
            </p:nvSpPr>
            <p:spPr bwMode="auto">
              <a:xfrm>
                <a:off x="5134" y="980"/>
                <a:ext cx="168"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sz="3200" dirty="0"/>
                  <a:t>σ</a:t>
                </a:r>
                <a:endParaRPr lang="en-US" sz="3200" dirty="0"/>
              </a:p>
            </p:txBody>
          </p:sp>
          <p:sp>
            <p:nvSpPr>
              <p:cNvPr id="649238" name="Rectangle 22"/>
              <p:cNvSpPr>
                <a:spLocks noChangeArrowheads="1"/>
              </p:cNvSpPr>
              <p:nvPr/>
            </p:nvSpPr>
            <p:spPr bwMode="auto">
              <a:xfrm>
                <a:off x="4172" y="980"/>
                <a:ext cx="207"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l-GR" sz="3200" dirty="0" smtClean="0"/>
                  <a:t>σ</a:t>
                </a:r>
                <a:endParaRPr lang="en-US" sz="3200" dirty="0"/>
              </a:p>
            </p:txBody>
          </p:sp>
        </p:grpSp>
      </p:grpSp>
      <p:sp>
        <p:nvSpPr>
          <p:cNvPr id="649239" name="Rectangle 23"/>
          <p:cNvSpPr>
            <a:spLocks noChangeArrowheads="1"/>
          </p:cNvSpPr>
          <p:nvPr/>
        </p:nvSpPr>
        <p:spPr bwMode="auto">
          <a:xfrm>
            <a:off x="1219200" y="3581400"/>
            <a:ext cx="7239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1313" indent="-341313" eaLnBrk="1" hangingPunct="1">
              <a:spcBef>
                <a:spcPct val="20000"/>
              </a:spcBef>
            </a:pPr>
            <a:r>
              <a:rPr lang="en-US" sz="2400"/>
              <a:t>    Case      Correlation Coefficient     Covariance</a:t>
            </a:r>
          </a:p>
          <a:p>
            <a:pPr marL="341313" indent="-341313" eaLnBrk="1" hangingPunct="1">
              <a:spcBef>
                <a:spcPct val="20000"/>
              </a:spcBef>
            </a:pPr>
            <a:r>
              <a:rPr lang="en-US" sz="2400"/>
              <a:t>       a                        +1.00                     .0070</a:t>
            </a:r>
          </a:p>
          <a:p>
            <a:pPr marL="341313" indent="-341313" eaLnBrk="1" hangingPunct="1">
              <a:spcBef>
                <a:spcPct val="20000"/>
              </a:spcBef>
            </a:pPr>
            <a:r>
              <a:rPr lang="en-US" sz="2400"/>
              <a:t>       b                        +0.50                     .0035</a:t>
            </a:r>
          </a:p>
          <a:p>
            <a:pPr marL="341313" indent="-341313" eaLnBrk="1" hangingPunct="1">
              <a:spcBef>
                <a:spcPct val="20000"/>
              </a:spcBef>
            </a:pPr>
            <a:r>
              <a:rPr lang="en-US" sz="2400"/>
              <a:t>       c                          0.00                     .0000</a:t>
            </a:r>
          </a:p>
          <a:p>
            <a:pPr marL="341313" indent="-341313" eaLnBrk="1" hangingPunct="1">
              <a:spcBef>
                <a:spcPct val="20000"/>
              </a:spcBef>
            </a:pPr>
            <a:r>
              <a:rPr lang="en-US" sz="2400"/>
              <a:t>       d                         -0.50                    -.0035</a:t>
            </a:r>
          </a:p>
          <a:p>
            <a:pPr marL="341313" indent="-341313" eaLnBrk="1" hangingPunct="1">
              <a:spcBef>
                <a:spcPct val="20000"/>
              </a:spcBef>
            </a:pPr>
            <a:r>
              <a:rPr lang="en-US" sz="2400"/>
              <a:t>       e                         -1.00                    -.0070</a:t>
            </a:r>
          </a:p>
        </p:txBody>
      </p:sp>
      <p:sp>
        <p:nvSpPr>
          <p:cNvPr id="649240" name="Line 24"/>
          <p:cNvSpPr>
            <a:spLocks noChangeShapeType="1"/>
          </p:cNvSpPr>
          <p:nvPr/>
        </p:nvSpPr>
        <p:spPr bwMode="auto">
          <a:xfrm>
            <a:off x="1600200" y="2362200"/>
            <a:ext cx="6934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241" name="Line 25"/>
          <p:cNvSpPr>
            <a:spLocks noChangeShapeType="1"/>
          </p:cNvSpPr>
          <p:nvPr/>
        </p:nvSpPr>
        <p:spPr bwMode="auto">
          <a:xfrm>
            <a:off x="1676400" y="4038600"/>
            <a:ext cx="6629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r>
              <a:rPr lang="en-US" b="1"/>
              <a:t>Standard Deviation of a Portfolio </a:t>
            </a:r>
          </a:p>
        </p:txBody>
      </p:sp>
      <p:sp>
        <p:nvSpPr>
          <p:cNvPr id="650243" name="Rectangle 3"/>
          <p:cNvSpPr>
            <a:spLocks noGrp="1" noChangeArrowheads="1"/>
          </p:cNvSpPr>
          <p:nvPr>
            <p:ph type="body" sz="half" idx="1"/>
          </p:nvPr>
        </p:nvSpPr>
        <p:spPr>
          <a:xfrm>
            <a:off x="914400" y="1371600"/>
            <a:ext cx="7772400" cy="4876800"/>
          </a:xfrm>
          <a:noFill/>
          <a:ln/>
        </p:spPr>
        <p:txBody>
          <a:bodyPr/>
          <a:lstStyle/>
          <a:p>
            <a:pPr marL="742950" lvl="1" indent="-285750">
              <a:lnSpc>
                <a:spcPct val="110000"/>
              </a:lnSpc>
            </a:pPr>
            <a:r>
              <a:rPr lang="en-US" dirty="0"/>
              <a:t>Assets may differ in expected rates of return and individual standard deviations</a:t>
            </a:r>
          </a:p>
          <a:p>
            <a:pPr marL="742950" lvl="1" indent="-285750">
              <a:lnSpc>
                <a:spcPct val="110000"/>
              </a:lnSpc>
            </a:pPr>
            <a:r>
              <a:rPr lang="en-US" dirty="0"/>
              <a:t>Negative correlation reduces portfolio risk</a:t>
            </a:r>
          </a:p>
          <a:p>
            <a:pPr marL="742950" lvl="1" indent="-285750">
              <a:lnSpc>
                <a:spcPct val="110000"/>
              </a:lnSpc>
            </a:pPr>
            <a:r>
              <a:rPr lang="en-US" dirty="0"/>
              <a:t>Combining two assets with +1.0 correlation will not  reduces the portfolio standard deviation</a:t>
            </a:r>
          </a:p>
          <a:p>
            <a:pPr marL="742950" lvl="1" indent="-285750">
              <a:lnSpc>
                <a:spcPct val="110000"/>
              </a:lnSpc>
            </a:pPr>
            <a:r>
              <a:rPr lang="en-US" dirty="0"/>
              <a:t>Combining two assets with -1.0 correlation may reduces the portfolio standard deviation to zero</a:t>
            </a:r>
          </a:p>
          <a:p>
            <a:pPr marL="742950" lvl="1" indent="-285750">
              <a:lnSpc>
                <a:spcPct val="110000"/>
              </a:lnSpc>
            </a:pPr>
            <a:r>
              <a:rPr lang="en-US" dirty="0"/>
              <a:t>See Exhibits 7.10 and 7.12</a:t>
            </a:r>
          </a:p>
          <a:p>
            <a:pPr marL="742950" lvl="1" indent="-285750">
              <a:lnSpc>
                <a:spcPct val="110000"/>
              </a:lnSpc>
              <a:buFontTx/>
              <a:buNone/>
            </a:pPr>
            <a:endParaRPr lang="en-US" dirty="0"/>
          </a:p>
        </p:txBody>
      </p:sp>
      <p:sp>
        <p:nvSpPr>
          <p:cNvPr id="5" name="Slide Number Placeholder 6"/>
          <p:cNvSpPr>
            <a:spLocks noGrp="1"/>
          </p:cNvSpPr>
          <p:nvPr>
            <p:ph type="sldNum" sz="quarter" idx="11"/>
          </p:nvPr>
        </p:nvSpPr>
        <p:spPr/>
        <p:txBody>
          <a:bodyPr/>
          <a:lstStyle/>
          <a:p>
            <a:r>
              <a:rPr lang="en-US"/>
              <a:t>7-</a:t>
            </a:r>
            <a:fld id="{367E7CD5-D47F-4516-9982-D558039FE951}" type="slidenum">
              <a:rPr lang="en-US"/>
              <a:pPr/>
              <a:t>25</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7.10</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26</a:t>
            </a:fld>
            <a:endParaRPr lang="en-US"/>
          </a:p>
        </p:txBody>
      </p:sp>
      <p:pic>
        <p:nvPicPr>
          <p:cNvPr id="67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407861"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151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7.12</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27</a:t>
            </a:fld>
            <a:endParaRPr lang="en-US"/>
          </a:p>
        </p:txBody>
      </p:sp>
      <p:pic>
        <p:nvPicPr>
          <p:cNvPr id="68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715964"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913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US" b="1"/>
              <a:t>Standard Deviation of a Portfolio </a:t>
            </a:r>
          </a:p>
        </p:txBody>
      </p:sp>
      <p:sp>
        <p:nvSpPr>
          <p:cNvPr id="651267" name="Rectangle 3"/>
          <p:cNvSpPr>
            <a:spLocks noGrp="1" noChangeArrowheads="1"/>
          </p:cNvSpPr>
          <p:nvPr>
            <p:ph type="body" sz="half" idx="1"/>
          </p:nvPr>
        </p:nvSpPr>
        <p:spPr>
          <a:xfrm>
            <a:off x="990600" y="1219200"/>
            <a:ext cx="7772400" cy="4876800"/>
          </a:xfrm>
          <a:noFill/>
          <a:ln/>
        </p:spPr>
        <p:txBody>
          <a:bodyPr/>
          <a:lstStyle/>
          <a:p>
            <a:pPr marL="342900" indent="-342900">
              <a:lnSpc>
                <a:spcPct val="110000"/>
              </a:lnSpc>
            </a:pPr>
            <a:r>
              <a:rPr lang="en-US"/>
              <a:t>Constant Correlation with Changing Weights</a:t>
            </a:r>
          </a:p>
          <a:p>
            <a:pPr marL="742950" lvl="1" indent="-285750">
              <a:lnSpc>
                <a:spcPct val="110000"/>
              </a:lnSpc>
            </a:pPr>
            <a:r>
              <a:rPr lang="en-US"/>
              <a:t>Assume the correlation is 0 in the earlier example and let the weight vary as shown below. </a:t>
            </a:r>
          </a:p>
          <a:p>
            <a:pPr marL="742950" lvl="1" indent="-285750">
              <a:lnSpc>
                <a:spcPct val="110000"/>
              </a:lnSpc>
            </a:pPr>
            <a:r>
              <a:rPr lang="en-US"/>
              <a:t>Portfolio return and risk are (See Exhibit 7.13):</a:t>
            </a:r>
          </a:p>
          <a:p>
            <a:pPr marL="742950" lvl="1" indent="-285750">
              <a:lnSpc>
                <a:spcPct val="110000"/>
              </a:lnSpc>
              <a:buFontTx/>
              <a:buNone/>
            </a:pPr>
            <a:endParaRPr lang="en-US"/>
          </a:p>
        </p:txBody>
      </p:sp>
      <p:graphicFrame>
        <p:nvGraphicFramePr>
          <p:cNvPr id="651268" name="Object 4"/>
          <p:cNvGraphicFramePr>
            <a:graphicFrameLocks noGrp="1" noChangeAspect="1"/>
          </p:cNvGraphicFramePr>
          <p:nvPr>
            <p:ph sz="half" idx="2"/>
            <p:extLst>
              <p:ext uri="{D42A27DB-BD31-4B8C-83A1-F6EECF244321}">
                <p14:modId xmlns:p14="http://schemas.microsoft.com/office/powerpoint/2010/main" val="3189563010"/>
              </p:ext>
            </p:extLst>
          </p:nvPr>
        </p:nvGraphicFramePr>
        <p:xfrm>
          <a:off x="1371600" y="3352800"/>
          <a:ext cx="7532688" cy="2641600"/>
        </p:xfrm>
        <a:graphic>
          <a:graphicData uri="http://schemas.openxmlformats.org/presentationml/2006/ole">
            <mc:AlternateContent xmlns:mc="http://schemas.openxmlformats.org/markup-compatibility/2006">
              <mc:Choice xmlns:v="urn:schemas-microsoft-com:vml" Requires="v">
                <p:oleObj spid="_x0000_s651299" name="Worksheet" r:id="rId4" imgW="5676900" imgH="1990818" progId="Excel.Sheet.8">
                  <p:embed/>
                </p:oleObj>
              </mc:Choice>
              <mc:Fallback>
                <p:oleObj name="Worksheet" r:id="rId4" imgW="5676900" imgH="1990818" progId="Excel.Sheet.8">
                  <p:embed/>
                  <p:pic>
                    <p:nvPicPr>
                      <p:cNvPr id="0" name="Object 4"/>
                      <p:cNvPicPr>
                        <a:picLocks noChangeAspect="1" noChangeArrowheads="1"/>
                      </p:cNvPicPr>
                      <p:nvPr/>
                    </p:nvPicPr>
                    <p:blipFill>
                      <a:blip r:embed="rId5"/>
                      <a:srcRect/>
                      <a:stretch>
                        <a:fillRect/>
                      </a:stretch>
                    </p:blipFill>
                    <p:spPr bwMode="auto">
                      <a:xfrm>
                        <a:off x="1371600" y="3352800"/>
                        <a:ext cx="7532688"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Slide Number Placeholder 6"/>
          <p:cNvSpPr>
            <a:spLocks noGrp="1"/>
          </p:cNvSpPr>
          <p:nvPr>
            <p:ph type="sldNum" sz="quarter" idx="11"/>
          </p:nvPr>
        </p:nvSpPr>
        <p:spPr/>
        <p:txBody>
          <a:bodyPr/>
          <a:lstStyle/>
          <a:p>
            <a:r>
              <a:rPr lang="en-US"/>
              <a:t>7-</a:t>
            </a:r>
            <a:fld id="{47820D30-D929-4EBE-80BD-0111E2F08E50}" type="slidenum">
              <a:rPr lang="en-US"/>
              <a:pPr/>
              <a:t>28</a:t>
            </a:fld>
            <a:endParaRPr lang="en-US"/>
          </a:p>
        </p:txBody>
      </p:sp>
      <p:sp>
        <p:nvSpPr>
          <p:cNvPr id="651271" name="Line 7"/>
          <p:cNvSpPr>
            <a:spLocks noChangeShapeType="1"/>
          </p:cNvSpPr>
          <p:nvPr/>
        </p:nvSpPr>
        <p:spPr bwMode="auto">
          <a:xfrm>
            <a:off x="1371600" y="3733800"/>
            <a:ext cx="7467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7.13</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29</a:t>
            </a:fld>
            <a:endParaRPr lang="en-US"/>
          </a:p>
        </p:txBody>
      </p:sp>
      <p:pic>
        <p:nvPicPr>
          <p:cNvPr id="68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72857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300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en-US" b="1"/>
              <a:t>Some Background Assumptions</a:t>
            </a:r>
            <a:endParaRPr lang="en-US"/>
          </a:p>
        </p:txBody>
      </p:sp>
      <p:sp>
        <p:nvSpPr>
          <p:cNvPr id="631811" name="Rectangle 3"/>
          <p:cNvSpPr>
            <a:spLocks noGrp="1" noChangeArrowheads="1"/>
          </p:cNvSpPr>
          <p:nvPr>
            <p:ph idx="1"/>
          </p:nvPr>
        </p:nvSpPr>
        <p:spPr>
          <a:xfrm>
            <a:off x="990600" y="1219200"/>
            <a:ext cx="7924800" cy="4876800"/>
          </a:xfrm>
        </p:spPr>
        <p:txBody>
          <a:bodyPr/>
          <a:lstStyle/>
          <a:p>
            <a:pPr eaLnBrk="0" hangingPunct="0"/>
            <a:r>
              <a:rPr lang="en-US"/>
              <a:t>Risk Aversion </a:t>
            </a:r>
          </a:p>
          <a:p>
            <a:pPr lvl="1" eaLnBrk="0" hangingPunct="0"/>
            <a:r>
              <a:rPr lang="en-US"/>
              <a:t>Given a choice between two assets with equal rates of return, risk-averse investors will select the asset with the lower level of risk</a:t>
            </a:r>
          </a:p>
          <a:p>
            <a:pPr lvl="1"/>
            <a:r>
              <a:rPr lang="en-US"/>
              <a:t>Evidence</a:t>
            </a:r>
          </a:p>
          <a:p>
            <a:pPr lvl="2"/>
            <a:r>
              <a:rPr lang="en-US"/>
              <a:t>Many investors purchase insurance for: Life, Automobile, Health, and Disability Income.  </a:t>
            </a:r>
          </a:p>
          <a:p>
            <a:pPr lvl="2"/>
            <a:r>
              <a:rPr lang="en-US"/>
              <a:t>Yield on bonds increases with risk classifications from AAA to AA to A, etc.</a:t>
            </a:r>
          </a:p>
          <a:p>
            <a:pPr lvl="1"/>
            <a:r>
              <a:rPr lang="en-US"/>
              <a:t>Not all Investors are risk averse</a:t>
            </a:r>
          </a:p>
          <a:p>
            <a:pPr lvl="2"/>
            <a:r>
              <a:rPr lang="en-US"/>
              <a:t>It may depends on the amount of money involved: Risking small amounts, but insuring large losses</a:t>
            </a:r>
          </a:p>
          <a:p>
            <a:pPr lvl="1"/>
            <a:endParaRPr lang="en-US"/>
          </a:p>
        </p:txBody>
      </p:sp>
      <p:sp>
        <p:nvSpPr>
          <p:cNvPr id="5" name="Slide Number Placeholder 5"/>
          <p:cNvSpPr>
            <a:spLocks noGrp="1"/>
          </p:cNvSpPr>
          <p:nvPr>
            <p:ph type="sldNum" sz="quarter" idx="11"/>
          </p:nvPr>
        </p:nvSpPr>
        <p:spPr/>
        <p:txBody>
          <a:bodyPr/>
          <a:lstStyle/>
          <a:p>
            <a:r>
              <a:rPr lang="en-US"/>
              <a:t>7-</a:t>
            </a:r>
            <a:fld id="{1A36955E-42F6-44DA-B415-154486964682}" type="slidenum">
              <a:rPr lang="en-US"/>
              <a:pPr/>
              <a:t>3</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b="1" dirty="0"/>
              <a:t>Standard Deviation of a Portfolio </a:t>
            </a:r>
          </a:p>
        </p:txBody>
      </p:sp>
      <p:sp>
        <p:nvSpPr>
          <p:cNvPr id="571395" name="Rectangle 3"/>
          <p:cNvSpPr>
            <a:spLocks noGrp="1" noChangeArrowheads="1"/>
          </p:cNvSpPr>
          <p:nvPr>
            <p:ph idx="1"/>
          </p:nvPr>
        </p:nvSpPr>
        <p:spPr>
          <a:xfrm>
            <a:off x="609600" y="1295400"/>
            <a:ext cx="8305800" cy="4876800"/>
          </a:xfrm>
        </p:spPr>
        <p:txBody>
          <a:bodyPr/>
          <a:lstStyle/>
          <a:p>
            <a:r>
              <a:rPr lang="en-US" dirty="0"/>
              <a:t>A Three-Asset Portfolio </a:t>
            </a:r>
          </a:p>
          <a:p>
            <a:pPr lvl="1">
              <a:lnSpc>
                <a:spcPts val="3500"/>
              </a:lnSpc>
            </a:pPr>
            <a:r>
              <a:rPr lang="en-US" dirty="0"/>
              <a:t>The results presented earlier for the two-asset portfolio can extended to a portfolio of n assets</a:t>
            </a:r>
          </a:p>
          <a:p>
            <a:pPr lvl="1">
              <a:lnSpc>
                <a:spcPts val="3500"/>
              </a:lnSpc>
            </a:pPr>
            <a:r>
              <a:rPr lang="en-US" dirty="0"/>
              <a:t>As more assets are added to the portfolio, more risk will be reduced everything else being the same</a:t>
            </a:r>
          </a:p>
          <a:p>
            <a:pPr lvl="1">
              <a:lnSpc>
                <a:spcPts val="3500"/>
              </a:lnSpc>
            </a:pPr>
            <a:r>
              <a:rPr lang="en-US" dirty="0"/>
              <a:t>The general computing procedure is still the same, but the amount of computation has increase rapidly</a:t>
            </a:r>
          </a:p>
          <a:p>
            <a:pPr lvl="1">
              <a:lnSpc>
                <a:spcPts val="3500"/>
              </a:lnSpc>
            </a:pPr>
            <a:r>
              <a:rPr lang="en-US" dirty="0"/>
              <a:t>For the three-asset portfolio, the computation has doubled in comparison with the two-asset portfolio</a:t>
            </a:r>
          </a:p>
        </p:txBody>
      </p:sp>
      <p:sp>
        <p:nvSpPr>
          <p:cNvPr id="5" name="Slide Number Placeholder 5"/>
          <p:cNvSpPr>
            <a:spLocks noGrp="1"/>
          </p:cNvSpPr>
          <p:nvPr>
            <p:ph type="sldNum" sz="quarter" idx="11"/>
          </p:nvPr>
        </p:nvSpPr>
        <p:spPr/>
        <p:txBody>
          <a:bodyPr/>
          <a:lstStyle/>
          <a:p>
            <a:r>
              <a:rPr lang="en-US"/>
              <a:t>7-</a:t>
            </a:r>
            <a:fld id="{27CC0937-4A9B-4F84-8405-2D09DC64832A}" type="slidenum">
              <a:rPr lang="en-US"/>
              <a:pPr/>
              <a:t>30</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extLst>
      <p:ext uri="{BB962C8B-B14F-4D97-AF65-F5344CB8AC3E}">
        <p14:creationId xmlns:p14="http://schemas.microsoft.com/office/powerpoint/2010/main" val="22232962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b="1"/>
              <a:t>Estimation Issues</a:t>
            </a:r>
          </a:p>
        </p:txBody>
      </p:sp>
      <p:sp>
        <p:nvSpPr>
          <p:cNvPr id="571395" name="Rectangle 3"/>
          <p:cNvSpPr>
            <a:spLocks noGrp="1" noChangeArrowheads="1"/>
          </p:cNvSpPr>
          <p:nvPr>
            <p:ph idx="1"/>
          </p:nvPr>
        </p:nvSpPr>
        <p:spPr>
          <a:xfrm>
            <a:off x="609600" y="1295400"/>
            <a:ext cx="8305800" cy="4876800"/>
          </a:xfrm>
        </p:spPr>
        <p:txBody>
          <a:bodyPr/>
          <a:lstStyle/>
          <a:p>
            <a:r>
              <a:rPr lang="en-US" dirty="0"/>
              <a:t>Results of portfolio allocation depend on accurate statistical inputs</a:t>
            </a:r>
          </a:p>
          <a:p>
            <a:r>
              <a:rPr lang="en-US" dirty="0"/>
              <a:t>Estimates of</a:t>
            </a:r>
          </a:p>
          <a:p>
            <a:pPr lvl="1"/>
            <a:r>
              <a:rPr lang="en-US" dirty="0"/>
              <a:t>Expected returns  </a:t>
            </a:r>
          </a:p>
          <a:p>
            <a:pPr lvl="1"/>
            <a:r>
              <a:rPr lang="en-US" dirty="0"/>
              <a:t>Standard deviation</a:t>
            </a:r>
          </a:p>
          <a:p>
            <a:pPr lvl="1"/>
            <a:r>
              <a:rPr lang="en-US" dirty="0"/>
              <a:t>Correlation coefficient </a:t>
            </a:r>
          </a:p>
          <a:p>
            <a:pPr lvl="2">
              <a:buFont typeface="Wingdings" pitchFamily="2" charset="2"/>
              <a:buChar char="§"/>
            </a:pPr>
            <a:r>
              <a:rPr lang="en-US" dirty="0"/>
              <a:t>Among entire set of assets</a:t>
            </a:r>
          </a:p>
          <a:p>
            <a:pPr lvl="2">
              <a:buFont typeface="Wingdings" pitchFamily="2" charset="2"/>
              <a:buChar char="§"/>
            </a:pPr>
            <a:r>
              <a:rPr lang="en-US" dirty="0"/>
              <a:t>With 100 assets, 4,950 correlation estimates</a:t>
            </a:r>
          </a:p>
          <a:p>
            <a:r>
              <a:rPr lang="en-US" dirty="0"/>
              <a:t>Estimation risk refers to potential errors</a:t>
            </a:r>
          </a:p>
        </p:txBody>
      </p:sp>
      <p:sp>
        <p:nvSpPr>
          <p:cNvPr id="5" name="Slide Number Placeholder 5"/>
          <p:cNvSpPr>
            <a:spLocks noGrp="1"/>
          </p:cNvSpPr>
          <p:nvPr>
            <p:ph type="sldNum" sz="quarter" idx="11"/>
          </p:nvPr>
        </p:nvSpPr>
        <p:spPr/>
        <p:txBody>
          <a:bodyPr/>
          <a:lstStyle/>
          <a:p>
            <a:r>
              <a:rPr lang="en-US"/>
              <a:t>7-</a:t>
            </a:r>
            <a:fld id="{27CC0937-4A9B-4F84-8405-2D09DC64832A}" type="slidenum">
              <a:rPr lang="en-US"/>
              <a:pPr/>
              <a:t>31</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extLst>
      <p:ext uri="{BB962C8B-B14F-4D97-AF65-F5344CB8AC3E}">
        <p14:creationId xmlns:p14="http://schemas.microsoft.com/office/powerpoint/2010/main" val="224488843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Grp="1" noChangeArrowheads="1"/>
          </p:cNvSpPr>
          <p:nvPr>
            <p:ph type="title"/>
          </p:nvPr>
        </p:nvSpPr>
        <p:spPr/>
        <p:txBody>
          <a:bodyPr/>
          <a:lstStyle/>
          <a:p>
            <a:r>
              <a:rPr lang="en-US" b="1"/>
              <a:t>Estimation Issues</a:t>
            </a:r>
          </a:p>
        </p:txBody>
      </p:sp>
      <p:sp>
        <p:nvSpPr>
          <p:cNvPr id="572419" name="Rectangle 3"/>
          <p:cNvSpPr>
            <a:spLocks noGrp="1" noChangeArrowheads="1"/>
          </p:cNvSpPr>
          <p:nvPr>
            <p:ph idx="1"/>
          </p:nvPr>
        </p:nvSpPr>
        <p:spPr/>
        <p:txBody>
          <a:bodyPr/>
          <a:lstStyle/>
          <a:p>
            <a:r>
              <a:rPr lang="en-US"/>
              <a:t>With the assumption that stock returns can be described by a single market model, the number of correlations required reduces to the number of assets</a:t>
            </a:r>
          </a:p>
          <a:p>
            <a:r>
              <a:rPr lang="en-US"/>
              <a:t>Single index market model:</a:t>
            </a:r>
          </a:p>
        </p:txBody>
      </p:sp>
      <p:sp>
        <p:nvSpPr>
          <p:cNvPr id="7" name="Slide Number Placeholder 5"/>
          <p:cNvSpPr>
            <a:spLocks noGrp="1"/>
          </p:cNvSpPr>
          <p:nvPr>
            <p:ph type="sldNum" sz="quarter" idx="11"/>
          </p:nvPr>
        </p:nvSpPr>
        <p:spPr/>
        <p:txBody>
          <a:bodyPr/>
          <a:lstStyle/>
          <a:p>
            <a:r>
              <a:rPr lang="en-US"/>
              <a:t>7-</a:t>
            </a:r>
            <a:fld id="{957B8041-7D9B-456A-A474-0B8C9FE60992}" type="slidenum">
              <a:rPr lang="en-US"/>
              <a:pPr/>
              <a:t>32</a:t>
            </a:fld>
            <a:endParaRPr lang="en-US"/>
          </a:p>
        </p:txBody>
      </p:sp>
      <p:graphicFrame>
        <p:nvGraphicFramePr>
          <p:cNvPr id="572420" name="Object 4"/>
          <p:cNvGraphicFramePr>
            <a:graphicFrameLocks noChangeAspect="1"/>
          </p:cNvGraphicFramePr>
          <p:nvPr/>
        </p:nvGraphicFramePr>
        <p:xfrm>
          <a:off x="2667000" y="3810000"/>
          <a:ext cx="3429000" cy="590550"/>
        </p:xfrm>
        <a:graphic>
          <a:graphicData uri="http://schemas.openxmlformats.org/presentationml/2006/ole">
            <mc:AlternateContent xmlns:mc="http://schemas.openxmlformats.org/markup-compatibility/2006">
              <mc:Choice xmlns:v="urn:schemas-microsoft-com:vml" Requires="v">
                <p:oleObj spid="_x0000_s572450" name="Equation" r:id="rId3" imgW="1244520" imgH="215640" progId="Equation.3">
                  <p:embed/>
                </p:oleObj>
              </mc:Choice>
              <mc:Fallback>
                <p:oleObj name="Equation" r:id="rId3" imgW="124452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10000"/>
                        <a:ext cx="3429000"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2421" name="Text Box 5"/>
          <p:cNvSpPr txBox="1">
            <a:spLocks noChangeArrowheads="1"/>
          </p:cNvSpPr>
          <p:nvPr/>
        </p:nvSpPr>
        <p:spPr bwMode="auto">
          <a:xfrm>
            <a:off x="1066800" y="4648200"/>
            <a:ext cx="76962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520700">
              <a:defRPr sz="2400">
                <a:solidFill>
                  <a:schemeClr val="tx1"/>
                </a:solidFill>
                <a:latin typeface="Times New Roman" pitchFamily="18" charset="0"/>
              </a:defRPr>
            </a:lvl1pPr>
            <a:lvl2pPr defTabSz="520700">
              <a:defRPr sz="2400">
                <a:solidFill>
                  <a:schemeClr val="tx1"/>
                </a:solidFill>
                <a:latin typeface="Times New Roman" pitchFamily="18" charset="0"/>
              </a:defRPr>
            </a:lvl2pPr>
            <a:lvl3pPr defTabSz="520700">
              <a:defRPr sz="2400">
                <a:solidFill>
                  <a:schemeClr val="tx1"/>
                </a:solidFill>
                <a:latin typeface="Times New Roman" pitchFamily="18" charset="0"/>
              </a:defRPr>
            </a:lvl3pPr>
            <a:lvl4pPr defTabSz="520700">
              <a:defRPr sz="2400">
                <a:solidFill>
                  <a:schemeClr val="tx1"/>
                </a:solidFill>
                <a:latin typeface="Times New Roman" pitchFamily="18" charset="0"/>
              </a:defRPr>
            </a:lvl4pPr>
            <a:lvl5pPr defTabSz="520700">
              <a:defRPr sz="2400">
                <a:solidFill>
                  <a:schemeClr val="tx1"/>
                </a:solidFill>
                <a:latin typeface="Times New Roman" pitchFamily="18" charset="0"/>
              </a:defRPr>
            </a:lvl5pPr>
            <a:lvl6pPr defTabSz="520700" eaLnBrk="0" fontAlgn="base" hangingPunct="0">
              <a:spcBef>
                <a:spcPct val="0"/>
              </a:spcBef>
              <a:spcAft>
                <a:spcPct val="0"/>
              </a:spcAft>
              <a:defRPr sz="2400">
                <a:solidFill>
                  <a:schemeClr val="tx1"/>
                </a:solidFill>
                <a:latin typeface="Times New Roman" pitchFamily="18" charset="0"/>
              </a:defRPr>
            </a:lvl6pPr>
            <a:lvl7pPr defTabSz="520700" eaLnBrk="0" fontAlgn="base" hangingPunct="0">
              <a:spcBef>
                <a:spcPct val="0"/>
              </a:spcBef>
              <a:spcAft>
                <a:spcPct val="0"/>
              </a:spcAft>
              <a:defRPr sz="2400">
                <a:solidFill>
                  <a:schemeClr val="tx1"/>
                </a:solidFill>
                <a:latin typeface="Times New Roman" pitchFamily="18" charset="0"/>
              </a:defRPr>
            </a:lvl7pPr>
            <a:lvl8pPr defTabSz="520700" eaLnBrk="0" fontAlgn="base" hangingPunct="0">
              <a:spcBef>
                <a:spcPct val="0"/>
              </a:spcBef>
              <a:spcAft>
                <a:spcPct val="0"/>
              </a:spcAft>
              <a:defRPr sz="2400">
                <a:solidFill>
                  <a:schemeClr val="tx1"/>
                </a:solidFill>
                <a:latin typeface="Times New Roman" pitchFamily="18" charset="0"/>
              </a:defRPr>
            </a:lvl8pPr>
            <a:lvl9pPr defTabSz="5207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t>b</a:t>
            </a:r>
            <a:r>
              <a:rPr lang="en-US" baseline="-25000"/>
              <a:t>i</a:t>
            </a:r>
            <a:r>
              <a:rPr lang="en-US">
                <a:latin typeface="Arial" charset="0"/>
              </a:rPr>
              <a:t> = the slope coefficient that relates the returns for   	security</a:t>
            </a:r>
            <a:r>
              <a:rPr lang="en-US"/>
              <a:t> i</a:t>
            </a:r>
            <a:r>
              <a:rPr lang="en-US">
                <a:latin typeface="Arial" charset="0"/>
              </a:rPr>
              <a:t> to the returns for the aggregate market</a:t>
            </a:r>
          </a:p>
          <a:p>
            <a:pPr>
              <a:spcBef>
                <a:spcPct val="50000"/>
              </a:spcBef>
            </a:pPr>
            <a:r>
              <a:rPr lang="en-US"/>
              <a:t>R</a:t>
            </a:r>
            <a:r>
              <a:rPr lang="en-US" baseline="-25000"/>
              <a:t>m</a:t>
            </a:r>
            <a:r>
              <a:rPr lang="en-US">
                <a:latin typeface="Arial" charset="0"/>
              </a:rPr>
              <a:t> = the returns for the aggregate stock market</a:t>
            </a:r>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2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2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b="1"/>
              <a:t>Estimation Issues</a:t>
            </a:r>
          </a:p>
        </p:txBody>
      </p:sp>
      <p:sp>
        <p:nvSpPr>
          <p:cNvPr id="573443" name="Rectangle 3"/>
          <p:cNvSpPr>
            <a:spLocks noGrp="1" noChangeArrowheads="1"/>
          </p:cNvSpPr>
          <p:nvPr>
            <p:ph idx="1"/>
          </p:nvPr>
        </p:nvSpPr>
        <p:spPr>
          <a:xfrm>
            <a:off x="1143000" y="1295400"/>
            <a:ext cx="7543800" cy="2057400"/>
          </a:xfrm>
        </p:spPr>
        <p:txBody>
          <a:bodyPr/>
          <a:lstStyle/>
          <a:p>
            <a:r>
              <a:rPr lang="en-US" dirty="0"/>
              <a:t>If all the securities are similarly related to the market and a b</a:t>
            </a:r>
            <a:r>
              <a:rPr lang="en-US" baseline="-25000" dirty="0"/>
              <a:t>i</a:t>
            </a:r>
            <a:r>
              <a:rPr lang="en-US" dirty="0"/>
              <a:t> derived for each one, it can be shown that the correlation coefficient between two securities i and j is given as:</a:t>
            </a:r>
          </a:p>
        </p:txBody>
      </p:sp>
      <p:sp>
        <p:nvSpPr>
          <p:cNvPr id="6" name="Slide Number Placeholder 5"/>
          <p:cNvSpPr>
            <a:spLocks noGrp="1"/>
          </p:cNvSpPr>
          <p:nvPr>
            <p:ph type="sldNum" sz="quarter" idx="11"/>
          </p:nvPr>
        </p:nvSpPr>
        <p:spPr/>
        <p:txBody>
          <a:bodyPr/>
          <a:lstStyle/>
          <a:p>
            <a:r>
              <a:rPr lang="en-US"/>
              <a:t>7-</a:t>
            </a:r>
            <a:fld id="{587BF8F2-15DF-48D1-9F1C-DF0D46B4181E}" type="slidenum">
              <a:rPr lang="en-US"/>
              <a:pPr/>
              <a:t>33</a:t>
            </a:fld>
            <a:endParaRPr lang="en-US"/>
          </a:p>
        </p:txBody>
      </p:sp>
      <p:graphicFrame>
        <p:nvGraphicFramePr>
          <p:cNvPr id="573444" name="Object 4"/>
          <p:cNvGraphicFramePr>
            <a:graphicFrameLocks noChangeAspect="1"/>
          </p:cNvGraphicFramePr>
          <p:nvPr/>
        </p:nvGraphicFramePr>
        <p:xfrm>
          <a:off x="2181225" y="3225800"/>
          <a:ext cx="5970588" cy="2590800"/>
        </p:xfrm>
        <a:graphic>
          <a:graphicData uri="http://schemas.openxmlformats.org/presentationml/2006/ole">
            <mc:AlternateContent xmlns:mc="http://schemas.openxmlformats.org/markup-compatibility/2006">
              <mc:Choice xmlns:v="urn:schemas-microsoft-com:vml" Requires="v">
                <p:oleObj spid="_x0000_s573473" name="Equation" r:id="rId3" imgW="2400120" imgH="1041120" progId="Equation.3">
                  <p:embed/>
                </p:oleObj>
              </mc:Choice>
              <mc:Fallback>
                <p:oleObj name="Equation" r:id="rId3" imgW="2400120" imgH="104112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3225800"/>
                        <a:ext cx="5970588"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73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b="1"/>
              <a:t>The Efficient Frontier</a:t>
            </a:r>
          </a:p>
        </p:txBody>
      </p:sp>
      <p:sp>
        <p:nvSpPr>
          <p:cNvPr id="574467" name="Rectangle 3"/>
          <p:cNvSpPr>
            <a:spLocks noGrp="1" noChangeArrowheads="1"/>
          </p:cNvSpPr>
          <p:nvPr>
            <p:ph idx="1"/>
          </p:nvPr>
        </p:nvSpPr>
        <p:spPr>
          <a:xfrm>
            <a:off x="990600" y="1295400"/>
            <a:ext cx="7772400" cy="4953000"/>
          </a:xfrm>
        </p:spPr>
        <p:txBody>
          <a:bodyPr/>
          <a:lstStyle/>
          <a:p>
            <a:pPr>
              <a:lnSpc>
                <a:spcPct val="90000"/>
              </a:lnSpc>
            </a:pPr>
            <a:r>
              <a:rPr lang="en-US"/>
              <a:t>The efficient frontier represents that set of portfolios with the maximum rate of return for every given level of risk, or the minimum risk for every level of return</a:t>
            </a:r>
          </a:p>
          <a:p>
            <a:pPr>
              <a:lnSpc>
                <a:spcPct val="90000"/>
              </a:lnSpc>
            </a:pPr>
            <a:r>
              <a:rPr lang="en-US"/>
              <a:t>Efficient frontier are portfolios of investments rather than individual securities except the assets with the highest return and the asset with the lowest risk</a:t>
            </a:r>
          </a:p>
          <a:p>
            <a:pPr>
              <a:lnSpc>
                <a:spcPct val="90000"/>
              </a:lnSpc>
            </a:pPr>
            <a:r>
              <a:rPr lang="en-US"/>
              <a:t>The efficient frontier curves</a:t>
            </a:r>
          </a:p>
          <a:p>
            <a:pPr lvl="1">
              <a:lnSpc>
                <a:spcPct val="90000"/>
              </a:lnSpc>
            </a:pPr>
            <a:r>
              <a:rPr lang="en-US"/>
              <a:t>Exhibit 7.14 shows the process of deriving the efficient frontier curve</a:t>
            </a:r>
          </a:p>
          <a:p>
            <a:pPr lvl="1">
              <a:lnSpc>
                <a:spcPct val="90000"/>
              </a:lnSpc>
            </a:pPr>
            <a:r>
              <a:rPr lang="en-US"/>
              <a:t>Exhibit 7.15 shows the final efficient frontier curve</a:t>
            </a:r>
          </a:p>
        </p:txBody>
      </p:sp>
      <p:sp>
        <p:nvSpPr>
          <p:cNvPr id="5" name="Slide Number Placeholder 5"/>
          <p:cNvSpPr>
            <a:spLocks noGrp="1"/>
          </p:cNvSpPr>
          <p:nvPr>
            <p:ph type="sldNum" sz="quarter" idx="11"/>
          </p:nvPr>
        </p:nvSpPr>
        <p:spPr/>
        <p:txBody>
          <a:bodyPr/>
          <a:lstStyle/>
          <a:p>
            <a:r>
              <a:rPr lang="en-US"/>
              <a:t>7-</a:t>
            </a:r>
            <a:fld id="{5334CF2C-24ED-4630-BE1E-E2D8F80605FC}" type="slidenum">
              <a:rPr lang="en-US"/>
              <a:pPr/>
              <a:t>34</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7.14</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35</a:t>
            </a:fld>
            <a:endParaRPr lang="en-US"/>
          </a:p>
        </p:txBody>
      </p:sp>
      <p:pic>
        <p:nvPicPr>
          <p:cNvPr id="68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86027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095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Exhibit </a:t>
            </a:r>
            <a:r>
              <a:rPr lang="en-US" b="1" dirty="0" smtClean="0"/>
              <a:t>7.15</a:t>
            </a:r>
            <a:endParaRPr lang="en-US" dirty="0"/>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36</a:t>
            </a:fld>
            <a:endParaRPr lang="en-US"/>
          </a:p>
        </p:txBody>
      </p:sp>
      <p:pic>
        <p:nvPicPr>
          <p:cNvPr id="68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592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19376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US" b="1"/>
              <a:t>Efficient Frontier and Investor Utility</a:t>
            </a:r>
          </a:p>
        </p:txBody>
      </p:sp>
      <p:sp>
        <p:nvSpPr>
          <p:cNvPr id="576515" name="Rectangle 3"/>
          <p:cNvSpPr>
            <a:spLocks noGrp="1" noChangeArrowheads="1"/>
          </p:cNvSpPr>
          <p:nvPr>
            <p:ph idx="1"/>
          </p:nvPr>
        </p:nvSpPr>
        <p:spPr/>
        <p:txBody>
          <a:bodyPr/>
          <a:lstStyle/>
          <a:p>
            <a:r>
              <a:rPr lang="en-US"/>
              <a:t>An individual investor’s utility curve specifies the trade-offs he is willing to make between expected return and risk</a:t>
            </a:r>
          </a:p>
          <a:p>
            <a:r>
              <a:rPr lang="en-US"/>
              <a:t>The slope of the efficient frontier curve decreases steadily as you move upward</a:t>
            </a:r>
          </a:p>
          <a:p>
            <a:r>
              <a:rPr lang="en-US"/>
              <a:t>The interactions of these two curves will determine the particular portfolio selected by an individual investor</a:t>
            </a:r>
          </a:p>
          <a:p>
            <a:r>
              <a:rPr lang="en-US"/>
              <a:t>The optimal portfolio has the highest utility for a given investor</a:t>
            </a:r>
          </a:p>
        </p:txBody>
      </p:sp>
      <p:sp>
        <p:nvSpPr>
          <p:cNvPr id="5" name="Slide Number Placeholder 5"/>
          <p:cNvSpPr>
            <a:spLocks noGrp="1"/>
          </p:cNvSpPr>
          <p:nvPr>
            <p:ph type="sldNum" sz="quarter" idx="11"/>
          </p:nvPr>
        </p:nvSpPr>
        <p:spPr/>
        <p:txBody>
          <a:bodyPr/>
          <a:lstStyle/>
          <a:p>
            <a:r>
              <a:rPr lang="en-US"/>
              <a:t>7-</a:t>
            </a:r>
            <a:fld id="{AE1EADC6-71A3-4797-89F6-8F40A382A44A}" type="slidenum">
              <a:rPr lang="en-US"/>
              <a:pPr/>
              <a:t>37</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p:txBody>
          <a:bodyPr/>
          <a:lstStyle/>
          <a:p>
            <a:r>
              <a:rPr lang="en-US" b="1"/>
              <a:t>Efficient Frontier and Investor Utility</a:t>
            </a:r>
          </a:p>
        </p:txBody>
      </p:sp>
      <p:sp>
        <p:nvSpPr>
          <p:cNvPr id="672771" name="Rectangle 3"/>
          <p:cNvSpPr>
            <a:spLocks noGrp="1" noChangeArrowheads="1"/>
          </p:cNvSpPr>
          <p:nvPr>
            <p:ph idx="1"/>
          </p:nvPr>
        </p:nvSpPr>
        <p:spPr>
          <a:noFill/>
          <a:ln/>
        </p:spPr>
        <p:txBody>
          <a:bodyPr/>
          <a:lstStyle/>
          <a:p>
            <a:pPr marL="342900" indent="-342900"/>
            <a:r>
              <a:rPr lang="en-US"/>
              <a:t>The optimal lies at the point of tangency between the efficient frontier and the utility curve with the highest possible utility</a:t>
            </a:r>
          </a:p>
          <a:p>
            <a:pPr marL="342900" indent="-342900"/>
            <a:r>
              <a:rPr lang="en-US"/>
              <a:t>As shown in Exhibit 7.16, Investor X with the set of utility curves will achieve the highest utility by investing the portfolio at X</a:t>
            </a:r>
          </a:p>
          <a:p>
            <a:pPr marL="342900" indent="-342900"/>
            <a:r>
              <a:rPr lang="en-US"/>
              <a:t>As shown in Exhibit 7.16, with a different set of utility curves, Investor Y will achieve the highest utility by investing the portfolio at Y</a:t>
            </a:r>
          </a:p>
          <a:p>
            <a:pPr marL="342900" indent="-342900"/>
            <a:r>
              <a:rPr lang="en-US"/>
              <a:t>Which investor is more risk averse?</a:t>
            </a:r>
          </a:p>
          <a:p>
            <a:pPr marL="342900" indent="-342900"/>
            <a:endParaRPr lang="en-US"/>
          </a:p>
        </p:txBody>
      </p:sp>
      <p:sp>
        <p:nvSpPr>
          <p:cNvPr id="5" name="Slide Number Placeholder 5"/>
          <p:cNvSpPr>
            <a:spLocks noGrp="1"/>
          </p:cNvSpPr>
          <p:nvPr>
            <p:ph type="sldNum" sz="quarter" idx="11"/>
          </p:nvPr>
        </p:nvSpPr>
        <p:spPr/>
        <p:txBody>
          <a:bodyPr/>
          <a:lstStyle/>
          <a:p>
            <a:r>
              <a:rPr lang="en-US"/>
              <a:t>7-</a:t>
            </a:r>
            <a:fld id="{1C90B28E-4B46-4D6E-BB78-718FAE154F82}" type="slidenum">
              <a:rPr lang="en-US"/>
              <a:pPr/>
              <a:t>38</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Exhibit </a:t>
            </a:r>
            <a:r>
              <a:rPr lang="en-US" b="1" smtClean="0"/>
              <a:t>7.16</a:t>
            </a:r>
            <a:endParaRPr lang="en-US"/>
          </a:p>
        </p:txBody>
      </p:sp>
      <p:sp>
        <p:nvSpPr>
          <p:cNvPr id="3" name="Footer Placeholder 2"/>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
        <p:nvSpPr>
          <p:cNvPr id="4" name="Slide Number Placeholder 3"/>
          <p:cNvSpPr>
            <a:spLocks noGrp="1"/>
          </p:cNvSpPr>
          <p:nvPr>
            <p:ph type="sldNum" sz="quarter" idx="11"/>
          </p:nvPr>
        </p:nvSpPr>
        <p:spPr/>
        <p:txBody>
          <a:bodyPr/>
          <a:lstStyle/>
          <a:p>
            <a:r>
              <a:rPr lang="en-US" smtClean="0"/>
              <a:t>7-</a:t>
            </a:r>
            <a:fld id="{0E23DED5-5075-4F63-A6F4-3A23EE00A54A}" type="slidenum">
              <a:rPr lang="en-US" smtClean="0"/>
              <a:pPr/>
              <a:t>39</a:t>
            </a:fld>
            <a:endParaRPr lang="en-US"/>
          </a:p>
        </p:txBody>
      </p:sp>
      <p:pic>
        <p:nvPicPr>
          <p:cNvPr id="68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19200"/>
            <a:ext cx="7168642"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872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p:txBody>
          <a:bodyPr/>
          <a:lstStyle/>
          <a:p>
            <a:r>
              <a:rPr lang="en-US" b="1"/>
              <a:t>Some Background Assumptions</a:t>
            </a:r>
            <a:endParaRPr lang="en-US"/>
          </a:p>
        </p:txBody>
      </p:sp>
      <p:sp>
        <p:nvSpPr>
          <p:cNvPr id="633859" name="Rectangle 3"/>
          <p:cNvSpPr>
            <a:spLocks noGrp="1" noChangeArrowheads="1"/>
          </p:cNvSpPr>
          <p:nvPr>
            <p:ph idx="1"/>
          </p:nvPr>
        </p:nvSpPr>
        <p:spPr>
          <a:xfrm>
            <a:off x="914400" y="1219200"/>
            <a:ext cx="7924800" cy="4876800"/>
          </a:xfrm>
        </p:spPr>
        <p:txBody>
          <a:bodyPr/>
          <a:lstStyle/>
          <a:p>
            <a:pPr eaLnBrk="0" hangingPunct="0"/>
            <a:r>
              <a:rPr lang="en-US"/>
              <a:t>Definition of Risk</a:t>
            </a:r>
          </a:p>
          <a:p>
            <a:pPr lvl="1" eaLnBrk="0" hangingPunct="0"/>
            <a:r>
              <a:rPr lang="en-US"/>
              <a:t>Uncertainty: Risk means the uncertainty of future outcomes. For instance, the future value of an investment in Google’s stock is uncertain; so the investment is risky. On the other hand, the purchase of a six-month CD has a certain future value; the investment is not risky.</a:t>
            </a:r>
          </a:p>
          <a:p>
            <a:pPr lvl="1" eaLnBrk="0" hangingPunct="0"/>
            <a:r>
              <a:rPr lang="en-US"/>
              <a:t>Probability: Risk is measured by the probability of an adverse outcome. For instance, there is 40% chance you will receive a return less than 8%.</a:t>
            </a:r>
          </a:p>
        </p:txBody>
      </p:sp>
      <p:sp>
        <p:nvSpPr>
          <p:cNvPr id="5" name="Slide Number Placeholder 5"/>
          <p:cNvSpPr>
            <a:spLocks noGrp="1"/>
          </p:cNvSpPr>
          <p:nvPr>
            <p:ph type="sldNum" sz="quarter" idx="11"/>
          </p:nvPr>
        </p:nvSpPr>
        <p:spPr/>
        <p:txBody>
          <a:bodyPr/>
          <a:lstStyle/>
          <a:p>
            <a:r>
              <a:rPr lang="en-US"/>
              <a:t>7-</a:t>
            </a:r>
            <a:fld id="{8D666B64-31F4-458A-BAB9-7C45598811BC}" type="slidenum">
              <a:rPr lang="en-US"/>
              <a:pPr/>
              <a:t>4</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pPr>
              <a:lnSpc>
                <a:spcPct val="80000"/>
              </a:lnSpc>
            </a:pPr>
            <a:r>
              <a:rPr lang="en-US" b="1"/>
              <a:t>The Internet Investments Online</a:t>
            </a:r>
          </a:p>
        </p:txBody>
      </p:sp>
      <p:sp>
        <p:nvSpPr>
          <p:cNvPr id="488451" name="Rectangle 3"/>
          <p:cNvSpPr>
            <a:spLocks noGrp="1" noChangeArrowheads="1"/>
          </p:cNvSpPr>
          <p:nvPr>
            <p:ph sz="half" idx="1"/>
          </p:nvPr>
        </p:nvSpPr>
        <p:spPr>
          <a:xfrm>
            <a:off x="990600" y="1371600"/>
            <a:ext cx="7543800" cy="3810000"/>
          </a:xfrm>
        </p:spPr>
        <p:txBody>
          <a:bodyPr/>
          <a:lstStyle/>
          <a:p>
            <a:pPr>
              <a:lnSpc>
                <a:spcPct val="110000"/>
              </a:lnSpc>
            </a:pPr>
            <a:r>
              <a:rPr lang="en-US" sz="2400">
                <a:hlinkClick r:id="rId2"/>
              </a:rPr>
              <a:t>http://www.pionlie.com</a:t>
            </a:r>
            <a:endParaRPr lang="en-US" sz="2400"/>
          </a:p>
          <a:p>
            <a:pPr>
              <a:lnSpc>
                <a:spcPct val="110000"/>
              </a:lnSpc>
            </a:pPr>
            <a:r>
              <a:rPr lang="en-US" sz="2400">
                <a:hlinkClick r:id="rId3"/>
              </a:rPr>
              <a:t>http://www.investmentnews.com</a:t>
            </a:r>
            <a:endParaRPr lang="en-US" sz="2400"/>
          </a:p>
          <a:p>
            <a:pPr>
              <a:lnSpc>
                <a:spcPct val="110000"/>
              </a:lnSpc>
            </a:pPr>
            <a:r>
              <a:rPr lang="en-US" sz="2400">
                <a:hlinkClick r:id="rId4"/>
              </a:rPr>
              <a:t>http://www.ibbotson.com</a:t>
            </a:r>
            <a:endParaRPr lang="en-US" sz="2400"/>
          </a:p>
          <a:p>
            <a:pPr>
              <a:lnSpc>
                <a:spcPct val="110000"/>
              </a:lnSpc>
            </a:pPr>
            <a:r>
              <a:rPr lang="en-US" sz="2400">
                <a:hlinkClick r:id="rId5"/>
              </a:rPr>
              <a:t>http://www.styleadvisor.com</a:t>
            </a:r>
            <a:endParaRPr lang="en-US" sz="2400"/>
          </a:p>
          <a:p>
            <a:pPr>
              <a:lnSpc>
                <a:spcPct val="110000"/>
              </a:lnSpc>
            </a:pPr>
            <a:r>
              <a:rPr lang="en-US" sz="2400">
                <a:hlinkClick r:id="rId6"/>
              </a:rPr>
              <a:t>http://www.wagner.com</a:t>
            </a:r>
            <a:endParaRPr lang="en-US" sz="2400"/>
          </a:p>
          <a:p>
            <a:pPr>
              <a:lnSpc>
                <a:spcPct val="110000"/>
              </a:lnSpc>
            </a:pPr>
            <a:r>
              <a:rPr lang="en-US" sz="2400">
                <a:hlinkClick r:id="rId7"/>
              </a:rPr>
              <a:t>http://www.effisols.com</a:t>
            </a:r>
            <a:endParaRPr lang="en-US" sz="2400"/>
          </a:p>
          <a:p>
            <a:pPr>
              <a:lnSpc>
                <a:spcPct val="110000"/>
              </a:lnSpc>
            </a:pPr>
            <a:r>
              <a:rPr lang="en-US" sz="2400">
                <a:hlinkClick r:id="rId8"/>
              </a:rPr>
              <a:t>http://www.efficientfrontier.com</a:t>
            </a:r>
            <a:endParaRPr lang="en-US" sz="2400"/>
          </a:p>
          <a:p>
            <a:pPr>
              <a:lnSpc>
                <a:spcPct val="110000"/>
              </a:lnSpc>
            </a:pPr>
            <a:endParaRPr lang="en-US" sz="2400"/>
          </a:p>
        </p:txBody>
      </p:sp>
      <p:sp>
        <p:nvSpPr>
          <p:cNvPr id="5" name="Slide Number Placeholder 6"/>
          <p:cNvSpPr>
            <a:spLocks noGrp="1"/>
          </p:cNvSpPr>
          <p:nvPr>
            <p:ph type="sldNum" sz="quarter" idx="11"/>
          </p:nvPr>
        </p:nvSpPr>
        <p:spPr/>
        <p:txBody>
          <a:bodyPr/>
          <a:lstStyle/>
          <a:p>
            <a:r>
              <a:rPr lang="en-US"/>
              <a:t>7-</a:t>
            </a:r>
            <a:fld id="{B00634E9-1E6C-4FDF-8C94-205E00529610}" type="slidenum">
              <a:rPr lang="en-US"/>
              <a:pPr/>
              <a:t>40</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r>
              <a:rPr lang="en-US" b="1"/>
              <a:t>Markowitz Portfolio Theory</a:t>
            </a:r>
          </a:p>
        </p:txBody>
      </p:sp>
      <p:sp>
        <p:nvSpPr>
          <p:cNvPr id="535555" name="Rectangle 3"/>
          <p:cNvSpPr>
            <a:spLocks noGrp="1" noChangeArrowheads="1"/>
          </p:cNvSpPr>
          <p:nvPr>
            <p:ph idx="1"/>
          </p:nvPr>
        </p:nvSpPr>
        <p:spPr>
          <a:xfrm>
            <a:off x="990600" y="1295400"/>
            <a:ext cx="7848600" cy="4724400"/>
          </a:xfrm>
        </p:spPr>
        <p:txBody>
          <a:bodyPr/>
          <a:lstStyle/>
          <a:p>
            <a:r>
              <a:rPr lang="en-US"/>
              <a:t>Main Results</a:t>
            </a:r>
          </a:p>
          <a:p>
            <a:pPr lvl="1">
              <a:lnSpc>
                <a:spcPct val="110000"/>
              </a:lnSpc>
            </a:pPr>
            <a:r>
              <a:rPr lang="en-US"/>
              <a:t>Quantifies risk</a:t>
            </a:r>
          </a:p>
          <a:p>
            <a:pPr lvl="1">
              <a:lnSpc>
                <a:spcPct val="110000"/>
              </a:lnSpc>
            </a:pPr>
            <a:r>
              <a:rPr lang="en-US"/>
              <a:t>Derives the expected rate of return for a portfolio of assets and an expected risk measure</a:t>
            </a:r>
          </a:p>
          <a:p>
            <a:pPr lvl="1">
              <a:lnSpc>
                <a:spcPct val="110000"/>
              </a:lnSpc>
            </a:pPr>
            <a:r>
              <a:rPr lang="en-US"/>
              <a:t>Shows that the variance of the rate of return is a meaningful measure of portfolio risk</a:t>
            </a:r>
          </a:p>
          <a:p>
            <a:pPr lvl="1">
              <a:lnSpc>
                <a:spcPct val="110000"/>
              </a:lnSpc>
            </a:pPr>
            <a:r>
              <a:rPr lang="en-US"/>
              <a:t>Derives the formula for computing the variance of a portfolio, showing how to effectively diversify a portfolio</a:t>
            </a:r>
          </a:p>
        </p:txBody>
      </p:sp>
      <p:sp>
        <p:nvSpPr>
          <p:cNvPr id="5" name="Slide Number Placeholder 5"/>
          <p:cNvSpPr>
            <a:spLocks noGrp="1"/>
          </p:cNvSpPr>
          <p:nvPr>
            <p:ph type="sldNum" sz="quarter" idx="11"/>
          </p:nvPr>
        </p:nvSpPr>
        <p:spPr/>
        <p:txBody>
          <a:bodyPr/>
          <a:lstStyle/>
          <a:p>
            <a:r>
              <a:rPr lang="en-US"/>
              <a:t>7-</a:t>
            </a:r>
            <a:fld id="{CC15E819-4E73-4FE1-BD39-96DF5E9DF1B8}" type="slidenum">
              <a:rPr lang="en-US"/>
              <a:pPr/>
              <a:t>5</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r>
              <a:rPr lang="en-US" b="1"/>
              <a:t>Markowitz Portfolio Theory</a:t>
            </a:r>
          </a:p>
        </p:txBody>
      </p:sp>
      <p:sp>
        <p:nvSpPr>
          <p:cNvPr id="536579" name="Rectangle 3"/>
          <p:cNvSpPr>
            <a:spLocks noGrp="1" noChangeArrowheads="1"/>
          </p:cNvSpPr>
          <p:nvPr>
            <p:ph idx="1"/>
          </p:nvPr>
        </p:nvSpPr>
        <p:spPr>
          <a:xfrm>
            <a:off x="990600" y="1219200"/>
            <a:ext cx="8001000" cy="4876800"/>
          </a:xfrm>
        </p:spPr>
        <p:txBody>
          <a:bodyPr/>
          <a:lstStyle/>
          <a:p>
            <a:r>
              <a:rPr lang="en-US"/>
              <a:t>Assumptions for Investors </a:t>
            </a:r>
          </a:p>
          <a:p>
            <a:pPr lvl="1"/>
            <a:r>
              <a:rPr lang="en-US"/>
              <a:t>Consider investments as probability distributions of expected returns over some holding period</a:t>
            </a:r>
          </a:p>
          <a:p>
            <a:pPr lvl="1"/>
            <a:r>
              <a:rPr lang="en-US"/>
              <a:t>Maximize one-period expected utility, which demonstrate diminishing marginal utility of wealth</a:t>
            </a:r>
          </a:p>
          <a:p>
            <a:pPr lvl="1"/>
            <a:r>
              <a:rPr lang="en-US"/>
              <a:t>Estimate the risk of the portfolio on the basis of the variability of expected returns</a:t>
            </a:r>
          </a:p>
          <a:p>
            <a:pPr lvl="1"/>
            <a:r>
              <a:rPr lang="en-US"/>
              <a:t>Base decisions solely on expected return and risk</a:t>
            </a:r>
          </a:p>
          <a:p>
            <a:pPr lvl="1"/>
            <a:r>
              <a:rPr lang="en-US"/>
              <a:t>Prefer higher returns for a given risk level.  Similarly, for a given level of expected returns, investors prefer less risk to more risk</a:t>
            </a:r>
          </a:p>
        </p:txBody>
      </p:sp>
      <p:sp>
        <p:nvSpPr>
          <p:cNvPr id="5" name="Slide Number Placeholder 5"/>
          <p:cNvSpPr>
            <a:spLocks noGrp="1"/>
          </p:cNvSpPr>
          <p:nvPr>
            <p:ph type="sldNum" sz="quarter" idx="11"/>
          </p:nvPr>
        </p:nvSpPr>
        <p:spPr/>
        <p:txBody>
          <a:bodyPr/>
          <a:lstStyle/>
          <a:p>
            <a:r>
              <a:rPr lang="en-US"/>
              <a:t>7-</a:t>
            </a:r>
            <a:fld id="{D0DF9495-CE87-4AE0-9FA5-56724D8A399B}" type="slidenum">
              <a:rPr lang="en-US"/>
              <a:pPr/>
              <a:t>6</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533400" y="381000"/>
            <a:ext cx="8229600" cy="503238"/>
          </a:xfrm>
        </p:spPr>
        <p:txBody>
          <a:bodyPr/>
          <a:lstStyle/>
          <a:p>
            <a:r>
              <a:rPr lang="en-US" b="1"/>
              <a:t>Markowitz Portfolio Theory</a:t>
            </a:r>
          </a:p>
        </p:txBody>
      </p:sp>
      <p:sp>
        <p:nvSpPr>
          <p:cNvPr id="541699" name="Rectangle 3"/>
          <p:cNvSpPr>
            <a:spLocks noGrp="1" noChangeArrowheads="1"/>
          </p:cNvSpPr>
          <p:nvPr>
            <p:ph idx="1"/>
          </p:nvPr>
        </p:nvSpPr>
        <p:spPr>
          <a:xfrm>
            <a:off x="838200" y="1295400"/>
            <a:ext cx="8077200" cy="4876800"/>
          </a:xfrm>
        </p:spPr>
        <p:txBody>
          <a:bodyPr/>
          <a:lstStyle/>
          <a:p>
            <a:r>
              <a:rPr lang="en-US" dirty="0"/>
              <a:t>Using these five assumptions, a single asset or portfolio of assets is considered to be efficient if no other asset or portfolio of assets offers higher expected return with the same (or lower) risk, or lower risk with the same (or higher) expected return.</a:t>
            </a:r>
          </a:p>
        </p:txBody>
      </p:sp>
      <p:sp>
        <p:nvSpPr>
          <p:cNvPr id="5" name="Slide Number Placeholder 5"/>
          <p:cNvSpPr>
            <a:spLocks noGrp="1"/>
          </p:cNvSpPr>
          <p:nvPr>
            <p:ph type="sldNum" sz="quarter" idx="11"/>
          </p:nvPr>
        </p:nvSpPr>
        <p:spPr/>
        <p:txBody>
          <a:bodyPr/>
          <a:lstStyle/>
          <a:p>
            <a:r>
              <a:rPr lang="en-US"/>
              <a:t>7-</a:t>
            </a:r>
            <a:fld id="{F3D2A4C2-2E7D-4320-B42D-356C629C79C3}" type="slidenum">
              <a:rPr lang="en-US"/>
              <a:pPr/>
              <a:t>7</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b="1"/>
              <a:t>Alternative Measures of Risk</a:t>
            </a:r>
          </a:p>
        </p:txBody>
      </p:sp>
      <p:sp>
        <p:nvSpPr>
          <p:cNvPr id="542723" name="Rectangle 3"/>
          <p:cNvSpPr>
            <a:spLocks noGrp="1" noChangeArrowheads="1"/>
          </p:cNvSpPr>
          <p:nvPr>
            <p:ph idx="1"/>
          </p:nvPr>
        </p:nvSpPr>
        <p:spPr>
          <a:xfrm>
            <a:off x="762000" y="1295400"/>
            <a:ext cx="8153400" cy="4876800"/>
          </a:xfrm>
        </p:spPr>
        <p:txBody>
          <a:bodyPr/>
          <a:lstStyle/>
          <a:p>
            <a:r>
              <a:rPr lang="en-US" dirty="0"/>
              <a:t>Variance or standard deviation of expected return</a:t>
            </a:r>
          </a:p>
          <a:p>
            <a:r>
              <a:rPr lang="en-US" dirty="0"/>
              <a:t>Range of returns</a:t>
            </a:r>
          </a:p>
          <a:p>
            <a:r>
              <a:rPr lang="en-US" dirty="0"/>
              <a:t>Returns below expectations</a:t>
            </a:r>
          </a:p>
          <a:p>
            <a:pPr lvl="1"/>
            <a:r>
              <a:rPr lang="en-US" dirty="0" err="1"/>
              <a:t>Semivariance</a:t>
            </a:r>
            <a:r>
              <a:rPr lang="en-US" dirty="0"/>
              <a:t> – a measure that only considers deviations below the mean</a:t>
            </a:r>
          </a:p>
          <a:p>
            <a:pPr lvl="1"/>
            <a:r>
              <a:rPr lang="en-US" dirty="0"/>
              <a:t>These measures of risk implicitly assume that investors want to minimize the damage from returns less than some target rate</a:t>
            </a:r>
          </a:p>
        </p:txBody>
      </p:sp>
      <p:sp>
        <p:nvSpPr>
          <p:cNvPr id="5" name="Slide Number Placeholder 5"/>
          <p:cNvSpPr>
            <a:spLocks noGrp="1"/>
          </p:cNvSpPr>
          <p:nvPr>
            <p:ph type="sldNum" sz="quarter" idx="11"/>
          </p:nvPr>
        </p:nvSpPr>
        <p:spPr/>
        <p:txBody>
          <a:bodyPr/>
          <a:lstStyle/>
          <a:p>
            <a:r>
              <a:rPr lang="en-US"/>
              <a:t>7-</a:t>
            </a:r>
            <a:fld id="{636D999F-5155-4373-83F5-5BA289055938}" type="slidenum">
              <a:rPr lang="en-US"/>
              <a:pPr/>
              <a:t>8</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a:lstStyle/>
          <a:p>
            <a:r>
              <a:rPr lang="en-US" b="1"/>
              <a:t>Alternative Measures of Risk</a:t>
            </a:r>
          </a:p>
        </p:txBody>
      </p:sp>
      <p:sp>
        <p:nvSpPr>
          <p:cNvPr id="635907" name="Rectangle 3"/>
          <p:cNvSpPr>
            <a:spLocks noGrp="1" noChangeArrowheads="1"/>
          </p:cNvSpPr>
          <p:nvPr>
            <p:ph idx="1"/>
          </p:nvPr>
        </p:nvSpPr>
        <p:spPr>
          <a:xfrm>
            <a:off x="838200" y="1295400"/>
            <a:ext cx="8077200" cy="4876800"/>
          </a:xfrm>
        </p:spPr>
        <p:txBody>
          <a:bodyPr/>
          <a:lstStyle/>
          <a:p>
            <a:pPr>
              <a:lnSpc>
                <a:spcPct val="110000"/>
              </a:lnSpc>
            </a:pPr>
            <a:r>
              <a:rPr lang="en-US" dirty="0"/>
              <a:t>The Advantages of Using Standard Deviation of Returns</a:t>
            </a:r>
          </a:p>
          <a:p>
            <a:pPr lvl="1">
              <a:lnSpc>
                <a:spcPct val="110000"/>
              </a:lnSpc>
            </a:pPr>
            <a:r>
              <a:rPr lang="en-US" dirty="0"/>
              <a:t>This measure is somewhat intuitive</a:t>
            </a:r>
          </a:p>
          <a:p>
            <a:pPr lvl="1">
              <a:lnSpc>
                <a:spcPct val="110000"/>
              </a:lnSpc>
            </a:pPr>
            <a:r>
              <a:rPr lang="en-US" dirty="0"/>
              <a:t>It is a correct and widely recognized risk measure </a:t>
            </a:r>
          </a:p>
          <a:p>
            <a:pPr lvl="1">
              <a:lnSpc>
                <a:spcPct val="110000"/>
              </a:lnSpc>
            </a:pPr>
            <a:r>
              <a:rPr lang="en-US" dirty="0"/>
              <a:t>It has been used in most of the theoretical asset pricing models</a:t>
            </a:r>
          </a:p>
        </p:txBody>
      </p:sp>
      <p:sp>
        <p:nvSpPr>
          <p:cNvPr id="5" name="Slide Number Placeholder 5"/>
          <p:cNvSpPr>
            <a:spLocks noGrp="1"/>
          </p:cNvSpPr>
          <p:nvPr>
            <p:ph type="sldNum" sz="quarter" idx="11"/>
          </p:nvPr>
        </p:nvSpPr>
        <p:spPr/>
        <p:txBody>
          <a:bodyPr/>
          <a:lstStyle/>
          <a:p>
            <a:r>
              <a:rPr lang="en-US"/>
              <a:t>7-</a:t>
            </a:r>
            <a:fld id="{57F0F11F-ECE0-43CE-8C67-367C938A199E}" type="slidenum">
              <a:rPr lang="en-US"/>
              <a:pPr/>
              <a:t>9</a:t>
            </a:fld>
            <a:endParaRPr lang="en-US"/>
          </a:p>
        </p:txBody>
      </p:sp>
      <p:sp>
        <p:nvSpPr>
          <p:cNvPr id="2" name="Footer Placeholder 1"/>
          <p:cNvSpPr>
            <a:spLocks noGrp="1"/>
          </p:cNvSpPr>
          <p:nvPr>
            <p:ph type="ftr" sz="quarter" idx="10"/>
          </p:nvPr>
        </p:nvSpPr>
        <p:spPr/>
        <p:txBody>
          <a:bodyPr/>
          <a:lstStyle/>
          <a:p>
            <a:r>
              <a:rPr lang="en-US" smtClean="0"/>
              <a:t> © 2012 Cengage Learning.  All Rights Reserved. May not scanned, copied or duplicated, or posted to a publicly accessible website, in whole or in part.</a:t>
            </a:r>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ampleChapter5.YulongMa">
  <a:themeElements>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fontScheme name="SampleChapter5.Yulong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Chapter5.YulongMa 1">
        <a:dk1>
          <a:srgbClr val="0D6475"/>
        </a:dk1>
        <a:lt1>
          <a:srgbClr val="FFFFFF"/>
        </a:lt1>
        <a:dk2>
          <a:srgbClr val="007976"/>
        </a:dk2>
        <a:lt2>
          <a:srgbClr val="ECEEA2"/>
        </a:lt2>
        <a:accent1>
          <a:srgbClr val="BE9932"/>
        </a:accent1>
        <a:accent2>
          <a:srgbClr val="249258"/>
        </a:accent2>
        <a:accent3>
          <a:srgbClr val="AABEBD"/>
        </a:accent3>
        <a:accent4>
          <a:srgbClr val="DADADA"/>
        </a:accent4>
        <a:accent5>
          <a:srgbClr val="DBCAAD"/>
        </a:accent5>
        <a:accent6>
          <a:srgbClr val="20844F"/>
        </a:accent6>
        <a:hlink>
          <a:srgbClr val="2C5FC4"/>
        </a:hlink>
        <a:folHlink>
          <a:srgbClr val="905FDF"/>
        </a:folHlink>
      </a:clrScheme>
      <a:clrMap bg1="dk2" tx1="lt1" bg2="dk1" tx2="lt2" accent1="accent1" accent2="accent2" accent3="accent3" accent4="accent4" accent5="accent5" accent6="accent6" hlink="hlink" folHlink="folHlink"/>
    </a:extraClrScheme>
    <a:extraClrScheme>
      <a:clrScheme name="SampleChapter5.YulongMa 2">
        <a:dk1>
          <a:srgbClr val="0F3D6B"/>
        </a:dk1>
        <a:lt1>
          <a:srgbClr val="FFFFFF"/>
        </a:lt1>
        <a:dk2>
          <a:srgbClr val="026E94"/>
        </a:dk2>
        <a:lt2>
          <a:srgbClr val="CCFFFF"/>
        </a:lt2>
        <a:accent1>
          <a:srgbClr val="0066CC"/>
        </a:accent1>
        <a:accent2>
          <a:srgbClr val="71B517"/>
        </a:accent2>
        <a:accent3>
          <a:srgbClr val="AABAC8"/>
        </a:accent3>
        <a:accent4>
          <a:srgbClr val="DADADA"/>
        </a:accent4>
        <a:accent5>
          <a:srgbClr val="AAB8E2"/>
        </a:accent5>
        <a:accent6>
          <a:srgbClr val="66A414"/>
        </a:accent6>
        <a:hlink>
          <a:srgbClr val="4C9CE4"/>
        </a:hlink>
        <a:folHlink>
          <a:srgbClr val="5976D3"/>
        </a:folHlink>
      </a:clrScheme>
      <a:clrMap bg1="dk2" tx1="lt1" bg2="dk1" tx2="lt2" accent1="accent1" accent2="accent2" accent3="accent3" accent4="accent4" accent5="accent5" accent6="accent6" hlink="hlink" folHlink="folHlink"/>
    </a:extraClrScheme>
    <a:extraClrScheme>
      <a:clrScheme name="SampleChapter5.YulongMa 3">
        <a:dk1>
          <a:srgbClr val="204376"/>
        </a:dk1>
        <a:lt1>
          <a:srgbClr val="FFFFFF"/>
        </a:lt1>
        <a:dk2>
          <a:srgbClr val="2365BD"/>
        </a:dk2>
        <a:lt2>
          <a:srgbClr val="DDDDDD"/>
        </a:lt2>
        <a:accent1>
          <a:srgbClr val="4981E7"/>
        </a:accent1>
        <a:accent2>
          <a:srgbClr val="8DD9FF"/>
        </a:accent2>
        <a:accent3>
          <a:srgbClr val="ACB8DB"/>
        </a:accent3>
        <a:accent4>
          <a:srgbClr val="DADADA"/>
        </a:accent4>
        <a:accent5>
          <a:srgbClr val="B1C1F1"/>
        </a:accent5>
        <a:accent6>
          <a:srgbClr val="7FC4E7"/>
        </a:accent6>
        <a:hlink>
          <a:srgbClr val="9999FF"/>
        </a:hlink>
        <a:folHlink>
          <a:srgbClr val="3366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1-Test</Template>
  <TotalTime>1962</TotalTime>
  <Pages>8</Pages>
  <Words>2811</Words>
  <Application>Microsoft Office PowerPoint</Application>
  <PresentationFormat>On-screen Show (4:3)</PresentationFormat>
  <Paragraphs>267</Paragraphs>
  <Slides>40</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40</vt:i4>
      </vt:variant>
    </vt:vector>
  </HeadingPairs>
  <TitlesOfParts>
    <vt:vector size="47" baseType="lpstr">
      <vt:lpstr>Arial</vt:lpstr>
      <vt:lpstr>Times New Roman</vt:lpstr>
      <vt:lpstr>Wingdings</vt:lpstr>
      <vt:lpstr>SampleChapter5.YulongMa</vt:lpstr>
      <vt:lpstr>Photo Editor Photo</vt:lpstr>
      <vt:lpstr>Equation</vt:lpstr>
      <vt:lpstr>Worksheet</vt:lpstr>
      <vt:lpstr>Chapter 7: An Introduction to   Portfolio Management</vt:lpstr>
      <vt:lpstr>Some Background Assumptions</vt:lpstr>
      <vt:lpstr>Some Background Assumptions</vt:lpstr>
      <vt:lpstr>Some Background Assumptions</vt:lpstr>
      <vt:lpstr>Markowitz Portfolio Theory</vt:lpstr>
      <vt:lpstr>Markowitz Portfolio Theory</vt:lpstr>
      <vt:lpstr>Markowitz Portfolio Theory</vt:lpstr>
      <vt:lpstr>Alternative Measures of Risk</vt:lpstr>
      <vt:lpstr>Alternative Measures of Risk</vt:lpstr>
      <vt:lpstr>Expected Rates of Return</vt:lpstr>
      <vt:lpstr>Exhibit 7.1</vt:lpstr>
      <vt:lpstr>Expected Rates of Return</vt:lpstr>
      <vt:lpstr>Exhibit 7.2</vt:lpstr>
      <vt:lpstr>Individual Investment Risk Measure</vt:lpstr>
      <vt:lpstr>Individual Investment Risk Measure</vt:lpstr>
      <vt:lpstr>Covariance of Returns</vt:lpstr>
      <vt:lpstr>Exhibit 7.4</vt:lpstr>
      <vt:lpstr>Exhibit 7.7</vt:lpstr>
      <vt:lpstr>Covariance and Correlation</vt:lpstr>
      <vt:lpstr>Correlation Coefficient</vt:lpstr>
      <vt:lpstr>Exhibit 7.8</vt:lpstr>
      <vt:lpstr>Standard Deviation of a Portfolio </vt:lpstr>
      <vt:lpstr>Standard Deviation of a Portfolio </vt:lpstr>
      <vt:lpstr>Standard Deviation of a Portfolio </vt:lpstr>
      <vt:lpstr>Standard Deviation of a Portfolio </vt:lpstr>
      <vt:lpstr>Exhibit 7.10</vt:lpstr>
      <vt:lpstr>Exhibit 7.12</vt:lpstr>
      <vt:lpstr>Standard Deviation of a Portfolio </vt:lpstr>
      <vt:lpstr>Exhibit 7.13</vt:lpstr>
      <vt:lpstr>Standard Deviation of a Portfolio </vt:lpstr>
      <vt:lpstr>Estimation Issues</vt:lpstr>
      <vt:lpstr>Estimation Issues</vt:lpstr>
      <vt:lpstr>Estimation Issues</vt:lpstr>
      <vt:lpstr>The Efficient Frontier</vt:lpstr>
      <vt:lpstr>Exhibit 7.14</vt:lpstr>
      <vt:lpstr>Exhibit 7.15</vt:lpstr>
      <vt:lpstr>Efficient Frontier and Investor Utility</vt:lpstr>
      <vt:lpstr>Efficient Frontier and Investor Utility</vt:lpstr>
      <vt:lpstr>Exhibit 7.16</vt:lpstr>
      <vt:lpstr>The Internet Investments Online</vt:lpstr>
    </vt:vector>
  </TitlesOfParts>
  <Company>Harcourt,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Presentation to accompany Investment Analysis &amp; Portfolio Management, 6e</dc:title>
  <dc:subject>An Introduction to Portfolio Management</dc:subject>
  <dc:creator>Frank K. Reilly &amp; Keith C. Brown</dc:creator>
  <cp:keywords>Lecture</cp:keywords>
  <dc:description/>
  <cp:lastModifiedBy>User</cp:lastModifiedBy>
  <cp:revision>145</cp:revision>
  <cp:lastPrinted>1998-08-13T04:13:10Z</cp:lastPrinted>
  <dcterms:created xsi:type="dcterms:W3CDTF">1998-10-24T16:58:48Z</dcterms:created>
  <dcterms:modified xsi:type="dcterms:W3CDTF">2016-01-19T07:09:16Z</dcterms:modified>
  <cp:category>Finance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Harcourt Brace College Publishers</vt:lpwstr>
  </property>
  <property fmtid="{D5CDD505-2E9C-101B-9397-08002B2CF9AE}" pid="3" name="Editor">
    <vt:lpwstr>Terri House</vt:lpwstr>
  </property>
</Properties>
</file>