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Why do financial institutions exist?</a:t>
            </a:r>
            <a:endParaRPr lang="en-GB" dirty="0"/>
          </a:p>
        </p:txBody>
      </p:sp>
    </p:spTree>
    <p:extLst>
      <p:ext uri="{BB962C8B-B14F-4D97-AF65-F5344CB8AC3E}">
        <p14:creationId xmlns:p14="http://schemas.microsoft.com/office/powerpoint/2010/main" val="2907162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financial intermediaries reduce transaction costs</a:t>
            </a:r>
            <a:endParaRPr lang="en-GB" dirty="0"/>
          </a:p>
        </p:txBody>
      </p:sp>
      <p:sp>
        <p:nvSpPr>
          <p:cNvPr id="3" name="Content Placeholder 2"/>
          <p:cNvSpPr>
            <a:spLocks noGrp="1"/>
          </p:cNvSpPr>
          <p:nvPr>
            <p:ph idx="1"/>
          </p:nvPr>
        </p:nvSpPr>
        <p:spPr/>
        <p:txBody>
          <a:bodyPr/>
          <a:lstStyle/>
          <a:p>
            <a:r>
              <a:rPr lang="en-GB" dirty="0" smtClean="0"/>
              <a:t>Financial intermediaries reduce transaction costs </a:t>
            </a:r>
          </a:p>
          <a:p>
            <a:r>
              <a:rPr lang="en-GB" dirty="0" smtClean="0"/>
              <a:t>Allow small savers and borrowers from the existence of financial markets</a:t>
            </a:r>
            <a:endParaRPr lang="en-GB" dirty="0"/>
          </a:p>
        </p:txBody>
      </p:sp>
    </p:spTree>
    <p:extLst>
      <p:ext uri="{BB962C8B-B14F-4D97-AF65-F5344CB8AC3E}">
        <p14:creationId xmlns:p14="http://schemas.microsoft.com/office/powerpoint/2010/main" val="3552466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Economies of scale</a:t>
            </a:r>
            <a:endParaRPr lang="en-GB" dirty="0"/>
          </a:p>
        </p:txBody>
      </p:sp>
      <p:sp>
        <p:nvSpPr>
          <p:cNvPr id="3" name="Content Placeholder 2"/>
          <p:cNvSpPr>
            <a:spLocks noGrp="1"/>
          </p:cNvSpPr>
          <p:nvPr>
            <p:ph idx="1"/>
          </p:nvPr>
        </p:nvSpPr>
        <p:spPr/>
        <p:txBody>
          <a:bodyPr/>
          <a:lstStyle/>
          <a:p>
            <a:r>
              <a:rPr lang="en-GB" dirty="0" smtClean="0"/>
              <a:t>Bundle the funds of many investors together</a:t>
            </a:r>
          </a:p>
          <a:p>
            <a:r>
              <a:rPr lang="en-GB" dirty="0" smtClean="0"/>
              <a:t>Take advantage of ‘economies of scale’</a:t>
            </a:r>
          </a:p>
          <a:p>
            <a:r>
              <a:rPr lang="en-GB" dirty="0" smtClean="0"/>
              <a:t>Reduce in transaction costs per dollar of investment as the size of transactions increases</a:t>
            </a:r>
          </a:p>
          <a:p>
            <a:r>
              <a:rPr lang="en-GB" dirty="0" smtClean="0"/>
              <a:t>Reduces transaction costs for each individual investor</a:t>
            </a:r>
            <a:endParaRPr lang="en-GB" dirty="0"/>
          </a:p>
        </p:txBody>
      </p:sp>
    </p:spTree>
    <p:extLst>
      <p:ext uri="{BB962C8B-B14F-4D97-AF65-F5344CB8AC3E}">
        <p14:creationId xmlns:p14="http://schemas.microsoft.com/office/powerpoint/2010/main" val="1560327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black"/>
                </a:solidFill>
              </a:rPr>
              <a:t>Economies of scale</a:t>
            </a:r>
            <a:endParaRPr lang="en-GB" dirty="0"/>
          </a:p>
        </p:txBody>
      </p:sp>
      <p:sp>
        <p:nvSpPr>
          <p:cNvPr id="3" name="Content Placeholder 2"/>
          <p:cNvSpPr>
            <a:spLocks noGrp="1"/>
          </p:cNvSpPr>
          <p:nvPr>
            <p:ph idx="1"/>
          </p:nvPr>
        </p:nvSpPr>
        <p:spPr/>
        <p:txBody>
          <a:bodyPr/>
          <a:lstStyle/>
          <a:p>
            <a:r>
              <a:rPr lang="en-GB" dirty="0" smtClean="0"/>
              <a:t>Economies of scale possible because the total cost of carrying out a transaction in financial markets increases only a little as the size of the transaction grows</a:t>
            </a:r>
          </a:p>
          <a:p>
            <a:r>
              <a:rPr lang="en-GB" dirty="0" smtClean="0"/>
              <a:t>Mutual fund</a:t>
            </a:r>
          </a:p>
          <a:p>
            <a:r>
              <a:rPr lang="en-GB" dirty="0" smtClean="0"/>
              <a:t>Sells shares to individuals </a:t>
            </a:r>
          </a:p>
          <a:p>
            <a:r>
              <a:rPr lang="en-GB" dirty="0" smtClean="0"/>
              <a:t>Invests the proceeds in bonds or stocks</a:t>
            </a:r>
            <a:endParaRPr lang="en-GB" dirty="0"/>
          </a:p>
        </p:txBody>
      </p:sp>
    </p:spTree>
    <p:extLst>
      <p:ext uri="{BB962C8B-B14F-4D97-AF65-F5344CB8AC3E}">
        <p14:creationId xmlns:p14="http://schemas.microsoft.com/office/powerpoint/2010/main" val="2680151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Economies of scale</a:t>
            </a:r>
            <a:endParaRPr lang="en-GB" dirty="0"/>
          </a:p>
        </p:txBody>
      </p:sp>
      <p:sp>
        <p:nvSpPr>
          <p:cNvPr id="3" name="Content Placeholder 2"/>
          <p:cNvSpPr>
            <a:spLocks noGrp="1"/>
          </p:cNvSpPr>
          <p:nvPr>
            <p:ph idx="1"/>
          </p:nvPr>
        </p:nvSpPr>
        <p:spPr/>
        <p:txBody>
          <a:bodyPr/>
          <a:lstStyle/>
          <a:p>
            <a:r>
              <a:rPr lang="en-GB" dirty="0" smtClean="0"/>
              <a:t>Lower transaction costs because of economies of scale</a:t>
            </a:r>
          </a:p>
          <a:p>
            <a:r>
              <a:rPr lang="en-GB" dirty="0" smtClean="0"/>
              <a:t>Cost savings are passed on to individual investors after management fees</a:t>
            </a:r>
          </a:p>
          <a:p>
            <a:r>
              <a:rPr lang="en-GB" dirty="0" smtClean="0"/>
              <a:t>Funds are large enough to buy a widely diversified portfolio of securities</a:t>
            </a:r>
          </a:p>
          <a:p>
            <a:r>
              <a:rPr lang="en-GB" dirty="0" smtClean="0"/>
              <a:t>Reduces risk</a:t>
            </a:r>
            <a:endParaRPr lang="en-GB" dirty="0"/>
          </a:p>
        </p:txBody>
      </p:sp>
    </p:spTree>
    <p:extLst>
      <p:ext uri="{BB962C8B-B14F-4D97-AF65-F5344CB8AC3E}">
        <p14:creationId xmlns:p14="http://schemas.microsoft.com/office/powerpoint/2010/main" val="3005219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Expertise</a:t>
            </a:r>
            <a:endParaRPr lang="en-GB" dirty="0"/>
          </a:p>
        </p:txBody>
      </p:sp>
      <p:sp>
        <p:nvSpPr>
          <p:cNvPr id="3" name="Content Placeholder 2"/>
          <p:cNvSpPr>
            <a:spLocks noGrp="1"/>
          </p:cNvSpPr>
          <p:nvPr>
            <p:ph idx="1"/>
          </p:nvPr>
        </p:nvSpPr>
        <p:spPr/>
        <p:txBody>
          <a:bodyPr/>
          <a:lstStyle/>
          <a:p>
            <a:r>
              <a:rPr lang="en-GB" dirty="0" smtClean="0"/>
              <a:t>FI develop expertise to lower transaction costs</a:t>
            </a:r>
          </a:p>
          <a:p>
            <a:r>
              <a:rPr lang="en-GB" dirty="0" smtClean="0"/>
              <a:t>For example, computer technology</a:t>
            </a:r>
          </a:p>
          <a:p>
            <a:r>
              <a:rPr lang="en-GB" dirty="0" smtClean="0"/>
              <a:t>Provide customers liquidity services, customers find easy to conduct transactions</a:t>
            </a:r>
          </a:p>
          <a:p>
            <a:r>
              <a:rPr lang="en-US" altLang="en-US" kern="0" dirty="0">
                <a:solidFill>
                  <a:srgbClr val="000000"/>
                </a:solidFill>
              </a:rPr>
              <a:t>Also provides investors with liquidity, which explains Fact # 3</a:t>
            </a:r>
            <a:endParaRPr lang="en-GB" dirty="0" smtClean="0"/>
          </a:p>
          <a:p>
            <a:endParaRPr lang="en-GB" dirty="0"/>
          </a:p>
        </p:txBody>
      </p:sp>
    </p:spTree>
    <p:extLst>
      <p:ext uri="{BB962C8B-B14F-4D97-AF65-F5344CB8AC3E}">
        <p14:creationId xmlns:p14="http://schemas.microsoft.com/office/powerpoint/2010/main" val="3280006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600" b="1" i="0" u="none" strike="noStrike" kern="0" cap="none" spc="0" normalizeH="0" baseline="0" noProof="0" dirty="0" smtClean="0">
                <a:ln>
                  <a:noFill/>
                </a:ln>
                <a:solidFill>
                  <a:srgbClr val="000000"/>
                </a:solidFill>
                <a:effectLst/>
                <a:uLnTx/>
                <a:uFillTx/>
                <a:latin typeface="Arial"/>
                <a:cs typeface="+mj-cs"/>
              </a:rPr>
              <a:t>Asymmetric Information: Adverse Selection and Moral Hazard</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rPr>
              <a:t>In your introductory finance course, you probably assumed a world of symmetric information—the case where all parties to a transaction or contract have the same information, be that little or a lot</a:t>
            </a:r>
          </a:p>
          <a:p>
            <a:pPr marL="287338" lvl="0" indent="-287338" fontAlgn="base">
              <a:spcBef>
                <a:spcPct val="50000"/>
              </a:spcBef>
              <a:spcAft>
                <a:spcPct val="0"/>
              </a:spcAft>
              <a:buFont typeface="Wingdings" pitchFamily="1" charset="2"/>
              <a:buChar char="§"/>
            </a:pPr>
            <a:r>
              <a:rPr lang="en-US" altLang="en-US" kern="0" dirty="0">
                <a:solidFill>
                  <a:srgbClr val="000000"/>
                </a:solidFill>
              </a:rPr>
              <a:t>In many situations, this is not the case. We refer to this as asymmetric information.</a:t>
            </a:r>
          </a:p>
          <a:p>
            <a:endParaRPr lang="en-GB" dirty="0"/>
          </a:p>
        </p:txBody>
      </p:sp>
    </p:spTree>
    <p:extLst>
      <p:ext uri="{BB962C8B-B14F-4D97-AF65-F5344CB8AC3E}">
        <p14:creationId xmlns:p14="http://schemas.microsoft.com/office/powerpoint/2010/main" val="254019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Asymmetric information</a:t>
            </a:r>
            <a:endParaRPr lang="en-GB" dirty="0"/>
          </a:p>
        </p:txBody>
      </p:sp>
      <p:sp>
        <p:nvSpPr>
          <p:cNvPr id="3" name="Content Placeholder 2"/>
          <p:cNvSpPr>
            <a:spLocks noGrp="1"/>
          </p:cNvSpPr>
          <p:nvPr>
            <p:ph idx="1"/>
          </p:nvPr>
        </p:nvSpPr>
        <p:spPr/>
        <p:txBody>
          <a:bodyPr>
            <a:normAutofit lnSpcReduction="10000"/>
          </a:bodyPr>
          <a:lstStyle/>
          <a:p>
            <a:r>
              <a:rPr lang="en-GB" dirty="0" smtClean="0"/>
              <a:t>Arises when one party’s insufficient knowledge about the other party involved in a transaction</a:t>
            </a:r>
          </a:p>
          <a:p>
            <a:r>
              <a:rPr lang="en-GB" dirty="0" smtClean="0"/>
              <a:t>Makes it impossible to make accurate decisions when conducting the transaction</a:t>
            </a:r>
          </a:p>
          <a:p>
            <a:r>
              <a:rPr lang="en-GB" dirty="0" smtClean="0"/>
              <a:t>For example, managers of a corporation know whether they are honest or have better information about how well their business is doing than the stockholders do</a:t>
            </a:r>
            <a:endParaRPr lang="en-GB" dirty="0"/>
          </a:p>
        </p:txBody>
      </p:sp>
    </p:spTree>
    <p:extLst>
      <p:ext uri="{BB962C8B-B14F-4D97-AF65-F5344CB8AC3E}">
        <p14:creationId xmlns:p14="http://schemas.microsoft.com/office/powerpoint/2010/main" val="1170261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Asymmetric information</a:t>
            </a:r>
            <a:endParaRPr lang="en-GB" dirty="0"/>
          </a:p>
        </p:txBody>
      </p:sp>
      <p:sp>
        <p:nvSpPr>
          <p:cNvPr id="3" name="Content Placeholder 2"/>
          <p:cNvSpPr>
            <a:spLocks noGrp="1"/>
          </p:cNvSpPr>
          <p:nvPr>
            <p:ph idx="1"/>
          </p:nvPr>
        </p:nvSpPr>
        <p:spPr/>
        <p:txBody>
          <a:bodyPr/>
          <a:lstStyle/>
          <a:p>
            <a:r>
              <a:rPr lang="en-GB" dirty="0" smtClean="0"/>
              <a:t>Take two forms:</a:t>
            </a:r>
          </a:p>
          <a:p>
            <a:r>
              <a:rPr lang="en-GB" dirty="0" smtClean="0"/>
              <a:t>1. Adverse selection</a:t>
            </a:r>
          </a:p>
          <a:p>
            <a:r>
              <a:rPr lang="en-GB" dirty="0" smtClean="0"/>
              <a:t>2. Moral hazard</a:t>
            </a:r>
          </a:p>
        </p:txBody>
      </p:sp>
    </p:spTree>
    <p:extLst>
      <p:ext uri="{BB962C8B-B14F-4D97-AF65-F5344CB8AC3E}">
        <p14:creationId xmlns:p14="http://schemas.microsoft.com/office/powerpoint/2010/main" val="1363165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Adverse selection</a:t>
            </a:r>
            <a:endParaRPr lang="en-GB" dirty="0"/>
          </a:p>
        </p:txBody>
      </p:sp>
      <p:sp>
        <p:nvSpPr>
          <p:cNvPr id="3" name="Content Placeholder 2"/>
          <p:cNvSpPr>
            <a:spLocks noGrp="1"/>
          </p:cNvSpPr>
          <p:nvPr>
            <p:ph idx="1"/>
          </p:nvPr>
        </p:nvSpPr>
        <p:spPr/>
        <p:txBody>
          <a:bodyPr/>
          <a:lstStyle/>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Occurs when one party in a transaction has better information than the other party</a:t>
            </a:r>
          </a:p>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Before transaction occurs</a:t>
            </a:r>
          </a:p>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Potential borrowers most likely to produce adverse outcome are ones most likely to seek loan and be </a:t>
            </a:r>
            <a:r>
              <a:rPr lang="en-US" altLang="en-US" u="sng" kern="0" dirty="0">
                <a:solidFill>
                  <a:srgbClr val="000000"/>
                </a:solidFill>
                <a:latin typeface="Arial"/>
              </a:rPr>
              <a:t>selected</a:t>
            </a:r>
          </a:p>
          <a:p>
            <a:endParaRPr lang="en-GB" dirty="0"/>
          </a:p>
        </p:txBody>
      </p:sp>
    </p:spTree>
    <p:extLst>
      <p:ext uri="{BB962C8B-B14F-4D97-AF65-F5344CB8AC3E}">
        <p14:creationId xmlns:p14="http://schemas.microsoft.com/office/powerpoint/2010/main" val="887788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Adverse selection</a:t>
            </a:r>
            <a:endParaRPr lang="en-GB" dirty="0"/>
          </a:p>
        </p:txBody>
      </p:sp>
      <p:sp>
        <p:nvSpPr>
          <p:cNvPr id="3" name="Content Placeholder 2"/>
          <p:cNvSpPr>
            <a:spLocks noGrp="1"/>
          </p:cNvSpPr>
          <p:nvPr>
            <p:ph idx="1"/>
          </p:nvPr>
        </p:nvSpPr>
        <p:spPr/>
        <p:txBody>
          <a:bodyPr/>
          <a:lstStyle/>
          <a:p>
            <a:r>
              <a:rPr lang="en-GB" dirty="0" smtClean="0"/>
              <a:t>For example, big risk takers or outright crooks might be the most eager to take out a loan because they know they are unlikely to pay it back</a:t>
            </a:r>
          </a:p>
          <a:p>
            <a:r>
              <a:rPr lang="en-GB" dirty="0" smtClean="0"/>
              <a:t>Lenders might decide not to make any loans, even though there are good credit risks in the marketplace</a:t>
            </a:r>
            <a:endParaRPr lang="en-GB" dirty="0"/>
          </a:p>
        </p:txBody>
      </p:sp>
    </p:spTree>
    <p:extLst>
      <p:ext uri="{BB962C8B-B14F-4D97-AF65-F5344CB8AC3E}">
        <p14:creationId xmlns:p14="http://schemas.microsoft.com/office/powerpoint/2010/main" val="307939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Basic facts about financial structure throughout the world</a:t>
            </a:r>
            <a:endParaRPr lang="en-GB" dirty="0"/>
          </a:p>
        </p:txBody>
      </p:sp>
      <p:sp>
        <p:nvSpPr>
          <p:cNvPr id="3" name="Content Placeholder 2"/>
          <p:cNvSpPr>
            <a:spLocks noGrp="1"/>
          </p:cNvSpPr>
          <p:nvPr>
            <p:ph idx="1"/>
          </p:nvPr>
        </p:nvSpPr>
        <p:spPr/>
        <p:txBody>
          <a:bodyPr/>
          <a:lstStyle/>
          <a:p>
            <a:r>
              <a:rPr lang="en-GB" dirty="0" smtClean="0"/>
              <a:t>Financial system is complex in both structure and function throughout the world.</a:t>
            </a:r>
          </a:p>
          <a:p>
            <a:r>
              <a:rPr lang="en-GB" dirty="0" smtClean="0"/>
              <a:t>Includes many different types of institutions: banks, insurance companies, mutual funds, stock and bond markets, and so on. </a:t>
            </a:r>
          </a:p>
          <a:p>
            <a:r>
              <a:rPr lang="en-GB" b="1" i="1" dirty="0" smtClean="0"/>
              <a:t>Eight basic facts about financial structure throughout the world.</a:t>
            </a:r>
            <a:endParaRPr lang="en-GB" b="1" i="1" dirty="0"/>
          </a:p>
        </p:txBody>
      </p:sp>
    </p:spTree>
    <p:extLst>
      <p:ext uri="{BB962C8B-B14F-4D97-AF65-F5344CB8AC3E}">
        <p14:creationId xmlns:p14="http://schemas.microsoft.com/office/powerpoint/2010/main" val="4144692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Moral hazard</a:t>
            </a:r>
            <a:endParaRPr lang="en-GB" dirty="0"/>
          </a:p>
        </p:txBody>
      </p:sp>
      <p:sp>
        <p:nvSpPr>
          <p:cNvPr id="3" name="Content Placeholder 2"/>
          <p:cNvSpPr>
            <a:spLocks noGrp="1"/>
          </p:cNvSpPr>
          <p:nvPr>
            <p:ph idx="1"/>
          </p:nvPr>
        </p:nvSpPr>
        <p:spPr/>
        <p:txBody>
          <a:bodyPr/>
          <a:lstStyle/>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Occurs when one party has an incentive to behave differently once an agreement is made between parties</a:t>
            </a:r>
          </a:p>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After transaction occurs</a:t>
            </a:r>
          </a:p>
          <a:p>
            <a:pPr marL="860425" lvl="1" indent="-514350" fontAlgn="base">
              <a:spcBef>
                <a:spcPts val="1200"/>
              </a:spcBef>
              <a:spcAft>
                <a:spcPct val="0"/>
              </a:spcAft>
              <a:buFont typeface="Arial" charset="0"/>
              <a:buAutoNum type="arabicPeriod"/>
            </a:pPr>
            <a:r>
              <a:rPr lang="en-US" altLang="en-US" u="sng" kern="0" dirty="0">
                <a:solidFill>
                  <a:srgbClr val="000000"/>
                </a:solidFill>
                <a:latin typeface="Arial"/>
              </a:rPr>
              <a:t>Hazard</a:t>
            </a:r>
            <a:r>
              <a:rPr lang="en-US" altLang="en-US" kern="0" dirty="0">
                <a:solidFill>
                  <a:srgbClr val="000000"/>
                </a:solidFill>
                <a:latin typeface="Arial"/>
              </a:rPr>
              <a:t> that borrower has incentives to engage in undesirable (</a:t>
            </a:r>
            <a:r>
              <a:rPr lang="en-US" altLang="en-US" u="sng" kern="0" dirty="0">
                <a:solidFill>
                  <a:srgbClr val="000000"/>
                </a:solidFill>
                <a:latin typeface="Arial"/>
              </a:rPr>
              <a:t>immoral</a:t>
            </a:r>
            <a:r>
              <a:rPr lang="en-US" altLang="en-US" kern="0" dirty="0">
                <a:solidFill>
                  <a:srgbClr val="000000"/>
                </a:solidFill>
                <a:latin typeface="Arial"/>
              </a:rPr>
              <a:t>) activities making it more likely that won't pay </a:t>
            </a:r>
            <a:br>
              <a:rPr lang="en-US" altLang="en-US" kern="0" dirty="0">
                <a:solidFill>
                  <a:srgbClr val="000000"/>
                </a:solidFill>
                <a:latin typeface="Arial"/>
              </a:rPr>
            </a:br>
            <a:r>
              <a:rPr lang="en-US" altLang="en-US" kern="0" dirty="0">
                <a:solidFill>
                  <a:srgbClr val="000000"/>
                </a:solidFill>
                <a:latin typeface="Arial"/>
              </a:rPr>
              <a:t>loan back</a:t>
            </a:r>
          </a:p>
          <a:p>
            <a:endParaRPr lang="en-GB" dirty="0"/>
          </a:p>
        </p:txBody>
      </p:sp>
    </p:spTree>
    <p:extLst>
      <p:ext uri="{BB962C8B-B14F-4D97-AF65-F5344CB8AC3E}">
        <p14:creationId xmlns:p14="http://schemas.microsoft.com/office/powerpoint/2010/main" val="3172667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Moral hazard</a:t>
            </a:r>
            <a:endParaRPr lang="en-GB" dirty="0"/>
          </a:p>
        </p:txBody>
      </p:sp>
      <p:sp>
        <p:nvSpPr>
          <p:cNvPr id="3" name="Content Placeholder 2"/>
          <p:cNvSpPr>
            <a:spLocks noGrp="1"/>
          </p:cNvSpPr>
          <p:nvPr>
            <p:ph idx="1"/>
          </p:nvPr>
        </p:nvSpPr>
        <p:spPr/>
        <p:txBody>
          <a:bodyPr/>
          <a:lstStyle/>
          <a:p>
            <a:r>
              <a:rPr lang="en-GB" dirty="0" smtClean="0"/>
              <a:t>For example, after the loan borrowers may take big risks which have high possible returns but increases default risk</a:t>
            </a:r>
            <a:endParaRPr lang="en-GB" dirty="0"/>
          </a:p>
        </p:txBody>
      </p:sp>
    </p:spTree>
    <p:extLst>
      <p:ext uri="{BB962C8B-B14F-4D97-AF65-F5344CB8AC3E}">
        <p14:creationId xmlns:p14="http://schemas.microsoft.com/office/powerpoint/2010/main" val="2540990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600" b="1" i="0" u="none" strike="noStrike" kern="0" cap="none" spc="0" normalizeH="0" baseline="0" noProof="0" dirty="0" smtClean="0">
                <a:ln>
                  <a:noFill/>
                </a:ln>
                <a:solidFill>
                  <a:srgbClr val="000000"/>
                </a:solidFill>
                <a:effectLst/>
                <a:uLnTx/>
                <a:uFillTx/>
                <a:latin typeface="Arial"/>
                <a:cs typeface="+mj-cs"/>
              </a:rPr>
              <a:t>Asymmetric Information: Adverse Selection and Moral Hazard</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The analysis of how asymmetric information problems affect behavior is known as </a:t>
            </a:r>
            <a:r>
              <a:rPr lang="en-US" altLang="en-US" b="1" kern="0" dirty="0">
                <a:solidFill>
                  <a:srgbClr val="000000"/>
                </a:solidFill>
                <a:latin typeface="Arial"/>
              </a:rPr>
              <a:t>agency theory</a:t>
            </a:r>
            <a:r>
              <a:rPr lang="en-US" altLang="en-US" kern="0" dirty="0">
                <a:solidFill>
                  <a:srgbClr val="000000"/>
                </a:solidFill>
                <a:latin typeface="Arial"/>
              </a:rPr>
              <a:t>. </a:t>
            </a:r>
          </a:p>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We will now use these ideas of adverse selection and moral hazard to explain how they influence financial structure.</a:t>
            </a:r>
          </a:p>
          <a:p>
            <a:endParaRPr lang="en-GB" dirty="0"/>
          </a:p>
        </p:txBody>
      </p:sp>
    </p:spTree>
    <p:extLst>
      <p:ext uri="{BB962C8B-B14F-4D97-AF65-F5344CB8AC3E}">
        <p14:creationId xmlns:p14="http://schemas.microsoft.com/office/powerpoint/2010/main" val="537375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000" b="1" i="0" u="none" strike="noStrike" kern="0" cap="none" spc="0" normalizeH="0" baseline="0" noProof="0" dirty="0" smtClean="0">
                <a:ln>
                  <a:noFill/>
                </a:ln>
                <a:solidFill>
                  <a:srgbClr val="000000"/>
                </a:solidFill>
                <a:effectLst/>
                <a:uLnTx/>
                <a:uFillTx/>
                <a:latin typeface="Arial"/>
                <a:cs typeface="+mj-cs"/>
              </a:rPr>
              <a:t>The Lemons Problem: How Adverse Selection Influences Financial Structure</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Lemons Problem in Used Cars</a:t>
            </a:r>
          </a:p>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If we can't distinguish between “good” and “bad” (lemons) used cars, we are willing pay only an </a:t>
            </a:r>
            <a:r>
              <a:rPr lang="en-US" altLang="en-US" u="sng" kern="0" dirty="0">
                <a:solidFill>
                  <a:srgbClr val="000000"/>
                </a:solidFill>
                <a:latin typeface="Arial"/>
              </a:rPr>
              <a:t>average</a:t>
            </a:r>
            <a:r>
              <a:rPr lang="en-US" altLang="en-US" kern="0" dirty="0">
                <a:solidFill>
                  <a:srgbClr val="000000"/>
                </a:solidFill>
                <a:latin typeface="Arial"/>
              </a:rPr>
              <a:t> of good and bad car values</a:t>
            </a:r>
          </a:p>
          <a:p>
            <a:pPr marL="860425" lvl="1" indent="-514350" fontAlgn="base">
              <a:spcBef>
                <a:spcPts val="1200"/>
              </a:spcBef>
              <a:spcAft>
                <a:spcPct val="0"/>
              </a:spcAft>
              <a:buFont typeface="Arial" charset="0"/>
              <a:buAutoNum type="arabicPeriod"/>
            </a:pPr>
            <a:r>
              <a:rPr lang="en-US" altLang="en-US" kern="0" dirty="0">
                <a:solidFill>
                  <a:srgbClr val="000000"/>
                </a:solidFill>
                <a:latin typeface="Arial"/>
              </a:rPr>
              <a:t>Result: Good cars won’t be sold, and the used car market will function inefficiently.</a:t>
            </a:r>
          </a:p>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What helps us avoid this problem with used cars?</a:t>
            </a:r>
          </a:p>
          <a:p>
            <a:endParaRPr lang="en-GB" dirty="0"/>
          </a:p>
        </p:txBody>
      </p:sp>
    </p:spTree>
    <p:extLst>
      <p:ext uri="{BB962C8B-B14F-4D97-AF65-F5344CB8AC3E}">
        <p14:creationId xmlns:p14="http://schemas.microsoft.com/office/powerpoint/2010/main" val="1302318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000" b="1" i="0" u="none" strike="noStrike" kern="0" cap="none" spc="0" normalizeH="0" baseline="0" noProof="0" dirty="0" smtClean="0">
                <a:ln>
                  <a:noFill/>
                </a:ln>
                <a:solidFill>
                  <a:srgbClr val="000000"/>
                </a:solidFill>
                <a:effectLst/>
                <a:uLnTx/>
                <a:uFillTx/>
                <a:latin typeface="Arial"/>
                <a:cs typeface="+mj-cs"/>
              </a:rPr>
              <a:t>The Lemons Problem: How Adverse Selection Influences Financial Structure</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Lemons Problem in Securities Markets</a:t>
            </a:r>
          </a:p>
          <a:p>
            <a:pPr marL="803275" lvl="1" indent="-457200" fontAlgn="base">
              <a:spcBef>
                <a:spcPts val="600"/>
              </a:spcBef>
              <a:spcAft>
                <a:spcPct val="0"/>
              </a:spcAft>
              <a:buFont typeface="Arial" charset="0"/>
              <a:buChar char="─"/>
            </a:pPr>
            <a:r>
              <a:rPr lang="en-US" altLang="en-US" kern="0" dirty="0">
                <a:solidFill>
                  <a:srgbClr val="000000"/>
                </a:solidFill>
                <a:latin typeface="Arial"/>
              </a:rPr>
              <a:t>If we can't distinguish between good and bad securities, willing pay only </a:t>
            </a:r>
            <a:r>
              <a:rPr lang="en-US" altLang="en-US" u="sng" kern="0" dirty="0">
                <a:solidFill>
                  <a:srgbClr val="000000"/>
                </a:solidFill>
                <a:latin typeface="Arial"/>
              </a:rPr>
              <a:t>average</a:t>
            </a:r>
            <a:r>
              <a:rPr lang="en-US" altLang="en-US" kern="0" dirty="0">
                <a:solidFill>
                  <a:srgbClr val="000000"/>
                </a:solidFill>
                <a:latin typeface="Arial"/>
              </a:rPr>
              <a:t> of good and bad securities’ value</a:t>
            </a:r>
          </a:p>
          <a:p>
            <a:pPr marL="803275" lvl="1" indent="-457200" fontAlgn="base">
              <a:spcBef>
                <a:spcPts val="600"/>
              </a:spcBef>
              <a:spcAft>
                <a:spcPct val="0"/>
              </a:spcAft>
              <a:buFont typeface="Arial" charset="0"/>
              <a:buChar char="─"/>
            </a:pPr>
            <a:r>
              <a:rPr lang="en-US" altLang="en-US" kern="0" dirty="0">
                <a:solidFill>
                  <a:srgbClr val="000000"/>
                </a:solidFill>
                <a:latin typeface="Arial"/>
              </a:rPr>
              <a:t>Result: Good securities undervalued and firms won't issue them; bad securities overvalued so too many issued</a:t>
            </a:r>
          </a:p>
          <a:p>
            <a:endParaRPr lang="en-GB" dirty="0"/>
          </a:p>
        </p:txBody>
      </p:sp>
    </p:spTree>
    <p:extLst>
      <p:ext uri="{BB962C8B-B14F-4D97-AF65-F5344CB8AC3E}">
        <p14:creationId xmlns:p14="http://schemas.microsoft.com/office/powerpoint/2010/main" val="2153609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000" b="1" i="0" u="none" strike="noStrike" kern="0" cap="none" spc="0" normalizeH="0" baseline="0" noProof="0" dirty="0" smtClean="0">
                <a:ln>
                  <a:noFill/>
                </a:ln>
                <a:solidFill>
                  <a:srgbClr val="000000"/>
                </a:solidFill>
                <a:effectLst/>
                <a:uLnTx/>
                <a:uFillTx/>
                <a:latin typeface="Arial"/>
                <a:cs typeface="+mj-cs"/>
              </a:rPr>
              <a:t>The Lemons Problem: How Adverse Selection Influences Financial Structure</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defRPr/>
            </a:pPr>
            <a:r>
              <a:rPr lang="en-US" kern="0" dirty="0">
                <a:solidFill>
                  <a:srgbClr val="000000"/>
                </a:solidFill>
                <a:latin typeface="Arial"/>
              </a:rPr>
              <a:t>Lemons Problem in Securities Markets</a:t>
            </a:r>
          </a:p>
          <a:p>
            <a:pPr marL="860425" lvl="1" indent="-514350" fontAlgn="base">
              <a:spcBef>
                <a:spcPts val="600"/>
              </a:spcBef>
              <a:spcAft>
                <a:spcPct val="0"/>
              </a:spcAft>
              <a:buFont typeface="+mj-lt"/>
              <a:buAutoNum type="arabicPeriod" startAt="3"/>
              <a:defRPr/>
            </a:pPr>
            <a:r>
              <a:rPr lang="en-US" kern="0" dirty="0">
                <a:solidFill>
                  <a:srgbClr val="000000"/>
                </a:solidFill>
                <a:latin typeface="Arial"/>
              </a:rPr>
              <a:t>Investors won't want buy bad securities, so market won't function well</a:t>
            </a:r>
          </a:p>
          <a:p>
            <a:pPr marL="803275" lvl="1" indent="-457200" fontAlgn="base">
              <a:spcBef>
                <a:spcPts val="600"/>
              </a:spcBef>
              <a:spcAft>
                <a:spcPct val="0"/>
              </a:spcAft>
              <a:buFont typeface="Arial" pitchFamily="34" charset="0"/>
              <a:buChar char="─"/>
              <a:defRPr/>
            </a:pPr>
            <a:r>
              <a:rPr lang="en-US" kern="0" dirty="0">
                <a:solidFill>
                  <a:srgbClr val="000000"/>
                </a:solidFill>
                <a:latin typeface="Arial"/>
              </a:rPr>
              <a:t>Explains Fact # 1 and # 2 </a:t>
            </a:r>
          </a:p>
          <a:p>
            <a:pPr marL="803275" lvl="1" indent="-457200" fontAlgn="base">
              <a:spcBef>
                <a:spcPts val="600"/>
              </a:spcBef>
              <a:spcAft>
                <a:spcPct val="0"/>
              </a:spcAft>
              <a:buFont typeface="Arial" pitchFamily="34" charset="0"/>
              <a:buChar char="─"/>
              <a:defRPr/>
            </a:pPr>
            <a:r>
              <a:rPr lang="en-US" kern="0" dirty="0">
                <a:solidFill>
                  <a:srgbClr val="000000"/>
                </a:solidFill>
                <a:latin typeface="Arial"/>
              </a:rPr>
              <a:t>Also explains Fact # 6 </a:t>
            </a:r>
            <a:r>
              <a:rPr lang="en-US" kern="0" dirty="0" smtClean="0">
                <a:solidFill>
                  <a:srgbClr val="000000"/>
                </a:solidFill>
                <a:latin typeface="Arial"/>
              </a:rPr>
              <a:t>: </a:t>
            </a:r>
            <a:r>
              <a:rPr lang="en-US" kern="0" dirty="0">
                <a:solidFill>
                  <a:srgbClr val="000000"/>
                </a:solidFill>
                <a:latin typeface="Arial"/>
              </a:rPr>
              <a:t>Less asymmetric info for well known firms, so smaller lemons problem</a:t>
            </a:r>
          </a:p>
          <a:p>
            <a:endParaRPr lang="en-GB" dirty="0"/>
          </a:p>
        </p:txBody>
      </p:sp>
    </p:spTree>
    <p:extLst>
      <p:ext uri="{BB962C8B-B14F-4D97-AF65-F5344CB8AC3E}">
        <p14:creationId xmlns:p14="http://schemas.microsoft.com/office/powerpoint/2010/main" val="3862798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800" b="1" i="0" u="none" strike="noStrike" kern="0" cap="none" spc="0" normalizeH="0" baseline="0" noProof="0" dirty="0" smtClean="0">
                <a:ln>
                  <a:noFill/>
                </a:ln>
                <a:solidFill>
                  <a:srgbClr val="000000"/>
                </a:solidFill>
                <a:effectLst/>
                <a:uLnTx/>
                <a:uFillTx/>
                <a:latin typeface="Arial"/>
                <a:cs typeface="+mj-cs"/>
              </a:rPr>
              <a:t>Tools to Help Solve Adverse Selection (Lemons) Problems</a:t>
            </a:r>
            <a:endParaRPr lang="en-GB" dirty="0"/>
          </a:p>
        </p:txBody>
      </p:sp>
      <p:sp>
        <p:nvSpPr>
          <p:cNvPr id="3" name="Content Placeholder 2"/>
          <p:cNvSpPr>
            <a:spLocks noGrp="1"/>
          </p:cNvSpPr>
          <p:nvPr>
            <p:ph idx="1"/>
          </p:nvPr>
        </p:nvSpPr>
        <p:spPr/>
        <p:txBody>
          <a:bodyPr/>
          <a:lstStyle/>
          <a:p>
            <a:r>
              <a:rPr lang="en-GB" dirty="0" smtClean="0"/>
              <a:t>In the absence of asymmetric information, the lemons problem goes away</a:t>
            </a:r>
          </a:p>
          <a:p>
            <a:r>
              <a:rPr lang="en-GB" dirty="0" smtClean="0"/>
              <a:t>1. Productive production and sale of information</a:t>
            </a:r>
          </a:p>
          <a:p>
            <a:r>
              <a:rPr lang="en-GB" dirty="0" smtClean="0"/>
              <a:t>For example, credit rating agencies, investment advisory services</a:t>
            </a:r>
          </a:p>
          <a:p>
            <a:r>
              <a:rPr lang="en-GB" dirty="0" smtClean="0"/>
              <a:t>Free-rider problem</a:t>
            </a:r>
            <a:endParaRPr lang="en-GB" dirty="0"/>
          </a:p>
        </p:txBody>
      </p:sp>
    </p:spTree>
    <p:extLst>
      <p:ext uri="{BB962C8B-B14F-4D97-AF65-F5344CB8AC3E}">
        <p14:creationId xmlns:p14="http://schemas.microsoft.com/office/powerpoint/2010/main" val="3630015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400" b="1" i="0" u="none" strike="noStrike" kern="0" cap="none" spc="0" normalizeH="0" baseline="0" noProof="0" dirty="0" smtClean="0">
                <a:ln>
                  <a:noFill/>
                </a:ln>
                <a:solidFill>
                  <a:srgbClr val="000000"/>
                </a:solidFill>
                <a:effectLst/>
                <a:uLnTx/>
                <a:uFillTx/>
                <a:latin typeface="Arial"/>
                <a:ea typeface="+mj-ea"/>
                <a:cs typeface="+mj-cs"/>
              </a:rPr>
              <a:t>Tools to Help Solve Adverse Selection (Lemons) Problems</a:t>
            </a:r>
            <a:endParaRPr lang="en-GB" dirty="0"/>
          </a:p>
        </p:txBody>
      </p:sp>
      <p:sp>
        <p:nvSpPr>
          <p:cNvPr id="3" name="Content Placeholder 2"/>
          <p:cNvSpPr>
            <a:spLocks noGrp="1"/>
          </p:cNvSpPr>
          <p:nvPr>
            <p:ph idx="1"/>
          </p:nvPr>
        </p:nvSpPr>
        <p:spPr/>
        <p:txBody>
          <a:bodyPr/>
          <a:lstStyle/>
          <a:p>
            <a:r>
              <a:rPr lang="en-GB" dirty="0" smtClean="0"/>
              <a:t>2. Government regulation to increase information</a:t>
            </a:r>
          </a:p>
          <a:p>
            <a:r>
              <a:rPr lang="en-US" altLang="en-US" kern="0" dirty="0">
                <a:solidFill>
                  <a:srgbClr val="000000"/>
                </a:solidFill>
                <a:latin typeface="+mj-lt"/>
              </a:rPr>
              <a:t>For example, annual audits of public </a:t>
            </a:r>
            <a:r>
              <a:rPr lang="en-US" altLang="en-US" kern="0" dirty="0" smtClean="0">
                <a:solidFill>
                  <a:srgbClr val="000000"/>
                </a:solidFill>
                <a:latin typeface="+mj-lt"/>
              </a:rPr>
              <a:t>corporations</a:t>
            </a:r>
          </a:p>
          <a:p>
            <a:r>
              <a:rPr lang="en-US" kern="0" dirty="0" smtClean="0">
                <a:solidFill>
                  <a:srgbClr val="000000"/>
                </a:solidFill>
                <a:latin typeface="+mj-lt"/>
              </a:rPr>
              <a:t>Asymmetric information problem of adverse selection helps explain why financial markets are among the most heavily regulated sectors in the economy. Fact #5</a:t>
            </a:r>
            <a:endParaRPr lang="en-GB" dirty="0">
              <a:latin typeface="+mj-lt"/>
            </a:endParaRPr>
          </a:p>
        </p:txBody>
      </p:sp>
    </p:spTree>
    <p:extLst>
      <p:ext uri="{BB962C8B-B14F-4D97-AF65-F5344CB8AC3E}">
        <p14:creationId xmlns:p14="http://schemas.microsoft.com/office/powerpoint/2010/main" val="1199989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800" b="1" i="0" u="none" strike="noStrike" kern="0" cap="none" spc="0" normalizeH="0" baseline="0" noProof="0" dirty="0" smtClean="0">
                <a:ln>
                  <a:noFill/>
                </a:ln>
                <a:solidFill>
                  <a:srgbClr val="000000"/>
                </a:solidFill>
                <a:effectLst/>
                <a:uLnTx/>
                <a:uFillTx/>
                <a:latin typeface="Arial"/>
                <a:cs typeface="+mj-cs"/>
              </a:rPr>
              <a:t>Tools to Help Solve Adverse Selection (Lemons) Problems</a:t>
            </a:r>
            <a:endParaRPr lang="en-GB" dirty="0"/>
          </a:p>
        </p:txBody>
      </p:sp>
      <p:sp>
        <p:nvSpPr>
          <p:cNvPr id="3" name="Content Placeholder 2"/>
          <p:cNvSpPr>
            <a:spLocks noGrp="1"/>
          </p:cNvSpPr>
          <p:nvPr>
            <p:ph idx="1"/>
          </p:nvPr>
        </p:nvSpPr>
        <p:spPr/>
        <p:txBody>
          <a:bodyPr/>
          <a:lstStyle/>
          <a:p>
            <a:pPr marL="514350" lvl="0" indent="-514350" fontAlgn="base">
              <a:spcBef>
                <a:spcPct val="50000"/>
              </a:spcBef>
              <a:spcAft>
                <a:spcPct val="0"/>
              </a:spcAft>
              <a:buFont typeface="Arial" charset="0"/>
              <a:buAutoNum type="arabicPeriod" startAt="3"/>
            </a:pPr>
            <a:r>
              <a:rPr lang="en-US" altLang="en-US" kern="0" dirty="0">
                <a:solidFill>
                  <a:srgbClr val="000000"/>
                </a:solidFill>
                <a:latin typeface="Arial"/>
              </a:rPr>
              <a:t>Financial Intermediation</a:t>
            </a:r>
          </a:p>
          <a:p>
            <a:pPr marL="1031875" lvl="1" indent="-457200" fontAlgn="base">
              <a:spcBef>
                <a:spcPts val="600"/>
              </a:spcBef>
              <a:spcAft>
                <a:spcPct val="0"/>
              </a:spcAft>
              <a:buFont typeface="Arial" charset="0"/>
              <a:buChar char="─"/>
            </a:pPr>
            <a:r>
              <a:rPr lang="en-US" altLang="en-US" kern="0" dirty="0">
                <a:solidFill>
                  <a:srgbClr val="000000"/>
                </a:solidFill>
                <a:latin typeface="Arial"/>
              </a:rPr>
              <a:t>Analogy to solution to lemons problem provided by used car dealers</a:t>
            </a:r>
          </a:p>
          <a:p>
            <a:pPr marL="1031875" lvl="1" indent="-457200" fontAlgn="base">
              <a:spcBef>
                <a:spcPts val="600"/>
              </a:spcBef>
              <a:spcAft>
                <a:spcPct val="0"/>
              </a:spcAft>
              <a:buFont typeface="Arial" charset="0"/>
              <a:buChar char="─"/>
            </a:pPr>
            <a:r>
              <a:rPr lang="en-US" altLang="en-US" kern="0" dirty="0">
                <a:solidFill>
                  <a:srgbClr val="000000"/>
                </a:solidFill>
                <a:latin typeface="Arial"/>
              </a:rPr>
              <a:t>Avoid free-rider problem by making private loans (explains Fact # 3 and # </a:t>
            </a:r>
            <a:r>
              <a:rPr lang="en-US" altLang="en-US" kern="0" dirty="0" smtClean="0">
                <a:solidFill>
                  <a:srgbClr val="000000"/>
                </a:solidFill>
                <a:latin typeface="Arial"/>
              </a:rPr>
              <a:t>4</a:t>
            </a:r>
            <a:r>
              <a:rPr lang="en-US" altLang="en-US" kern="0" dirty="0">
                <a:solidFill>
                  <a:srgbClr val="000000"/>
                </a:solidFill>
                <a:latin typeface="Arial"/>
              </a:rPr>
              <a:t>)</a:t>
            </a:r>
          </a:p>
          <a:p>
            <a:pPr marL="1031875" lvl="1" indent="-457200" fontAlgn="base">
              <a:spcBef>
                <a:spcPts val="600"/>
              </a:spcBef>
              <a:spcAft>
                <a:spcPct val="0"/>
              </a:spcAft>
              <a:buFont typeface="Arial" charset="0"/>
              <a:buChar char="─"/>
            </a:pPr>
            <a:r>
              <a:rPr lang="en-US" altLang="en-US" kern="0" dirty="0">
                <a:solidFill>
                  <a:srgbClr val="000000"/>
                </a:solidFill>
                <a:latin typeface="Arial"/>
              </a:rPr>
              <a:t>Also explains fact #6—large firms are more likely to use direct instead of indirect financing</a:t>
            </a:r>
          </a:p>
          <a:p>
            <a:endParaRPr lang="en-GB" dirty="0"/>
          </a:p>
        </p:txBody>
      </p:sp>
    </p:spTree>
    <p:extLst>
      <p:ext uri="{BB962C8B-B14F-4D97-AF65-F5344CB8AC3E}">
        <p14:creationId xmlns:p14="http://schemas.microsoft.com/office/powerpoint/2010/main" val="562894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800" b="1" i="0" u="none" strike="noStrike" kern="0" cap="none" spc="0" normalizeH="0" baseline="0" noProof="0" dirty="0" smtClean="0">
                <a:ln>
                  <a:noFill/>
                </a:ln>
                <a:solidFill>
                  <a:srgbClr val="000000"/>
                </a:solidFill>
                <a:effectLst/>
                <a:uLnTx/>
                <a:uFillTx/>
                <a:latin typeface="Arial"/>
                <a:cs typeface="+mj-cs"/>
              </a:rPr>
              <a:t>Tools to Help Solve Adverse Selection (Lemons) Problems</a:t>
            </a:r>
            <a:endParaRPr lang="en-GB" dirty="0"/>
          </a:p>
        </p:txBody>
      </p:sp>
      <p:sp>
        <p:nvSpPr>
          <p:cNvPr id="3" name="Content Placeholder 2"/>
          <p:cNvSpPr>
            <a:spLocks noGrp="1"/>
          </p:cNvSpPr>
          <p:nvPr>
            <p:ph idx="1"/>
          </p:nvPr>
        </p:nvSpPr>
        <p:spPr/>
        <p:txBody>
          <a:bodyPr/>
          <a:lstStyle/>
          <a:p>
            <a:pPr marL="514350" lvl="0" indent="-514350" fontAlgn="base">
              <a:spcBef>
                <a:spcPct val="50000"/>
              </a:spcBef>
              <a:spcAft>
                <a:spcPct val="0"/>
              </a:spcAft>
              <a:buFont typeface="Arial" charset="0"/>
              <a:buAutoNum type="arabicPeriod" startAt="4"/>
            </a:pPr>
            <a:r>
              <a:rPr lang="en-US" altLang="en-US" kern="0" dirty="0">
                <a:solidFill>
                  <a:srgbClr val="000000"/>
                </a:solidFill>
                <a:latin typeface="Arial"/>
              </a:rPr>
              <a:t>Collateral and Net Worth </a:t>
            </a:r>
          </a:p>
          <a:p>
            <a:pPr marL="1031875" lvl="1" indent="-457200" fontAlgn="base">
              <a:spcBef>
                <a:spcPts val="600"/>
              </a:spcBef>
              <a:spcAft>
                <a:spcPct val="0"/>
              </a:spcAft>
              <a:buFont typeface="Arial" charset="0"/>
              <a:buChar char="─"/>
            </a:pPr>
            <a:r>
              <a:rPr lang="en-US" altLang="en-US" kern="0" dirty="0">
                <a:solidFill>
                  <a:srgbClr val="000000"/>
                </a:solidFill>
                <a:latin typeface="Arial"/>
              </a:rPr>
              <a:t>Explains Fact # 7</a:t>
            </a:r>
            <a:endParaRPr lang="en-GB" dirty="0"/>
          </a:p>
        </p:txBody>
      </p:sp>
    </p:spTree>
    <p:extLst>
      <p:ext uri="{BB962C8B-B14F-4D97-AF65-F5344CB8AC3E}">
        <p14:creationId xmlns:p14="http://schemas.microsoft.com/office/powerpoint/2010/main" val="2696041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Basic facts about financial structure throughout the world</a:t>
            </a:r>
          </a:p>
        </p:txBody>
      </p:sp>
      <p:sp>
        <p:nvSpPr>
          <p:cNvPr id="3" name="Content Placeholder 2"/>
          <p:cNvSpPr>
            <a:spLocks noGrp="1"/>
          </p:cNvSpPr>
          <p:nvPr>
            <p:ph idx="1"/>
          </p:nvPr>
        </p:nvSpPr>
        <p:spPr/>
        <p:txBody>
          <a:bodyPr/>
          <a:lstStyle/>
          <a:p>
            <a:r>
              <a:rPr lang="en-GB" dirty="0" smtClean="0"/>
              <a:t>1. Stocks are not the most important source of external financing for businesses.</a:t>
            </a:r>
          </a:p>
          <a:p>
            <a:r>
              <a:rPr lang="en-GB" dirty="0" smtClean="0"/>
              <a:t>2. Issuing marketable debt and equity securities is not the primary way in which businesses finance their operations. </a:t>
            </a:r>
            <a:endParaRPr lang="en-GB" dirty="0"/>
          </a:p>
        </p:txBody>
      </p:sp>
    </p:spTree>
    <p:extLst>
      <p:ext uri="{BB962C8B-B14F-4D97-AF65-F5344CB8AC3E}">
        <p14:creationId xmlns:p14="http://schemas.microsoft.com/office/powerpoint/2010/main" val="3928030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Affects the Choice Between Debt and Equity Contracts</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Moral Hazard in Equity Contracts: </a:t>
            </a:r>
            <a:br>
              <a:rPr lang="en-US" altLang="en-US" kern="0" dirty="0">
                <a:solidFill>
                  <a:srgbClr val="000000"/>
                </a:solidFill>
                <a:latin typeface="Arial"/>
              </a:rPr>
            </a:br>
            <a:r>
              <a:rPr lang="en-US" altLang="en-US" kern="0" dirty="0">
                <a:solidFill>
                  <a:srgbClr val="000000"/>
                </a:solidFill>
                <a:latin typeface="Arial"/>
              </a:rPr>
              <a:t>the Principal-Agent Problem</a:t>
            </a:r>
          </a:p>
          <a:p>
            <a:pPr marL="860425" lvl="1" indent="-514350" fontAlgn="base">
              <a:spcBef>
                <a:spcPts val="600"/>
              </a:spcBef>
              <a:spcAft>
                <a:spcPct val="0"/>
              </a:spcAft>
              <a:buFont typeface="Arial" charset="0"/>
              <a:buAutoNum type="arabicPeriod"/>
            </a:pPr>
            <a:r>
              <a:rPr lang="en-US" altLang="en-US" kern="0" dirty="0">
                <a:solidFill>
                  <a:srgbClr val="000000"/>
                </a:solidFill>
                <a:latin typeface="Arial"/>
              </a:rPr>
              <a:t>Result of separation of ownership by stockholders (</a:t>
            </a:r>
            <a:r>
              <a:rPr lang="en-US" altLang="en-US" i="1" kern="0" dirty="0">
                <a:solidFill>
                  <a:srgbClr val="000000"/>
                </a:solidFill>
                <a:latin typeface="Arial"/>
              </a:rPr>
              <a:t>principals</a:t>
            </a:r>
            <a:r>
              <a:rPr lang="en-US" altLang="en-US" kern="0" dirty="0">
                <a:solidFill>
                  <a:srgbClr val="000000"/>
                </a:solidFill>
                <a:latin typeface="Arial"/>
              </a:rPr>
              <a:t>) from control by managers (</a:t>
            </a:r>
            <a:r>
              <a:rPr lang="en-US" altLang="en-US" i="1" kern="0" dirty="0">
                <a:solidFill>
                  <a:srgbClr val="000000"/>
                </a:solidFill>
                <a:latin typeface="Arial"/>
              </a:rPr>
              <a:t>agents</a:t>
            </a:r>
            <a:r>
              <a:rPr lang="en-US" altLang="en-US" kern="0" dirty="0">
                <a:solidFill>
                  <a:srgbClr val="000000"/>
                </a:solidFill>
                <a:latin typeface="Arial"/>
              </a:rPr>
              <a:t>)</a:t>
            </a:r>
          </a:p>
          <a:p>
            <a:pPr marL="860425" lvl="1" indent="-514350" fontAlgn="base">
              <a:spcBef>
                <a:spcPts val="600"/>
              </a:spcBef>
              <a:spcAft>
                <a:spcPct val="0"/>
              </a:spcAft>
              <a:buFont typeface="Arial" charset="0"/>
              <a:buAutoNum type="arabicPeriod"/>
            </a:pPr>
            <a:r>
              <a:rPr lang="en-US" altLang="en-US" kern="0" dirty="0">
                <a:solidFill>
                  <a:srgbClr val="000000"/>
                </a:solidFill>
                <a:latin typeface="Arial"/>
              </a:rPr>
              <a:t>Managers act in own rather than stockholders' interest</a:t>
            </a:r>
          </a:p>
          <a:p>
            <a:endParaRPr lang="en-GB" dirty="0"/>
          </a:p>
        </p:txBody>
      </p:sp>
    </p:spTree>
    <p:extLst>
      <p:ext uri="{BB962C8B-B14F-4D97-AF65-F5344CB8AC3E}">
        <p14:creationId xmlns:p14="http://schemas.microsoft.com/office/powerpoint/2010/main" val="3631897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Affects the Choice Between Debt and Equity Contracts</a:t>
            </a:r>
            <a:endParaRPr lang="en-GB" dirty="0"/>
          </a:p>
        </p:txBody>
      </p:sp>
      <p:sp>
        <p:nvSpPr>
          <p:cNvPr id="3" name="Content Placeholder 2"/>
          <p:cNvSpPr>
            <a:spLocks noGrp="1"/>
          </p:cNvSpPr>
          <p:nvPr>
            <p:ph idx="1"/>
          </p:nvPr>
        </p:nvSpPr>
        <p:spPr/>
        <p:txBody>
          <a:bodyPr/>
          <a:lstStyle/>
          <a:p>
            <a:pPr marL="0" lvl="0" indent="0" fontAlgn="base">
              <a:spcBef>
                <a:spcPct val="50000"/>
              </a:spcBef>
              <a:spcAft>
                <a:spcPct val="0"/>
              </a:spcAft>
              <a:buNone/>
            </a:pPr>
            <a:r>
              <a:rPr lang="en-US" altLang="en-US" kern="0" dirty="0">
                <a:solidFill>
                  <a:srgbClr val="000000"/>
                </a:solidFill>
                <a:latin typeface="Arial"/>
              </a:rPr>
              <a:t>An example of this problem is useful. Suppose you become a silent partner in an ice cream store, providing 90% of the equity capital ($9,000). The other owner, Steve, provides the remaining $1,000 and will act as the manager. If Steve works hard, the store will make $50,000 after expenses, and you are entitled to $45,000 of it.</a:t>
            </a:r>
          </a:p>
          <a:p>
            <a:endParaRPr lang="en-GB" dirty="0"/>
          </a:p>
        </p:txBody>
      </p:sp>
    </p:spTree>
    <p:extLst>
      <p:ext uri="{BB962C8B-B14F-4D97-AF65-F5344CB8AC3E}">
        <p14:creationId xmlns:p14="http://schemas.microsoft.com/office/powerpoint/2010/main" val="19882803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Affects the Choice Between Debt and Equity Contracts</a:t>
            </a:r>
            <a:endParaRPr lang="en-GB" dirty="0"/>
          </a:p>
        </p:txBody>
      </p:sp>
      <p:sp>
        <p:nvSpPr>
          <p:cNvPr id="3" name="Content Placeholder 2"/>
          <p:cNvSpPr>
            <a:spLocks noGrp="1"/>
          </p:cNvSpPr>
          <p:nvPr>
            <p:ph idx="1"/>
          </p:nvPr>
        </p:nvSpPr>
        <p:spPr/>
        <p:txBody>
          <a:bodyPr/>
          <a:lstStyle/>
          <a:p>
            <a:pPr marL="0" lvl="0" indent="0" fontAlgn="base">
              <a:spcBef>
                <a:spcPct val="50000"/>
              </a:spcBef>
              <a:spcAft>
                <a:spcPct val="0"/>
              </a:spcAft>
              <a:buNone/>
            </a:pPr>
            <a:r>
              <a:rPr lang="en-US" altLang="en-US" kern="0" dirty="0">
                <a:solidFill>
                  <a:srgbClr val="000000"/>
                </a:solidFill>
                <a:latin typeface="Arial"/>
              </a:rPr>
              <a:t>However, Steve doesn’t really value the $5,000 (his part), so he goes to the beach, relaxes, and even spends some of the “profit” on art for his office. How do you, as a 90% owner, give Steve the proper incentives to work hard?</a:t>
            </a:r>
          </a:p>
          <a:p>
            <a:endParaRPr lang="en-GB" dirty="0"/>
          </a:p>
        </p:txBody>
      </p:sp>
    </p:spTree>
    <p:extLst>
      <p:ext uri="{BB962C8B-B14F-4D97-AF65-F5344CB8AC3E}">
        <p14:creationId xmlns:p14="http://schemas.microsoft.com/office/powerpoint/2010/main" val="19470843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Affects the Choice Between Debt and Equity Contracts</a:t>
            </a:r>
            <a:endParaRPr lang="en-GB" dirty="0"/>
          </a:p>
        </p:txBody>
      </p:sp>
      <p:sp>
        <p:nvSpPr>
          <p:cNvPr id="3" name="Content Placeholder 2"/>
          <p:cNvSpPr>
            <a:spLocks noGrp="1"/>
          </p:cNvSpPr>
          <p:nvPr>
            <p:ph idx="1"/>
          </p:nvPr>
        </p:nvSpPr>
        <p:spPr/>
        <p:txBody>
          <a:bodyPr>
            <a:normAutofit lnSpcReduction="10000"/>
          </a:bodyPr>
          <a:lstStyle/>
          <a:p>
            <a:pPr marL="287338" lvl="0" indent="-287338" fontAlgn="base">
              <a:spcBef>
                <a:spcPct val="50000"/>
              </a:spcBef>
              <a:spcAft>
                <a:spcPct val="0"/>
              </a:spcAft>
              <a:buFont typeface="Wingdings" pitchFamily="1" charset="2"/>
              <a:buChar char="§"/>
              <a:defRPr/>
            </a:pPr>
            <a:r>
              <a:rPr lang="en-US" kern="0" dirty="0">
                <a:solidFill>
                  <a:srgbClr val="000000"/>
                </a:solidFill>
                <a:latin typeface="Arial"/>
              </a:rPr>
              <a:t>Tolls to Help Solve the Principal-Agent Problem</a:t>
            </a:r>
          </a:p>
          <a:p>
            <a:pPr marL="860425" lvl="1" indent="-514350" fontAlgn="base">
              <a:spcBef>
                <a:spcPts val="600"/>
              </a:spcBef>
              <a:spcAft>
                <a:spcPct val="0"/>
              </a:spcAft>
              <a:buFont typeface="+mj-lt"/>
              <a:buAutoNum type="arabicPeriod"/>
              <a:defRPr/>
            </a:pPr>
            <a:r>
              <a:rPr lang="en-US" kern="0" spc="-50" dirty="0">
                <a:solidFill>
                  <a:srgbClr val="000000"/>
                </a:solidFill>
                <a:latin typeface="Arial"/>
              </a:rPr>
              <a:t>Production of Information: Monitoring</a:t>
            </a:r>
          </a:p>
          <a:p>
            <a:pPr marL="860425" lvl="1" indent="-514350" fontAlgn="base">
              <a:spcBef>
                <a:spcPts val="600"/>
              </a:spcBef>
              <a:spcAft>
                <a:spcPct val="0"/>
              </a:spcAft>
              <a:buFont typeface="+mj-lt"/>
              <a:buAutoNum type="arabicPeriod"/>
              <a:defRPr/>
            </a:pPr>
            <a:r>
              <a:rPr lang="en-US" kern="0" spc="-50" dirty="0">
                <a:solidFill>
                  <a:srgbClr val="000000"/>
                </a:solidFill>
                <a:latin typeface="Arial"/>
              </a:rPr>
              <a:t>Government Regulation to Increase Information</a:t>
            </a:r>
          </a:p>
          <a:p>
            <a:pPr marL="860425" lvl="1" indent="-514350" fontAlgn="base">
              <a:spcBef>
                <a:spcPts val="600"/>
              </a:spcBef>
              <a:spcAft>
                <a:spcPct val="0"/>
              </a:spcAft>
              <a:buFont typeface="+mj-lt"/>
              <a:buAutoNum type="arabicPeriod"/>
              <a:defRPr/>
            </a:pPr>
            <a:r>
              <a:rPr lang="en-US" kern="0" spc="-50" dirty="0">
                <a:solidFill>
                  <a:srgbClr val="000000"/>
                </a:solidFill>
                <a:latin typeface="Arial"/>
              </a:rPr>
              <a:t>Financial Intermediation (</a:t>
            </a:r>
            <a:r>
              <a:rPr lang="en-US" kern="0" spc="-50" dirty="0" err="1">
                <a:solidFill>
                  <a:srgbClr val="000000"/>
                </a:solidFill>
                <a:latin typeface="Arial"/>
              </a:rPr>
              <a:t>e.g</a:t>
            </a:r>
            <a:r>
              <a:rPr lang="en-US" kern="0" spc="-50" dirty="0">
                <a:solidFill>
                  <a:srgbClr val="000000"/>
                </a:solidFill>
                <a:latin typeface="Arial"/>
              </a:rPr>
              <a:t>, venture capital)</a:t>
            </a:r>
          </a:p>
          <a:p>
            <a:pPr marL="860425" lvl="1" indent="-514350" fontAlgn="base">
              <a:spcBef>
                <a:spcPts val="600"/>
              </a:spcBef>
              <a:spcAft>
                <a:spcPct val="0"/>
              </a:spcAft>
              <a:buFont typeface="+mj-lt"/>
              <a:buAutoNum type="arabicPeriod"/>
              <a:defRPr/>
            </a:pPr>
            <a:r>
              <a:rPr lang="en-US" kern="0" spc="-50" dirty="0">
                <a:solidFill>
                  <a:srgbClr val="000000"/>
                </a:solidFill>
                <a:latin typeface="Arial"/>
              </a:rPr>
              <a:t>Debt Contracts</a:t>
            </a:r>
          </a:p>
          <a:p>
            <a:pPr marL="287338" lvl="0" indent="-287338" fontAlgn="base">
              <a:spcBef>
                <a:spcPct val="50000"/>
              </a:spcBef>
              <a:spcAft>
                <a:spcPct val="0"/>
              </a:spcAft>
              <a:buFont typeface="Wingdings" pitchFamily="1" charset="2"/>
              <a:buChar char="§"/>
              <a:defRPr/>
            </a:pPr>
            <a:r>
              <a:rPr lang="en-US" kern="0" dirty="0">
                <a:solidFill>
                  <a:srgbClr val="000000"/>
                </a:solidFill>
                <a:latin typeface="Arial"/>
              </a:rPr>
              <a:t>Explains Fact # 1, </a:t>
            </a:r>
            <a:r>
              <a:rPr lang="en-US" kern="0" dirty="0" smtClean="0">
                <a:solidFill>
                  <a:srgbClr val="000000"/>
                </a:solidFill>
                <a:latin typeface="Arial"/>
              </a:rPr>
              <a:t>Why </a:t>
            </a:r>
            <a:r>
              <a:rPr lang="en-US" kern="0" dirty="0">
                <a:solidFill>
                  <a:srgbClr val="000000"/>
                </a:solidFill>
                <a:latin typeface="Arial"/>
              </a:rPr>
              <a:t>debt is used more than equity</a:t>
            </a:r>
          </a:p>
          <a:p>
            <a:endParaRPr lang="en-GB" dirty="0"/>
          </a:p>
        </p:txBody>
      </p:sp>
    </p:spTree>
    <p:extLst>
      <p:ext uri="{BB962C8B-B14F-4D97-AF65-F5344CB8AC3E}">
        <p14:creationId xmlns:p14="http://schemas.microsoft.com/office/powerpoint/2010/main" val="2086290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Influences Financial Structure in Debt Markets</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Even with the advantages just described, debt is still subject to moral hazard. In fact, debt may create an incentive to take on very risky projects. This is important to understand. Let’s looks at a simple example.</a:t>
            </a:r>
          </a:p>
          <a:p>
            <a:endParaRPr lang="en-GB" dirty="0"/>
          </a:p>
        </p:txBody>
      </p:sp>
    </p:spTree>
    <p:extLst>
      <p:ext uri="{BB962C8B-B14F-4D97-AF65-F5344CB8AC3E}">
        <p14:creationId xmlns:p14="http://schemas.microsoft.com/office/powerpoint/2010/main" val="4280075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Influences Financial Structure in Debt Markets</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Most debt contracts require the borrower to pay a fixed amount (interest) and keep any cash flow above this amount.</a:t>
            </a:r>
          </a:p>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For example, what if a firm owes $100 in interest, but only has $90? It is essentially bankrupt. The firm “has nothing to lose” by looking for “risky” projects to raise the needed cash.</a:t>
            </a:r>
          </a:p>
          <a:p>
            <a:endParaRPr lang="en-GB" dirty="0"/>
          </a:p>
        </p:txBody>
      </p:sp>
    </p:spTree>
    <p:extLst>
      <p:ext uri="{BB962C8B-B14F-4D97-AF65-F5344CB8AC3E}">
        <p14:creationId xmlns:p14="http://schemas.microsoft.com/office/powerpoint/2010/main" val="1362182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Influences Financial Structure in Debt Markets</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Tools to Help Solve Moral Hazard in </a:t>
            </a:r>
            <a:br>
              <a:rPr lang="en-US" altLang="en-US" kern="0" dirty="0">
                <a:solidFill>
                  <a:srgbClr val="000000"/>
                </a:solidFill>
                <a:latin typeface="Arial"/>
              </a:rPr>
            </a:br>
            <a:r>
              <a:rPr lang="en-US" altLang="en-US" kern="0" dirty="0">
                <a:solidFill>
                  <a:srgbClr val="000000"/>
                </a:solidFill>
                <a:latin typeface="Arial"/>
              </a:rPr>
              <a:t>Debt Contracts</a:t>
            </a:r>
          </a:p>
          <a:p>
            <a:pPr marL="860425" lvl="1" indent="-514350" fontAlgn="base">
              <a:spcBef>
                <a:spcPts val="600"/>
              </a:spcBef>
              <a:spcAft>
                <a:spcPct val="0"/>
              </a:spcAft>
              <a:buFont typeface="Arial" charset="0"/>
              <a:buAutoNum type="arabicPeriod"/>
            </a:pPr>
            <a:r>
              <a:rPr lang="en-US" altLang="en-US" kern="0" dirty="0">
                <a:solidFill>
                  <a:srgbClr val="000000"/>
                </a:solidFill>
                <a:latin typeface="Arial"/>
              </a:rPr>
              <a:t>Net Worth and Collateral</a:t>
            </a:r>
          </a:p>
          <a:p>
            <a:pPr marL="860425" lvl="1" indent="-514350" fontAlgn="base">
              <a:spcBef>
                <a:spcPts val="600"/>
              </a:spcBef>
              <a:spcAft>
                <a:spcPct val="0"/>
              </a:spcAft>
              <a:buFont typeface="Arial" charset="0"/>
              <a:buAutoNum type="arabicPeriod"/>
            </a:pPr>
            <a:r>
              <a:rPr lang="en-US" altLang="en-US" kern="0" dirty="0">
                <a:solidFill>
                  <a:srgbClr val="000000"/>
                </a:solidFill>
                <a:latin typeface="Arial"/>
              </a:rPr>
              <a:t>Monitoring and Enforcement of Restrictive Covenants. Examples are covenants that …</a:t>
            </a:r>
          </a:p>
          <a:p>
            <a:pPr lvl="2" indent="-292100" fontAlgn="base">
              <a:spcBef>
                <a:spcPts val="600"/>
              </a:spcBef>
              <a:spcAft>
                <a:spcPct val="0"/>
              </a:spcAft>
              <a:buFont typeface="Arial" charset="0"/>
              <a:buChar char="•"/>
            </a:pPr>
            <a:r>
              <a:rPr lang="en-US" altLang="en-US" kern="0" dirty="0">
                <a:solidFill>
                  <a:srgbClr val="000000"/>
                </a:solidFill>
                <a:latin typeface="Arial"/>
              </a:rPr>
              <a:t>discourage undesirable behavior</a:t>
            </a:r>
          </a:p>
          <a:p>
            <a:pPr lvl="2" indent="-292100" fontAlgn="base">
              <a:spcBef>
                <a:spcPts val="600"/>
              </a:spcBef>
              <a:spcAft>
                <a:spcPct val="0"/>
              </a:spcAft>
              <a:buFont typeface="Arial" charset="0"/>
              <a:buChar char="•"/>
            </a:pPr>
            <a:r>
              <a:rPr lang="en-US" altLang="en-US" kern="0" dirty="0">
                <a:solidFill>
                  <a:srgbClr val="000000"/>
                </a:solidFill>
                <a:latin typeface="Arial"/>
              </a:rPr>
              <a:t>encourage desirable behavior</a:t>
            </a:r>
          </a:p>
          <a:p>
            <a:pPr lvl="2" indent="-292100" fontAlgn="base">
              <a:spcBef>
                <a:spcPts val="600"/>
              </a:spcBef>
              <a:spcAft>
                <a:spcPct val="0"/>
              </a:spcAft>
              <a:buFont typeface="Arial" charset="0"/>
              <a:buChar char="•"/>
            </a:pPr>
            <a:r>
              <a:rPr lang="en-US" altLang="en-US" kern="0" dirty="0">
                <a:solidFill>
                  <a:srgbClr val="000000"/>
                </a:solidFill>
                <a:latin typeface="Arial"/>
              </a:rPr>
              <a:t>keep collateral valuable</a:t>
            </a:r>
          </a:p>
          <a:p>
            <a:pPr lvl="2" indent="-292100" fontAlgn="base">
              <a:spcBef>
                <a:spcPts val="600"/>
              </a:spcBef>
              <a:spcAft>
                <a:spcPct val="0"/>
              </a:spcAft>
              <a:buFont typeface="Arial" charset="0"/>
              <a:buChar char="•"/>
            </a:pPr>
            <a:r>
              <a:rPr lang="en-US" altLang="en-US" kern="0" dirty="0">
                <a:solidFill>
                  <a:srgbClr val="000000"/>
                </a:solidFill>
                <a:latin typeface="Arial"/>
              </a:rPr>
              <a:t>provide information</a:t>
            </a:r>
          </a:p>
          <a:p>
            <a:endParaRPr lang="en-GB" dirty="0"/>
          </a:p>
        </p:txBody>
      </p:sp>
    </p:spTree>
    <p:extLst>
      <p:ext uri="{BB962C8B-B14F-4D97-AF65-F5344CB8AC3E}">
        <p14:creationId xmlns:p14="http://schemas.microsoft.com/office/powerpoint/2010/main" val="39300618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How Moral Hazard Influences Financial Structure in Debt Markets</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Tools to Help Solve Moral Hazard in </a:t>
            </a:r>
            <a:br>
              <a:rPr lang="en-US" altLang="en-US" kern="0" dirty="0">
                <a:solidFill>
                  <a:srgbClr val="000000"/>
                </a:solidFill>
                <a:latin typeface="Arial"/>
              </a:rPr>
            </a:br>
            <a:r>
              <a:rPr lang="en-US" altLang="en-US" kern="0" dirty="0">
                <a:solidFill>
                  <a:srgbClr val="000000"/>
                </a:solidFill>
                <a:latin typeface="Arial"/>
              </a:rPr>
              <a:t>Debt Contracts</a:t>
            </a:r>
          </a:p>
          <a:p>
            <a:pPr marL="860425" lvl="1" indent="-514350" fontAlgn="base">
              <a:spcBef>
                <a:spcPts val="600"/>
              </a:spcBef>
              <a:spcAft>
                <a:spcPct val="0"/>
              </a:spcAft>
              <a:buFont typeface="Arial" charset="0"/>
              <a:buAutoNum type="arabicPeriod" startAt="3"/>
            </a:pPr>
            <a:r>
              <a:rPr lang="en-US" altLang="en-US" kern="0" dirty="0">
                <a:solidFill>
                  <a:srgbClr val="000000"/>
                </a:solidFill>
                <a:latin typeface="Arial"/>
              </a:rPr>
              <a:t>Financial Intermediation—banks and other intermediaries have special advantages </a:t>
            </a:r>
            <a:br>
              <a:rPr lang="en-US" altLang="en-US" kern="0" dirty="0">
                <a:solidFill>
                  <a:srgbClr val="000000"/>
                </a:solidFill>
                <a:latin typeface="Arial"/>
              </a:rPr>
            </a:br>
            <a:r>
              <a:rPr lang="en-US" altLang="en-US" kern="0" dirty="0">
                <a:solidFill>
                  <a:srgbClr val="000000"/>
                </a:solidFill>
                <a:latin typeface="Arial"/>
              </a:rPr>
              <a:t>in monitoring</a:t>
            </a:r>
          </a:p>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Explains Facts # 1–4</a:t>
            </a:r>
            <a:endParaRPr lang="en-GB" dirty="0"/>
          </a:p>
        </p:txBody>
      </p:sp>
    </p:spTree>
    <p:extLst>
      <p:ext uri="{BB962C8B-B14F-4D97-AF65-F5344CB8AC3E}">
        <p14:creationId xmlns:p14="http://schemas.microsoft.com/office/powerpoint/2010/main" val="13568211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z="3200" smtClean="0"/>
              <a:t>Asymmetric Information Problems and Tools to Solve Them</a:t>
            </a:r>
          </a:p>
        </p:txBody>
      </p:sp>
      <p:pic>
        <p:nvPicPr>
          <p:cNvPr id="37891" name="Picture 2" descr="G:\MishkinEakins_PPT\MishinEakins_PPT\Art\Ch07\tab0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75" y="1489075"/>
            <a:ext cx="5908675"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8594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800" b="1" i="0" u="none" strike="noStrike" kern="0" cap="none" spc="0" normalizeH="0" baseline="0" noProof="0" dirty="0" smtClean="0">
                <a:ln>
                  <a:noFill/>
                </a:ln>
                <a:solidFill>
                  <a:srgbClr val="000000"/>
                </a:solidFill>
                <a:effectLst/>
                <a:uLnTx/>
                <a:uFillTx/>
                <a:latin typeface="Arial"/>
                <a:cs typeface="+mj-cs"/>
              </a:rPr>
              <a:t>Conflicts of Interest</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defRPr/>
            </a:pPr>
            <a:r>
              <a:rPr lang="en-US" kern="0" spc="-50" dirty="0">
                <a:solidFill>
                  <a:srgbClr val="000000"/>
                </a:solidFill>
                <a:latin typeface="Arial"/>
              </a:rPr>
              <a:t>Conflicts of interest are a type of moral hazard that occurs when a person or institution has multiple interests, and serving one interest is detrimental to the other.</a:t>
            </a:r>
          </a:p>
          <a:p>
            <a:pPr marL="287338" lvl="0" indent="-287338" fontAlgn="base">
              <a:spcBef>
                <a:spcPts val="1200"/>
              </a:spcBef>
              <a:spcAft>
                <a:spcPct val="0"/>
              </a:spcAft>
              <a:buFont typeface="Wingdings" pitchFamily="1" charset="2"/>
              <a:buChar char="§"/>
              <a:defRPr/>
            </a:pPr>
            <a:r>
              <a:rPr lang="en-US" kern="0" dirty="0">
                <a:solidFill>
                  <a:srgbClr val="000000"/>
                </a:solidFill>
                <a:latin typeface="Arial"/>
              </a:rPr>
              <a:t>Three classic conflicts developed in financial institutions. Looking at these closely offers insight in avoiding these conflicts in the future.</a:t>
            </a:r>
          </a:p>
          <a:p>
            <a:endParaRPr lang="en-GB" dirty="0"/>
          </a:p>
        </p:txBody>
      </p:sp>
    </p:spTree>
    <p:extLst>
      <p:ext uri="{BB962C8B-B14F-4D97-AF65-F5344CB8AC3E}">
        <p14:creationId xmlns:p14="http://schemas.microsoft.com/office/powerpoint/2010/main" val="165414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Basic facts about financial structure throughout the world</a:t>
            </a:r>
          </a:p>
        </p:txBody>
      </p:sp>
      <p:sp>
        <p:nvSpPr>
          <p:cNvPr id="3" name="Content Placeholder 2"/>
          <p:cNvSpPr>
            <a:spLocks noGrp="1"/>
          </p:cNvSpPr>
          <p:nvPr>
            <p:ph idx="1"/>
          </p:nvPr>
        </p:nvSpPr>
        <p:spPr/>
        <p:txBody>
          <a:bodyPr>
            <a:normAutofit lnSpcReduction="10000"/>
          </a:bodyPr>
          <a:lstStyle/>
          <a:p>
            <a:pPr marL="514350" lvl="0" indent="-514350" fontAlgn="base">
              <a:spcBef>
                <a:spcPct val="50000"/>
              </a:spcBef>
              <a:spcAft>
                <a:spcPct val="0"/>
              </a:spcAft>
              <a:buFont typeface="Arial" charset="0"/>
              <a:buAutoNum type="arabicPeriod" startAt="3"/>
            </a:pPr>
            <a:r>
              <a:rPr lang="en-US" altLang="en-US" kern="0" dirty="0">
                <a:solidFill>
                  <a:srgbClr val="000000"/>
                </a:solidFill>
                <a:latin typeface="Arial"/>
              </a:rPr>
              <a:t>Indirect finance, which involves the activities of financial intermediaries, is many times more important than direct finance, in which businesses raise funds directly from lenders in financial markets.</a:t>
            </a:r>
          </a:p>
          <a:p>
            <a:pPr marL="514350" lvl="0" indent="-514350" fontAlgn="base">
              <a:spcBef>
                <a:spcPct val="50000"/>
              </a:spcBef>
              <a:spcAft>
                <a:spcPct val="0"/>
              </a:spcAft>
              <a:buFont typeface="Arial" charset="0"/>
              <a:buAutoNum type="arabicPeriod" startAt="3"/>
            </a:pPr>
            <a:r>
              <a:rPr lang="en-US" altLang="en-US" kern="0" dirty="0">
                <a:solidFill>
                  <a:srgbClr val="000000"/>
                </a:solidFill>
                <a:latin typeface="Arial"/>
              </a:rPr>
              <a:t>Financial intermediaries, particularly banks, are the most important source of external funds used to finance businesses</a:t>
            </a:r>
            <a:endParaRPr lang="en-GB" dirty="0"/>
          </a:p>
          <a:p>
            <a:endParaRPr lang="en-GB" dirty="0"/>
          </a:p>
        </p:txBody>
      </p:sp>
    </p:spTree>
    <p:extLst>
      <p:ext uri="{BB962C8B-B14F-4D97-AF65-F5344CB8AC3E}">
        <p14:creationId xmlns:p14="http://schemas.microsoft.com/office/powerpoint/2010/main" val="29024852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Conflicts of Interest: </a:t>
            </a:r>
            <a:r>
              <a:rPr kumimoji="0" lang="en-US" altLang="en-US" sz="3200" b="1" i="0" u="sng" strike="noStrike" kern="0" cap="none" spc="0" normalizeH="0" baseline="0" noProof="0" dirty="0" smtClean="0">
                <a:ln>
                  <a:noFill/>
                </a:ln>
                <a:solidFill>
                  <a:srgbClr val="000000"/>
                </a:solidFill>
                <a:effectLst/>
                <a:uLnTx/>
                <a:uFillTx/>
                <a:latin typeface="Arial"/>
                <a:cs typeface="+mj-cs"/>
              </a:rPr>
              <a:t>Underwriting</a:t>
            </a:r>
            <a:r>
              <a:rPr kumimoji="0" lang="en-US" altLang="en-US" sz="3200" b="1" i="0" u="none" strike="noStrike" kern="0" cap="none" spc="0" normalizeH="0" baseline="0" noProof="0" dirty="0" smtClean="0">
                <a:ln>
                  <a:noFill/>
                </a:ln>
                <a:solidFill>
                  <a:srgbClr val="000000"/>
                </a:solidFill>
                <a:effectLst/>
                <a:uLnTx/>
                <a:uFillTx/>
                <a:latin typeface="Arial"/>
                <a:cs typeface="+mj-cs"/>
              </a:rPr>
              <a:t> and </a:t>
            </a:r>
            <a:r>
              <a:rPr kumimoji="0" lang="en-US" altLang="en-US" sz="3200" b="1" i="0" u="sng" strike="noStrike" kern="0" cap="none" spc="0" normalizeH="0" baseline="0" noProof="0" dirty="0" smtClean="0">
                <a:ln>
                  <a:noFill/>
                </a:ln>
                <a:solidFill>
                  <a:srgbClr val="000000"/>
                </a:solidFill>
                <a:effectLst/>
                <a:uLnTx/>
                <a:uFillTx/>
                <a:latin typeface="Arial"/>
                <a:cs typeface="+mj-cs"/>
              </a:rPr>
              <a:t>Research</a:t>
            </a:r>
            <a:r>
              <a:rPr kumimoji="0" lang="en-US" altLang="en-US" sz="3200" b="1" i="0" u="none" strike="noStrike" kern="0" cap="none" spc="0" normalizeH="0" baseline="0" noProof="0" dirty="0" smtClean="0">
                <a:ln>
                  <a:noFill/>
                </a:ln>
                <a:solidFill>
                  <a:srgbClr val="000000"/>
                </a:solidFill>
                <a:effectLst/>
                <a:uLnTx/>
                <a:uFillTx/>
                <a:latin typeface="Arial"/>
                <a:cs typeface="+mj-cs"/>
              </a:rPr>
              <a:t> in Investment Banking</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Investment banks may both </a:t>
            </a:r>
            <a:r>
              <a:rPr kumimoji="0" lang="en-US" altLang="en-US" sz="2800" b="0" i="0" u="sng" strike="noStrike" kern="0" cap="none" spc="0" normalizeH="0" baseline="0" noProof="0" dirty="0" smtClean="0">
                <a:ln>
                  <a:noFill/>
                </a:ln>
                <a:solidFill>
                  <a:srgbClr val="000000"/>
                </a:solidFill>
                <a:effectLst/>
                <a:uLnTx/>
                <a:uFillTx/>
                <a:latin typeface="Arial"/>
                <a:cs typeface="+mn-cs"/>
              </a:rPr>
              <a:t>research</a:t>
            </a:r>
            <a:r>
              <a:rPr kumimoji="0" lang="en-US" altLang="en-US" sz="2800" b="0" i="0" u="none" strike="noStrike" kern="0" cap="none" spc="0" normalizeH="0" baseline="0" noProof="0" dirty="0" smtClean="0">
                <a:ln>
                  <a:noFill/>
                </a:ln>
                <a:solidFill>
                  <a:srgbClr val="000000"/>
                </a:solidFill>
                <a:effectLst/>
                <a:uLnTx/>
                <a:uFillTx/>
                <a:latin typeface="Arial"/>
                <a:cs typeface="+mn-cs"/>
              </a:rPr>
              <a:t> companies with public securities, as well as </a:t>
            </a:r>
            <a:r>
              <a:rPr kumimoji="0" lang="en-US" altLang="en-US" sz="2800" b="0" i="0" u="sng" strike="noStrike" kern="0" cap="none" spc="0" normalizeH="0" baseline="0" noProof="0" dirty="0" smtClean="0">
                <a:ln>
                  <a:noFill/>
                </a:ln>
                <a:solidFill>
                  <a:srgbClr val="000000"/>
                </a:solidFill>
                <a:effectLst/>
                <a:uLnTx/>
                <a:uFillTx/>
                <a:latin typeface="Arial"/>
                <a:cs typeface="+mn-cs"/>
              </a:rPr>
              <a:t>underwrite</a:t>
            </a:r>
            <a:r>
              <a:rPr kumimoji="0" lang="en-US" altLang="en-US" sz="2800" b="0" i="0" u="none" strike="noStrike" kern="0" cap="none" spc="0" normalizeH="0" baseline="0" noProof="0" dirty="0" smtClean="0">
                <a:ln>
                  <a:noFill/>
                </a:ln>
                <a:solidFill>
                  <a:srgbClr val="000000"/>
                </a:solidFill>
                <a:effectLst/>
                <a:uLnTx/>
                <a:uFillTx/>
                <a:latin typeface="Arial"/>
                <a:cs typeface="+mn-cs"/>
              </a:rPr>
              <a:t> securities for companies for sale to the public.</a:t>
            </a:r>
          </a:p>
          <a:p>
            <a:pPr marL="287338" lvl="0" indent="-287338" fontAlgn="base">
              <a:spcBef>
                <a:spcPct val="500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Research is expected to be unbiased and accurate, reflecting the facts about the firm. It is used by the public to form investment choices.</a:t>
            </a:r>
          </a:p>
          <a:p>
            <a:pPr marL="287338" lvl="0" indent="-287338" fontAlgn="base">
              <a:spcBef>
                <a:spcPct val="500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Underwriters will have an easier time if research is positive. Underwriters can better serve the firm going public if the firm’s outlook is optimistic.</a:t>
            </a:r>
          </a:p>
          <a:p>
            <a:endParaRPr lang="en-GB" dirty="0"/>
          </a:p>
        </p:txBody>
      </p:sp>
    </p:spTree>
    <p:extLst>
      <p:ext uri="{BB962C8B-B14F-4D97-AF65-F5344CB8AC3E}">
        <p14:creationId xmlns:p14="http://schemas.microsoft.com/office/powerpoint/2010/main" val="33076386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Conflicts of Interest: </a:t>
            </a:r>
            <a:r>
              <a:rPr kumimoji="0" lang="en-US" altLang="en-US" sz="3200" b="1" i="0" u="sng" strike="noStrike" kern="0" cap="none" spc="0" normalizeH="0" baseline="0" noProof="0" dirty="0" smtClean="0">
                <a:ln>
                  <a:noFill/>
                </a:ln>
                <a:solidFill>
                  <a:srgbClr val="000000"/>
                </a:solidFill>
                <a:effectLst/>
                <a:uLnTx/>
                <a:uFillTx/>
                <a:latin typeface="Arial"/>
                <a:cs typeface="+mj-cs"/>
              </a:rPr>
              <a:t>Underwriting</a:t>
            </a:r>
            <a:r>
              <a:rPr kumimoji="0" lang="en-US" altLang="en-US" sz="3200" b="1" i="0" u="none" strike="noStrike" kern="0" cap="none" spc="0" normalizeH="0" baseline="0" noProof="0" dirty="0" smtClean="0">
                <a:ln>
                  <a:noFill/>
                </a:ln>
                <a:solidFill>
                  <a:srgbClr val="000000"/>
                </a:solidFill>
                <a:effectLst/>
                <a:uLnTx/>
                <a:uFillTx/>
                <a:latin typeface="Arial"/>
                <a:cs typeface="+mj-cs"/>
              </a:rPr>
              <a:t> and </a:t>
            </a:r>
            <a:r>
              <a:rPr kumimoji="0" lang="en-US" altLang="en-US" sz="3200" b="1" i="0" u="sng" strike="noStrike" kern="0" cap="none" spc="0" normalizeH="0" baseline="0" noProof="0" dirty="0" smtClean="0">
                <a:ln>
                  <a:noFill/>
                </a:ln>
                <a:solidFill>
                  <a:srgbClr val="000000"/>
                </a:solidFill>
                <a:effectLst/>
                <a:uLnTx/>
                <a:uFillTx/>
                <a:latin typeface="Arial"/>
                <a:cs typeface="+mj-cs"/>
              </a:rPr>
              <a:t>Research</a:t>
            </a:r>
            <a:r>
              <a:rPr kumimoji="0" lang="en-US" altLang="en-US" sz="3200" b="1" i="0" u="none" strike="noStrike" kern="0" cap="none" spc="0" normalizeH="0" baseline="0" noProof="0" dirty="0" smtClean="0">
                <a:ln>
                  <a:noFill/>
                </a:ln>
                <a:solidFill>
                  <a:srgbClr val="000000"/>
                </a:solidFill>
                <a:effectLst/>
                <a:uLnTx/>
                <a:uFillTx/>
                <a:latin typeface="Arial"/>
                <a:cs typeface="+mj-cs"/>
              </a:rPr>
              <a:t> in Investment Banking</a:t>
            </a:r>
            <a:endParaRPr lang="en-GB" dirty="0"/>
          </a:p>
        </p:txBody>
      </p:sp>
      <p:sp>
        <p:nvSpPr>
          <p:cNvPr id="3" name="Content Placeholder 2"/>
          <p:cNvSpPr>
            <a:spLocks noGrp="1"/>
          </p:cNvSpPr>
          <p:nvPr>
            <p:ph idx="1"/>
          </p:nvPr>
        </p:nvSpPr>
        <p:spPr/>
        <p:txBody>
          <a:bodyPr>
            <a:normAutofit lnSpcReduction="10000"/>
          </a:bodyPr>
          <a:lstStyle/>
          <a:p>
            <a:pPr marL="287338" lvl="0" indent="-287338" fontAlgn="base">
              <a:spcBef>
                <a:spcPct val="500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Research is expected to be unbiased and accurate, reflecting facts about the firm. It is used by the public to form investment choices.</a:t>
            </a:r>
          </a:p>
          <a:p>
            <a:pPr marL="287338" lvl="0" indent="-287338" fontAlgn="base">
              <a:spcBef>
                <a:spcPts val="12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Underwriters can command a better price for securities issued by a firm if the firm’s outlook is optimistic.</a:t>
            </a:r>
          </a:p>
          <a:p>
            <a:pPr marL="287338" lvl="0" indent="-287338" fontAlgn="base">
              <a:spcBef>
                <a:spcPts val="12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An investment bank acting as both a </a:t>
            </a:r>
            <a:r>
              <a:rPr kumimoji="0" lang="en-US" altLang="en-US" sz="2800" b="0" i="0" u="sng" strike="noStrike" kern="0" cap="none" spc="0" normalizeH="0" baseline="0" noProof="0" dirty="0" smtClean="0">
                <a:ln>
                  <a:noFill/>
                </a:ln>
                <a:solidFill>
                  <a:srgbClr val="000000"/>
                </a:solidFill>
                <a:effectLst/>
                <a:uLnTx/>
                <a:uFillTx/>
                <a:latin typeface="Arial"/>
                <a:cs typeface="+mn-cs"/>
              </a:rPr>
              <a:t>researcher</a:t>
            </a:r>
            <a:r>
              <a:rPr kumimoji="0" lang="en-US" altLang="en-US" sz="2800" b="0" i="0" u="none" strike="noStrike" kern="0" cap="none" spc="0" normalizeH="0" baseline="0" noProof="0" dirty="0" smtClean="0">
                <a:ln>
                  <a:noFill/>
                </a:ln>
                <a:solidFill>
                  <a:srgbClr val="000000"/>
                </a:solidFill>
                <a:effectLst/>
                <a:uLnTx/>
                <a:uFillTx/>
                <a:latin typeface="Arial"/>
                <a:cs typeface="+mn-cs"/>
              </a:rPr>
              <a:t> and </a:t>
            </a:r>
            <a:r>
              <a:rPr kumimoji="0" lang="en-US" altLang="en-US" sz="2800" b="0" i="0" u="sng" strike="noStrike" kern="0" cap="none" spc="0" normalizeH="0" baseline="0" noProof="0" dirty="0" smtClean="0">
                <a:ln>
                  <a:noFill/>
                </a:ln>
                <a:solidFill>
                  <a:srgbClr val="000000"/>
                </a:solidFill>
                <a:effectLst/>
                <a:uLnTx/>
                <a:uFillTx/>
                <a:latin typeface="Arial"/>
                <a:cs typeface="+mn-cs"/>
              </a:rPr>
              <a:t>underwriter</a:t>
            </a:r>
            <a:r>
              <a:rPr kumimoji="0" lang="en-US" altLang="en-US" sz="2800" b="0" i="0" u="none" strike="noStrike" kern="0" cap="none" spc="0" normalizeH="0" baseline="0" noProof="0" dirty="0" smtClean="0">
                <a:ln>
                  <a:noFill/>
                </a:ln>
                <a:solidFill>
                  <a:srgbClr val="000000"/>
                </a:solidFill>
                <a:effectLst/>
                <a:uLnTx/>
                <a:uFillTx/>
                <a:latin typeface="Arial"/>
                <a:cs typeface="+mn-cs"/>
              </a:rPr>
              <a:t> of securities for companies clearly has a conflict—serve the interest of the issuing firm or the public?</a:t>
            </a:r>
          </a:p>
          <a:p>
            <a:endParaRPr lang="en-GB" dirty="0"/>
          </a:p>
        </p:txBody>
      </p:sp>
    </p:spTree>
    <p:extLst>
      <p:ext uri="{BB962C8B-B14F-4D97-AF65-F5344CB8AC3E}">
        <p14:creationId xmlns:p14="http://schemas.microsoft.com/office/powerpoint/2010/main" val="18257242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200" b="1" i="0" u="none" strike="noStrike" kern="0" cap="none" spc="0" normalizeH="0" baseline="0" noProof="0" dirty="0" smtClean="0">
                <a:ln>
                  <a:noFill/>
                </a:ln>
                <a:solidFill>
                  <a:srgbClr val="000000"/>
                </a:solidFill>
                <a:effectLst/>
                <a:uLnTx/>
                <a:uFillTx/>
                <a:latin typeface="Arial"/>
                <a:cs typeface="+mj-cs"/>
              </a:rPr>
              <a:t>Conflicts of Interest: </a:t>
            </a:r>
            <a:r>
              <a:rPr kumimoji="0" lang="en-US" altLang="en-US" sz="3200" b="1" i="0" u="sng" strike="noStrike" kern="0" cap="none" spc="0" normalizeH="0" baseline="0" noProof="0" dirty="0" smtClean="0">
                <a:ln>
                  <a:noFill/>
                </a:ln>
                <a:solidFill>
                  <a:srgbClr val="000000"/>
                </a:solidFill>
                <a:effectLst/>
                <a:uLnTx/>
                <a:uFillTx/>
                <a:latin typeface="Arial"/>
                <a:cs typeface="+mj-cs"/>
              </a:rPr>
              <a:t>Underwriting</a:t>
            </a:r>
            <a:r>
              <a:rPr kumimoji="0" lang="en-US" altLang="en-US" sz="3200" b="1" i="0" u="none" strike="noStrike" kern="0" cap="none" spc="0" normalizeH="0" baseline="0" noProof="0" dirty="0" smtClean="0">
                <a:ln>
                  <a:noFill/>
                </a:ln>
                <a:solidFill>
                  <a:srgbClr val="000000"/>
                </a:solidFill>
                <a:effectLst/>
                <a:uLnTx/>
                <a:uFillTx/>
                <a:latin typeface="Arial"/>
                <a:cs typeface="+mj-cs"/>
              </a:rPr>
              <a:t> and </a:t>
            </a:r>
            <a:r>
              <a:rPr kumimoji="0" lang="en-US" altLang="en-US" sz="3200" b="1" i="0" u="sng" strike="noStrike" kern="0" cap="none" spc="0" normalizeH="0" baseline="0" noProof="0" dirty="0" smtClean="0">
                <a:ln>
                  <a:noFill/>
                </a:ln>
                <a:solidFill>
                  <a:srgbClr val="000000"/>
                </a:solidFill>
                <a:effectLst/>
                <a:uLnTx/>
                <a:uFillTx/>
                <a:latin typeface="Arial"/>
                <a:cs typeface="+mj-cs"/>
              </a:rPr>
              <a:t>Research</a:t>
            </a:r>
            <a:r>
              <a:rPr kumimoji="0" lang="en-US" altLang="en-US" sz="3200" b="1" i="0" u="none" strike="noStrike" kern="0" cap="none" spc="0" normalizeH="0" baseline="0" noProof="0" dirty="0" smtClean="0">
                <a:ln>
                  <a:noFill/>
                </a:ln>
                <a:solidFill>
                  <a:srgbClr val="000000"/>
                </a:solidFill>
                <a:effectLst/>
                <a:uLnTx/>
                <a:uFillTx/>
                <a:latin typeface="Arial"/>
                <a:cs typeface="+mj-cs"/>
              </a:rPr>
              <a:t> in Investment Banking</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During the tech boom, research reports were clearly distorted to please issuers. Firms with no hope of ever earning a profit received favorable research.</a:t>
            </a:r>
          </a:p>
          <a:p>
            <a:pPr marL="287338" lvl="0" indent="-287338" fontAlgn="base">
              <a:spcBef>
                <a:spcPct val="50000"/>
              </a:spcBef>
              <a:spcAft>
                <a:spcPct val="0"/>
              </a:spcAft>
              <a:buFont typeface="Wingdings" pitchFamily="1" charset="2"/>
              <a:buChar char="§"/>
            </a:pPr>
            <a:r>
              <a:rPr lang="en-US" altLang="en-US" kern="0" dirty="0">
                <a:solidFill>
                  <a:srgbClr val="000000"/>
                </a:solidFill>
                <a:latin typeface="Arial"/>
              </a:rPr>
              <a:t>This also lead to </a:t>
            </a:r>
            <a:r>
              <a:rPr lang="en-US" altLang="en-US" b="1" kern="0" dirty="0">
                <a:solidFill>
                  <a:srgbClr val="000000"/>
                </a:solidFill>
                <a:latin typeface="Arial"/>
              </a:rPr>
              <a:t>spinning</a:t>
            </a:r>
            <a:r>
              <a:rPr lang="en-US" altLang="en-US" kern="0" dirty="0">
                <a:solidFill>
                  <a:srgbClr val="000000"/>
                </a:solidFill>
                <a:latin typeface="Arial"/>
              </a:rPr>
              <a:t>, where underpriced equity was allocated to executives who would promise future business to the investment bank. </a:t>
            </a:r>
          </a:p>
          <a:p>
            <a:endParaRPr lang="en-GB" dirty="0"/>
          </a:p>
        </p:txBody>
      </p:sp>
    </p:spTree>
    <p:extLst>
      <p:ext uri="{BB962C8B-B14F-4D97-AF65-F5344CB8AC3E}">
        <p14:creationId xmlns:p14="http://schemas.microsoft.com/office/powerpoint/2010/main" val="20994312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600" b="1" i="0" u="none" strike="noStrike" kern="0" cap="none" spc="0" normalizeH="0" baseline="0" noProof="0" dirty="0" smtClean="0">
                <a:ln>
                  <a:noFill/>
                </a:ln>
                <a:solidFill>
                  <a:srgbClr val="000000"/>
                </a:solidFill>
                <a:effectLst/>
                <a:uLnTx/>
                <a:uFillTx/>
                <a:latin typeface="Arial"/>
                <a:cs typeface="+mj-cs"/>
              </a:rPr>
              <a:t>Conflicts of Interest: </a:t>
            </a:r>
            <a:r>
              <a:rPr kumimoji="0" lang="en-US" altLang="en-US" sz="3600" b="1" i="0" u="sng" strike="noStrike" kern="0" cap="none" spc="0" normalizeH="0" baseline="0" noProof="0" dirty="0" smtClean="0">
                <a:ln>
                  <a:noFill/>
                </a:ln>
                <a:solidFill>
                  <a:srgbClr val="000000"/>
                </a:solidFill>
                <a:effectLst/>
                <a:uLnTx/>
                <a:uFillTx/>
                <a:latin typeface="Arial"/>
                <a:cs typeface="+mj-cs"/>
              </a:rPr>
              <a:t>Auditing</a:t>
            </a:r>
            <a:r>
              <a:rPr kumimoji="0" lang="en-US" altLang="en-US" sz="3600" b="1" i="0" u="none" strike="noStrike" kern="0" cap="none" spc="0" normalizeH="0" baseline="0" noProof="0" dirty="0" smtClean="0">
                <a:ln>
                  <a:noFill/>
                </a:ln>
                <a:solidFill>
                  <a:srgbClr val="000000"/>
                </a:solidFill>
                <a:effectLst/>
                <a:uLnTx/>
                <a:uFillTx/>
                <a:latin typeface="Arial"/>
                <a:cs typeface="+mj-cs"/>
              </a:rPr>
              <a:t> and </a:t>
            </a:r>
            <a:r>
              <a:rPr kumimoji="0" lang="en-US" altLang="en-US" sz="3600" b="1" i="0" u="sng" strike="noStrike" kern="0" cap="none" spc="0" normalizeH="0" baseline="0" noProof="0" dirty="0" smtClean="0">
                <a:ln>
                  <a:noFill/>
                </a:ln>
                <a:solidFill>
                  <a:srgbClr val="000000"/>
                </a:solidFill>
                <a:effectLst/>
                <a:uLnTx/>
                <a:uFillTx/>
                <a:latin typeface="Arial"/>
                <a:cs typeface="+mj-cs"/>
              </a:rPr>
              <a:t>Consulting</a:t>
            </a:r>
            <a:r>
              <a:rPr kumimoji="0" lang="en-US" altLang="en-US" sz="3600" b="1" i="0" u="none" strike="noStrike" kern="0" cap="none" spc="0" normalizeH="0" baseline="0" noProof="0" dirty="0" smtClean="0">
                <a:ln>
                  <a:noFill/>
                </a:ln>
                <a:solidFill>
                  <a:srgbClr val="000000"/>
                </a:solidFill>
                <a:effectLst/>
                <a:uLnTx/>
                <a:uFillTx/>
                <a:latin typeface="Arial"/>
                <a:cs typeface="+mj-cs"/>
              </a:rPr>
              <a:t> in Accounting Firms</a:t>
            </a:r>
            <a:endParaRPr lang="en-GB" dirty="0"/>
          </a:p>
        </p:txBody>
      </p:sp>
      <p:sp>
        <p:nvSpPr>
          <p:cNvPr id="3" name="Content Placeholder 2"/>
          <p:cNvSpPr>
            <a:spLocks noGrp="1"/>
          </p:cNvSpPr>
          <p:nvPr>
            <p:ph idx="1"/>
          </p:nvPr>
        </p:nvSpPr>
        <p:spPr/>
        <p:txBody>
          <a:bodyPr>
            <a:normAutofit fontScale="92500" lnSpcReduction="10000"/>
          </a:bodyPr>
          <a:lstStyle/>
          <a:p>
            <a:pPr>
              <a:spcBef>
                <a:spcPts val="1200"/>
              </a:spcBef>
            </a:pPr>
            <a:r>
              <a:rPr lang="en-US" altLang="en-US" dirty="0" smtClean="0"/>
              <a:t>Auditors check the assets and books of a firm for the quality and accuracy of the information. The objective in an unbiased opinion of the firm’s financial health.</a:t>
            </a:r>
          </a:p>
          <a:p>
            <a:pPr>
              <a:spcBef>
                <a:spcPts val="1200"/>
              </a:spcBef>
            </a:pPr>
            <a:r>
              <a:rPr lang="en-US" altLang="en-US" dirty="0" smtClean="0"/>
              <a:t>Consultants, for a fee, help firms with variety of managerial, strategic, and operational projects.</a:t>
            </a:r>
          </a:p>
          <a:p>
            <a:pPr>
              <a:spcBef>
                <a:spcPts val="1200"/>
              </a:spcBef>
            </a:pPr>
            <a:r>
              <a:rPr lang="en-US" altLang="en-US" dirty="0" smtClean="0"/>
              <a:t>An auditor acting as both an auditor and consultant for a firm clearly is not objective, especially if the consulting fees exceed the auditing fees.</a:t>
            </a:r>
          </a:p>
          <a:p>
            <a:endParaRPr lang="en-GB" dirty="0"/>
          </a:p>
        </p:txBody>
      </p:sp>
    </p:spTree>
    <p:extLst>
      <p:ext uri="{BB962C8B-B14F-4D97-AF65-F5344CB8AC3E}">
        <p14:creationId xmlns:p14="http://schemas.microsoft.com/office/powerpoint/2010/main" val="31016752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Conflicts of Interest: </a:t>
            </a:r>
            <a:r>
              <a:rPr lang="en-US" altLang="en-US" sz="3600" u="sng" dirty="0" smtClean="0"/>
              <a:t>Credit Assessment</a:t>
            </a:r>
            <a:r>
              <a:rPr lang="en-US" altLang="en-US" sz="3600" dirty="0" smtClean="0"/>
              <a:t> and </a:t>
            </a:r>
            <a:r>
              <a:rPr lang="en-US" altLang="en-US" sz="3600" u="sng" dirty="0" smtClean="0"/>
              <a:t>Consulting</a:t>
            </a:r>
            <a:r>
              <a:rPr lang="en-US" altLang="en-US" sz="3600" dirty="0" smtClean="0"/>
              <a:t> in Rating Agencies</a:t>
            </a:r>
            <a:endParaRPr lang="en-GB" sz="3600" dirty="0"/>
          </a:p>
        </p:txBody>
      </p:sp>
      <p:sp>
        <p:nvSpPr>
          <p:cNvPr id="3" name="Content Placeholder 2"/>
          <p:cNvSpPr>
            <a:spLocks noGrp="1"/>
          </p:cNvSpPr>
          <p:nvPr>
            <p:ph idx="1"/>
          </p:nvPr>
        </p:nvSpPr>
        <p:spPr/>
        <p:txBody>
          <a:bodyPr>
            <a:normAutofit fontScale="92500" lnSpcReduction="10000"/>
          </a:bodyPr>
          <a:lstStyle/>
          <a:p>
            <a:pPr>
              <a:defRPr/>
            </a:pPr>
            <a:r>
              <a:rPr lang="en-US" dirty="0"/>
              <a:t>Rating agencies assign a credit rating to a security issuance of a firm based on projected cash flow, assets pledged, etc. The rating helps determine the riskiness of a security.</a:t>
            </a:r>
          </a:p>
          <a:p>
            <a:pPr>
              <a:defRPr/>
            </a:pPr>
            <a:r>
              <a:rPr lang="en-US" dirty="0"/>
              <a:t>Consultants, for a fee, help firms with variety of managerial, strategic, and operational projects.</a:t>
            </a:r>
          </a:p>
          <a:p>
            <a:pPr>
              <a:defRPr/>
            </a:pPr>
            <a:r>
              <a:rPr lang="en-US" spc="-50" dirty="0"/>
              <a:t>An rating agency acting as both an rater and consultant for a firm clearly is not objective, especially if the consulting fees exceed the rating fees.</a:t>
            </a:r>
          </a:p>
          <a:p>
            <a:endParaRPr lang="en-GB" dirty="0"/>
          </a:p>
        </p:txBody>
      </p:sp>
    </p:spTree>
    <p:extLst>
      <p:ext uri="{BB962C8B-B14F-4D97-AF65-F5344CB8AC3E}">
        <p14:creationId xmlns:p14="http://schemas.microsoft.com/office/powerpoint/2010/main" val="28572500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000" b="1" i="0" u="none" strike="noStrike" kern="0" cap="none" spc="0" normalizeH="0" baseline="0" noProof="0" dirty="0" smtClean="0">
                <a:ln>
                  <a:noFill/>
                </a:ln>
                <a:solidFill>
                  <a:srgbClr val="000000"/>
                </a:solidFill>
                <a:effectLst/>
                <a:uLnTx/>
                <a:uFillTx/>
                <a:latin typeface="Arial"/>
                <a:cs typeface="+mj-cs"/>
              </a:rPr>
              <a:t>Conflicts of Interest: </a:t>
            </a:r>
            <a:r>
              <a:rPr kumimoji="0" lang="en-US" altLang="en-US" sz="3000" b="1" i="0" u="sng" strike="noStrike" kern="0" cap="none" spc="0" normalizeH="0" baseline="0" noProof="0" dirty="0" smtClean="0">
                <a:ln>
                  <a:noFill/>
                </a:ln>
                <a:solidFill>
                  <a:srgbClr val="000000"/>
                </a:solidFill>
                <a:effectLst/>
                <a:uLnTx/>
                <a:uFillTx/>
                <a:latin typeface="Arial"/>
                <a:cs typeface="+mj-cs"/>
              </a:rPr>
              <a:t>Credit Assessment</a:t>
            </a:r>
            <a:r>
              <a:rPr kumimoji="0" lang="en-US" altLang="en-US" sz="3000" b="1" i="0" u="none" strike="noStrike" kern="0" cap="none" spc="0" normalizeH="0" baseline="0" noProof="0" dirty="0" smtClean="0">
                <a:ln>
                  <a:noFill/>
                </a:ln>
                <a:solidFill>
                  <a:srgbClr val="000000"/>
                </a:solidFill>
                <a:effectLst/>
                <a:uLnTx/>
                <a:uFillTx/>
                <a:latin typeface="Arial"/>
                <a:cs typeface="+mj-cs"/>
              </a:rPr>
              <a:t> and </a:t>
            </a:r>
            <a:r>
              <a:rPr kumimoji="0" lang="en-US" altLang="en-US" sz="3000" b="1" i="0" u="sng" strike="noStrike" kern="0" cap="none" spc="0" normalizeH="0" baseline="0" noProof="0" dirty="0" smtClean="0">
                <a:ln>
                  <a:noFill/>
                </a:ln>
                <a:solidFill>
                  <a:srgbClr val="000000"/>
                </a:solidFill>
                <a:effectLst/>
                <a:uLnTx/>
                <a:uFillTx/>
                <a:latin typeface="Arial"/>
                <a:cs typeface="+mj-cs"/>
              </a:rPr>
              <a:t>Consulting</a:t>
            </a:r>
            <a:r>
              <a:rPr kumimoji="0" lang="en-US" altLang="en-US" sz="3000" b="1" i="0" u="none" strike="noStrike" kern="0" cap="none" spc="0" normalizeH="0" baseline="0" noProof="0" dirty="0" smtClean="0">
                <a:ln>
                  <a:noFill/>
                </a:ln>
                <a:solidFill>
                  <a:srgbClr val="000000"/>
                </a:solidFill>
                <a:effectLst/>
                <a:uLnTx/>
                <a:uFillTx/>
                <a:latin typeface="Arial"/>
                <a:cs typeface="+mj-cs"/>
              </a:rPr>
              <a:t> in Rating Agencies</a:t>
            </a:r>
            <a:endParaRPr lang="en-GB" dirty="0"/>
          </a:p>
        </p:txBody>
      </p:sp>
      <p:sp>
        <p:nvSpPr>
          <p:cNvPr id="3" name="Content Placeholder 2"/>
          <p:cNvSpPr>
            <a:spLocks noGrp="1"/>
          </p:cNvSpPr>
          <p:nvPr>
            <p:ph idx="1"/>
          </p:nvPr>
        </p:nvSpPr>
        <p:spPr/>
        <p:txBody>
          <a:bodyPr/>
          <a:lstStyle/>
          <a:p>
            <a:pPr marL="287338" lvl="0" indent="-287338" fontAlgn="base">
              <a:spcBef>
                <a:spcPct val="50000"/>
              </a:spcBef>
              <a:spcAft>
                <a:spcPct val="0"/>
              </a:spcAft>
              <a:buFont typeface="Wingdings" pitchFamily="1" charset="2"/>
              <a:buChar char="§"/>
            </a:pPr>
            <a:r>
              <a:rPr kumimoji="0" lang="en-US" altLang="en-US" sz="2800" b="0" i="0" u="none" strike="noStrike" kern="0" cap="none" spc="0" normalizeH="0" baseline="0" noProof="0" dirty="0" smtClean="0">
                <a:ln>
                  <a:noFill/>
                </a:ln>
                <a:solidFill>
                  <a:srgbClr val="000000"/>
                </a:solidFill>
                <a:effectLst/>
                <a:uLnTx/>
                <a:uFillTx/>
                <a:latin typeface="Arial"/>
                <a:cs typeface="+mn-cs"/>
              </a:rPr>
              <a:t>Rating agencies, such as Moody’s and Standard and Poor, were caught in this game during the housing bubble. Firms asked the rater to help structure debt offering to attain the highest rating possible. When the debt subsequently defaulted, it was difficult for the agency to justify the original high rating. Perhaps it was just error. But few believe that—most see the rating agencies as being blinded by high consulting fees.</a:t>
            </a:r>
          </a:p>
          <a:p>
            <a:endParaRPr lang="en-GB" dirty="0"/>
          </a:p>
        </p:txBody>
      </p:sp>
    </p:spTree>
    <p:extLst>
      <p:ext uri="{BB962C8B-B14F-4D97-AF65-F5344CB8AC3E}">
        <p14:creationId xmlns:p14="http://schemas.microsoft.com/office/powerpoint/2010/main" val="1786977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Basic facts about financial structure throughout the world</a:t>
            </a:r>
          </a:p>
        </p:txBody>
      </p:sp>
      <p:sp>
        <p:nvSpPr>
          <p:cNvPr id="3" name="Content Placeholder 2"/>
          <p:cNvSpPr>
            <a:spLocks noGrp="1"/>
          </p:cNvSpPr>
          <p:nvPr>
            <p:ph idx="1"/>
          </p:nvPr>
        </p:nvSpPr>
        <p:spPr/>
        <p:txBody>
          <a:bodyPr/>
          <a:lstStyle/>
          <a:p>
            <a:pPr marL="514350" lvl="0" indent="-514350" fontAlgn="base">
              <a:spcBef>
                <a:spcPct val="50000"/>
              </a:spcBef>
              <a:spcAft>
                <a:spcPct val="0"/>
              </a:spcAft>
              <a:buFont typeface="Arial" charset="0"/>
              <a:buAutoNum type="arabicPeriod" startAt="5"/>
            </a:pPr>
            <a:r>
              <a:rPr lang="en-US" altLang="en-US" kern="0" dirty="0">
                <a:solidFill>
                  <a:srgbClr val="000000"/>
                </a:solidFill>
                <a:latin typeface="Arial"/>
              </a:rPr>
              <a:t>The financial system is among the most heavily regulated sectors of economy.</a:t>
            </a:r>
          </a:p>
          <a:p>
            <a:pPr marL="514350" lvl="0" indent="-514350" fontAlgn="base">
              <a:spcBef>
                <a:spcPct val="50000"/>
              </a:spcBef>
              <a:spcAft>
                <a:spcPct val="0"/>
              </a:spcAft>
              <a:buFont typeface="Arial" charset="0"/>
              <a:buAutoNum type="arabicPeriod" startAt="5"/>
            </a:pPr>
            <a:r>
              <a:rPr lang="en-US" altLang="en-US" kern="0" dirty="0">
                <a:solidFill>
                  <a:srgbClr val="000000"/>
                </a:solidFill>
                <a:latin typeface="Arial"/>
              </a:rPr>
              <a:t>Only large, well-established corporations have easy access to securities markets to finance their activities.</a:t>
            </a:r>
          </a:p>
          <a:p>
            <a:endParaRPr lang="en-GB" dirty="0"/>
          </a:p>
        </p:txBody>
      </p:sp>
    </p:spTree>
    <p:extLst>
      <p:ext uri="{BB962C8B-B14F-4D97-AF65-F5344CB8AC3E}">
        <p14:creationId xmlns:p14="http://schemas.microsoft.com/office/powerpoint/2010/main" val="903859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Basic facts about financial structure throughout the world</a:t>
            </a:r>
          </a:p>
        </p:txBody>
      </p:sp>
      <p:sp>
        <p:nvSpPr>
          <p:cNvPr id="3" name="Content Placeholder 2"/>
          <p:cNvSpPr>
            <a:spLocks noGrp="1"/>
          </p:cNvSpPr>
          <p:nvPr>
            <p:ph idx="1"/>
          </p:nvPr>
        </p:nvSpPr>
        <p:spPr/>
        <p:txBody>
          <a:bodyPr/>
          <a:lstStyle/>
          <a:p>
            <a:pPr marL="514350" lvl="0" indent="-514350" fontAlgn="base">
              <a:spcBef>
                <a:spcPct val="50000"/>
              </a:spcBef>
              <a:spcAft>
                <a:spcPct val="0"/>
              </a:spcAft>
              <a:buFont typeface="Arial" charset="0"/>
              <a:buAutoNum type="arabicPeriod" startAt="7"/>
            </a:pPr>
            <a:r>
              <a:rPr lang="en-US" altLang="en-US" kern="0" dirty="0">
                <a:solidFill>
                  <a:srgbClr val="000000"/>
                </a:solidFill>
                <a:latin typeface="Arial"/>
              </a:rPr>
              <a:t>Collateral is a prevalent feature of debt contracts for both households </a:t>
            </a:r>
            <a:br>
              <a:rPr lang="en-US" altLang="en-US" kern="0" dirty="0">
                <a:solidFill>
                  <a:srgbClr val="000000"/>
                </a:solidFill>
                <a:latin typeface="Arial"/>
              </a:rPr>
            </a:br>
            <a:r>
              <a:rPr lang="en-US" altLang="en-US" kern="0" dirty="0">
                <a:solidFill>
                  <a:srgbClr val="000000"/>
                </a:solidFill>
                <a:latin typeface="Arial"/>
              </a:rPr>
              <a:t>and businesses.</a:t>
            </a:r>
          </a:p>
          <a:p>
            <a:pPr marL="514350" lvl="0" indent="-514350" fontAlgn="base">
              <a:spcBef>
                <a:spcPct val="50000"/>
              </a:spcBef>
              <a:spcAft>
                <a:spcPct val="0"/>
              </a:spcAft>
              <a:buFont typeface="Arial" charset="0"/>
              <a:buAutoNum type="arabicPeriod" startAt="7"/>
            </a:pPr>
            <a:r>
              <a:rPr lang="en-US" altLang="en-US" kern="0" dirty="0">
                <a:solidFill>
                  <a:srgbClr val="000000"/>
                </a:solidFill>
                <a:latin typeface="Arial"/>
              </a:rPr>
              <a:t>Debt contracts are typically extremely complicated legal documents that place substantial restrictions on the behavior of the borrowers.</a:t>
            </a:r>
          </a:p>
          <a:p>
            <a:endParaRPr lang="en-GB" dirty="0"/>
          </a:p>
        </p:txBody>
      </p:sp>
    </p:spTree>
    <p:extLst>
      <p:ext uri="{BB962C8B-B14F-4D97-AF65-F5344CB8AC3E}">
        <p14:creationId xmlns:p14="http://schemas.microsoft.com/office/powerpoint/2010/main" val="3487762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Transaction costs</a:t>
            </a:r>
            <a:endParaRPr lang="en-GB" dirty="0"/>
          </a:p>
        </p:txBody>
      </p:sp>
      <p:sp>
        <p:nvSpPr>
          <p:cNvPr id="3" name="Content Placeholder 2"/>
          <p:cNvSpPr>
            <a:spLocks noGrp="1"/>
          </p:cNvSpPr>
          <p:nvPr>
            <p:ph idx="1"/>
          </p:nvPr>
        </p:nvSpPr>
        <p:spPr/>
        <p:txBody>
          <a:bodyPr/>
          <a:lstStyle/>
          <a:p>
            <a:r>
              <a:rPr lang="en-GB" dirty="0" smtClean="0"/>
              <a:t>Transaction costs influence financial structure</a:t>
            </a:r>
          </a:p>
          <a:p>
            <a:endParaRPr lang="en-GB" dirty="0"/>
          </a:p>
          <a:p>
            <a:r>
              <a:rPr lang="en-GB" dirty="0" smtClean="0"/>
              <a:t>Financial intermediaries reduce transaction costs</a:t>
            </a:r>
            <a:endParaRPr lang="en-GB" dirty="0"/>
          </a:p>
        </p:txBody>
      </p:sp>
    </p:spTree>
    <p:extLst>
      <p:ext uri="{BB962C8B-B14F-4D97-AF65-F5344CB8AC3E}">
        <p14:creationId xmlns:p14="http://schemas.microsoft.com/office/powerpoint/2010/main" val="3475246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Transaction costs influence financial </a:t>
            </a:r>
            <a:r>
              <a:rPr lang="en-GB" dirty="0" smtClean="0"/>
              <a:t>structure</a:t>
            </a:r>
            <a:endParaRPr lang="en-GB" dirty="0"/>
          </a:p>
        </p:txBody>
      </p:sp>
      <p:sp>
        <p:nvSpPr>
          <p:cNvPr id="3" name="Content Placeholder 2"/>
          <p:cNvSpPr>
            <a:spLocks noGrp="1"/>
          </p:cNvSpPr>
          <p:nvPr>
            <p:ph idx="1"/>
          </p:nvPr>
        </p:nvSpPr>
        <p:spPr/>
        <p:txBody>
          <a:bodyPr/>
          <a:lstStyle/>
          <a:p>
            <a:pPr marL="803275" lvl="1" indent="-457200" fontAlgn="base">
              <a:spcBef>
                <a:spcPts val="800"/>
              </a:spcBef>
              <a:spcAft>
                <a:spcPct val="0"/>
              </a:spcAft>
              <a:buFont typeface="Arial" charset="0"/>
              <a:buChar char="─"/>
            </a:pPr>
            <a:r>
              <a:rPr lang="en-US" altLang="en-US" sz="2400" kern="0" dirty="0">
                <a:solidFill>
                  <a:srgbClr val="000000"/>
                </a:solidFill>
                <a:latin typeface="Arial"/>
              </a:rPr>
              <a:t>E.g., a $5,000 investment only allows you to purchase 100 shares @ $50 / share (equity)</a:t>
            </a:r>
          </a:p>
          <a:p>
            <a:pPr marL="803275" lvl="1" indent="-457200" fontAlgn="base">
              <a:spcBef>
                <a:spcPts val="800"/>
              </a:spcBef>
              <a:spcAft>
                <a:spcPct val="0"/>
              </a:spcAft>
              <a:buFont typeface="Arial" charset="0"/>
              <a:buChar char="─"/>
            </a:pPr>
            <a:r>
              <a:rPr lang="en-US" altLang="en-US" sz="2400" kern="0" dirty="0">
                <a:solidFill>
                  <a:srgbClr val="000000"/>
                </a:solidFill>
                <a:latin typeface="Arial"/>
              </a:rPr>
              <a:t>No diversification</a:t>
            </a:r>
          </a:p>
          <a:p>
            <a:pPr marL="803275" lvl="1" indent="-457200" fontAlgn="base">
              <a:spcBef>
                <a:spcPts val="800"/>
              </a:spcBef>
              <a:spcAft>
                <a:spcPct val="0"/>
              </a:spcAft>
              <a:buFont typeface="Arial" charset="0"/>
              <a:buChar char="─"/>
            </a:pPr>
            <a:r>
              <a:rPr lang="en-US" altLang="en-US" sz="2400" kern="0" dirty="0">
                <a:solidFill>
                  <a:srgbClr val="000000"/>
                </a:solidFill>
                <a:latin typeface="Arial"/>
              </a:rPr>
              <a:t>Bonds even worse—most have a $1,000 size</a:t>
            </a:r>
          </a:p>
          <a:p>
            <a:pPr marL="287338" lvl="0" indent="-287338" fontAlgn="base">
              <a:spcBef>
                <a:spcPts val="800"/>
              </a:spcBef>
              <a:spcAft>
                <a:spcPct val="0"/>
              </a:spcAft>
              <a:buFont typeface="Wingdings" pitchFamily="1" charset="2"/>
              <a:buChar char="§"/>
            </a:pPr>
            <a:r>
              <a:rPr lang="en-US" altLang="en-US" sz="2800" kern="0" dirty="0">
                <a:solidFill>
                  <a:srgbClr val="000000"/>
                </a:solidFill>
                <a:latin typeface="Arial"/>
              </a:rPr>
              <a:t>In sum, transactions costs can hinder </a:t>
            </a:r>
            <a:br>
              <a:rPr lang="en-US" altLang="en-US" sz="2800" kern="0" dirty="0">
                <a:solidFill>
                  <a:srgbClr val="000000"/>
                </a:solidFill>
                <a:latin typeface="Arial"/>
              </a:rPr>
            </a:br>
            <a:r>
              <a:rPr lang="en-US" altLang="en-US" sz="2800" kern="0" dirty="0">
                <a:solidFill>
                  <a:srgbClr val="000000"/>
                </a:solidFill>
                <a:latin typeface="Arial"/>
              </a:rPr>
              <a:t>flow of funds to people with productive </a:t>
            </a:r>
            <a:br>
              <a:rPr lang="en-US" altLang="en-US" sz="2800" kern="0" dirty="0">
                <a:solidFill>
                  <a:srgbClr val="000000"/>
                </a:solidFill>
                <a:latin typeface="Arial"/>
              </a:rPr>
            </a:br>
            <a:r>
              <a:rPr lang="en-US" altLang="en-US" sz="2800" kern="0" dirty="0">
                <a:solidFill>
                  <a:srgbClr val="000000"/>
                </a:solidFill>
                <a:latin typeface="Arial"/>
              </a:rPr>
              <a:t>investment opportunities</a:t>
            </a:r>
          </a:p>
          <a:p>
            <a:endParaRPr lang="en-GB" dirty="0"/>
          </a:p>
        </p:txBody>
      </p:sp>
    </p:spTree>
    <p:extLst>
      <p:ext uri="{BB962C8B-B14F-4D97-AF65-F5344CB8AC3E}">
        <p14:creationId xmlns:p14="http://schemas.microsoft.com/office/powerpoint/2010/main" val="6213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Transaction costs</a:t>
            </a:r>
            <a:endParaRPr lang="en-GB" dirty="0"/>
          </a:p>
        </p:txBody>
      </p:sp>
      <p:sp>
        <p:nvSpPr>
          <p:cNvPr id="3" name="Content Placeholder 2"/>
          <p:cNvSpPr>
            <a:spLocks noGrp="1"/>
          </p:cNvSpPr>
          <p:nvPr>
            <p:ph idx="1"/>
          </p:nvPr>
        </p:nvSpPr>
        <p:spPr/>
        <p:txBody>
          <a:bodyPr/>
          <a:lstStyle/>
          <a:p>
            <a:r>
              <a:rPr lang="en-GB" dirty="0" smtClean="0"/>
              <a:t>You have only a small amount available, you can make only a restricted number of investments because a large number of small transactions would result in very high transaction costs</a:t>
            </a:r>
            <a:endParaRPr lang="en-GB" dirty="0"/>
          </a:p>
        </p:txBody>
      </p:sp>
    </p:spTree>
    <p:extLst>
      <p:ext uri="{BB962C8B-B14F-4D97-AF65-F5344CB8AC3E}">
        <p14:creationId xmlns:p14="http://schemas.microsoft.com/office/powerpoint/2010/main" val="387388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2084</Words>
  <Application>Microsoft Office PowerPoint</Application>
  <PresentationFormat>On-screen Show (4:3)</PresentationFormat>
  <Paragraphs>166</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Why do financial institutions exist?</vt:lpstr>
      <vt:lpstr>Basic facts about financial structure throughout the world</vt:lpstr>
      <vt:lpstr>Basic facts about financial structure throughout the world</vt:lpstr>
      <vt:lpstr>Basic facts about financial structure throughout the world</vt:lpstr>
      <vt:lpstr>Basic facts about financial structure throughout the world</vt:lpstr>
      <vt:lpstr>Basic facts about financial structure throughout the world</vt:lpstr>
      <vt:lpstr>Transaction costs</vt:lpstr>
      <vt:lpstr>Transaction costs influence financial structure</vt:lpstr>
      <vt:lpstr>Transaction costs</vt:lpstr>
      <vt:lpstr>How financial intermediaries reduce transaction costs</vt:lpstr>
      <vt:lpstr>Economies of scale</vt:lpstr>
      <vt:lpstr>Economies of scale</vt:lpstr>
      <vt:lpstr>Economies of scale</vt:lpstr>
      <vt:lpstr>Expertise</vt:lpstr>
      <vt:lpstr>Asymmetric Information: Adverse Selection and Moral Hazard</vt:lpstr>
      <vt:lpstr>Asymmetric information</vt:lpstr>
      <vt:lpstr>Asymmetric information</vt:lpstr>
      <vt:lpstr>Adverse selection</vt:lpstr>
      <vt:lpstr>Adverse selection</vt:lpstr>
      <vt:lpstr>Moral hazard</vt:lpstr>
      <vt:lpstr>Moral hazard</vt:lpstr>
      <vt:lpstr>Asymmetric Information: Adverse Selection and Moral Hazard</vt:lpstr>
      <vt:lpstr>The Lemons Problem: How Adverse Selection Influences Financial Structure</vt:lpstr>
      <vt:lpstr>The Lemons Problem: How Adverse Selection Influences Financial Structure</vt:lpstr>
      <vt:lpstr>The Lemons Problem: How Adverse Selection Influences Financial Structure</vt:lpstr>
      <vt:lpstr>Tools to Help Solve Adverse Selection (Lemons) Problems</vt:lpstr>
      <vt:lpstr>Tools to Help Solve Adverse Selection (Lemons) Problems</vt:lpstr>
      <vt:lpstr>Tools to Help Solve Adverse Selection (Lemons) Problems</vt:lpstr>
      <vt:lpstr>Tools to Help Solve Adverse Selection (Lemons) Problems</vt:lpstr>
      <vt:lpstr>How Moral Hazard Affects the Choice Between Debt and Equity Contracts</vt:lpstr>
      <vt:lpstr>How Moral Hazard Affects the Choice Between Debt and Equity Contracts</vt:lpstr>
      <vt:lpstr>How Moral Hazard Affects the Choice Between Debt and Equity Contracts</vt:lpstr>
      <vt:lpstr>How Moral Hazard Affects the Choice Between Debt and Equity Contracts</vt:lpstr>
      <vt:lpstr>How Moral Hazard Influences Financial Structure in Debt Markets</vt:lpstr>
      <vt:lpstr>How Moral Hazard Influences Financial Structure in Debt Markets</vt:lpstr>
      <vt:lpstr>How Moral Hazard Influences Financial Structure in Debt Markets</vt:lpstr>
      <vt:lpstr>How Moral Hazard Influences Financial Structure in Debt Markets</vt:lpstr>
      <vt:lpstr>Asymmetric Information Problems and Tools to Solve Them</vt:lpstr>
      <vt:lpstr>Conflicts of Interest</vt:lpstr>
      <vt:lpstr>Conflicts of Interest: Underwriting and Research in Investment Banking</vt:lpstr>
      <vt:lpstr>Conflicts of Interest: Underwriting and Research in Investment Banking</vt:lpstr>
      <vt:lpstr>Conflicts of Interest: Underwriting and Research in Investment Banking</vt:lpstr>
      <vt:lpstr>Conflicts of Interest: Auditing and Consulting in Accounting Firms</vt:lpstr>
      <vt:lpstr>Conflicts of Interest: Credit Assessment and Consulting in Rating Agencies</vt:lpstr>
      <vt:lpstr>Conflicts of Interest: Credit Assessment and Consulting in Rating Agencies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financial institutions exist?</dc:title>
  <dc:creator>Lakshmi</dc:creator>
  <cp:lastModifiedBy>Lakshmi</cp:lastModifiedBy>
  <cp:revision>4</cp:revision>
  <dcterms:created xsi:type="dcterms:W3CDTF">2006-08-16T00:00:00Z</dcterms:created>
  <dcterms:modified xsi:type="dcterms:W3CDTF">2015-04-14T16:01:51Z</dcterms:modified>
</cp:coreProperties>
</file>