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932925-200E-45DF-ADB4-E99FAD4B1705}" type="datetimeFigureOut">
              <a:rPr lang="en-US" smtClean="0"/>
              <a:pPr/>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06B21-F62D-4ECE-9F91-74DC96DD67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932925-200E-45DF-ADB4-E99FAD4B1705}" type="datetimeFigureOut">
              <a:rPr lang="en-US" smtClean="0"/>
              <a:pPr/>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06B21-F62D-4ECE-9F91-74DC96DD67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932925-200E-45DF-ADB4-E99FAD4B1705}" type="datetimeFigureOut">
              <a:rPr lang="en-US" smtClean="0"/>
              <a:pPr/>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06B21-F62D-4ECE-9F91-74DC96DD67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932925-200E-45DF-ADB4-E99FAD4B1705}" type="datetimeFigureOut">
              <a:rPr lang="en-US" smtClean="0"/>
              <a:pPr/>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06B21-F62D-4ECE-9F91-74DC96DD67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932925-200E-45DF-ADB4-E99FAD4B1705}" type="datetimeFigureOut">
              <a:rPr lang="en-US" smtClean="0"/>
              <a:pPr/>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06B21-F62D-4ECE-9F91-74DC96DD67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932925-200E-45DF-ADB4-E99FAD4B1705}" type="datetimeFigureOut">
              <a:rPr lang="en-US" smtClean="0"/>
              <a:pPr/>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06B21-F62D-4ECE-9F91-74DC96DD67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932925-200E-45DF-ADB4-E99FAD4B1705}" type="datetimeFigureOut">
              <a:rPr lang="en-US" smtClean="0"/>
              <a:pPr/>
              <a:t>3/21/2017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D06B21-F62D-4ECE-9F91-74DC96DD67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932925-200E-45DF-ADB4-E99FAD4B1705}" type="datetimeFigureOut">
              <a:rPr lang="en-US" smtClean="0"/>
              <a:pPr/>
              <a:t>3/21/2017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D06B21-F62D-4ECE-9F91-74DC96DD67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32925-200E-45DF-ADB4-E99FAD4B1705}" type="datetimeFigureOut">
              <a:rPr lang="en-US" smtClean="0"/>
              <a:pPr/>
              <a:t>3/21/2017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D06B21-F62D-4ECE-9F91-74DC96DD67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932925-200E-45DF-ADB4-E99FAD4B1705}" type="datetimeFigureOut">
              <a:rPr lang="en-US" smtClean="0"/>
              <a:pPr/>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06B21-F62D-4ECE-9F91-74DC96DD67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932925-200E-45DF-ADB4-E99FAD4B1705}" type="datetimeFigureOut">
              <a:rPr lang="en-US" smtClean="0"/>
              <a:pPr/>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06B21-F62D-4ECE-9F91-74DC96DD67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932925-200E-45DF-ADB4-E99FAD4B1705}" type="datetimeFigureOut">
              <a:rPr lang="en-US" smtClean="0"/>
              <a:pPr/>
              <a:t>3/21/2017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06B21-F62D-4ECE-9F91-74DC96DD67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Chapter </a:t>
            </a:r>
            <a:r>
              <a:rPr lang="en-US" smtClean="0"/>
              <a:t>6</a:t>
            </a:r>
            <a:endParaRPr lang="en-US" dirty="0"/>
          </a:p>
        </p:txBody>
      </p:sp>
      <p:sp>
        <p:nvSpPr>
          <p:cNvPr id="3" name="Subtitle 2"/>
          <p:cNvSpPr>
            <a:spLocks noGrp="1"/>
          </p:cNvSpPr>
          <p:nvPr>
            <p:ph type="subTitle" idx="1"/>
          </p:nvPr>
        </p:nvSpPr>
        <p:spPr/>
        <p:txBody>
          <a:bodyPr/>
          <a:lstStyle/>
          <a:p>
            <a:r>
              <a:rPr lang="en-US" dirty="0" smtClean="0"/>
              <a:t>Using CASE Value expression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Value expression</a:t>
            </a:r>
            <a:endParaRPr lang="en-US" dirty="0"/>
          </a:p>
        </p:txBody>
      </p:sp>
      <p:sp>
        <p:nvSpPr>
          <p:cNvPr id="3" name="Content Placeholder 2"/>
          <p:cNvSpPr>
            <a:spLocks noGrp="1"/>
          </p:cNvSpPr>
          <p:nvPr>
            <p:ph idx="1"/>
          </p:nvPr>
        </p:nvSpPr>
        <p:spPr/>
        <p:txBody>
          <a:bodyPr/>
          <a:lstStyle/>
          <a:p>
            <a:r>
              <a:rPr lang="en-US" dirty="0" smtClean="0"/>
              <a:t>A CASE value expression allows you to set up a series of conditions that modify specified values returned by your SQL statement</a:t>
            </a:r>
          </a:p>
          <a:p>
            <a:r>
              <a:rPr lang="en-US" dirty="0" smtClean="0"/>
              <a:t> You can change the way a value is represented or calculate a new value</a:t>
            </a:r>
          </a:p>
          <a:p>
            <a:r>
              <a:rPr lang="en-US" dirty="0" smtClean="0"/>
              <a:t> Each value is modified according to the condition specified within  the CASE expression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Value expression Syntax</a:t>
            </a:r>
            <a:endParaRPr lang="en-US" dirty="0"/>
          </a:p>
        </p:txBody>
      </p:sp>
      <p:sp>
        <p:nvSpPr>
          <p:cNvPr id="3" name="Content Placeholder 2"/>
          <p:cNvSpPr>
            <a:spLocks noGrp="1"/>
          </p:cNvSpPr>
          <p:nvPr>
            <p:ph idx="1"/>
          </p:nvPr>
        </p:nvSpPr>
        <p:spPr/>
        <p:txBody>
          <a:bodyPr/>
          <a:lstStyle/>
          <a:p>
            <a:r>
              <a:rPr lang="en-US" dirty="0" smtClean="0"/>
              <a:t>Using CASE  with select statement</a:t>
            </a:r>
          </a:p>
          <a:p>
            <a:pPr lvl="1">
              <a:buNone/>
            </a:pPr>
            <a:r>
              <a:rPr lang="en-US" dirty="0" smtClean="0">
                <a:latin typeface="Bookman Old Style" pitchFamily="18" charset="0"/>
              </a:rPr>
              <a:t>SELECT column name1, …,</a:t>
            </a:r>
          </a:p>
          <a:p>
            <a:pPr lvl="1">
              <a:buNone/>
            </a:pPr>
            <a:r>
              <a:rPr lang="en-US" dirty="0" smtClean="0">
                <a:latin typeface="Bookman Old Style" pitchFamily="18" charset="0"/>
              </a:rPr>
              <a:t>CASE [ expression]</a:t>
            </a:r>
          </a:p>
          <a:p>
            <a:pPr lvl="1">
              <a:buNone/>
            </a:pPr>
            <a:r>
              <a:rPr lang="en-US" dirty="0" smtClean="0">
                <a:latin typeface="Bookman Old Style" pitchFamily="18" charset="0"/>
              </a:rPr>
              <a:t>WHEN condition1 THEN result1</a:t>
            </a:r>
          </a:p>
          <a:p>
            <a:pPr lvl="1">
              <a:buNone/>
            </a:pPr>
            <a:r>
              <a:rPr lang="en-US" dirty="0" smtClean="0">
                <a:latin typeface="Bookman Old Style" pitchFamily="18" charset="0"/>
              </a:rPr>
              <a:t>WHEN condition2 THEN result2</a:t>
            </a:r>
          </a:p>
          <a:p>
            <a:pPr lvl="1">
              <a:buNone/>
            </a:pPr>
            <a:r>
              <a:rPr lang="en-US" dirty="0" smtClean="0">
                <a:latin typeface="Bookman Old Style" pitchFamily="18" charset="0"/>
              </a:rPr>
              <a:t>..[ELSE result]</a:t>
            </a:r>
          </a:p>
          <a:p>
            <a:pPr lvl="1">
              <a:buNone/>
            </a:pPr>
            <a:r>
              <a:rPr lang="en-US" dirty="0" smtClean="0">
                <a:latin typeface="Bookman Old Style" pitchFamily="18" charset="0"/>
              </a:rPr>
              <a:t>END  [as expression]</a:t>
            </a:r>
          </a:p>
          <a:p>
            <a:pPr lvl="1">
              <a:buNone/>
            </a:pPr>
            <a:r>
              <a:rPr lang="en-US" dirty="0" smtClean="0">
                <a:latin typeface="Bookman Old Style" pitchFamily="18" charset="0"/>
              </a:rPr>
              <a:t>FROM table name;</a:t>
            </a:r>
          </a:p>
          <a:p>
            <a:pPr lvl="1">
              <a:buNone/>
            </a:pPr>
            <a:endParaRPr lang="en-US" dirty="0" smtClean="0">
              <a:latin typeface="Bookman Old Style" pitchFamily="18" charset="0"/>
            </a:endParaRPr>
          </a:p>
          <a:p>
            <a:pPr lvl="1">
              <a:buNone/>
            </a:pPr>
            <a:endParaRPr lang="en-US" dirty="0">
              <a:latin typeface="Bookman Old Styl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lstStyle/>
          <a:p>
            <a:r>
              <a:rPr lang="en-US" dirty="0" smtClean="0"/>
              <a:t>Represent the names for all employees and determine if its low, high or medium according to the following table</a:t>
            </a:r>
          </a:p>
          <a:p>
            <a:pPr>
              <a:buNone/>
            </a:pPr>
            <a:endParaRPr lang="en-US" dirty="0"/>
          </a:p>
        </p:txBody>
      </p:sp>
      <p:graphicFrame>
        <p:nvGraphicFramePr>
          <p:cNvPr id="4" name="Table 3"/>
          <p:cNvGraphicFramePr>
            <a:graphicFrameLocks noGrp="1"/>
          </p:cNvGraphicFramePr>
          <p:nvPr/>
        </p:nvGraphicFramePr>
        <p:xfrm>
          <a:off x="1143000" y="3505200"/>
          <a:ext cx="6096000" cy="148336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Salary</a:t>
                      </a:r>
                      <a:endParaRPr lang="en-US" dirty="0"/>
                    </a:p>
                  </a:txBody>
                  <a:tcPr/>
                </a:tc>
                <a:tc>
                  <a:txBody>
                    <a:bodyPr/>
                    <a:lstStyle/>
                    <a:p>
                      <a:r>
                        <a:rPr lang="en-US" dirty="0" smtClean="0"/>
                        <a:t>Level</a:t>
                      </a:r>
                      <a:endParaRPr lang="en-US" dirty="0"/>
                    </a:p>
                  </a:txBody>
                  <a:tcPr/>
                </a:tc>
              </a:tr>
              <a:tr h="370840">
                <a:tc>
                  <a:txBody>
                    <a:bodyPr/>
                    <a:lstStyle/>
                    <a:p>
                      <a:r>
                        <a:rPr lang="en-US" dirty="0" smtClean="0"/>
                        <a:t>&lt; 3000</a:t>
                      </a:r>
                      <a:endParaRPr lang="en-US" dirty="0"/>
                    </a:p>
                  </a:txBody>
                  <a:tcPr/>
                </a:tc>
                <a:tc>
                  <a:txBody>
                    <a:bodyPr/>
                    <a:lstStyle/>
                    <a:p>
                      <a:r>
                        <a:rPr lang="en-US" dirty="0" smtClean="0"/>
                        <a:t>Low</a:t>
                      </a:r>
                      <a:endParaRPr lang="en-US" dirty="0"/>
                    </a:p>
                  </a:txBody>
                  <a:tcPr/>
                </a:tc>
              </a:tr>
              <a:tr h="370840">
                <a:tc>
                  <a:txBody>
                    <a:bodyPr/>
                    <a:lstStyle/>
                    <a:p>
                      <a:r>
                        <a:rPr lang="en-US" dirty="0" smtClean="0"/>
                        <a:t>Between 3000 and 7000</a:t>
                      </a:r>
                      <a:endParaRPr lang="en-US" dirty="0"/>
                    </a:p>
                  </a:txBody>
                  <a:tcPr/>
                </a:tc>
                <a:tc>
                  <a:txBody>
                    <a:bodyPr/>
                    <a:lstStyle/>
                    <a:p>
                      <a:r>
                        <a:rPr lang="en-US" dirty="0" smtClean="0"/>
                        <a:t>Medium</a:t>
                      </a:r>
                      <a:endParaRPr lang="en-US" dirty="0"/>
                    </a:p>
                  </a:txBody>
                  <a:tcPr/>
                </a:tc>
              </a:tr>
              <a:tr h="370840">
                <a:tc>
                  <a:txBody>
                    <a:bodyPr/>
                    <a:lstStyle/>
                    <a:p>
                      <a:pPr>
                        <a:buFont typeface="Wingdings"/>
                        <a:buChar char="Ø"/>
                      </a:pPr>
                      <a:r>
                        <a:rPr lang="en-US" dirty="0" smtClean="0"/>
                        <a:t>7000</a:t>
                      </a:r>
                      <a:endParaRPr lang="en-US" dirty="0"/>
                    </a:p>
                  </a:txBody>
                  <a:tcPr/>
                </a:tc>
                <a:tc>
                  <a:txBody>
                    <a:bodyPr/>
                    <a:lstStyle/>
                    <a:p>
                      <a:r>
                        <a:rPr lang="en-US" dirty="0" smtClean="0"/>
                        <a:t>high</a:t>
                      </a:r>
                      <a:endParaRPr lang="en-US"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latin typeface="Courier New" pitchFamily="49" charset="0"/>
                <a:cs typeface="Courier New" pitchFamily="49" charset="0"/>
              </a:rPr>
              <a:t>SELECT </a:t>
            </a:r>
            <a:r>
              <a:rPr lang="en-US" dirty="0" err="1" smtClean="0">
                <a:latin typeface="Courier New" pitchFamily="49" charset="0"/>
                <a:cs typeface="Courier New" pitchFamily="49" charset="0"/>
              </a:rPr>
              <a:t>first_name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Last_name</a:t>
            </a: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CASE </a:t>
            </a:r>
          </a:p>
          <a:p>
            <a:pPr>
              <a:buNone/>
            </a:pPr>
            <a:r>
              <a:rPr lang="en-US" dirty="0" smtClean="0">
                <a:latin typeface="Courier New" pitchFamily="49" charset="0"/>
                <a:cs typeface="Courier New" pitchFamily="49" charset="0"/>
              </a:rPr>
              <a:t>WHEN salary &lt; 3000 THEN 'Low' </a:t>
            </a:r>
          </a:p>
          <a:p>
            <a:pPr>
              <a:buNone/>
            </a:pPr>
            <a:r>
              <a:rPr lang="en-US" dirty="0" smtClean="0">
                <a:latin typeface="Courier New" pitchFamily="49" charset="0"/>
                <a:cs typeface="Courier New" pitchFamily="49" charset="0"/>
              </a:rPr>
              <a:t>WHEN salary BETWEEN 3000 AND 7000 THEN 'Medium' </a:t>
            </a:r>
          </a:p>
          <a:p>
            <a:pPr>
              <a:buNone/>
            </a:pPr>
            <a:r>
              <a:rPr lang="en-US" dirty="0" smtClean="0">
                <a:latin typeface="Courier New" pitchFamily="49" charset="0"/>
                <a:cs typeface="Courier New" pitchFamily="49" charset="0"/>
              </a:rPr>
              <a:t>WHEN salary &gt; 7000 THEN 'High' </a:t>
            </a:r>
          </a:p>
          <a:p>
            <a:pPr>
              <a:buNone/>
            </a:pPr>
            <a:r>
              <a:rPr lang="en-US" dirty="0" smtClean="0">
                <a:latin typeface="Courier New" pitchFamily="49" charset="0"/>
                <a:cs typeface="Courier New" pitchFamily="49" charset="0"/>
              </a:rPr>
              <a:t>ELSE  'N/A‘</a:t>
            </a:r>
          </a:p>
          <a:p>
            <a:pPr>
              <a:buNone/>
            </a:pPr>
            <a:r>
              <a:rPr lang="en-US" dirty="0" smtClean="0">
                <a:latin typeface="Courier New" pitchFamily="49" charset="0"/>
                <a:cs typeface="Courier New" pitchFamily="49" charset="0"/>
              </a:rPr>
              <a:t> END as “salary Level”</a:t>
            </a:r>
          </a:p>
          <a:p>
            <a:pPr>
              <a:buNone/>
            </a:pPr>
            <a:r>
              <a:rPr lang="en-US" dirty="0" smtClean="0">
                <a:latin typeface="Courier New" pitchFamily="49" charset="0"/>
                <a:cs typeface="Courier New" pitchFamily="49" charset="0"/>
              </a:rPr>
              <a:t> FROM employees;</a:t>
            </a:r>
            <a:endParaRPr lang="en-US" dirty="0">
              <a:latin typeface="Courier New" pitchFamily="49" charset="0"/>
              <a:cs typeface="Courier New" pitchFamily="49"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a:xfrm>
            <a:off x="457200" y="1143000"/>
            <a:ext cx="8229600" cy="4525963"/>
          </a:xfrm>
        </p:spPr>
        <p:txBody>
          <a:bodyPr>
            <a:noAutofit/>
          </a:bodyPr>
          <a:lstStyle/>
          <a:p>
            <a:pPr>
              <a:buNone/>
            </a:pPr>
            <a:r>
              <a:rPr lang="en-US" sz="3000" dirty="0" smtClean="0">
                <a:latin typeface="Courier New" pitchFamily="49" charset="0"/>
                <a:cs typeface="Courier New" pitchFamily="49" charset="0"/>
              </a:rPr>
              <a:t>SELECT </a:t>
            </a:r>
            <a:r>
              <a:rPr lang="en-US" sz="3000" dirty="0" err="1" smtClean="0">
                <a:latin typeface="Courier New" pitchFamily="49" charset="0"/>
                <a:cs typeface="Courier New" pitchFamily="49" charset="0"/>
              </a:rPr>
              <a:t>last_name</a:t>
            </a:r>
            <a:r>
              <a:rPr lang="en-US" sz="3000" dirty="0" smtClean="0">
                <a:latin typeface="Courier New" pitchFamily="49" charset="0"/>
                <a:cs typeface="Courier New" pitchFamily="49" charset="0"/>
              </a:rPr>
              <a:t>, </a:t>
            </a:r>
            <a:r>
              <a:rPr lang="en-US" sz="3000" dirty="0" err="1" smtClean="0">
                <a:latin typeface="Courier New" pitchFamily="49" charset="0"/>
                <a:cs typeface="Courier New" pitchFamily="49" charset="0"/>
              </a:rPr>
              <a:t>employee_id</a:t>
            </a:r>
            <a:r>
              <a:rPr lang="en-US" sz="3000" dirty="0" smtClean="0">
                <a:latin typeface="Courier New" pitchFamily="49" charset="0"/>
                <a:cs typeface="Courier New" pitchFamily="49" charset="0"/>
              </a:rPr>
              <a:t>,</a:t>
            </a:r>
          </a:p>
          <a:p>
            <a:pPr>
              <a:buNone/>
            </a:pPr>
            <a:r>
              <a:rPr lang="en-US" sz="3000" dirty="0" smtClean="0">
                <a:latin typeface="Courier New" pitchFamily="49" charset="0"/>
                <a:cs typeface="Courier New" pitchFamily="49" charset="0"/>
              </a:rPr>
              <a:t>CASE </a:t>
            </a:r>
            <a:r>
              <a:rPr lang="en-US" sz="3000" dirty="0" err="1" smtClean="0">
                <a:latin typeface="Courier New" pitchFamily="49" charset="0"/>
                <a:cs typeface="Courier New" pitchFamily="49" charset="0"/>
              </a:rPr>
              <a:t>department_id</a:t>
            </a:r>
            <a:endParaRPr lang="en-US" sz="3000" dirty="0" smtClean="0">
              <a:latin typeface="Courier New" pitchFamily="49" charset="0"/>
              <a:cs typeface="Courier New" pitchFamily="49" charset="0"/>
            </a:endParaRPr>
          </a:p>
          <a:p>
            <a:pPr>
              <a:buNone/>
            </a:pPr>
            <a:r>
              <a:rPr lang="en-US" sz="3000" dirty="0" smtClean="0">
                <a:latin typeface="Courier New" pitchFamily="49" charset="0"/>
                <a:cs typeface="Courier New" pitchFamily="49" charset="0"/>
              </a:rPr>
              <a:t>WHEN 10 THEN 'Accounting'</a:t>
            </a:r>
          </a:p>
          <a:p>
            <a:pPr>
              <a:buNone/>
            </a:pPr>
            <a:r>
              <a:rPr lang="en-US" sz="3000" dirty="0" smtClean="0">
                <a:latin typeface="Courier New" pitchFamily="49" charset="0"/>
                <a:cs typeface="Courier New" pitchFamily="49" charset="0"/>
              </a:rPr>
              <a:t>WHEN 20 THEN 'Research' </a:t>
            </a:r>
          </a:p>
          <a:p>
            <a:pPr>
              <a:buNone/>
            </a:pPr>
            <a:r>
              <a:rPr lang="en-US" sz="3000" dirty="0" smtClean="0">
                <a:latin typeface="Courier New" pitchFamily="49" charset="0"/>
                <a:cs typeface="Courier New" pitchFamily="49" charset="0"/>
              </a:rPr>
              <a:t>WHEN 30 THEN 'Sales' </a:t>
            </a:r>
          </a:p>
          <a:p>
            <a:pPr>
              <a:buNone/>
            </a:pPr>
            <a:r>
              <a:rPr lang="en-US" sz="3000" dirty="0" smtClean="0">
                <a:latin typeface="Courier New" pitchFamily="49" charset="0"/>
                <a:cs typeface="Courier New" pitchFamily="49" charset="0"/>
              </a:rPr>
              <a:t>WHEN 40 THEN 'Operations'</a:t>
            </a:r>
          </a:p>
          <a:p>
            <a:pPr>
              <a:buNone/>
            </a:pPr>
            <a:r>
              <a:rPr lang="en-US" sz="3000" dirty="0" smtClean="0">
                <a:latin typeface="Courier New" pitchFamily="49" charset="0"/>
                <a:cs typeface="Courier New" pitchFamily="49" charset="0"/>
              </a:rPr>
              <a:t>ELSE 'Unknown' </a:t>
            </a:r>
          </a:p>
          <a:p>
            <a:pPr>
              <a:buNone/>
            </a:pPr>
            <a:r>
              <a:rPr lang="en-US" sz="3000" dirty="0" smtClean="0">
                <a:latin typeface="Courier New" pitchFamily="49" charset="0"/>
                <a:cs typeface="Courier New" pitchFamily="49" charset="0"/>
              </a:rPr>
              <a:t>END as "department name"</a:t>
            </a:r>
          </a:p>
          <a:p>
            <a:pPr>
              <a:buNone/>
            </a:pPr>
            <a:r>
              <a:rPr lang="en-US" sz="3000" dirty="0" smtClean="0">
                <a:latin typeface="Courier New" pitchFamily="49" charset="0"/>
                <a:cs typeface="Courier New" pitchFamily="49" charset="0"/>
              </a:rPr>
              <a:t>FROM employees</a:t>
            </a:r>
          </a:p>
          <a:p>
            <a:pPr>
              <a:buNone/>
            </a:pPr>
            <a:r>
              <a:rPr lang="en-US" sz="3000" dirty="0" smtClean="0">
                <a:latin typeface="Courier New" pitchFamily="49" charset="0"/>
                <a:cs typeface="Courier New" pitchFamily="49" charset="0"/>
              </a:rPr>
              <a:t>ORDER BY </a:t>
            </a:r>
            <a:r>
              <a:rPr lang="en-US" sz="3000" dirty="0" err="1" smtClean="0">
                <a:latin typeface="Courier New" pitchFamily="49" charset="0"/>
                <a:cs typeface="Courier New" pitchFamily="49" charset="0"/>
              </a:rPr>
              <a:t>last_name</a:t>
            </a:r>
            <a:r>
              <a:rPr lang="en-US" sz="3000" dirty="0" smtClean="0">
                <a:latin typeface="Courier New" pitchFamily="49" charset="0"/>
                <a:cs typeface="Courier New" pitchFamily="49" charset="0"/>
              </a:rPr>
              <a:t>;</a:t>
            </a:r>
            <a:endParaRPr lang="en-US" sz="3000" dirty="0">
              <a:latin typeface="Courier New" pitchFamily="49" charset="0"/>
              <a:cs typeface="Courier New" pitchFamily="49"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CASE with UPDATE statements</a:t>
            </a:r>
            <a:endParaRPr lang="en-US" dirty="0"/>
          </a:p>
        </p:txBody>
      </p:sp>
      <p:sp>
        <p:nvSpPr>
          <p:cNvPr id="3" name="Content Placeholder 2"/>
          <p:cNvSpPr>
            <a:spLocks noGrp="1"/>
          </p:cNvSpPr>
          <p:nvPr>
            <p:ph idx="1"/>
          </p:nvPr>
        </p:nvSpPr>
        <p:spPr/>
        <p:txBody>
          <a:bodyPr/>
          <a:lstStyle/>
          <a:p>
            <a:r>
              <a:rPr lang="en-US" dirty="0" smtClean="0"/>
              <a:t>Another handy use for the CASE value expression is in the SET clause of an UPDATE  statement. For example, suppose you want to increase the salary for employees based on their job id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CASE with UPDATE statements</a:t>
            </a:r>
            <a:endParaRPr lang="en-US" dirty="0"/>
          </a:p>
        </p:txBody>
      </p:sp>
      <p:sp>
        <p:nvSpPr>
          <p:cNvPr id="3" name="Content Placeholder 2"/>
          <p:cNvSpPr>
            <a:spLocks noGrp="1"/>
          </p:cNvSpPr>
          <p:nvPr>
            <p:ph idx="1"/>
          </p:nvPr>
        </p:nvSpPr>
        <p:spPr/>
        <p:txBody>
          <a:bodyPr/>
          <a:lstStyle/>
          <a:p>
            <a:r>
              <a:rPr lang="en-US" sz="3000" dirty="0">
                <a:latin typeface="Courier New" pitchFamily="49" charset="0"/>
                <a:cs typeface="Courier New" pitchFamily="49" charset="0"/>
              </a:rPr>
              <a:t>Update employees </a:t>
            </a:r>
          </a:p>
          <a:p>
            <a:pPr>
              <a:buNone/>
            </a:pPr>
            <a:r>
              <a:rPr lang="en-US" sz="3000" dirty="0">
                <a:latin typeface="Courier New" pitchFamily="49" charset="0"/>
                <a:cs typeface="Courier New" pitchFamily="49" charset="0"/>
              </a:rPr>
              <a:t>Set salary = </a:t>
            </a:r>
          </a:p>
          <a:p>
            <a:pPr>
              <a:buNone/>
            </a:pPr>
            <a:r>
              <a:rPr lang="en-US" sz="3000" dirty="0">
                <a:latin typeface="Courier New" pitchFamily="49" charset="0"/>
                <a:cs typeface="Courier New" pitchFamily="49" charset="0"/>
              </a:rPr>
              <a:t>Case </a:t>
            </a:r>
            <a:r>
              <a:rPr lang="en-US" sz="3000" dirty="0" err="1">
                <a:latin typeface="Courier New" pitchFamily="49" charset="0"/>
                <a:cs typeface="Courier New" pitchFamily="49" charset="0"/>
              </a:rPr>
              <a:t>job_id</a:t>
            </a:r>
            <a:endParaRPr lang="en-US" sz="3000" dirty="0">
              <a:latin typeface="Courier New" pitchFamily="49" charset="0"/>
              <a:cs typeface="Courier New" pitchFamily="49" charset="0"/>
            </a:endParaRPr>
          </a:p>
          <a:p>
            <a:pPr>
              <a:buNone/>
            </a:pPr>
            <a:r>
              <a:rPr lang="en-US" sz="3000" dirty="0">
                <a:latin typeface="Courier New" pitchFamily="49" charset="0"/>
                <a:cs typeface="Courier New" pitchFamily="49" charset="0"/>
              </a:rPr>
              <a:t>When ‘AD_PRES’  then salary+100</a:t>
            </a:r>
          </a:p>
          <a:p>
            <a:pPr>
              <a:buNone/>
            </a:pPr>
            <a:r>
              <a:rPr lang="en-US" sz="3000" dirty="0">
                <a:latin typeface="Courier New" pitchFamily="49" charset="0"/>
                <a:cs typeface="Courier New" pitchFamily="49" charset="0"/>
              </a:rPr>
              <a:t>When ‘AD_VP’ then salary+200</a:t>
            </a:r>
          </a:p>
          <a:p>
            <a:pPr>
              <a:buNone/>
            </a:pPr>
            <a:r>
              <a:rPr lang="en-US" sz="3000" dirty="0">
                <a:latin typeface="Courier New" pitchFamily="49" charset="0"/>
                <a:cs typeface="Courier New" pitchFamily="49" charset="0"/>
              </a:rPr>
              <a:t>Else salary</a:t>
            </a:r>
          </a:p>
          <a:p>
            <a:pPr>
              <a:buNone/>
            </a:pPr>
            <a:r>
              <a:rPr lang="en-US" sz="3000" dirty="0">
                <a:latin typeface="Courier New" pitchFamily="49" charset="0"/>
                <a:cs typeface="Courier New" pitchFamily="49" charset="0"/>
              </a:rPr>
              <a:t>End;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290</Words>
  <Application>Microsoft Office PowerPoint</Application>
  <PresentationFormat>On-screen Show (4:3)</PresentationFormat>
  <Paragraphs>55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Bookman Old Style</vt:lpstr>
      <vt:lpstr>Calibri</vt:lpstr>
      <vt:lpstr>Courier New</vt:lpstr>
      <vt:lpstr>Wingdings</vt:lpstr>
      <vt:lpstr>Office Theme</vt:lpstr>
      <vt:lpstr>Chapter 6</vt:lpstr>
      <vt:lpstr>CASE Value expression</vt:lpstr>
      <vt:lpstr>CASE Value expression Syntax</vt:lpstr>
      <vt:lpstr>Example 1</vt:lpstr>
      <vt:lpstr>Example 2</vt:lpstr>
      <vt:lpstr>Example 2</vt:lpstr>
      <vt:lpstr>Using CASE with UPDATE statements</vt:lpstr>
      <vt:lpstr>Using CASE with UPDATE statements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dc:title>
  <dc:creator>Mashael</dc:creator>
  <cp:lastModifiedBy>Sara</cp:lastModifiedBy>
  <cp:revision>6</cp:revision>
  <dcterms:created xsi:type="dcterms:W3CDTF">2014-03-02T14:29:03Z</dcterms:created>
  <dcterms:modified xsi:type="dcterms:W3CDTF">2017-03-21T06:20:12Z</dcterms:modified>
</cp:coreProperties>
</file>