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9" r:id="rId4"/>
    <p:sldId id="261" r:id="rId5"/>
    <p:sldId id="260" r:id="rId6"/>
    <p:sldId id="262" r:id="rId7"/>
    <p:sldId id="279" r:id="rId8"/>
    <p:sldId id="270" r:id="rId9"/>
    <p:sldId id="263" r:id="rId10"/>
    <p:sldId id="264" r:id="rId11"/>
    <p:sldId id="267" r:id="rId12"/>
    <p:sldId id="265" r:id="rId13"/>
    <p:sldId id="276" r:id="rId14"/>
    <p:sldId id="275" r:id="rId15"/>
    <p:sldId id="271" r:id="rId16"/>
    <p:sldId id="277" r:id="rId17"/>
    <p:sldId id="274" r:id="rId18"/>
    <p:sldId id="278" r:id="rId19"/>
    <p:sldId id="272" r:id="rId20"/>
    <p:sldId id="290" r:id="rId21"/>
    <p:sldId id="273" r:id="rId22"/>
    <p:sldId id="281" r:id="rId23"/>
    <p:sldId id="280" r:id="rId24"/>
    <p:sldId id="282" r:id="rId25"/>
    <p:sldId id="283" r:id="rId26"/>
    <p:sldId id="284" r:id="rId27"/>
    <p:sldId id="286" r:id="rId28"/>
    <p:sldId id="288" r:id="rId29"/>
    <p:sldId id="285" r:id="rId30"/>
    <p:sldId id="287"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C7621-E2D3-45F4-A958-025D792F3E1E}"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15D95-222E-482B-BEA1-54BFFA2800D4}" type="slidenum">
              <a:rPr lang="en-US" smtClean="0"/>
              <a:t>‹#›</a:t>
            </a:fld>
            <a:endParaRPr lang="en-US"/>
          </a:p>
        </p:txBody>
      </p:sp>
    </p:spTree>
    <p:extLst>
      <p:ext uri="{BB962C8B-B14F-4D97-AF65-F5344CB8AC3E}">
        <p14:creationId xmlns:p14="http://schemas.microsoft.com/office/powerpoint/2010/main" val="128976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1EAB23-3513-4340-A309-0DA5F3DECD8D}" type="datetime1">
              <a:rPr lang="en-US" smtClean="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6B55A-F756-43D8-864A-23185F6F5847}" type="datetime1">
              <a:rPr lang="en-US" smtClean="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FD0A89-05CB-46F7-9480-7385CBA624D1}" type="datetime1">
              <a:rPr lang="en-US" smtClean="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FC7CC68-4D20-4E3A-8D7E-C058DEEFC44E}" type="datetime1">
              <a:rPr lang="en-US" smtClean="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808E126-F4B3-4908-B29A-E8CAA439DF00}" type="datetime1">
              <a:rPr lang="en-US" smtClean="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6A0AC63-678F-458B-AC70-505AB7E843C2}" type="datetime1">
              <a:rPr lang="en-US" smtClean="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039BD-B7E0-4588-A770-66101E96A196}" type="datetime1">
              <a:rPr lang="en-US" smtClean="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1A375-DF35-4E08-8E6F-685BBF1F0EC5}" type="datetime1">
              <a:rPr lang="en-US" smtClean="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6A3EF5-A360-4763-82C1-8B4C48960954}" type="datetime1">
              <a:rPr lang="en-US" smtClean="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870F5-7AFA-4AAE-8CD5-0AAC771E6947}" type="datetime1">
              <a:rPr lang="en-US" smtClean="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17F01-DC22-448F-96E0-AA8789426FDB}" type="datetime1">
              <a:rPr lang="en-US" smtClean="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C8AD64-40FE-4846-815A-FB69403547C9}" type="datetime1">
              <a:rPr lang="en-US" smtClean="0"/>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357DD-ACCF-4999-A237-5EC994D909CD}" type="datetime1">
              <a:rPr lang="en-US" smtClean="0"/>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336BC-FD43-4E49-B183-784575361222}" type="datetime1">
              <a:rPr lang="en-US" smtClean="0"/>
              <a:t>3/9/2018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C0712E-01E6-4B63-9F01-15BBC0180E3B}" type="datetime1">
              <a:rPr lang="en-US" smtClean="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D2A970-A31E-4083-B2C8-38AB66F6372A}" type="datetime1">
              <a:rPr lang="en-US" smtClean="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9A8809F-1A53-422B-8C3C-F99D92C6E3A1}" type="datetime1">
              <a:rPr lang="en-US" smtClean="0"/>
              <a:t>3/9/2018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4.bin"/><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10.bin"/><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8C6B-4C7A-4588-9E1E-0238A55FF2C8}"/>
              </a:ext>
            </a:extLst>
          </p:cNvPr>
          <p:cNvSpPr>
            <a:spLocks noGrp="1"/>
          </p:cNvSpPr>
          <p:nvPr>
            <p:ph type="ctrTitle"/>
          </p:nvPr>
        </p:nvSpPr>
        <p:spPr/>
        <p:txBody>
          <a:bodyPr>
            <a:normAutofit/>
          </a:bodyPr>
          <a:lstStyle/>
          <a:p>
            <a:r>
              <a:rPr lang="en-US" b="1" dirty="0">
                <a:solidFill>
                  <a:srgbClr val="002060"/>
                </a:solidFill>
              </a:rPr>
              <a:t>Aldehydes and ketones</a:t>
            </a:r>
            <a:endParaRPr lang="en-US" dirty="0"/>
          </a:p>
        </p:txBody>
      </p:sp>
      <p:sp>
        <p:nvSpPr>
          <p:cNvPr id="3" name="Subtitle 2">
            <a:extLst>
              <a:ext uri="{FF2B5EF4-FFF2-40B4-BE49-F238E27FC236}">
                <a16:creationId xmlns:a16="http://schemas.microsoft.com/office/drawing/2014/main" id="{B8254952-DE86-4CFD-BE47-E9C72A4C3273}"/>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4B96EF8E-F62A-4F7B-B767-8279E185BBBC}"/>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
        <p:nvSpPr>
          <p:cNvPr id="5" name="Slide Number Placeholder 4">
            <a:extLst>
              <a:ext uri="{FF2B5EF4-FFF2-40B4-BE49-F238E27FC236}">
                <a16:creationId xmlns:a16="http://schemas.microsoft.com/office/drawing/2014/main" id="{08ED35E6-DA7B-48A1-B618-0FBAE1964CF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2148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upac and common names of aldehydes">
            <a:extLst>
              <a:ext uri="{FF2B5EF4-FFF2-40B4-BE49-F238E27FC236}">
                <a16:creationId xmlns:a16="http://schemas.microsoft.com/office/drawing/2014/main" id="{226563F5-862F-421B-ABA2-F2458D537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289" y="139119"/>
            <a:ext cx="8872024" cy="44891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upac and common names of aldehydes">
            <a:extLst>
              <a:ext uri="{FF2B5EF4-FFF2-40B4-BE49-F238E27FC236}">
                <a16:creationId xmlns:a16="http://schemas.microsoft.com/office/drawing/2014/main" id="{B00A971D-DD66-487F-9C32-222B75777E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929"/>
          <a:stretch/>
        </p:blipFill>
        <p:spPr bwMode="auto">
          <a:xfrm>
            <a:off x="2335237" y="4628270"/>
            <a:ext cx="8553156" cy="216200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D3FBB2D-9E25-446F-99B0-54E3C9DA0CA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4" name="Rectangle 3">
            <a:extLst>
              <a:ext uri="{FF2B5EF4-FFF2-40B4-BE49-F238E27FC236}">
                <a16:creationId xmlns:a16="http://schemas.microsoft.com/office/drawing/2014/main" id="{F05E8906-D911-4288-A2EC-BA7C9D157589}"/>
              </a:ext>
            </a:extLst>
          </p:cNvPr>
          <p:cNvSpPr/>
          <p:nvPr/>
        </p:nvSpPr>
        <p:spPr>
          <a:xfrm>
            <a:off x="8628861" y="1391471"/>
            <a:ext cx="2236510"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Diphenylmethanone</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67AC27-88CF-4343-9D8F-F8B931815A13}"/>
              </a:ext>
            </a:extLst>
          </p:cNvPr>
          <p:cNvSpPr/>
          <p:nvPr/>
        </p:nvSpPr>
        <p:spPr>
          <a:xfrm>
            <a:off x="5453999" y="1391471"/>
            <a:ext cx="191590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Phenyl </a:t>
            </a:r>
            <a:r>
              <a:rPr lang="en-US" dirty="0" err="1">
                <a:latin typeface="Arial" panose="020B0604020202020204" pitchFamily="34" charset="0"/>
                <a:cs typeface="Arial" panose="020B0604020202020204" pitchFamily="34" charset="0"/>
              </a:rPr>
              <a:t>ethanone</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B3A063E-3E49-4127-888B-02C1B0707F61}"/>
              </a:ext>
            </a:extLst>
          </p:cNvPr>
          <p:cNvSpPr/>
          <p:nvPr/>
        </p:nvSpPr>
        <p:spPr>
          <a:xfrm>
            <a:off x="2630649" y="2212352"/>
            <a:ext cx="1877438" cy="507831"/>
          </a:xfrm>
          <a:prstGeom prst="rect">
            <a:avLst/>
          </a:prstGeom>
        </p:spPr>
        <p:txBody>
          <a:bodyPr wrap="none">
            <a:spAutoFit/>
          </a:bodyPr>
          <a:lstStyle/>
          <a:p>
            <a:pPr algn="ctr" rtl="1">
              <a:lnSpc>
                <a:spcPct val="150000"/>
              </a:lnSpc>
            </a:pPr>
            <a:r>
              <a:rPr lang="en-US" dirty="0">
                <a:latin typeface="Arial" panose="020B0604020202020204" pitchFamily="34" charset="0"/>
                <a:cs typeface="Arial" panose="020B0604020202020204" pitchFamily="34" charset="0"/>
              </a:rPr>
              <a:t>Dimethyl Ketone</a:t>
            </a:r>
          </a:p>
        </p:txBody>
      </p:sp>
      <p:sp>
        <p:nvSpPr>
          <p:cNvPr id="8" name="TextBox 7">
            <a:extLst>
              <a:ext uri="{FF2B5EF4-FFF2-40B4-BE49-F238E27FC236}">
                <a16:creationId xmlns:a16="http://schemas.microsoft.com/office/drawing/2014/main" id="{6A27ED9B-547A-4CF8-A6C0-67080100D16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93943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7B2C27EA-6891-4640-A606-F9457D931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549" y="562709"/>
            <a:ext cx="8867641" cy="61730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9F17F32-187C-43FD-B4CA-7B4CABA3E48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4" name="TextBox 3">
            <a:extLst>
              <a:ext uri="{FF2B5EF4-FFF2-40B4-BE49-F238E27FC236}">
                <a16:creationId xmlns:a16="http://schemas.microsoft.com/office/drawing/2014/main" id="{34E987DB-E027-4BA1-B794-A60A72B30873}"/>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73408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BB980-2A58-4412-99A0-FC29AC1A01E3}"/>
              </a:ext>
            </a:extLst>
          </p:cNvPr>
          <p:cNvPicPr>
            <a:picLocks noChangeAspect="1"/>
          </p:cNvPicPr>
          <p:nvPr/>
        </p:nvPicPr>
        <p:blipFill>
          <a:blip r:embed="rId2"/>
          <a:stretch>
            <a:fillRect/>
          </a:stretch>
        </p:blipFill>
        <p:spPr>
          <a:xfrm>
            <a:off x="2757073" y="497926"/>
            <a:ext cx="8271998" cy="6113889"/>
          </a:xfrm>
          <a:prstGeom prst="rect">
            <a:avLst/>
          </a:prstGeom>
        </p:spPr>
      </p:pic>
      <p:sp>
        <p:nvSpPr>
          <p:cNvPr id="3" name="Slide Number Placeholder 2">
            <a:extLst>
              <a:ext uri="{FF2B5EF4-FFF2-40B4-BE49-F238E27FC236}">
                <a16:creationId xmlns:a16="http://schemas.microsoft.com/office/drawing/2014/main" id="{E07C32EA-9191-4A27-A528-D2D069AD872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4" name="TextBox 3">
            <a:extLst>
              <a:ext uri="{FF2B5EF4-FFF2-40B4-BE49-F238E27FC236}">
                <a16:creationId xmlns:a16="http://schemas.microsoft.com/office/drawing/2014/main" id="{D086E8DC-4FB4-405A-8322-C5B7894447D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01137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ABCD-1C36-43E4-9731-C3629B7397FA}"/>
              </a:ext>
            </a:extLst>
          </p:cNvPr>
          <p:cNvSpPr>
            <a:spLocks noGrp="1"/>
          </p:cNvSpPr>
          <p:nvPr>
            <p:ph type="title"/>
          </p:nvPr>
        </p:nvSpPr>
        <p:spPr/>
        <p:txBody>
          <a:bodyPr/>
          <a:lstStyle/>
          <a:p>
            <a:r>
              <a:rPr lang="en-US" dirty="0"/>
              <a:t>Physical Properties</a:t>
            </a:r>
          </a:p>
        </p:txBody>
      </p:sp>
      <p:sp>
        <p:nvSpPr>
          <p:cNvPr id="3" name="Content Placeholder 2">
            <a:extLst>
              <a:ext uri="{FF2B5EF4-FFF2-40B4-BE49-F238E27FC236}">
                <a16:creationId xmlns:a16="http://schemas.microsoft.com/office/drawing/2014/main" id="{8B5FA01F-E5BF-4987-BEAA-C61B4C79C62B}"/>
              </a:ext>
            </a:extLst>
          </p:cNvPr>
          <p:cNvSpPr>
            <a:spLocks noGrp="1"/>
          </p:cNvSpPr>
          <p:nvPr>
            <p:ph idx="1"/>
          </p:nvPr>
        </p:nvSpPr>
        <p:spPr>
          <a:xfrm>
            <a:off x="2589212" y="1420837"/>
            <a:ext cx="8915400" cy="4490385"/>
          </a:xfrm>
        </p:spPr>
        <p:txBody>
          <a:bodyPr>
            <a:normAutofit/>
          </a:bodyPr>
          <a:lstStyle/>
          <a:p>
            <a:r>
              <a:rPr lang="en-US" dirty="0"/>
              <a:t>Oxygen is more electronegative than carbon; therefore, a carbon-oxygen double bond is polar, with oxygen bearing a partial negative charge and carbon bearing a partial positive charge.</a:t>
            </a:r>
          </a:p>
          <a:p>
            <a:endParaRPr lang="en-US" dirty="0"/>
          </a:p>
          <a:p>
            <a:endParaRPr lang="en-US" dirty="0"/>
          </a:p>
          <a:p>
            <a:r>
              <a:rPr lang="en-US" dirty="0"/>
              <a:t>In general, aldehydes and ketones have higher boiling points than alkenes because they are more polar and the dipole–dipole attractive forces between molecules are stronger. But they have lower boiling points than alcohols because, unlike alcohols, two carbonyl groups can’t form hydrogen bonds to each other.</a:t>
            </a:r>
          </a:p>
          <a:p>
            <a:r>
              <a:rPr lang="en-US" dirty="0"/>
              <a:t>Aldehydes and ketones can form hydrogen bonds with the protons of OH groups. This makes them more soluble in water than alkenes, but less soluble than alcohols.</a:t>
            </a:r>
          </a:p>
        </p:txBody>
      </p:sp>
      <p:sp>
        <p:nvSpPr>
          <p:cNvPr id="4" name="Slide Number Placeholder 3">
            <a:extLst>
              <a:ext uri="{FF2B5EF4-FFF2-40B4-BE49-F238E27FC236}">
                <a16:creationId xmlns:a16="http://schemas.microsoft.com/office/drawing/2014/main" id="{4B8236D4-947A-45EC-94C5-059FB8BE4DB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146" name="Picture 2" descr="Image result for dipole dipole with aldehyde">
            <a:extLst>
              <a:ext uri="{FF2B5EF4-FFF2-40B4-BE49-F238E27FC236}">
                <a16:creationId xmlns:a16="http://schemas.microsoft.com/office/drawing/2014/main" id="{D2AB4EF8-3D68-401E-8D5C-52647C6233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794"/>
          <a:stretch/>
        </p:blipFill>
        <p:spPr bwMode="auto">
          <a:xfrm>
            <a:off x="7802473" y="2143118"/>
            <a:ext cx="3600630" cy="11172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5D88AF-FB4B-47C0-BFCB-298491C81AFD}"/>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0383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054859-9557-4C6D-8449-F47F968F92D3}"/>
              </a:ext>
            </a:extLst>
          </p:cNvPr>
          <p:cNvSpPr>
            <a:spLocks noGrp="1"/>
          </p:cNvSpPr>
          <p:nvPr>
            <p:ph idx="1"/>
          </p:nvPr>
        </p:nvSpPr>
        <p:spPr>
          <a:xfrm>
            <a:off x="2473121" y="819691"/>
            <a:ext cx="8915400" cy="3777622"/>
          </a:xfrm>
        </p:spPr>
        <p:txBody>
          <a:bodyPr>
            <a:normAutofit/>
          </a:bodyPr>
          <a:lstStyle/>
          <a:p>
            <a:pPr marL="0" indent="0">
              <a:buNone/>
            </a:pPr>
            <a:r>
              <a:rPr lang="en-US" dirty="0"/>
              <a:t>CH</a:t>
            </a:r>
            <a:r>
              <a:rPr lang="en-US" baseline="-25000" dirty="0"/>
              <a:t>3</a:t>
            </a:r>
            <a:r>
              <a:rPr lang="en-US" dirty="0"/>
              <a:t>CH</a:t>
            </a:r>
            <a:r>
              <a:rPr lang="en-US" baseline="-25000" dirty="0"/>
              <a:t>2</a:t>
            </a:r>
            <a:r>
              <a:rPr lang="en-US" dirty="0"/>
              <a:t>CH</a:t>
            </a:r>
            <a:r>
              <a:rPr lang="en-US" baseline="-25000" dirty="0"/>
              <a:t>2</a:t>
            </a:r>
            <a:r>
              <a:rPr lang="en-US" dirty="0"/>
              <a:t>CH</a:t>
            </a:r>
            <a:r>
              <a:rPr lang="en-US" baseline="-25000" dirty="0"/>
              <a:t>3     </a:t>
            </a:r>
            <a:r>
              <a:rPr lang="en-US" dirty="0"/>
              <a:t>CH</a:t>
            </a:r>
            <a:r>
              <a:rPr lang="en-US" baseline="-25000" dirty="0"/>
              <a:t>3</a:t>
            </a:r>
            <a:r>
              <a:rPr lang="en-US" dirty="0"/>
              <a:t>OCH</a:t>
            </a:r>
            <a:r>
              <a:rPr lang="en-US" baseline="-25000" dirty="0"/>
              <a:t>2</a:t>
            </a:r>
            <a:r>
              <a:rPr lang="en-US" dirty="0"/>
              <a:t>CH</a:t>
            </a:r>
            <a:r>
              <a:rPr lang="en-US" baseline="-25000" dirty="0"/>
              <a:t>3           </a:t>
            </a:r>
            <a:r>
              <a:rPr lang="en-US" dirty="0"/>
              <a:t>CH</a:t>
            </a:r>
            <a:r>
              <a:rPr lang="en-US" baseline="-25000" dirty="0"/>
              <a:t>3</a:t>
            </a:r>
            <a:r>
              <a:rPr lang="en-US" dirty="0"/>
              <a:t>CH</a:t>
            </a:r>
            <a:r>
              <a:rPr lang="en-US" baseline="-25000" dirty="0"/>
              <a:t>2</a:t>
            </a:r>
            <a:r>
              <a:rPr lang="en-US" dirty="0"/>
              <a:t>CHO    CH</a:t>
            </a:r>
            <a:r>
              <a:rPr lang="en-US" baseline="-25000" dirty="0"/>
              <a:t>3</a:t>
            </a:r>
            <a:r>
              <a:rPr lang="en-US" dirty="0"/>
              <a:t>COCH</a:t>
            </a:r>
            <a:r>
              <a:rPr lang="en-US" baseline="-25000" dirty="0"/>
              <a:t>3       </a:t>
            </a:r>
            <a:r>
              <a:rPr lang="en-US" dirty="0"/>
              <a:t>CH</a:t>
            </a:r>
            <a:r>
              <a:rPr lang="en-US" baseline="-25000" dirty="0"/>
              <a:t>3</a:t>
            </a:r>
            <a:r>
              <a:rPr lang="en-US" dirty="0"/>
              <a:t>CH</a:t>
            </a:r>
            <a:r>
              <a:rPr lang="en-US" baseline="-25000" dirty="0"/>
              <a:t>2</a:t>
            </a:r>
            <a:r>
              <a:rPr lang="en-US" dirty="0"/>
              <a:t>CH</a:t>
            </a:r>
            <a:r>
              <a:rPr lang="en-US" baseline="-25000" dirty="0"/>
              <a:t>2</a:t>
            </a:r>
            <a:r>
              <a:rPr lang="en-US" dirty="0"/>
              <a:t>OH</a:t>
            </a:r>
            <a:endParaRPr lang="en-US" baseline="-25000" dirty="0"/>
          </a:p>
          <a:p>
            <a:pPr marL="0" indent="0">
              <a:buNone/>
            </a:pPr>
            <a:r>
              <a:rPr lang="en-US" dirty="0"/>
              <a:t>Butane                </a:t>
            </a:r>
            <a:r>
              <a:rPr lang="en-US" dirty="0" err="1"/>
              <a:t>methoxyethane</a:t>
            </a:r>
            <a:r>
              <a:rPr lang="en-US" dirty="0"/>
              <a:t>        </a:t>
            </a:r>
            <a:r>
              <a:rPr lang="en-US" dirty="0" err="1"/>
              <a:t>propanal</a:t>
            </a:r>
            <a:r>
              <a:rPr lang="en-US" dirty="0"/>
              <a:t>         acetone          propan-1-ol</a:t>
            </a:r>
          </a:p>
          <a:p>
            <a:pPr marL="0" indent="0">
              <a:buNone/>
            </a:pPr>
            <a:r>
              <a:rPr lang="en-US" dirty="0" err="1"/>
              <a:t>bp</a:t>
            </a:r>
            <a:r>
              <a:rPr lang="en-US" dirty="0"/>
              <a:t> 0 °C                        </a:t>
            </a:r>
            <a:r>
              <a:rPr lang="en-US" dirty="0" err="1"/>
              <a:t>bp</a:t>
            </a:r>
            <a:r>
              <a:rPr lang="en-US" dirty="0"/>
              <a:t> 8 °C                  </a:t>
            </a:r>
            <a:r>
              <a:rPr lang="en-US" dirty="0" err="1"/>
              <a:t>bp</a:t>
            </a:r>
            <a:r>
              <a:rPr lang="en-US" dirty="0"/>
              <a:t> 49 °C        </a:t>
            </a:r>
            <a:r>
              <a:rPr lang="en-US" dirty="0" err="1"/>
              <a:t>bp</a:t>
            </a:r>
            <a:r>
              <a:rPr lang="en-US" dirty="0"/>
              <a:t> 56 °C          </a:t>
            </a:r>
            <a:r>
              <a:rPr lang="en-US" dirty="0" err="1"/>
              <a:t>bp</a:t>
            </a:r>
            <a:r>
              <a:rPr lang="en-US" dirty="0"/>
              <a:t> 97 °C</a:t>
            </a:r>
          </a:p>
        </p:txBody>
      </p:sp>
      <p:sp>
        <p:nvSpPr>
          <p:cNvPr id="4" name="Slide Number Placeholder 3">
            <a:extLst>
              <a:ext uri="{FF2B5EF4-FFF2-40B4-BE49-F238E27FC236}">
                <a16:creationId xmlns:a16="http://schemas.microsoft.com/office/drawing/2014/main" id="{BB25DEF4-1D31-4FF2-AE31-501495E952D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4098" name="Picture 2" descr="Image result for hydrogen bond with ketones">
            <a:extLst>
              <a:ext uri="{FF2B5EF4-FFF2-40B4-BE49-F238E27FC236}">
                <a16:creationId xmlns:a16="http://schemas.microsoft.com/office/drawing/2014/main" id="{80B3B56D-70F3-43FD-AB5D-9EC723102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7" r="55207"/>
          <a:stretch/>
        </p:blipFill>
        <p:spPr bwMode="auto">
          <a:xfrm>
            <a:off x="1940112" y="2708502"/>
            <a:ext cx="3108203" cy="34562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ydrogen bond with aldehyde">
            <a:extLst>
              <a:ext uri="{FF2B5EF4-FFF2-40B4-BE49-F238E27FC236}">
                <a16:creationId xmlns:a16="http://schemas.microsoft.com/office/drawing/2014/main" id="{B3DE7D2C-F52B-41D1-86CC-B52F8463C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94" t="44050"/>
          <a:stretch/>
        </p:blipFill>
        <p:spPr bwMode="auto">
          <a:xfrm>
            <a:off x="5334031" y="3915756"/>
            <a:ext cx="2466812" cy="19757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ipole dipole with aldehyde">
            <a:extLst>
              <a:ext uri="{FF2B5EF4-FFF2-40B4-BE49-F238E27FC236}">
                <a16:creationId xmlns:a16="http://schemas.microsoft.com/office/drawing/2014/main" id="{E5EDE161-8C28-44CB-81A8-9DF08CE33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603" y="2417358"/>
            <a:ext cx="3475918" cy="19757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FF77D2-E885-4726-802C-1997B7BFB0EC}"/>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59622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A9C6-FB48-4BAC-9933-414012B3E902}"/>
              </a:ext>
            </a:extLst>
          </p:cNvPr>
          <p:cNvSpPr>
            <a:spLocks noGrp="1"/>
          </p:cNvSpPr>
          <p:nvPr>
            <p:ph type="title"/>
          </p:nvPr>
        </p:nvSpPr>
        <p:spPr>
          <a:xfrm>
            <a:off x="2592925" y="624110"/>
            <a:ext cx="8911687" cy="1280890"/>
          </a:xfrm>
        </p:spPr>
        <p:txBody>
          <a:bodyPr>
            <a:normAutofit/>
          </a:bodyPr>
          <a:lstStyle/>
          <a:p>
            <a:r>
              <a:rPr lang="en-US" dirty="0"/>
              <a:t>Syntheses of Ketones and Aldehydes</a:t>
            </a:r>
            <a:br>
              <a:rPr lang="en-US" dirty="0"/>
            </a:br>
            <a:r>
              <a:rPr lang="en-US" dirty="0"/>
              <a:t>Oxidation of Alcohols</a:t>
            </a:r>
          </a:p>
        </p:txBody>
      </p:sp>
      <p:sp>
        <p:nvSpPr>
          <p:cNvPr id="3" name="Content Placeholder 2">
            <a:extLst>
              <a:ext uri="{FF2B5EF4-FFF2-40B4-BE49-F238E27FC236}">
                <a16:creationId xmlns:a16="http://schemas.microsoft.com/office/drawing/2014/main" id="{96A2EC7C-4A38-441A-BA7A-D7DCA1BCBCF9}"/>
              </a:ext>
            </a:extLst>
          </p:cNvPr>
          <p:cNvSpPr>
            <a:spLocks noGrp="1"/>
          </p:cNvSpPr>
          <p:nvPr>
            <p:ph idx="1"/>
          </p:nvPr>
        </p:nvSpPr>
        <p:spPr>
          <a:xfrm>
            <a:off x="1885071" y="1905000"/>
            <a:ext cx="10114671" cy="3777622"/>
          </a:xfrm>
        </p:spPr>
        <p:txBody>
          <a:bodyPr/>
          <a:lstStyle/>
          <a:p>
            <a:r>
              <a:rPr lang="en-US" dirty="0"/>
              <a:t>Sodium dichromate in sulfuric acid (“chromic acid,” H</a:t>
            </a:r>
            <a:r>
              <a:rPr lang="en-US" baseline="-25000" dirty="0"/>
              <a:t>2</a:t>
            </a:r>
            <a:r>
              <a:rPr lang="en-US" dirty="0"/>
              <a:t>CrO</a:t>
            </a:r>
            <a:r>
              <a:rPr lang="en-US" baseline="-25000" dirty="0"/>
              <a:t>4</a:t>
            </a:r>
            <a:r>
              <a:rPr lang="en-US" dirty="0"/>
              <a:t>) is the oxidizing reagent for secondary alcohols to ketones. Bleach (</a:t>
            </a:r>
            <a:r>
              <a:rPr lang="en-US" dirty="0" err="1"/>
              <a:t>NaOCl</a:t>
            </a:r>
            <a:r>
              <a:rPr lang="en-US" dirty="0"/>
              <a:t> sodium hypochlorite) is an inexpensive. Primary alcohols are usually oxidized by </a:t>
            </a:r>
            <a:r>
              <a:rPr lang="en-US" i="1" dirty="0"/>
              <a:t>Pyridinium chlorochromate </a:t>
            </a:r>
            <a:r>
              <a:rPr lang="en-US" dirty="0"/>
              <a:t>(PCC), a complex of chromium trioxide CrO</a:t>
            </a:r>
            <a:r>
              <a:rPr lang="en-US" baseline="-25000" dirty="0"/>
              <a:t>3</a:t>
            </a:r>
            <a:r>
              <a:rPr lang="en-US" dirty="0"/>
              <a:t> with pyridine and </a:t>
            </a:r>
            <a:r>
              <a:rPr lang="en-US" dirty="0" err="1"/>
              <a:t>HCl</a:t>
            </a:r>
            <a:r>
              <a:rPr lang="en-US" dirty="0"/>
              <a:t>, provides good yields of aldehydes</a:t>
            </a:r>
          </a:p>
        </p:txBody>
      </p:sp>
      <p:sp>
        <p:nvSpPr>
          <p:cNvPr id="4" name="Slide Number Placeholder 3">
            <a:extLst>
              <a:ext uri="{FF2B5EF4-FFF2-40B4-BE49-F238E27FC236}">
                <a16:creationId xmlns:a16="http://schemas.microsoft.com/office/drawing/2014/main" id="{839C73F7-381F-41F1-8A91-41C8F9EB6BD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170" name="Picture 2" descr="Image result for oxidation of alcohols to aldehydes and ketones">
            <a:extLst>
              <a:ext uri="{FF2B5EF4-FFF2-40B4-BE49-F238E27FC236}">
                <a16:creationId xmlns:a16="http://schemas.microsoft.com/office/drawing/2014/main" id="{DB0E15F3-07CB-4630-90D4-A6C62E3B4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015" y="3185890"/>
            <a:ext cx="5397957" cy="3653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D47471-000E-4556-9D14-D01998618D5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09462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99EB-FF9D-4293-8E4E-C814143BCC38}"/>
              </a:ext>
            </a:extLst>
          </p:cNvPr>
          <p:cNvSpPr>
            <a:spLocks noGrp="1"/>
          </p:cNvSpPr>
          <p:nvPr>
            <p:ph type="title"/>
          </p:nvPr>
        </p:nvSpPr>
        <p:spPr>
          <a:xfrm>
            <a:off x="2592925" y="624110"/>
            <a:ext cx="8911687" cy="1280890"/>
          </a:xfrm>
        </p:spPr>
        <p:txBody>
          <a:bodyPr>
            <a:normAutofit/>
          </a:bodyPr>
          <a:lstStyle/>
          <a:p>
            <a:r>
              <a:rPr lang="en-US" dirty="0" err="1"/>
              <a:t>Ozonolysis</a:t>
            </a:r>
            <a:r>
              <a:rPr lang="en-US" dirty="0"/>
              <a:t> of Alkenes</a:t>
            </a:r>
          </a:p>
        </p:txBody>
      </p:sp>
      <p:sp>
        <p:nvSpPr>
          <p:cNvPr id="4" name="Slide Number Placeholder 3">
            <a:extLst>
              <a:ext uri="{FF2B5EF4-FFF2-40B4-BE49-F238E27FC236}">
                <a16:creationId xmlns:a16="http://schemas.microsoft.com/office/drawing/2014/main" id="{55DAAFA4-E0F9-4C0B-BD68-6E6B919B17D0}"/>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9220" name="Picture 4" descr="Image result for Ketones and Aldehydes from Ozonolysis of Alkenes">
            <a:extLst>
              <a:ext uri="{FF2B5EF4-FFF2-40B4-BE49-F238E27FC236}">
                <a16:creationId xmlns:a16="http://schemas.microsoft.com/office/drawing/2014/main" id="{56F9AB8A-E75A-4995-84D3-FC89620C3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570" y="1905000"/>
            <a:ext cx="4911541" cy="351971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lated image">
            <a:extLst>
              <a:ext uri="{FF2B5EF4-FFF2-40B4-BE49-F238E27FC236}">
                <a16:creationId xmlns:a16="http://schemas.microsoft.com/office/drawing/2014/main" id="{910C16C7-4493-4CA3-969B-6ECED6BA3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28"/>
          <a:stretch/>
        </p:blipFill>
        <p:spPr bwMode="auto">
          <a:xfrm>
            <a:off x="2790569" y="5289452"/>
            <a:ext cx="4683181" cy="1574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2CDA5E-60B8-41F2-84B7-A6A37CBE63B9}"/>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50469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033154-8FFC-44EE-84F5-3BDAE3896A1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194" name="Picture 2" descr="Related image">
            <a:extLst>
              <a:ext uri="{FF2B5EF4-FFF2-40B4-BE49-F238E27FC236}">
                <a16:creationId xmlns:a16="http://schemas.microsoft.com/office/drawing/2014/main" id="{997E9645-514D-4C73-AA7F-2A565F29E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279" y="608427"/>
            <a:ext cx="7991622" cy="56411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8C3D0A-429B-43F7-8D1E-2A4B451DE4FC}"/>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21023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2F15-D10E-4068-9F8A-1FC0DDB22D3A}"/>
              </a:ext>
            </a:extLst>
          </p:cNvPr>
          <p:cNvSpPr>
            <a:spLocks noGrp="1"/>
          </p:cNvSpPr>
          <p:nvPr>
            <p:ph type="title"/>
          </p:nvPr>
        </p:nvSpPr>
        <p:spPr/>
        <p:txBody>
          <a:bodyPr/>
          <a:lstStyle/>
          <a:p>
            <a:r>
              <a:rPr lang="en-US" dirty="0"/>
              <a:t>Friedel–Crafts Acylation</a:t>
            </a:r>
          </a:p>
        </p:txBody>
      </p:sp>
      <p:sp>
        <p:nvSpPr>
          <p:cNvPr id="4" name="Slide Number Placeholder 3">
            <a:extLst>
              <a:ext uri="{FF2B5EF4-FFF2-40B4-BE49-F238E27FC236}">
                <a16:creationId xmlns:a16="http://schemas.microsoft.com/office/drawing/2014/main" id="{AB6814E0-F300-4339-9A0D-F2773A4FD93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10246" name="Picture 6" descr="Image result for Friedel–Crafts Acylation">
            <a:extLst>
              <a:ext uri="{FF2B5EF4-FFF2-40B4-BE49-F238E27FC236}">
                <a16:creationId xmlns:a16="http://schemas.microsoft.com/office/drawing/2014/main" id="{36ECE0C0-D386-49E8-852B-BC6C7C885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5" y="3149262"/>
            <a:ext cx="6153723" cy="320506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Friedel–Crafts Acylation">
            <a:extLst>
              <a:ext uri="{FF2B5EF4-FFF2-40B4-BE49-F238E27FC236}">
                <a16:creationId xmlns:a16="http://schemas.microsoft.com/office/drawing/2014/main" id="{0D5B61F8-D495-42DC-ADF4-EEB4C0E9E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925" y="1323821"/>
            <a:ext cx="4609733" cy="16990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F78354-1EBE-4619-8386-042D0FD84817}"/>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90455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56FBD8-2EBE-40B3-A119-55803FEF82FB}"/>
              </a:ext>
            </a:extLst>
          </p:cNvPr>
          <p:cNvSpPr>
            <a:spLocks noGrp="1"/>
          </p:cNvSpPr>
          <p:nvPr>
            <p:ph type="title"/>
          </p:nvPr>
        </p:nvSpPr>
        <p:spPr/>
        <p:txBody>
          <a:bodyPr/>
          <a:lstStyle/>
          <a:p>
            <a:r>
              <a:rPr lang="en-US" dirty="0"/>
              <a:t>Hydration of Alkynes</a:t>
            </a:r>
          </a:p>
        </p:txBody>
      </p:sp>
      <p:sp>
        <p:nvSpPr>
          <p:cNvPr id="2" name="Slide Number Placeholder 1">
            <a:extLst>
              <a:ext uri="{FF2B5EF4-FFF2-40B4-BE49-F238E27FC236}">
                <a16:creationId xmlns:a16="http://schemas.microsoft.com/office/drawing/2014/main" id="{604CEEBF-D0DF-4114-BAF1-9CFA1553410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11266" name="Picture 2" descr="Image result for Hydration of Alkynes">
            <a:extLst>
              <a:ext uri="{FF2B5EF4-FFF2-40B4-BE49-F238E27FC236}">
                <a16:creationId xmlns:a16="http://schemas.microsoft.com/office/drawing/2014/main" id="{77C2F9EE-77F1-40C3-ABE6-DECB5F27D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234" y="1338368"/>
            <a:ext cx="76200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731AE40C-2504-4CA5-B4A3-89CD36C1663B}"/>
              </a:ext>
            </a:extLst>
          </p:cNvPr>
          <p:cNvPicPr>
            <a:picLocks noChangeAspect="1" noChangeArrowheads="1"/>
          </p:cNvPicPr>
          <p:nvPr/>
        </p:nvPicPr>
        <p:blipFill>
          <a:blip r:embed="rId3"/>
          <a:srcRect/>
          <a:stretch>
            <a:fillRect/>
          </a:stretch>
        </p:blipFill>
        <p:spPr bwMode="auto">
          <a:xfrm>
            <a:off x="2986234" y="2986193"/>
            <a:ext cx="7632700" cy="3247697"/>
          </a:xfrm>
          <a:prstGeom prst="rect">
            <a:avLst/>
          </a:prstGeom>
          <a:noFill/>
          <a:ln w="9525">
            <a:solidFill>
              <a:schemeClr val="tx1"/>
            </a:solidFill>
            <a:miter lim="800000"/>
            <a:headEnd/>
            <a:tailEnd/>
          </a:ln>
          <a:effectLst/>
        </p:spPr>
      </p:pic>
      <p:sp>
        <p:nvSpPr>
          <p:cNvPr id="7" name="TextBox 6">
            <a:extLst>
              <a:ext uri="{FF2B5EF4-FFF2-40B4-BE49-F238E27FC236}">
                <a16:creationId xmlns:a16="http://schemas.microsoft.com/office/drawing/2014/main" id="{C6B503B4-9838-4BEB-99D4-4A17901045F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59862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637A-6A7E-44E8-A3A9-2D6249A97D60}"/>
              </a:ext>
            </a:extLst>
          </p:cNvPr>
          <p:cNvSpPr>
            <a:spLocks noGrp="1"/>
          </p:cNvSpPr>
          <p:nvPr>
            <p:ph type="title"/>
          </p:nvPr>
        </p:nvSpPr>
        <p:spPr/>
        <p:txBody>
          <a:bodyPr/>
          <a:lstStyle/>
          <a:p>
            <a:br>
              <a:rPr lang="en-US" dirty="0"/>
            </a:br>
            <a:r>
              <a:rPr lang="en-US" dirty="0"/>
              <a:t>Outline</a:t>
            </a:r>
          </a:p>
        </p:txBody>
      </p:sp>
      <p:sp>
        <p:nvSpPr>
          <p:cNvPr id="3" name="Content Placeholder 2">
            <a:extLst>
              <a:ext uri="{FF2B5EF4-FFF2-40B4-BE49-F238E27FC236}">
                <a16:creationId xmlns:a16="http://schemas.microsoft.com/office/drawing/2014/main" id="{A486621E-2581-41A7-A165-2EE9C7D5C938}"/>
              </a:ext>
            </a:extLst>
          </p:cNvPr>
          <p:cNvSpPr>
            <a:spLocks noGrp="1"/>
          </p:cNvSpPr>
          <p:nvPr>
            <p:ph idx="1"/>
          </p:nvPr>
        </p:nvSpPr>
        <p:spPr/>
        <p:txBody>
          <a:bodyPr>
            <a:normAutofit/>
          </a:bodyPr>
          <a:lstStyle/>
          <a:p>
            <a:r>
              <a:rPr lang="en-US" dirty="0"/>
              <a:t>Structure and Bonding</a:t>
            </a:r>
          </a:p>
          <a:p>
            <a:r>
              <a:rPr lang="en-US" dirty="0"/>
              <a:t>Nomenclature</a:t>
            </a:r>
          </a:p>
          <a:p>
            <a:r>
              <a:rPr lang="en-US" dirty="0"/>
              <a:t>Physical Properties</a:t>
            </a:r>
          </a:p>
          <a:p>
            <a:r>
              <a:rPr lang="en-US" dirty="0"/>
              <a:t>Preparation</a:t>
            </a:r>
          </a:p>
          <a:p>
            <a:r>
              <a:rPr lang="en-US" dirty="0"/>
              <a:t>Reactions</a:t>
            </a:r>
          </a:p>
        </p:txBody>
      </p:sp>
      <p:sp>
        <p:nvSpPr>
          <p:cNvPr id="4" name="TextBox 3">
            <a:extLst>
              <a:ext uri="{FF2B5EF4-FFF2-40B4-BE49-F238E27FC236}">
                <a16:creationId xmlns:a16="http://schemas.microsoft.com/office/drawing/2014/main" id="{E01D298C-E432-4421-8D41-C87A35C2268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
        <p:nvSpPr>
          <p:cNvPr id="5" name="Slide Number Placeholder 4">
            <a:extLst>
              <a:ext uri="{FF2B5EF4-FFF2-40B4-BE49-F238E27FC236}">
                <a16:creationId xmlns:a16="http://schemas.microsoft.com/office/drawing/2014/main" id="{AC2CB741-CCAD-4288-922B-7F92AFBAF3E6}"/>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1890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78A3-B5E9-436E-9288-1E4E87DB5367}"/>
              </a:ext>
            </a:extLst>
          </p:cNvPr>
          <p:cNvSpPr>
            <a:spLocks noGrp="1"/>
          </p:cNvSpPr>
          <p:nvPr>
            <p:ph type="title"/>
          </p:nvPr>
        </p:nvSpPr>
        <p:spPr/>
        <p:txBody>
          <a:bodyPr>
            <a:normAutofit/>
          </a:bodyPr>
          <a:lstStyle/>
          <a:p>
            <a:r>
              <a:rPr lang="en-US" dirty="0"/>
              <a:t>Reactions of aldehydes and Ketones</a:t>
            </a:r>
            <a:br>
              <a:rPr lang="en-US" dirty="0"/>
            </a:br>
            <a:endParaRPr lang="en-US" dirty="0"/>
          </a:p>
        </p:txBody>
      </p:sp>
      <p:sp>
        <p:nvSpPr>
          <p:cNvPr id="3" name="Slide Number Placeholder 2">
            <a:extLst>
              <a:ext uri="{FF2B5EF4-FFF2-40B4-BE49-F238E27FC236}">
                <a16:creationId xmlns:a16="http://schemas.microsoft.com/office/drawing/2014/main" id="{30E0E45C-D2A2-4198-9D47-53E0B41DB8C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24578" name="Picture 2" descr="Image result for nucleophilic addition reactions of aldehydes and ketones">
            <a:extLst>
              <a:ext uri="{FF2B5EF4-FFF2-40B4-BE49-F238E27FC236}">
                <a16:creationId xmlns:a16="http://schemas.microsoft.com/office/drawing/2014/main" id="{D0B93D70-498D-4F89-A72B-214767867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4" y="2930688"/>
            <a:ext cx="7739777" cy="1578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79A20F-4C9C-442C-8869-19DA2A8E5A31}"/>
              </a:ext>
            </a:extLst>
          </p:cNvPr>
          <p:cNvSpPr/>
          <p:nvPr/>
        </p:nvSpPr>
        <p:spPr>
          <a:xfrm>
            <a:off x="2868077" y="1720334"/>
            <a:ext cx="7189470" cy="369332"/>
          </a:xfrm>
          <a:prstGeom prst="rect">
            <a:avLst/>
          </a:prstGeom>
        </p:spPr>
        <p:txBody>
          <a:bodyPr wrap="square">
            <a:spAutoFit/>
          </a:bodyPr>
          <a:lstStyle/>
          <a:p>
            <a:r>
              <a:rPr lang="en-US" dirty="0"/>
              <a:t>Nucleophilic Addition to the Carbon–Oxygen Double Bond</a:t>
            </a:r>
          </a:p>
        </p:txBody>
      </p:sp>
      <p:sp>
        <p:nvSpPr>
          <p:cNvPr id="6" name="TextBox 5">
            <a:extLst>
              <a:ext uri="{FF2B5EF4-FFF2-40B4-BE49-F238E27FC236}">
                <a16:creationId xmlns:a16="http://schemas.microsoft.com/office/drawing/2014/main" id="{B79EDA2D-C7BC-487A-8DB0-72E3F70542DA}"/>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75520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BE37CD-7F26-4A61-B34C-05FED10850A7}"/>
              </a:ext>
            </a:extLst>
          </p:cNvPr>
          <p:cNvSpPr>
            <a:spLocks noGrp="1"/>
          </p:cNvSpPr>
          <p:nvPr>
            <p:ph type="title"/>
          </p:nvPr>
        </p:nvSpPr>
        <p:spPr/>
        <p:txBody>
          <a:bodyPr/>
          <a:lstStyle/>
          <a:p>
            <a:r>
              <a:rPr lang="en-US" dirty="0"/>
              <a:t>Addition of Grignard Reagents</a:t>
            </a:r>
          </a:p>
        </p:txBody>
      </p:sp>
      <p:sp>
        <p:nvSpPr>
          <p:cNvPr id="2" name="Slide Number Placeholder 1">
            <a:extLst>
              <a:ext uri="{FF2B5EF4-FFF2-40B4-BE49-F238E27FC236}">
                <a16:creationId xmlns:a16="http://schemas.microsoft.com/office/drawing/2014/main" id="{ABD3C668-2B98-4B09-B6B5-F51A6BE3D2E9}"/>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12292" name="Picture 4" descr="Image result for Addition of Grignard Reagents to aldehyde and ketone">
            <a:extLst>
              <a:ext uri="{FF2B5EF4-FFF2-40B4-BE49-F238E27FC236}">
                <a16:creationId xmlns:a16="http://schemas.microsoft.com/office/drawing/2014/main" id="{15D9AAC4-19DE-4ECD-9DE8-5EBFBAC50A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44"/>
          <a:stretch/>
        </p:blipFill>
        <p:spPr bwMode="auto">
          <a:xfrm>
            <a:off x="2667832" y="2053884"/>
            <a:ext cx="6856336" cy="4433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1BC5A056-4E07-437B-8F6B-FA4E6D43C3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92" t="54118" b="11799"/>
          <a:stretch/>
        </p:blipFill>
        <p:spPr bwMode="auto">
          <a:xfrm>
            <a:off x="8609947" y="2256692"/>
            <a:ext cx="3582053" cy="1172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F02E15-7CE9-40E9-9447-D966486EE981}"/>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88746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38D2-062B-41DE-AF5F-76F7425CDF14}"/>
              </a:ext>
            </a:extLst>
          </p:cNvPr>
          <p:cNvSpPr>
            <a:spLocks noGrp="1"/>
          </p:cNvSpPr>
          <p:nvPr>
            <p:ph type="title"/>
          </p:nvPr>
        </p:nvSpPr>
        <p:spPr/>
        <p:txBody>
          <a:bodyPr>
            <a:normAutofit fontScale="90000"/>
          </a:bodyPr>
          <a:lstStyle/>
          <a:p>
            <a:r>
              <a:rPr lang="en-US" dirty="0">
                <a:solidFill>
                  <a:srgbClr val="0070C0"/>
                </a:solidFill>
                <a:cs typeface="Times New Roman" pitchFamily="18" charset="0"/>
              </a:rPr>
              <a:t>Reduction of carbonyl group</a:t>
            </a:r>
            <a:br>
              <a:rPr lang="en-US" dirty="0">
                <a:solidFill>
                  <a:srgbClr val="0070C0"/>
                </a:solidFill>
                <a:cs typeface="Times New Roman" pitchFamily="18" charset="0"/>
              </a:rPr>
            </a:br>
            <a:r>
              <a:rPr lang="en-US" sz="3100" dirty="0">
                <a:solidFill>
                  <a:srgbClr val="FF0000"/>
                </a:solidFill>
              </a:rPr>
              <a:t>Addition of metal hydrides( formation of alcohol)</a:t>
            </a:r>
            <a:br>
              <a:rPr lang="en-US" dirty="0">
                <a:solidFill>
                  <a:srgbClr val="0070C0"/>
                </a:solidFill>
                <a:cs typeface="Times New Roman" pitchFamily="18" charset="0"/>
              </a:rPr>
            </a:br>
            <a:endParaRPr lang="en-US" dirty="0"/>
          </a:p>
        </p:txBody>
      </p:sp>
      <p:sp>
        <p:nvSpPr>
          <p:cNvPr id="3" name="Slide Number Placeholder 2">
            <a:extLst>
              <a:ext uri="{FF2B5EF4-FFF2-40B4-BE49-F238E27FC236}">
                <a16:creationId xmlns:a16="http://schemas.microsoft.com/office/drawing/2014/main" id="{7D2CE908-8948-42E3-BC4A-32E22617AE0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6" name="Object 5">
            <a:extLst>
              <a:ext uri="{FF2B5EF4-FFF2-40B4-BE49-F238E27FC236}">
                <a16:creationId xmlns:a16="http://schemas.microsoft.com/office/drawing/2014/main" id="{E96FEAB0-6E82-4F72-8A12-1BA1DBDF3FB7}"/>
              </a:ext>
            </a:extLst>
          </p:cNvPr>
          <p:cNvGraphicFramePr>
            <a:graphicFrameLocks noChangeAspect="1"/>
          </p:cNvGraphicFramePr>
          <p:nvPr>
            <p:extLst>
              <p:ext uri="{D42A27DB-BD31-4B8C-83A1-F6EECF244321}">
                <p14:modId xmlns:p14="http://schemas.microsoft.com/office/powerpoint/2010/main" val="850612676"/>
              </p:ext>
            </p:extLst>
          </p:nvPr>
        </p:nvGraphicFramePr>
        <p:xfrm>
          <a:off x="3732695" y="1905000"/>
          <a:ext cx="4726610" cy="2074863"/>
        </p:xfrm>
        <a:graphic>
          <a:graphicData uri="http://schemas.openxmlformats.org/presentationml/2006/ole">
            <mc:AlternateContent xmlns:mc="http://schemas.openxmlformats.org/markup-compatibility/2006">
              <mc:Choice xmlns:v="urn:schemas-microsoft-com:vml" Requires="v">
                <p:oleObj spid="_x0000_s15403" name="CS ChemDraw Drawing" r:id="rId3" imgW="3901320" imgH="1712520" progId="ChemDraw.Document.6.0">
                  <p:embed/>
                </p:oleObj>
              </mc:Choice>
              <mc:Fallback>
                <p:oleObj name="CS ChemDraw Drawing" r:id="rId3" imgW="3901320" imgH="1712520" progId="ChemDraw.Document.6.0">
                  <p:embed/>
                  <p:pic>
                    <p:nvPicPr>
                      <p:cNvPr id="4" name="Object 3"/>
                      <p:cNvPicPr/>
                      <p:nvPr/>
                    </p:nvPicPr>
                    <p:blipFill>
                      <a:blip r:embed="rId4"/>
                      <a:stretch>
                        <a:fillRect/>
                      </a:stretch>
                    </p:blipFill>
                    <p:spPr>
                      <a:xfrm>
                        <a:off x="3732695" y="1905000"/>
                        <a:ext cx="4726610" cy="20748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E68BAF-F646-4BE4-A834-3C9E19AC136C}"/>
              </a:ext>
            </a:extLst>
          </p:cNvPr>
          <p:cNvGraphicFramePr>
            <a:graphicFrameLocks noChangeAspect="1"/>
          </p:cNvGraphicFramePr>
          <p:nvPr>
            <p:extLst>
              <p:ext uri="{D42A27DB-BD31-4B8C-83A1-F6EECF244321}">
                <p14:modId xmlns:p14="http://schemas.microsoft.com/office/powerpoint/2010/main" val="1479502602"/>
              </p:ext>
            </p:extLst>
          </p:nvPr>
        </p:nvGraphicFramePr>
        <p:xfrm>
          <a:off x="3841652" y="4392421"/>
          <a:ext cx="4114800" cy="1736664"/>
        </p:xfrm>
        <a:graphic>
          <a:graphicData uri="http://schemas.openxmlformats.org/presentationml/2006/ole">
            <mc:AlternateContent xmlns:mc="http://schemas.openxmlformats.org/markup-compatibility/2006">
              <mc:Choice xmlns:v="urn:schemas-microsoft-com:vml" Requires="v">
                <p:oleObj spid="_x0000_s15404" name="CS ChemDraw Drawing" r:id="rId5" imgW="2922840" imgH="1233000" progId="ChemDraw.Document.6.0">
                  <p:embed/>
                </p:oleObj>
              </mc:Choice>
              <mc:Fallback>
                <p:oleObj name="CS ChemDraw Drawing" r:id="rId5" imgW="2922840" imgH="1233000" progId="ChemDraw.Document.6.0">
                  <p:embed/>
                  <p:pic>
                    <p:nvPicPr>
                      <p:cNvPr id="6" name="Object 5"/>
                      <p:cNvPicPr/>
                      <p:nvPr/>
                    </p:nvPicPr>
                    <p:blipFill>
                      <a:blip r:embed="rId6"/>
                      <a:stretch>
                        <a:fillRect/>
                      </a:stretch>
                    </p:blipFill>
                    <p:spPr>
                      <a:xfrm>
                        <a:off x="3841652" y="4392421"/>
                        <a:ext cx="4114800" cy="173666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E929EA1B-0163-4651-85B3-06B8CD4CCE9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123668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546F-46E5-49B4-8796-7F0FC9D1C277}"/>
              </a:ext>
            </a:extLst>
          </p:cNvPr>
          <p:cNvSpPr>
            <a:spLocks noGrp="1"/>
          </p:cNvSpPr>
          <p:nvPr>
            <p:ph type="title"/>
          </p:nvPr>
        </p:nvSpPr>
        <p:spPr/>
        <p:txBody>
          <a:bodyPr/>
          <a:lstStyle/>
          <a:p>
            <a:r>
              <a:rPr lang="en-US" dirty="0"/>
              <a:t>The Addition of Alcohols: Hemiacetals and Acetals</a:t>
            </a:r>
          </a:p>
        </p:txBody>
      </p:sp>
      <p:sp>
        <p:nvSpPr>
          <p:cNvPr id="3" name="Slide Number Placeholder 2">
            <a:extLst>
              <a:ext uri="{FF2B5EF4-FFF2-40B4-BE49-F238E27FC236}">
                <a16:creationId xmlns:a16="http://schemas.microsoft.com/office/drawing/2014/main" id="{DA151B17-F71C-41D9-B888-5F23399B324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graphicFrame>
        <p:nvGraphicFramePr>
          <p:cNvPr id="5" name="Object 4">
            <a:extLst>
              <a:ext uri="{FF2B5EF4-FFF2-40B4-BE49-F238E27FC236}">
                <a16:creationId xmlns:a16="http://schemas.microsoft.com/office/drawing/2014/main" id="{BC4C6627-7487-40F6-BEDF-B78A64AE49D4}"/>
              </a:ext>
            </a:extLst>
          </p:cNvPr>
          <p:cNvGraphicFramePr>
            <a:graphicFrameLocks noChangeAspect="1"/>
          </p:cNvGraphicFramePr>
          <p:nvPr>
            <p:extLst>
              <p:ext uri="{D42A27DB-BD31-4B8C-83A1-F6EECF244321}">
                <p14:modId xmlns:p14="http://schemas.microsoft.com/office/powerpoint/2010/main" val="1186355264"/>
              </p:ext>
            </p:extLst>
          </p:nvPr>
        </p:nvGraphicFramePr>
        <p:xfrm>
          <a:off x="2100528" y="2134308"/>
          <a:ext cx="9725654" cy="4099582"/>
        </p:xfrm>
        <a:graphic>
          <a:graphicData uri="http://schemas.openxmlformats.org/presentationml/2006/ole">
            <mc:AlternateContent xmlns:mc="http://schemas.openxmlformats.org/markup-compatibility/2006">
              <mc:Choice xmlns:v="urn:schemas-microsoft-com:vml" Requires="v">
                <p:oleObj spid="_x0000_s14357" name="CS ChemDraw Drawing" r:id="rId3" imgW="6402600" imgH="2699280" progId="ChemDraw.Document.6.0">
                  <p:embed/>
                </p:oleObj>
              </mc:Choice>
              <mc:Fallback>
                <p:oleObj name="CS ChemDraw Drawing" r:id="rId3" imgW="6402600" imgH="2699280" progId="ChemDraw.Document.6.0">
                  <p:embed/>
                  <p:pic>
                    <p:nvPicPr>
                      <p:cNvPr id="0" name=""/>
                      <p:cNvPicPr/>
                      <p:nvPr/>
                    </p:nvPicPr>
                    <p:blipFill>
                      <a:blip r:embed="rId4"/>
                      <a:stretch>
                        <a:fillRect/>
                      </a:stretch>
                    </p:blipFill>
                    <p:spPr>
                      <a:xfrm>
                        <a:off x="2100528" y="2134308"/>
                        <a:ext cx="9725654" cy="409958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7ED6EA-A168-4F04-A3DA-8AA120CA5A7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04353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77A8-F4D5-45F7-9D51-617F9417ED36}"/>
              </a:ext>
            </a:extLst>
          </p:cNvPr>
          <p:cNvSpPr>
            <a:spLocks noGrp="1"/>
          </p:cNvSpPr>
          <p:nvPr>
            <p:ph type="title"/>
          </p:nvPr>
        </p:nvSpPr>
        <p:spPr/>
        <p:txBody>
          <a:bodyPr>
            <a:normAutofit fontScale="90000"/>
          </a:bodyPr>
          <a:lstStyle/>
          <a:p>
            <a:r>
              <a:rPr lang="en-US" dirty="0">
                <a:solidFill>
                  <a:srgbClr val="0070C0"/>
                </a:solidFill>
                <a:cs typeface="Times New Roman" pitchFamily="18" charset="0"/>
              </a:rPr>
              <a:t>Addition of Hydrogen Cyanide: Formation of </a:t>
            </a:r>
            <a:r>
              <a:rPr lang="en-US" dirty="0" err="1">
                <a:solidFill>
                  <a:srgbClr val="0070C0"/>
                </a:solidFill>
                <a:cs typeface="Times New Roman" pitchFamily="18" charset="0"/>
              </a:rPr>
              <a:t>cynohydrins</a:t>
            </a:r>
            <a:br>
              <a:rPr lang="en-US" dirty="0">
                <a:solidFill>
                  <a:srgbClr val="0070C0"/>
                </a:solidFill>
                <a:cs typeface="Times New Roman" pitchFamily="18" charset="0"/>
              </a:rPr>
            </a:br>
            <a:endParaRPr lang="en-US" dirty="0"/>
          </a:p>
        </p:txBody>
      </p:sp>
      <p:sp>
        <p:nvSpPr>
          <p:cNvPr id="3" name="Slide Number Placeholder 2">
            <a:extLst>
              <a:ext uri="{FF2B5EF4-FFF2-40B4-BE49-F238E27FC236}">
                <a16:creationId xmlns:a16="http://schemas.microsoft.com/office/drawing/2014/main" id="{62B5F8AC-D289-45E5-B0B1-05E4921006DB}"/>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TextBox 5">
            <a:extLst>
              <a:ext uri="{FF2B5EF4-FFF2-40B4-BE49-F238E27FC236}">
                <a16:creationId xmlns:a16="http://schemas.microsoft.com/office/drawing/2014/main" id="{7C65CB5B-45EC-4B29-BFEE-03B4A420C2E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graphicFrame>
        <p:nvGraphicFramePr>
          <p:cNvPr id="5" name="Object 4">
            <a:extLst>
              <a:ext uri="{FF2B5EF4-FFF2-40B4-BE49-F238E27FC236}">
                <a16:creationId xmlns:a16="http://schemas.microsoft.com/office/drawing/2014/main" id="{CB33E8CC-8F9D-4A2A-AF1D-AD8671A5C745}"/>
              </a:ext>
            </a:extLst>
          </p:cNvPr>
          <p:cNvGraphicFramePr>
            <a:graphicFrameLocks noChangeAspect="1"/>
          </p:cNvGraphicFramePr>
          <p:nvPr>
            <p:extLst>
              <p:ext uri="{D42A27DB-BD31-4B8C-83A1-F6EECF244321}">
                <p14:modId xmlns:p14="http://schemas.microsoft.com/office/powerpoint/2010/main" val="539594935"/>
              </p:ext>
            </p:extLst>
          </p:nvPr>
        </p:nvGraphicFramePr>
        <p:xfrm>
          <a:off x="2592924" y="2217737"/>
          <a:ext cx="8068150" cy="3663844"/>
        </p:xfrm>
        <a:graphic>
          <a:graphicData uri="http://schemas.openxmlformats.org/presentationml/2006/ole">
            <mc:AlternateContent xmlns:mc="http://schemas.openxmlformats.org/markup-compatibility/2006">
              <mc:Choice xmlns:v="urn:schemas-microsoft-com:vml" Requires="v">
                <p:oleObj spid="_x0000_s16406" name="CS ChemDraw Drawing" r:id="rId3" imgW="5327640" imgH="2419920" progId="ChemDraw.Document.6.0">
                  <p:embed/>
                </p:oleObj>
              </mc:Choice>
              <mc:Fallback>
                <p:oleObj name="CS ChemDraw Drawing" r:id="rId3" imgW="5327640" imgH="2419920" progId="ChemDraw.Document.6.0">
                  <p:embed/>
                  <p:pic>
                    <p:nvPicPr>
                      <p:cNvPr id="0" name=""/>
                      <p:cNvPicPr/>
                      <p:nvPr/>
                    </p:nvPicPr>
                    <p:blipFill>
                      <a:blip r:embed="rId4"/>
                      <a:stretch>
                        <a:fillRect/>
                      </a:stretch>
                    </p:blipFill>
                    <p:spPr>
                      <a:xfrm>
                        <a:off x="2592924" y="2217737"/>
                        <a:ext cx="8068150" cy="3663844"/>
                      </a:xfrm>
                      <a:prstGeom prst="rect">
                        <a:avLst/>
                      </a:prstGeom>
                    </p:spPr>
                  </p:pic>
                </p:oleObj>
              </mc:Fallback>
            </mc:AlternateContent>
          </a:graphicData>
        </a:graphic>
      </p:graphicFrame>
    </p:spTree>
    <p:extLst>
      <p:ext uri="{BB962C8B-B14F-4D97-AF65-F5344CB8AC3E}">
        <p14:creationId xmlns:p14="http://schemas.microsoft.com/office/powerpoint/2010/main" val="86462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56D1-8EB8-4274-872E-95549856EE5D}"/>
              </a:ext>
            </a:extLst>
          </p:cNvPr>
          <p:cNvSpPr>
            <a:spLocks noGrp="1"/>
          </p:cNvSpPr>
          <p:nvPr>
            <p:ph type="title"/>
          </p:nvPr>
        </p:nvSpPr>
        <p:spPr/>
        <p:txBody>
          <a:bodyPr/>
          <a:lstStyle/>
          <a:p>
            <a:r>
              <a:rPr lang="en-US" dirty="0">
                <a:solidFill>
                  <a:srgbClr val="0070C0"/>
                </a:solidFill>
                <a:effectLst>
                  <a:outerShdw blurRad="38100" dist="38100" dir="2700000" algn="tl">
                    <a:srgbClr val="000000">
                      <a:alpha val="43137"/>
                    </a:srgbClr>
                  </a:outerShdw>
                </a:effectLst>
                <a:cs typeface="Times New Roman" pitchFamily="18" charset="0"/>
              </a:rPr>
              <a:t>Addition of acetylide ions:</a:t>
            </a:r>
            <a:br>
              <a:rPr lang="en-US" dirty="0">
                <a:solidFill>
                  <a:srgbClr val="0070C0"/>
                </a:solidFill>
                <a:effectLst>
                  <a:outerShdw blurRad="38100" dist="38100" dir="2700000" algn="tl">
                    <a:srgbClr val="000000">
                      <a:alpha val="43137"/>
                    </a:srgbClr>
                  </a:outerShdw>
                </a:effectLst>
                <a:cs typeface="Times New Roman" pitchFamily="18" charset="0"/>
              </a:rPr>
            </a:br>
            <a:endParaRPr lang="en-US" dirty="0"/>
          </a:p>
        </p:txBody>
      </p:sp>
      <p:sp>
        <p:nvSpPr>
          <p:cNvPr id="3" name="Slide Number Placeholder 2">
            <a:extLst>
              <a:ext uri="{FF2B5EF4-FFF2-40B4-BE49-F238E27FC236}">
                <a16:creationId xmlns:a16="http://schemas.microsoft.com/office/drawing/2014/main" id="{1A57C73C-0287-430E-AED9-60CEB9A93D9B}"/>
              </a:ext>
            </a:extLst>
          </p:cNvPr>
          <p:cNvSpPr>
            <a:spLocks noGrp="1"/>
          </p:cNvSpPr>
          <p:nvPr>
            <p:ph type="sldNum" sz="quarter" idx="12"/>
          </p:nvPr>
        </p:nvSpPr>
        <p:spPr/>
        <p:txBody>
          <a:bodyPr/>
          <a:lstStyle/>
          <a:p>
            <a:fld id="{D57F1E4F-1CFF-5643-939E-217C01CDF565}" type="slidenum">
              <a:rPr lang="en-US" smtClean="0"/>
              <a:pPr/>
              <a:t>25</a:t>
            </a:fld>
            <a:endParaRPr lang="en-US" dirty="0"/>
          </a:p>
        </p:txBody>
      </p:sp>
      <p:graphicFrame>
        <p:nvGraphicFramePr>
          <p:cNvPr id="4" name="Object 3">
            <a:extLst>
              <a:ext uri="{FF2B5EF4-FFF2-40B4-BE49-F238E27FC236}">
                <a16:creationId xmlns:a16="http://schemas.microsoft.com/office/drawing/2014/main" id="{FB715646-010C-4311-BEE2-35E20679903E}"/>
              </a:ext>
            </a:extLst>
          </p:cNvPr>
          <p:cNvGraphicFramePr>
            <a:graphicFrameLocks noChangeAspect="1"/>
          </p:cNvGraphicFramePr>
          <p:nvPr>
            <p:extLst>
              <p:ext uri="{D42A27DB-BD31-4B8C-83A1-F6EECF244321}">
                <p14:modId xmlns:p14="http://schemas.microsoft.com/office/powerpoint/2010/main" val="1914104860"/>
              </p:ext>
            </p:extLst>
          </p:nvPr>
        </p:nvGraphicFramePr>
        <p:xfrm>
          <a:off x="3230880" y="1778104"/>
          <a:ext cx="4876800" cy="2014424"/>
        </p:xfrm>
        <a:graphic>
          <a:graphicData uri="http://schemas.openxmlformats.org/presentationml/2006/ole">
            <mc:AlternateContent xmlns:mc="http://schemas.openxmlformats.org/markup-compatibility/2006">
              <mc:Choice xmlns:v="urn:schemas-microsoft-com:vml" Requires="v">
                <p:oleObj spid="_x0000_s17431" name="CS ChemDraw Drawing" r:id="rId3" imgW="3596760" imgH="1486440" progId="ChemDraw.Document.6.0">
                  <p:embed/>
                </p:oleObj>
              </mc:Choice>
              <mc:Fallback>
                <p:oleObj name="CS ChemDraw Drawing" r:id="rId3" imgW="3596760" imgH="1486440" progId="ChemDraw.Document.6.0">
                  <p:embed/>
                  <p:pic>
                    <p:nvPicPr>
                      <p:cNvPr id="7" name="Object 6"/>
                      <p:cNvPicPr/>
                      <p:nvPr/>
                    </p:nvPicPr>
                    <p:blipFill>
                      <a:blip r:embed="rId4"/>
                      <a:stretch>
                        <a:fillRect/>
                      </a:stretch>
                    </p:blipFill>
                    <p:spPr>
                      <a:xfrm>
                        <a:off x="3230880" y="1778104"/>
                        <a:ext cx="4876800" cy="201442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3FB0044-2F57-45C8-BE1A-674A923A1BC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82815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2930-63B4-4C84-B22C-91EC70C01C1A}"/>
              </a:ext>
            </a:extLst>
          </p:cNvPr>
          <p:cNvSpPr>
            <a:spLocks noGrp="1"/>
          </p:cNvSpPr>
          <p:nvPr>
            <p:ph type="title"/>
          </p:nvPr>
        </p:nvSpPr>
        <p:spPr/>
        <p:txBody>
          <a:bodyPr/>
          <a:lstStyle/>
          <a:p>
            <a:r>
              <a:rPr lang="en-US" altLang="en-US" dirty="0">
                <a:solidFill>
                  <a:srgbClr val="0070C0"/>
                </a:solidFill>
                <a:cs typeface="Times New Roman" pitchFamily="18" charset="0"/>
              </a:rPr>
              <a:t>Addition of Ammonia and Ammonia Derivatives</a:t>
            </a:r>
            <a:endParaRPr lang="en-US" dirty="0"/>
          </a:p>
        </p:txBody>
      </p:sp>
      <p:sp>
        <p:nvSpPr>
          <p:cNvPr id="3" name="Slide Number Placeholder 2">
            <a:extLst>
              <a:ext uri="{FF2B5EF4-FFF2-40B4-BE49-F238E27FC236}">
                <a16:creationId xmlns:a16="http://schemas.microsoft.com/office/drawing/2014/main" id="{EA02EAF2-F0A0-455D-B6D6-BABD6B57E24B}"/>
              </a:ext>
            </a:extLst>
          </p:cNvPr>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4" name="Object 3">
            <a:extLst>
              <a:ext uri="{FF2B5EF4-FFF2-40B4-BE49-F238E27FC236}">
                <a16:creationId xmlns:a16="http://schemas.microsoft.com/office/drawing/2014/main" id="{6790C986-BD2D-4E43-AA25-47B7F6E0530A}"/>
              </a:ext>
            </a:extLst>
          </p:cNvPr>
          <p:cNvGraphicFramePr>
            <a:graphicFrameLocks noChangeAspect="1"/>
          </p:cNvGraphicFramePr>
          <p:nvPr>
            <p:extLst>
              <p:ext uri="{D42A27DB-BD31-4B8C-83A1-F6EECF244321}">
                <p14:modId xmlns:p14="http://schemas.microsoft.com/office/powerpoint/2010/main" val="1380112276"/>
              </p:ext>
            </p:extLst>
          </p:nvPr>
        </p:nvGraphicFramePr>
        <p:xfrm>
          <a:off x="3626241" y="2135945"/>
          <a:ext cx="6642002" cy="3100387"/>
        </p:xfrm>
        <a:graphic>
          <a:graphicData uri="http://schemas.openxmlformats.org/presentationml/2006/ole">
            <mc:AlternateContent xmlns:mc="http://schemas.openxmlformats.org/markup-compatibility/2006">
              <mc:Choice xmlns:v="urn:schemas-microsoft-com:vml" Requires="v">
                <p:oleObj spid="_x0000_s18451" name="CS ChemDraw Drawing" r:id="rId3" imgW="4468320" imgH="2085480" progId="ChemDraw.Document.6.0">
                  <p:embed/>
                </p:oleObj>
              </mc:Choice>
              <mc:Fallback>
                <p:oleObj name="CS ChemDraw Drawing" r:id="rId3" imgW="4468320" imgH="2085480" progId="ChemDraw.Document.6.0">
                  <p:embed/>
                  <p:pic>
                    <p:nvPicPr>
                      <p:cNvPr id="5" name="Object 4"/>
                      <p:cNvPicPr/>
                      <p:nvPr/>
                    </p:nvPicPr>
                    <p:blipFill>
                      <a:blip r:embed="rId4"/>
                      <a:stretch>
                        <a:fillRect/>
                      </a:stretch>
                    </p:blipFill>
                    <p:spPr>
                      <a:xfrm>
                        <a:off x="3626241" y="2135945"/>
                        <a:ext cx="6642002" cy="310038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6B49A11-DF31-4B58-B87F-0C72A2E16B28}"/>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02381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5297-C150-4655-8B1C-589548009853}"/>
              </a:ext>
            </a:extLst>
          </p:cNvPr>
          <p:cNvSpPr>
            <a:spLocks noGrp="1"/>
          </p:cNvSpPr>
          <p:nvPr>
            <p:ph type="title"/>
          </p:nvPr>
        </p:nvSpPr>
        <p:spPr/>
        <p:txBody>
          <a:bodyPr/>
          <a:lstStyle/>
          <a:p>
            <a:r>
              <a:rPr lang="en-US" dirty="0"/>
              <a:t>Oxidation of Aldehydes</a:t>
            </a:r>
          </a:p>
        </p:txBody>
      </p:sp>
      <p:sp>
        <p:nvSpPr>
          <p:cNvPr id="3" name="Slide Number Placeholder 2">
            <a:extLst>
              <a:ext uri="{FF2B5EF4-FFF2-40B4-BE49-F238E27FC236}">
                <a16:creationId xmlns:a16="http://schemas.microsoft.com/office/drawing/2014/main" id="{3AF952A0-9224-4253-80CF-6B2CD22A84B1}"/>
              </a:ext>
            </a:extLst>
          </p:cNvPr>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4" name="Object 3">
            <a:extLst>
              <a:ext uri="{FF2B5EF4-FFF2-40B4-BE49-F238E27FC236}">
                <a16:creationId xmlns:a16="http://schemas.microsoft.com/office/drawing/2014/main" id="{029E9760-6829-47DF-93E9-F661EACF04C9}"/>
              </a:ext>
            </a:extLst>
          </p:cNvPr>
          <p:cNvGraphicFramePr>
            <a:graphicFrameLocks noChangeAspect="1"/>
          </p:cNvGraphicFramePr>
          <p:nvPr>
            <p:extLst>
              <p:ext uri="{D42A27DB-BD31-4B8C-83A1-F6EECF244321}">
                <p14:modId xmlns:p14="http://schemas.microsoft.com/office/powerpoint/2010/main" val="927310394"/>
              </p:ext>
            </p:extLst>
          </p:nvPr>
        </p:nvGraphicFramePr>
        <p:xfrm>
          <a:off x="2382252" y="1905000"/>
          <a:ext cx="6294685" cy="609600"/>
        </p:xfrm>
        <a:graphic>
          <a:graphicData uri="http://schemas.openxmlformats.org/presentationml/2006/ole">
            <mc:AlternateContent xmlns:mc="http://schemas.openxmlformats.org/markup-compatibility/2006">
              <mc:Choice xmlns:v="urn:schemas-microsoft-com:vml" Requires="v">
                <p:oleObj spid="_x0000_s19496" name="CS ChemDraw Drawing" r:id="rId3" imgW="4425480" imgH="429120" progId="ChemDraw.Document.6.0">
                  <p:embed/>
                </p:oleObj>
              </mc:Choice>
              <mc:Fallback>
                <p:oleObj name="CS ChemDraw Drawing" r:id="rId3" imgW="4425480" imgH="429120" progId="ChemDraw.Document.6.0">
                  <p:embed/>
                  <p:pic>
                    <p:nvPicPr>
                      <p:cNvPr id="6" name="Object 5"/>
                      <p:cNvPicPr/>
                      <p:nvPr/>
                    </p:nvPicPr>
                    <p:blipFill>
                      <a:blip r:embed="rId4"/>
                      <a:stretch>
                        <a:fillRect/>
                      </a:stretch>
                    </p:blipFill>
                    <p:spPr>
                      <a:xfrm>
                        <a:off x="2382252" y="1905000"/>
                        <a:ext cx="6294685" cy="609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C694DC1-F719-41AA-8275-EC8E0006AE1C}"/>
              </a:ext>
            </a:extLst>
          </p:cNvPr>
          <p:cNvGraphicFramePr>
            <a:graphicFrameLocks noChangeAspect="1"/>
          </p:cNvGraphicFramePr>
          <p:nvPr>
            <p:extLst>
              <p:ext uri="{D42A27DB-BD31-4B8C-83A1-F6EECF244321}">
                <p14:modId xmlns:p14="http://schemas.microsoft.com/office/powerpoint/2010/main" val="3376109724"/>
              </p:ext>
            </p:extLst>
          </p:nvPr>
        </p:nvGraphicFramePr>
        <p:xfrm>
          <a:off x="2382252" y="3429000"/>
          <a:ext cx="7191276" cy="2328192"/>
        </p:xfrm>
        <a:graphic>
          <a:graphicData uri="http://schemas.openxmlformats.org/presentationml/2006/ole">
            <mc:AlternateContent xmlns:mc="http://schemas.openxmlformats.org/markup-compatibility/2006">
              <mc:Choice xmlns:v="urn:schemas-microsoft-com:vml" Requires="v">
                <p:oleObj spid="_x0000_s19497" name="CS ChemDraw Drawing" r:id="rId5" imgW="5026680" imgH="1626840" progId="ChemDraw.Document.6.0">
                  <p:embed/>
                </p:oleObj>
              </mc:Choice>
              <mc:Fallback>
                <p:oleObj name="CS ChemDraw Drawing" r:id="rId5" imgW="5026680" imgH="1626840" progId="ChemDraw.Document.6.0">
                  <p:embed/>
                  <p:pic>
                    <p:nvPicPr>
                      <p:cNvPr id="2" name="Object 1"/>
                      <p:cNvPicPr/>
                      <p:nvPr/>
                    </p:nvPicPr>
                    <p:blipFill>
                      <a:blip r:embed="rId6"/>
                      <a:stretch>
                        <a:fillRect/>
                      </a:stretch>
                    </p:blipFill>
                    <p:spPr>
                      <a:xfrm>
                        <a:off x="2382252" y="3429000"/>
                        <a:ext cx="7191276" cy="232819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56334D94-61B6-4842-A81A-FC0F29830904}"/>
              </a:ext>
            </a:extLst>
          </p:cNvPr>
          <p:cNvSpPr/>
          <p:nvPr/>
        </p:nvSpPr>
        <p:spPr>
          <a:xfrm>
            <a:off x="2260208" y="2539559"/>
            <a:ext cx="7530905" cy="646331"/>
          </a:xfrm>
          <a:prstGeom prst="rect">
            <a:avLst/>
          </a:prstGeom>
        </p:spPr>
        <p:txBody>
          <a:bodyPr wrap="square">
            <a:spAutoFit/>
          </a:bodyPr>
          <a:lstStyle/>
          <a:p>
            <a:r>
              <a:rPr lang="en-US" altLang="en-US" dirty="0">
                <a:solidFill>
                  <a:srgbClr val="08581D"/>
                </a:solidFill>
                <a:latin typeface="+mj-lt"/>
                <a:cs typeface="Times New Roman" pitchFamily="18" charset="0"/>
              </a:rPr>
              <a:t>Iodoform reaction: </a:t>
            </a:r>
            <a:r>
              <a:rPr lang="en-US" altLang="en-US" dirty="0">
                <a:latin typeface="+mj-lt"/>
                <a:cs typeface="Times New Roman" pitchFamily="18" charset="0"/>
              </a:rPr>
              <a:t>The reaction occurs in any aldehyde or ketone containing CH</a:t>
            </a:r>
            <a:r>
              <a:rPr lang="en-US" altLang="en-US" baseline="-25000" dirty="0">
                <a:latin typeface="+mj-lt"/>
                <a:cs typeface="Times New Roman" pitchFamily="18" charset="0"/>
              </a:rPr>
              <a:t>3</a:t>
            </a:r>
            <a:r>
              <a:rPr lang="en-US" altLang="en-US" dirty="0">
                <a:latin typeface="+mj-lt"/>
                <a:cs typeface="Times New Roman" pitchFamily="18" charset="0"/>
              </a:rPr>
              <a:t>CO.</a:t>
            </a:r>
            <a:endParaRPr lang="en-US" dirty="0">
              <a:latin typeface="+mj-lt"/>
            </a:endParaRPr>
          </a:p>
        </p:txBody>
      </p:sp>
      <p:sp>
        <p:nvSpPr>
          <p:cNvPr id="7" name="TextBox 6">
            <a:extLst>
              <a:ext uri="{FF2B5EF4-FFF2-40B4-BE49-F238E27FC236}">
                <a16:creationId xmlns:a16="http://schemas.microsoft.com/office/drawing/2014/main" id="{49353144-C30E-49C3-800A-7FD2C581082F}"/>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92795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AFDAF1-9301-4E80-B228-56055759986F}"/>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22530" name="Picture 2" descr="Image result for Reaction Mechanism of haloform">
            <a:extLst>
              <a:ext uri="{FF2B5EF4-FFF2-40B4-BE49-F238E27FC236}">
                <a16:creationId xmlns:a16="http://schemas.microsoft.com/office/drawing/2014/main" id="{79EE1332-1C2E-4E0C-8699-4A52443C9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241" y="970344"/>
            <a:ext cx="6804294" cy="5293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F02170-9396-4A74-B491-62738E97E7E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534518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DC6B1-CF80-4248-9C68-E3C3FDF24226}"/>
              </a:ext>
            </a:extLst>
          </p:cNvPr>
          <p:cNvSpPr>
            <a:spLocks noGrp="1"/>
          </p:cNvSpPr>
          <p:nvPr>
            <p:ph type="title"/>
          </p:nvPr>
        </p:nvSpPr>
        <p:spPr/>
        <p:txBody>
          <a:bodyPr/>
          <a:lstStyle/>
          <a:p>
            <a:r>
              <a:rPr lang="en-US" altLang="en-US" dirty="0" err="1"/>
              <a:t>Cannizaro</a:t>
            </a:r>
            <a:r>
              <a:rPr lang="en-US" altLang="en-US" dirty="0"/>
              <a:t> Reaction</a:t>
            </a:r>
            <a:endParaRPr lang="en-US" dirty="0"/>
          </a:p>
        </p:txBody>
      </p:sp>
      <p:sp>
        <p:nvSpPr>
          <p:cNvPr id="3" name="Slide Number Placeholder 2">
            <a:extLst>
              <a:ext uri="{FF2B5EF4-FFF2-40B4-BE49-F238E27FC236}">
                <a16:creationId xmlns:a16="http://schemas.microsoft.com/office/drawing/2014/main" id="{A41C6F41-87D2-4C81-9772-45FAB9F291A3}"/>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20482" name="Picture 2" descr="Image result for cannizzaro reaction mechanism formaldehyde">
            <a:extLst>
              <a:ext uri="{FF2B5EF4-FFF2-40B4-BE49-F238E27FC236}">
                <a16:creationId xmlns:a16="http://schemas.microsoft.com/office/drawing/2014/main" id="{FF772DF2-94D7-4470-8060-41214A191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313" y="3429000"/>
            <a:ext cx="8304490" cy="305884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cannizzaro reaction mechanism formaldehyde">
            <a:extLst>
              <a:ext uri="{FF2B5EF4-FFF2-40B4-BE49-F238E27FC236}">
                <a16:creationId xmlns:a16="http://schemas.microsoft.com/office/drawing/2014/main" id="{5A870003-9A8E-4D00-B9FA-4B5B64F44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378" y="1431168"/>
            <a:ext cx="5143500" cy="18002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91164E-6B73-4F64-B030-8A41B07F8D97}"/>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
        <p:nvSpPr>
          <p:cNvPr id="4" name="Rectangle 3">
            <a:extLst>
              <a:ext uri="{FF2B5EF4-FFF2-40B4-BE49-F238E27FC236}">
                <a16:creationId xmlns:a16="http://schemas.microsoft.com/office/drawing/2014/main" id="{A855782A-40F5-47E6-A10E-7A66B8F2FCC9}"/>
              </a:ext>
            </a:extLst>
          </p:cNvPr>
          <p:cNvSpPr/>
          <p:nvPr/>
        </p:nvSpPr>
        <p:spPr>
          <a:xfrm>
            <a:off x="434760" y="2722155"/>
            <a:ext cx="2622618" cy="1323439"/>
          </a:xfrm>
          <a:prstGeom prst="rect">
            <a:avLst/>
          </a:prstGeom>
        </p:spPr>
        <p:txBody>
          <a:bodyPr wrap="square">
            <a:spAutoFit/>
          </a:bodyPr>
          <a:lstStyle/>
          <a:p>
            <a:r>
              <a:rPr lang="en-US" sz="1600" dirty="0">
                <a:solidFill>
                  <a:srgbClr val="FF0000"/>
                </a:solidFill>
              </a:rPr>
              <a:t>A)</a:t>
            </a:r>
            <a:r>
              <a:rPr lang="en-US" sz="1600" dirty="0"/>
              <a:t> Nucleophilic addition of an OH - ion to the 1st aldehyde molecule gives a tetrahedral intermediate.</a:t>
            </a:r>
          </a:p>
        </p:txBody>
      </p:sp>
      <p:sp>
        <p:nvSpPr>
          <p:cNvPr id="5" name="Rectangle 4">
            <a:extLst>
              <a:ext uri="{FF2B5EF4-FFF2-40B4-BE49-F238E27FC236}">
                <a16:creationId xmlns:a16="http://schemas.microsoft.com/office/drawing/2014/main" id="{2913DC9F-3CC7-4FCD-921E-49BBF7AFCB9A}"/>
              </a:ext>
            </a:extLst>
          </p:cNvPr>
          <p:cNvSpPr/>
          <p:nvPr/>
        </p:nvSpPr>
        <p:spPr>
          <a:xfrm>
            <a:off x="8741644" y="2299145"/>
            <a:ext cx="3350085" cy="2062103"/>
          </a:xfrm>
          <a:prstGeom prst="rect">
            <a:avLst/>
          </a:prstGeom>
        </p:spPr>
        <p:txBody>
          <a:bodyPr wrap="square">
            <a:spAutoFit/>
          </a:bodyPr>
          <a:lstStyle/>
          <a:p>
            <a:r>
              <a:rPr lang="en-US" sz="1600" dirty="0">
                <a:solidFill>
                  <a:schemeClr val="accent3"/>
                </a:solidFill>
              </a:rPr>
              <a:t>B)</a:t>
            </a:r>
            <a:r>
              <a:rPr lang="en-US" sz="1600" dirty="0"/>
              <a:t> Hydride shift: The tetrahedral intermediate I , expels a hydride ion as a leaving group and is thereby oxidized. A second aldehyde molecule accepts the hydride ion in another nucleophilic addition step and is thereby reduced. </a:t>
            </a:r>
          </a:p>
        </p:txBody>
      </p:sp>
      <p:sp>
        <p:nvSpPr>
          <p:cNvPr id="6" name="TextBox 5">
            <a:extLst>
              <a:ext uri="{FF2B5EF4-FFF2-40B4-BE49-F238E27FC236}">
                <a16:creationId xmlns:a16="http://schemas.microsoft.com/office/drawing/2014/main" id="{DE0D029E-08E6-4291-A5E9-0A1D8E47EDDF}"/>
              </a:ext>
            </a:extLst>
          </p:cNvPr>
          <p:cNvSpPr txBox="1"/>
          <p:nvPr/>
        </p:nvSpPr>
        <p:spPr>
          <a:xfrm>
            <a:off x="3207655" y="3632049"/>
            <a:ext cx="391888" cy="369332"/>
          </a:xfrm>
          <a:prstGeom prst="rect">
            <a:avLst/>
          </a:prstGeom>
          <a:noFill/>
        </p:spPr>
        <p:txBody>
          <a:bodyPr wrap="square" rtlCol="0">
            <a:spAutoFit/>
          </a:bodyPr>
          <a:lstStyle/>
          <a:p>
            <a:r>
              <a:rPr lang="en-US" dirty="0">
                <a:solidFill>
                  <a:srgbClr val="FF0000"/>
                </a:solidFill>
              </a:rPr>
              <a:t>A</a:t>
            </a:r>
          </a:p>
        </p:txBody>
      </p:sp>
      <p:sp>
        <p:nvSpPr>
          <p:cNvPr id="8" name="TextBox 7">
            <a:extLst>
              <a:ext uri="{FF2B5EF4-FFF2-40B4-BE49-F238E27FC236}">
                <a16:creationId xmlns:a16="http://schemas.microsoft.com/office/drawing/2014/main" id="{707BF7F6-7739-44E1-8E41-636959601A14}"/>
              </a:ext>
            </a:extLst>
          </p:cNvPr>
          <p:cNvSpPr txBox="1"/>
          <p:nvPr/>
        </p:nvSpPr>
        <p:spPr>
          <a:xfrm>
            <a:off x="1345901" y="5092507"/>
            <a:ext cx="317716" cy="369332"/>
          </a:xfrm>
          <a:prstGeom prst="rect">
            <a:avLst/>
          </a:prstGeom>
          <a:noFill/>
        </p:spPr>
        <p:txBody>
          <a:bodyPr wrap="none" rtlCol="0">
            <a:spAutoFit/>
          </a:bodyPr>
          <a:lstStyle/>
          <a:p>
            <a:r>
              <a:rPr lang="en-US" dirty="0">
                <a:solidFill>
                  <a:schemeClr val="accent3"/>
                </a:solidFill>
              </a:rPr>
              <a:t>B</a:t>
            </a:r>
          </a:p>
        </p:txBody>
      </p:sp>
    </p:spTree>
    <p:extLst>
      <p:ext uri="{BB962C8B-B14F-4D97-AF65-F5344CB8AC3E}">
        <p14:creationId xmlns:p14="http://schemas.microsoft.com/office/powerpoint/2010/main" val="256725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1EDA-2C03-498B-952B-E55E363AF91D}"/>
              </a:ext>
            </a:extLst>
          </p:cNvPr>
          <p:cNvSpPr>
            <a:spLocks noGrp="1"/>
          </p:cNvSpPr>
          <p:nvPr>
            <p:ph type="title"/>
          </p:nvPr>
        </p:nvSpPr>
        <p:spPr/>
        <p:txBody>
          <a:bodyPr/>
          <a:lstStyle/>
          <a:p>
            <a:r>
              <a:rPr lang="en-US" dirty="0"/>
              <a:t>Structure and Bonding</a:t>
            </a:r>
          </a:p>
        </p:txBody>
      </p:sp>
      <p:sp>
        <p:nvSpPr>
          <p:cNvPr id="3" name="Content Placeholder 2">
            <a:extLst>
              <a:ext uri="{FF2B5EF4-FFF2-40B4-BE49-F238E27FC236}">
                <a16:creationId xmlns:a16="http://schemas.microsoft.com/office/drawing/2014/main" id="{C3C7DC01-F427-4DB4-8A2D-B70A6EFAB271}"/>
              </a:ext>
            </a:extLst>
          </p:cNvPr>
          <p:cNvSpPr>
            <a:spLocks noGrp="1"/>
          </p:cNvSpPr>
          <p:nvPr>
            <p:ph idx="1"/>
          </p:nvPr>
        </p:nvSpPr>
        <p:spPr>
          <a:xfrm>
            <a:off x="2589212" y="1458347"/>
            <a:ext cx="8915400" cy="3777622"/>
          </a:xfrm>
        </p:spPr>
        <p:txBody>
          <a:bodyPr>
            <a:normAutofit/>
          </a:bodyPr>
          <a:lstStyle/>
          <a:p>
            <a:r>
              <a:rPr lang="en-US" dirty="0"/>
              <a:t>The functional group of an </a:t>
            </a:r>
            <a:r>
              <a:rPr lang="en-US" b="1" dirty="0"/>
              <a:t>aldehyde </a:t>
            </a:r>
            <a:r>
              <a:rPr lang="en-US" dirty="0"/>
              <a:t>is a carbonyl group bonded to a hydrogen atom and a carbon atom</a:t>
            </a:r>
          </a:p>
          <a:p>
            <a:r>
              <a:rPr lang="en-US" dirty="0"/>
              <a:t>The functional group of a </a:t>
            </a:r>
            <a:r>
              <a:rPr lang="en-US" b="1" dirty="0"/>
              <a:t>ketone </a:t>
            </a:r>
            <a:r>
              <a:rPr lang="en-US" dirty="0"/>
              <a:t>is a carbonyl group bonded to two carbon atoms</a:t>
            </a:r>
          </a:p>
          <a:p>
            <a:r>
              <a:rPr lang="en-US" dirty="0"/>
              <a:t>Many compounds found in nature have aldehyde or ketone functional groups. Aldehydes have pungent odors, whereas ketones tend to smell sweet. Vanillin and cinnamaldehyde are examples of naturally occurring aldehydes. A whiff of vanilla extract will allow you to appreciate the pungent odor of vanillin. The ketones camphor and carvone are responsible for the characteristic sweet odors of the leaves of camphor trees, spearmint leaves, and caraway seeds.</a:t>
            </a:r>
          </a:p>
        </p:txBody>
      </p:sp>
      <p:sp>
        <p:nvSpPr>
          <p:cNvPr id="4" name="TextBox 3">
            <a:extLst>
              <a:ext uri="{FF2B5EF4-FFF2-40B4-BE49-F238E27FC236}">
                <a16:creationId xmlns:a16="http://schemas.microsoft.com/office/drawing/2014/main" id="{1D4D373E-0DEC-4039-A93F-AC1C56C37F67}"/>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pic>
        <p:nvPicPr>
          <p:cNvPr id="1026" name="Picture 2" descr="Image result for ketones and aldehydes">
            <a:extLst>
              <a:ext uri="{FF2B5EF4-FFF2-40B4-BE49-F238E27FC236}">
                <a16:creationId xmlns:a16="http://schemas.microsoft.com/office/drawing/2014/main" id="{E1B52A9B-9BB0-4246-B518-D396DD164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420" y="4899709"/>
            <a:ext cx="4655273" cy="192433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2CC741E-FFB3-42C4-B02C-D83E286835E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9075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0C9A-1190-4DCE-A35B-6A7D00F9BE23}"/>
              </a:ext>
            </a:extLst>
          </p:cNvPr>
          <p:cNvSpPr>
            <a:spLocks noGrp="1"/>
          </p:cNvSpPr>
          <p:nvPr>
            <p:ph type="title"/>
          </p:nvPr>
        </p:nvSpPr>
        <p:spPr/>
        <p:txBody>
          <a:bodyPr/>
          <a:lstStyle/>
          <a:p>
            <a:r>
              <a:rPr lang="en-US" dirty="0"/>
              <a:t>Aldol condensation:</a:t>
            </a:r>
            <a:br>
              <a:rPr lang="en-US" dirty="0"/>
            </a:br>
            <a:endParaRPr lang="en-US" dirty="0"/>
          </a:p>
        </p:txBody>
      </p:sp>
      <p:sp>
        <p:nvSpPr>
          <p:cNvPr id="3" name="Slide Number Placeholder 2">
            <a:extLst>
              <a:ext uri="{FF2B5EF4-FFF2-40B4-BE49-F238E27FC236}">
                <a16:creationId xmlns:a16="http://schemas.microsoft.com/office/drawing/2014/main" id="{74F7B133-CDD0-4AF3-A3C1-0839987436C8}"/>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21506" name="Picture 2" descr="Image result for aldol condensation reaction">
            <a:extLst>
              <a:ext uri="{FF2B5EF4-FFF2-40B4-BE49-F238E27FC236}">
                <a16:creationId xmlns:a16="http://schemas.microsoft.com/office/drawing/2014/main" id="{AC1F9E9A-939E-4FA2-99B4-58C00D286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913" y="1209264"/>
            <a:ext cx="6086620" cy="211129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age result for aldol condensation reaction">
            <a:extLst>
              <a:ext uri="{FF2B5EF4-FFF2-40B4-BE49-F238E27FC236}">
                <a16:creationId xmlns:a16="http://schemas.microsoft.com/office/drawing/2014/main" id="{A7B3AE3C-06E1-48C2-9657-F2CCBE362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051" y="3390901"/>
            <a:ext cx="4091188" cy="3301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6A8DA7-7AD1-46D6-B091-805A96E2C1BE}"/>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14829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0122-BD03-47A7-BBA7-15E452F8583F}"/>
              </a:ext>
            </a:extLst>
          </p:cNvPr>
          <p:cNvSpPr>
            <a:spLocks noGrp="1"/>
          </p:cNvSpPr>
          <p:nvPr>
            <p:ph type="title"/>
          </p:nvPr>
        </p:nvSpPr>
        <p:spPr/>
        <p:txBody>
          <a:bodyPr/>
          <a:lstStyle/>
          <a:p>
            <a:r>
              <a:rPr lang="en-US" dirty="0"/>
              <a:t>Tollens’ Test</a:t>
            </a:r>
          </a:p>
        </p:txBody>
      </p:sp>
      <p:sp>
        <p:nvSpPr>
          <p:cNvPr id="5" name="Content Placeholder 4">
            <a:extLst>
              <a:ext uri="{FF2B5EF4-FFF2-40B4-BE49-F238E27FC236}">
                <a16:creationId xmlns:a16="http://schemas.microsoft.com/office/drawing/2014/main" id="{FDBC4FD5-8D75-4DC5-85F0-AD105ACBD37B}"/>
              </a:ext>
            </a:extLst>
          </p:cNvPr>
          <p:cNvSpPr>
            <a:spLocks noGrp="1"/>
          </p:cNvSpPr>
          <p:nvPr>
            <p:ph idx="1"/>
          </p:nvPr>
        </p:nvSpPr>
        <p:spPr/>
        <p:txBody>
          <a:bodyPr/>
          <a:lstStyle/>
          <a:p>
            <a:r>
              <a:rPr lang="en-US" dirty="0"/>
              <a:t>Tollens’ reagent oxidizes an aldehyde into the corresponding carboxylic acid.  The reaction is accompanied by the reduction of silver ions in Tollens’ reagent into metallic silver, which, if the test is carried out in a clean glass test tube, forms a mirror on the test tube.</a:t>
            </a:r>
          </a:p>
          <a:p>
            <a:endParaRPr lang="en-US" dirty="0"/>
          </a:p>
          <a:p>
            <a:endParaRPr lang="en-US" dirty="0"/>
          </a:p>
          <a:p>
            <a:endParaRPr lang="en-US" dirty="0"/>
          </a:p>
          <a:p>
            <a:endParaRPr lang="en-US" dirty="0"/>
          </a:p>
          <a:p>
            <a:r>
              <a:rPr lang="en-US" dirty="0"/>
              <a:t>Ketones are not oxidized by Tollens’ reagent, so the treatment of a ketone with Tollens’ reagent in a glass test tube does not result in a silver mirror.</a:t>
            </a:r>
          </a:p>
          <a:p>
            <a:endParaRPr lang="en-US" dirty="0"/>
          </a:p>
        </p:txBody>
      </p:sp>
      <p:sp>
        <p:nvSpPr>
          <p:cNvPr id="3" name="Slide Number Placeholder 2">
            <a:extLst>
              <a:ext uri="{FF2B5EF4-FFF2-40B4-BE49-F238E27FC236}">
                <a16:creationId xmlns:a16="http://schemas.microsoft.com/office/drawing/2014/main" id="{D128FC98-FA7A-4F14-AE00-C42814DFE3F9}"/>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23554" name="Picture 2" descr="Image result for Tollens’ Test">
            <a:extLst>
              <a:ext uri="{FF2B5EF4-FFF2-40B4-BE49-F238E27FC236}">
                <a16:creationId xmlns:a16="http://schemas.microsoft.com/office/drawing/2014/main" id="{94B00A8F-6336-4134-8D73-7A81C11C1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626" y="3117474"/>
            <a:ext cx="7380849" cy="1665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D39E016-8E3D-4D7D-9BC5-0A682108E78D}"/>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43923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camphor and carvone structure">
            <a:extLst>
              <a:ext uri="{FF2B5EF4-FFF2-40B4-BE49-F238E27FC236}">
                <a16:creationId xmlns:a16="http://schemas.microsoft.com/office/drawing/2014/main" id="{276BF8C6-008F-419C-98CE-D55F93A6B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064" y="0"/>
            <a:ext cx="6721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0254593-569C-4AC9-9C7B-F5E366E58A7D}"/>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TextBox 3">
            <a:extLst>
              <a:ext uri="{FF2B5EF4-FFF2-40B4-BE49-F238E27FC236}">
                <a16:creationId xmlns:a16="http://schemas.microsoft.com/office/drawing/2014/main" id="{6675C9D1-F85A-465D-B3AF-2AE259580EB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07091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D507-6D2F-4E86-B95B-929E3CD8B7E0}"/>
              </a:ext>
            </a:extLst>
          </p:cNvPr>
          <p:cNvSpPr>
            <a:spLocks noGrp="1"/>
          </p:cNvSpPr>
          <p:nvPr>
            <p:ph type="title"/>
          </p:nvPr>
        </p:nvSpPr>
        <p:spPr/>
        <p:txBody>
          <a:bodyPr/>
          <a:lstStyle/>
          <a:p>
            <a:r>
              <a:rPr lang="en-US" dirty="0"/>
              <a:t>IUPAC Nomenclature of aldehyde</a:t>
            </a:r>
          </a:p>
        </p:txBody>
      </p:sp>
      <p:sp>
        <p:nvSpPr>
          <p:cNvPr id="3" name="Content Placeholder 2">
            <a:extLst>
              <a:ext uri="{FF2B5EF4-FFF2-40B4-BE49-F238E27FC236}">
                <a16:creationId xmlns:a16="http://schemas.microsoft.com/office/drawing/2014/main" id="{205F3BAB-A5FF-4663-8E53-2773E1269DA7}"/>
              </a:ext>
            </a:extLst>
          </p:cNvPr>
          <p:cNvSpPr>
            <a:spLocks noGrp="1"/>
          </p:cNvSpPr>
          <p:nvPr>
            <p:ph idx="1"/>
          </p:nvPr>
        </p:nvSpPr>
        <p:spPr>
          <a:xfrm>
            <a:off x="2096838" y="1547446"/>
            <a:ext cx="9776290" cy="4363776"/>
          </a:xfrm>
        </p:spPr>
        <p:txBody>
          <a:bodyPr>
            <a:normAutofit lnSpcReduction="10000"/>
          </a:bodyPr>
          <a:lstStyle/>
          <a:p>
            <a:r>
              <a:rPr lang="en-US" dirty="0"/>
              <a:t>Select the longest chain of carbon atoms that contains the functional group.</a:t>
            </a:r>
          </a:p>
          <a:p>
            <a:r>
              <a:rPr lang="en-US" dirty="0"/>
              <a:t>changing the suffix </a:t>
            </a:r>
            <a:r>
              <a:rPr lang="en-US" dirty="0">
                <a:solidFill>
                  <a:srgbClr val="FF0000"/>
                </a:solidFill>
              </a:rPr>
              <a:t>-</a:t>
            </a:r>
            <a:r>
              <a:rPr lang="en-US" i="1" dirty="0">
                <a:solidFill>
                  <a:srgbClr val="FF0000"/>
                </a:solidFill>
              </a:rPr>
              <a:t>e</a:t>
            </a:r>
            <a:r>
              <a:rPr lang="en-US" i="1" dirty="0"/>
              <a:t> </a:t>
            </a:r>
            <a:r>
              <a:rPr lang="en-US" dirty="0"/>
              <a:t>of the parent alkane to </a:t>
            </a:r>
            <a:r>
              <a:rPr lang="en-US" dirty="0">
                <a:solidFill>
                  <a:srgbClr val="0070C0"/>
                </a:solidFill>
              </a:rPr>
              <a:t>–</a:t>
            </a:r>
            <a:r>
              <a:rPr lang="en-US" i="1" dirty="0">
                <a:solidFill>
                  <a:srgbClr val="0070C0"/>
                </a:solidFill>
              </a:rPr>
              <a:t>al.</a:t>
            </a:r>
          </a:p>
          <a:p>
            <a:r>
              <a:rPr lang="en-US" dirty="0"/>
              <a:t>Number  must start with carbonyl group of an aldehyde as carbon-1.</a:t>
            </a:r>
          </a:p>
          <a:p>
            <a:r>
              <a:rPr lang="en-US" dirty="0"/>
              <a:t>For </a:t>
            </a:r>
            <a:r>
              <a:rPr lang="en-US" dirty="0">
                <a:solidFill>
                  <a:srgbClr val="FF0000"/>
                </a:solidFill>
              </a:rPr>
              <a:t>unsaturated aldehydes</a:t>
            </a:r>
            <a:r>
              <a:rPr lang="en-US" dirty="0"/>
              <a:t>, the presence of a carbon-carbon double or triple bond is indicated by the infix -</a:t>
            </a:r>
            <a:r>
              <a:rPr lang="en-US" i="1" dirty="0" err="1"/>
              <a:t>en</a:t>
            </a:r>
            <a:r>
              <a:rPr lang="en-US" dirty="0"/>
              <a:t>- or -</a:t>
            </a:r>
            <a:r>
              <a:rPr lang="en-US" i="1" dirty="0" err="1"/>
              <a:t>yn</a:t>
            </a:r>
            <a:r>
              <a:rPr lang="en-US" dirty="0"/>
              <a:t>-. As with other molecules with both an infix and a suffix, the location of the group corresponding to the suffix determines the numbering pattern.</a:t>
            </a:r>
          </a:p>
          <a:p>
            <a:r>
              <a:rPr lang="en-US" dirty="0"/>
              <a:t>The functional group priority order in nomenclature system is as following:</a:t>
            </a:r>
          </a:p>
          <a:p>
            <a:pPr marL="0" indent="0" algn="ctr">
              <a:buNone/>
            </a:pPr>
            <a:r>
              <a:rPr lang="en-US" dirty="0"/>
              <a:t>Acid and derivatives &gt; aldehyde &gt; ketone &gt; alcohol &gt; amine &gt; alkene &gt; alkyne &gt; ether</a:t>
            </a:r>
          </a:p>
          <a:p>
            <a:r>
              <a:rPr lang="en-US" dirty="0"/>
              <a:t>For </a:t>
            </a:r>
            <a:r>
              <a:rPr lang="en-US" dirty="0">
                <a:solidFill>
                  <a:srgbClr val="FF0000"/>
                </a:solidFill>
              </a:rPr>
              <a:t>cyclic molecules </a:t>
            </a:r>
            <a:r>
              <a:rPr lang="en-US" dirty="0"/>
              <a:t>in which }CHO is bonded directly to the ring, the molecule is named by adding the suffix </a:t>
            </a:r>
            <a:r>
              <a:rPr lang="en-US" dirty="0">
                <a:solidFill>
                  <a:srgbClr val="00B050"/>
                </a:solidFill>
              </a:rPr>
              <a:t>-</a:t>
            </a:r>
            <a:r>
              <a:rPr lang="en-US" i="1" dirty="0">
                <a:solidFill>
                  <a:srgbClr val="00B050"/>
                </a:solidFill>
              </a:rPr>
              <a:t>carbaldehyde</a:t>
            </a:r>
            <a:r>
              <a:rPr lang="en-US" i="1" dirty="0"/>
              <a:t> </a:t>
            </a:r>
            <a:r>
              <a:rPr lang="en-US" dirty="0"/>
              <a:t>to the name of the ring. The atom of the ring to which the aldehyde group is bonded is numbered 1.</a:t>
            </a:r>
          </a:p>
        </p:txBody>
      </p:sp>
      <p:sp>
        <p:nvSpPr>
          <p:cNvPr id="4" name="TextBox 3">
            <a:extLst>
              <a:ext uri="{FF2B5EF4-FFF2-40B4-BE49-F238E27FC236}">
                <a16:creationId xmlns:a16="http://schemas.microsoft.com/office/drawing/2014/main" id="{05F62F02-8E80-48B7-AA01-A499624A6D1A}"/>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
        <p:nvSpPr>
          <p:cNvPr id="5" name="Slide Number Placeholder 4">
            <a:extLst>
              <a:ext uri="{FF2B5EF4-FFF2-40B4-BE49-F238E27FC236}">
                <a16:creationId xmlns:a16="http://schemas.microsoft.com/office/drawing/2014/main" id="{8EF11ABB-8C12-4FF6-92F0-86487A871119}"/>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91179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E0A92E-8636-4AA8-B477-B9C014AB8341}"/>
                  </a:ext>
                </a:extLst>
              </p:cNvPr>
              <p:cNvSpPr>
                <a:spLocks noGrp="1"/>
              </p:cNvSpPr>
              <p:nvPr>
                <p:ph idx="1"/>
              </p:nvPr>
            </p:nvSpPr>
            <p:spPr>
              <a:xfrm>
                <a:off x="2589212" y="586153"/>
                <a:ext cx="8915400" cy="3777622"/>
              </a:xfrm>
            </p:spPr>
            <p:txBody>
              <a:bodyPr/>
              <a:lstStyle/>
              <a:p>
                <a:r>
                  <a:rPr lang="en-US" dirty="0"/>
                  <a:t>The </a:t>
                </a:r>
                <a:r>
                  <a:rPr lang="en-US" dirty="0">
                    <a:solidFill>
                      <a:srgbClr val="FF0000"/>
                    </a:solidFill>
                  </a:rPr>
                  <a:t>common name</a:t>
                </a:r>
                <a:r>
                  <a:rPr lang="en-US" dirty="0"/>
                  <a:t> for an aldehyde is derived from the common name of the corresponding carboxylic acid by dropping the word </a:t>
                </a:r>
                <a:r>
                  <a:rPr lang="en-US" i="1" dirty="0"/>
                  <a:t>acid </a:t>
                </a:r>
                <a:r>
                  <a:rPr lang="en-US" dirty="0"/>
                  <a:t>and changing the suffix -</a:t>
                </a:r>
                <a:r>
                  <a:rPr lang="en-US" i="1" dirty="0" err="1"/>
                  <a:t>ic</a:t>
                </a:r>
                <a:r>
                  <a:rPr lang="en-US" i="1" dirty="0"/>
                  <a:t> </a:t>
                </a:r>
                <a:r>
                  <a:rPr lang="en-US" dirty="0"/>
                  <a:t>or –</a:t>
                </a:r>
                <a:r>
                  <a:rPr lang="en-US" i="1" dirty="0" err="1"/>
                  <a:t>oic</a:t>
                </a:r>
                <a:r>
                  <a:rPr lang="en-US" i="1" dirty="0"/>
                  <a:t> </a:t>
                </a:r>
                <a:r>
                  <a:rPr lang="en-US" dirty="0"/>
                  <a:t>to </a:t>
                </a:r>
                <a:r>
                  <a:rPr lang="en-US" dirty="0">
                    <a:solidFill>
                      <a:schemeClr val="accent3"/>
                    </a:solidFill>
                  </a:rPr>
                  <a:t>-</a:t>
                </a:r>
                <a:r>
                  <a:rPr lang="en-US" i="1" dirty="0">
                    <a:solidFill>
                      <a:schemeClr val="accent3"/>
                    </a:solidFill>
                  </a:rPr>
                  <a:t>aldehyde</a:t>
                </a:r>
                <a:r>
                  <a:rPr lang="en-US" dirty="0"/>
                  <a:t>.</a:t>
                </a:r>
              </a:p>
              <a:p>
                <a:r>
                  <a:rPr lang="en-US" dirty="0"/>
                  <a:t>In </a:t>
                </a:r>
                <a:r>
                  <a:rPr lang="en-US" dirty="0">
                    <a:solidFill>
                      <a:srgbClr val="FF0000"/>
                    </a:solidFill>
                  </a:rPr>
                  <a:t>common names</a:t>
                </a:r>
                <a:r>
                  <a:rPr lang="en-US" dirty="0"/>
                  <a:t> carbon atoms near the carbonyl group are often designated using Greek letters (</a:t>
                </a:r>
                <a14:m>
                  <m:oMath xmlns:m="http://schemas.openxmlformats.org/officeDocument/2006/math">
                    <m:r>
                      <m:rPr>
                        <m:sty m:val="p"/>
                      </m:rPr>
                      <a:rPr lang="el-GR" i="1">
                        <a:latin typeface="Cambria Math" panose="02040503050406030204" pitchFamily="18" charset="0"/>
                        <a:cs typeface="Arial" panose="020B0604020202020204" pitchFamily="34" charset="0"/>
                      </a:rPr>
                      <m:t>α</m:t>
                    </m:r>
                  </m:oMath>
                </a14:m>
                <a:r>
                  <a:rPr lang="en-US" dirty="0"/>
                  <a:t>, </a:t>
                </a:r>
                <a:r>
                  <a:rPr lang="el-GR" dirty="0"/>
                  <a:t>ᵝ</a:t>
                </a:r>
                <a:r>
                  <a:rPr lang="en-US" dirty="0"/>
                  <a:t>, ɣ , </a:t>
                </a:r>
                <a:r>
                  <a:rPr lang="el-GR" dirty="0"/>
                  <a:t>δ</a:t>
                </a:r>
                <a:r>
                  <a:rPr lang="en-US" dirty="0"/>
                  <a:t>…..)  beginning with carbon next the carbonyl group.</a:t>
                </a:r>
              </a:p>
              <a:p>
                <a:endParaRPr lang="en-US" dirty="0"/>
              </a:p>
            </p:txBody>
          </p:sp>
        </mc:Choice>
        <mc:Fallback>
          <p:sp>
            <p:nvSpPr>
              <p:cNvPr id="3" name="Content Placeholder 2">
                <a:extLst>
                  <a:ext uri="{FF2B5EF4-FFF2-40B4-BE49-F238E27FC236}">
                    <a16:creationId xmlns:a16="http://schemas.microsoft.com/office/drawing/2014/main" id="{22E0A92E-8636-4AA8-B477-B9C014AB8341}"/>
                  </a:ext>
                </a:extLst>
              </p:cNvPr>
              <p:cNvSpPr>
                <a:spLocks noGrp="1" noRot="1" noChangeAspect="1" noMove="1" noResize="1" noEditPoints="1" noAdjustHandles="1" noChangeArrowheads="1" noChangeShapeType="1" noTextEdit="1"/>
              </p:cNvSpPr>
              <p:nvPr>
                <p:ph idx="1"/>
              </p:nvPr>
            </p:nvSpPr>
            <p:spPr>
              <a:xfrm>
                <a:off x="2589212" y="586153"/>
                <a:ext cx="8915400" cy="3777622"/>
              </a:xfrm>
              <a:blipFill>
                <a:blip r:embed="rId2"/>
                <a:stretch>
                  <a:fillRect l="-479" t="-806"/>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5CE26DB6-D757-4292-9DBB-1A00D15EB096}"/>
              </a:ext>
            </a:extLst>
          </p:cNvPr>
          <p:cNvGrpSpPr/>
          <p:nvPr/>
        </p:nvGrpSpPr>
        <p:grpSpPr>
          <a:xfrm>
            <a:off x="3127412" y="2783571"/>
            <a:ext cx="7839000" cy="3777622"/>
            <a:chOff x="3127412" y="2783571"/>
            <a:chExt cx="7839000" cy="3777622"/>
          </a:xfrm>
        </p:grpSpPr>
        <p:pic>
          <p:nvPicPr>
            <p:cNvPr id="5" name="Picture 2" descr="Image result for how to name aldehydes">
              <a:extLst>
                <a:ext uri="{FF2B5EF4-FFF2-40B4-BE49-F238E27FC236}">
                  <a16:creationId xmlns:a16="http://schemas.microsoft.com/office/drawing/2014/main" id="{A66D83E7-A803-4C79-9761-8DE775614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412" y="2783571"/>
              <a:ext cx="7839000" cy="37776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52727E-6122-4D7B-89DF-63466F6EBF03}"/>
                </a:ext>
              </a:extLst>
            </p:cNvPr>
            <p:cNvSpPr txBox="1"/>
            <p:nvPr/>
          </p:nvSpPr>
          <p:spPr>
            <a:xfrm>
              <a:off x="7399601" y="5970346"/>
              <a:ext cx="341760" cy="369332"/>
            </a:xfrm>
            <a:prstGeom prst="rect">
              <a:avLst/>
            </a:prstGeom>
            <a:noFill/>
            <a:ln>
              <a:noFill/>
            </a:ln>
          </p:spPr>
          <p:txBody>
            <a:bodyPr wrap="none" rtlCol="0">
              <a:spAutoFit/>
            </a:bodyPr>
            <a:lstStyle/>
            <a:p>
              <a:r>
                <a:rPr lang="en-US" b="1" dirty="0"/>
                <a:t>a</a:t>
              </a:r>
            </a:p>
          </p:txBody>
        </p:sp>
        <p:sp>
          <p:nvSpPr>
            <p:cNvPr id="8" name="TextBox 7">
              <a:extLst>
                <a:ext uri="{FF2B5EF4-FFF2-40B4-BE49-F238E27FC236}">
                  <a16:creationId xmlns:a16="http://schemas.microsoft.com/office/drawing/2014/main" id="{F78BB30D-FDAD-4431-AE5E-0FB1120F33F5}"/>
                </a:ext>
              </a:extLst>
            </p:cNvPr>
            <p:cNvSpPr txBox="1"/>
            <p:nvPr/>
          </p:nvSpPr>
          <p:spPr>
            <a:xfrm>
              <a:off x="10520286" y="5970151"/>
              <a:ext cx="341760" cy="369332"/>
            </a:xfrm>
            <a:prstGeom prst="rect">
              <a:avLst/>
            </a:prstGeom>
            <a:noFill/>
            <a:ln>
              <a:noFill/>
            </a:ln>
          </p:spPr>
          <p:txBody>
            <a:bodyPr wrap="none" rtlCol="0">
              <a:spAutoFit/>
            </a:bodyPr>
            <a:lstStyle/>
            <a:p>
              <a:r>
                <a:rPr lang="en-US" b="1" dirty="0"/>
                <a:t>a</a:t>
              </a:r>
            </a:p>
          </p:txBody>
        </p:sp>
      </p:grpSp>
      <p:sp>
        <p:nvSpPr>
          <p:cNvPr id="9" name="Slide Number Placeholder 8">
            <a:extLst>
              <a:ext uri="{FF2B5EF4-FFF2-40B4-BE49-F238E27FC236}">
                <a16:creationId xmlns:a16="http://schemas.microsoft.com/office/drawing/2014/main" id="{AF07B398-7C2F-404D-8446-ACE41AC29C94}"/>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11" name="TextBox 10">
            <a:extLst>
              <a:ext uri="{FF2B5EF4-FFF2-40B4-BE49-F238E27FC236}">
                <a16:creationId xmlns:a16="http://schemas.microsoft.com/office/drawing/2014/main" id="{B9284FDD-3D2B-469D-9C78-53E173C27D06}"/>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5B9D8DC-9E87-4DFB-AE2C-C74C94178C9B}"/>
                  </a:ext>
                </a:extLst>
              </p:cNvPr>
              <p:cNvSpPr txBox="1"/>
              <p:nvPr/>
            </p:nvSpPr>
            <p:spPr>
              <a:xfrm>
                <a:off x="2923309" y="6211771"/>
                <a:ext cx="498766" cy="338554"/>
              </a:xfrm>
              <a:prstGeom prst="rect">
                <a:avLst/>
              </a:prstGeom>
              <a:solidFill>
                <a:schemeClr val="bg2"/>
              </a:solidFill>
            </p:spPr>
            <p:txBody>
              <a:bodyPr wrap="square" rtlCol="0">
                <a:spAutoFit/>
              </a:bodyPr>
              <a:lstStyle/>
              <a:p>
                <a14:m>
                  <m:oMath xmlns:m="http://schemas.openxmlformats.org/officeDocument/2006/math">
                    <m:r>
                      <a:rPr lang="en-US" sz="1600" b="1" i="0" smtClean="0">
                        <a:latin typeface="Cambria Math" panose="02040503050406030204" pitchFamily="18" charset="0"/>
                        <a:cs typeface="Arial" panose="020B0604020202020204" pitchFamily="34" charset="0"/>
                      </a:rPr>
                      <m:t>(</m:t>
                    </m:r>
                    <m:r>
                      <a:rPr lang="el-GR" sz="1600" b="1" i="0" smtClean="0">
                        <a:latin typeface="Cambria Math" panose="02040503050406030204" pitchFamily="18" charset="0"/>
                        <a:cs typeface="Arial" panose="020B0604020202020204" pitchFamily="34" charset="0"/>
                      </a:rPr>
                      <m:t>𝛂</m:t>
                    </m:r>
                  </m:oMath>
                </a14:m>
                <a:r>
                  <a:rPr lang="en-US" sz="1600" b="1" dirty="0">
                    <a:latin typeface="Arial" panose="020B0604020202020204" pitchFamily="34" charset="0"/>
                    <a:cs typeface="Arial" panose="020B0604020202020204" pitchFamily="34" charset="0"/>
                  </a:rPr>
                  <a:t>-</a:t>
                </a:r>
              </a:p>
            </p:txBody>
          </p:sp>
        </mc:Choice>
        <mc:Fallback>
          <p:sp>
            <p:nvSpPr>
              <p:cNvPr id="12" name="TextBox 11">
                <a:extLst>
                  <a:ext uri="{FF2B5EF4-FFF2-40B4-BE49-F238E27FC236}">
                    <a16:creationId xmlns:a16="http://schemas.microsoft.com/office/drawing/2014/main" id="{E5B9D8DC-9E87-4DFB-AE2C-C74C94178C9B}"/>
                  </a:ext>
                </a:extLst>
              </p:cNvPr>
              <p:cNvSpPr txBox="1">
                <a:spLocks noRot="1" noChangeAspect="1" noMove="1" noResize="1" noEditPoints="1" noAdjustHandles="1" noChangeArrowheads="1" noChangeShapeType="1" noTextEdit="1"/>
              </p:cNvSpPr>
              <p:nvPr/>
            </p:nvSpPr>
            <p:spPr>
              <a:xfrm>
                <a:off x="2923309" y="6211771"/>
                <a:ext cx="498766" cy="338554"/>
              </a:xfrm>
              <a:prstGeom prst="rect">
                <a:avLst/>
              </a:prstGeom>
              <a:blipFill>
                <a:blip r:embed="rId4"/>
                <a:stretch>
                  <a:fillRect l="-1235" t="-5357" b="-21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D5FCF6F-0AFC-40C1-8DA0-35664BABEBC0}"/>
              </a:ext>
            </a:extLst>
          </p:cNvPr>
          <p:cNvSpPr txBox="1"/>
          <p:nvPr/>
        </p:nvSpPr>
        <p:spPr>
          <a:xfrm>
            <a:off x="6802140" y="5935871"/>
            <a:ext cx="966931" cy="369332"/>
          </a:xfrm>
          <a:prstGeom prst="rect">
            <a:avLst/>
          </a:prstGeom>
          <a:solidFill>
            <a:schemeClr val="bg2"/>
          </a:solidFill>
        </p:spPr>
        <p:txBody>
          <a:bodyPr wrap="none" rtlCol="0">
            <a:spAutoFit/>
          </a:bodyPr>
          <a:lstStyle/>
          <a:p>
            <a:r>
              <a:rPr lang="en-US" dirty="0" err="1">
                <a:latin typeface="Arial" panose="020B0604020202020204" pitchFamily="34" charset="0"/>
                <a:cs typeface="Arial" panose="020B0604020202020204" pitchFamily="34" charset="0"/>
              </a:rPr>
              <a:t>Butanal</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52E575-728D-4D8D-AA06-7E94AB3D3049}"/>
              </a:ext>
            </a:extLst>
          </p:cNvPr>
          <p:cNvSpPr txBox="1"/>
          <p:nvPr/>
        </p:nvSpPr>
        <p:spPr>
          <a:xfrm>
            <a:off x="9063614" y="5868553"/>
            <a:ext cx="1826141" cy="369332"/>
          </a:xfrm>
          <a:prstGeom prst="rect">
            <a:avLst/>
          </a:prstGeom>
          <a:solidFill>
            <a:schemeClr val="bg2"/>
          </a:solidFill>
        </p:spPr>
        <p:txBody>
          <a:bodyPr wrap="none" rtlCol="0">
            <a:spAutoFit/>
          </a:bodyPr>
          <a:lstStyle/>
          <a:p>
            <a:r>
              <a:rPr lang="en-US" dirty="0">
                <a:latin typeface="Arial" panose="020B0604020202020204" pitchFamily="34" charset="0"/>
                <a:cs typeface="Arial" panose="020B0604020202020204" pitchFamily="34" charset="0"/>
              </a:rPr>
              <a:t>3-Methylbutanal</a:t>
            </a:r>
          </a:p>
        </p:txBody>
      </p:sp>
    </p:spTree>
    <p:extLst>
      <p:ext uri="{BB962C8B-B14F-4D97-AF65-F5344CB8AC3E}">
        <p14:creationId xmlns:p14="http://schemas.microsoft.com/office/powerpoint/2010/main" val="161255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90D8D-DE56-4010-9219-FC75267A97FA}"/>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a:extLst>
              <a:ext uri="{FF2B5EF4-FFF2-40B4-BE49-F238E27FC236}">
                <a16:creationId xmlns:a16="http://schemas.microsoft.com/office/drawing/2014/main" id="{50258D93-2664-493E-BFDC-1D33AF36B3AF}"/>
              </a:ext>
            </a:extLst>
          </p:cNvPr>
          <p:cNvPicPr>
            <a:picLocks noChangeAspect="1"/>
          </p:cNvPicPr>
          <p:nvPr/>
        </p:nvPicPr>
        <p:blipFill>
          <a:blip r:embed="rId2"/>
          <a:stretch>
            <a:fillRect/>
          </a:stretch>
        </p:blipFill>
        <p:spPr>
          <a:xfrm>
            <a:off x="2518117" y="158145"/>
            <a:ext cx="8004517" cy="6541710"/>
          </a:xfrm>
          <a:prstGeom prst="rect">
            <a:avLst/>
          </a:prstGeom>
        </p:spPr>
      </p:pic>
      <p:sp>
        <p:nvSpPr>
          <p:cNvPr id="6" name="TextBox 5">
            <a:extLst>
              <a:ext uri="{FF2B5EF4-FFF2-40B4-BE49-F238E27FC236}">
                <a16:creationId xmlns:a16="http://schemas.microsoft.com/office/drawing/2014/main" id="{977CFF80-5720-4724-9EEB-5AC9EB18BBCA}"/>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16851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E00248-0D24-4643-93DC-FEA19FB6AFE3}"/>
              </a:ext>
            </a:extLst>
          </p:cNvPr>
          <p:cNvSpPr txBox="1"/>
          <p:nvPr/>
        </p:nvSpPr>
        <p:spPr>
          <a:xfrm>
            <a:off x="1153550" y="3534407"/>
            <a:ext cx="3126177"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β</a:t>
            </a:r>
            <a:r>
              <a:rPr lang="en-US" sz="1600" dirty="0">
                <a:latin typeface="Arial" panose="020B0604020202020204" pitchFamily="34" charset="0"/>
                <a:cs typeface="Arial" panose="020B0604020202020204" pitchFamily="34" charset="0"/>
              </a:rPr>
              <a:t>-Chloro- </a:t>
            </a:r>
            <a:r>
              <a:rPr lang="en-US" sz="1600" dirty="0">
                <a:solidFill>
                  <a:prstClr val="black"/>
                </a:solidFill>
                <a:latin typeface="Tahoma" pitchFamily="34" charset="0"/>
                <a:cs typeface="Arial" pitchFamily="34" charset="0"/>
                <a:sym typeface="Symbol" pitchFamily="18" charset="2"/>
              </a:rPr>
              <a:t></a:t>
            </a:r>
            <a:r>
              <a:rPr lang="en-US" sz="1600" b="1" dirty="0">
                <a:solidFill>
                  <a:prstClr val="black"/>
                </a:solidFill>
                <a:latin typeface="Tahoma" pitchFamily="34" charset="0"/>
                <a:cs typeface="Arial" pitchFamily="34" charset="0"/>
                <a:sym typeface="Symbol" pitchFamily="18" charset="2"/>
              </a:rPr>
              <a:t> </a:t>
            </a:r>
            <a:r>
              <a:rPr lang="en-US" sz="1600" dirty="0">
                <a:latin typeface="Arial" panose="020B0604020202020204" pitchFamily="34" charset="0"/>
                <a:cs typeface="Arial" panose="020B0604020202020204" pitchFamily="34" charset="0"/>
              </a:rPr>
              <a:t>-ethyl valeraldehyde</a:t>
            </a:r>
          </a:p>
        </p:txBody>
      </p:sp>
      <p:sp>
        <p:nvSpPr>
          <p:cNvPr id="7" name="TextBox 6">
            <a:extLst>
              <a:ext uri="{FF2B5EF4-FFF2-40B4-BE49-F238E27FC236}">
                <a16:creationId xmlns:a16="http://schemas.microsoft.com/office/drawing/2014/main" id="{254C8C0F-4805-44D4-AD67-6715C947D85B}"/>
              </a:ext>
            </a:extLst>
          </p:cNvPr>
          <p:cNvSpPr txBox="1"/>
          <p:nvPr/>
        </p:nvSpPr>
        <p:spPr>
          <a:xfrm>
            <a:off x="926609" y="1601728"/>
            <a:ext cx="3297698" cy="338554"/>
          </a:xfrm>
          <a:prstGeom prst="rect">
            <a:avLst/>
          </a:prstGeom>
          <a:noFill/>
          <a:ln>
            <a:solidFill>
              <a:srgbClr val="FF0000"/>
            </a:solidFill>
          </a:ln>
        </p:spPr>
        <p:txBody>
          <a:bodyPr wrap="none" rtlCol="0">
            <a:spAutoFit/>
          </a:bodyPr>
          <a:lstStyle/>
          <a:p>
            <a:r>
              <a:rPr lang="el-GR" sz="1600" dirty="0">
                <a:latin typeface="Arial" panose="020B0604020202020204" pitchFamily="34" charset="0"/>
                <a:cs typeface="Arial" panose="020B0604020202020204" pitchFamily="34" charset="0"/>
              </a:rPr>
              <a:t>β</a:t>
            </a:r>
            <a:r>
              <a:rPr lang="en-US" sz="1600" dirty="0">
                <a:latin typeface="Arial" panose="020B0604020202020204" pitchFamily="34" charset="0"/>
                <a:cs typeface="Arial" panose="020B0604020202020204" pitchFamily="34" charset="0"/>
              </a:rPr>
              <a:t>-Bromo- </a:t>
            </a:r>
            <a:r>
              <a:rPr lang="el-GR" sz="1600" dirty="0">
                <a:latin typeface="Arial" panose="020B0604020202020204" pitchFamily="34" charset="0"/>
                <a:cs typeface="Arial" panose="020B0604020202020204" pitchFamily="34" charset="0"/>
              </a:rPr>
              <a:t>α</a:t>
            </a:r>
            <a:r>
              <a:rPr lang="en-US" sz="1600" dirty="0">
                <a:latin typeface="Arial" panose="020B0604020202020204" pitchFamily="34" charset="0"/>
                <a:cs typeface="Arial" panose="020B0604020202020204" pitchFamily="34" charset="0"/>
              </a:rPr>
              <a:t>-methyl butyraldehyde</a:t>
            </a:r>
          </a:p>
        </p:txBody>
      </p:sp>
      <p:sp>
        <p:nvSpPr>
          <p:cNvPr id="8" name="Slide Number Placeholder 7">
            <a:extLst>
              <a:ext uri="{FF2B5EF4-FFF2-40B4-BE49-F238E27FC236}">
                <a16:creationId xmlns:a16="http://schemas.microsoft.com/office/drawing/2014/main" id="{82441A72-096A-4D0F-A02C-A428D1BA9C09}"/>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10" name="Object 9">
            <a:extLst>
              <a:ext uri="{FF2B5EF4-FFF2-40B4-BE49-F238E27FC236}">
                <a16:creationId xmlns:a16="http://schemas.microsoft.com/office/drawing/2014/main" id="{6FE11F31-66B6-4DA1-B611-E109D4345B39}"/>
              </a:ext>
            </a:extLst>
          </p:cNvPr>
          <p:cNvGraphicFramePr>
            <a:graphicFrameLocks noChangeAspect="1"/>
          </p:cNvGraphicFramePr>
          <p:nvPr>
            <p:extLst>
              <p:ext uri="{D42A27DB-BD31-4B8C-83A1-F6EECF244321}">
                <p14:modId xmlns:p14="http://schemas.microsoft.com/office/powerpoint/2010/main" val="3234580070"/>
              </p:ext>
            </p:extLst>
          </p:nvPr>
        </p:nvGraphicFramePr>
        <p:xfrm>
          <a:off x="1311579" y="4748353"/>
          <a:ext cx="10622606" cy="1621624"/>
        </p:xfrm>
        <a:graphic>
          <a:graphicData uri="http://schemas.openxmlformats.org/presentationml/2006/ole">
            <mc:AlternateContent xmlns:mc="http://schemas.openxmlformats.org/markup-compatibility/2006">
              <mc:Choice xmlns:v="urn:schemas-microsoft-com:vml" Requires="v">
                <p:oleObj spid="_x0000_s3129" name="CS ChemDraw Drawing" r:id="rId3" imgW="6062400" imgH="925920" progId="ChemDraw.Document.6.0">
                  <p:embed/>
                </p:oleObj>
              </mc:Choice>
              <mc:Fallback>
                <p:oleObj name="CS ChemDraw Drawing" r:id="rId3" imgW="6062400" imgH="925920" progId="ChemDraw.Document.6.0">
                  <p:embed/>
                  <p:pic>
                    <p:nvPicPr>
                      <p:cNvPr id="0" name=""/>
                      <p:cNvPicPr/>
                      <p:nvPr/>
                    </p:nvPicPr>
                    <p:blipFill>
                      <a:blip r:embed="rId4"/>
                      <a:stretch>
                        <a:fillRect/>
                      </a:stretch>
                    </p:blipFill>
                    <p:spPr>
                      <a:xfrm>
                        <a:off x="1311579" y="4748353"/>
                        <a:ext cx="10622606" cy="162162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24EAAFF-25AD-4D3D-9394-B5C95B67E0B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graphicFrame>
        <p:nvGraphicFramePr>
          <p:cNvPr id="2" name="Object 1">
            <a:extLst>
              <a:ext uri="{FF2B5EF4-FFF2-40B4-BE49-F238E27FC236}">
                <a16:creationId xmlns:a16="http://schemas.microsoft.com/office/drawing/2014/main" id="{5429DCF7-1A1A-43D3-A418-5636106BA5F8}"/>
              </a:ext>
            </a:extLst>
          </p:cNvPr>
          <p:cNvGraphicFramePr>
            <a:graphicFrameLocks noChangeAspect="1"/>
          </p:cNvGraphicFramePr>
          <p:nvPr>
            <p:extLst>
              <p:ext uri="{D42A27DB-BD31-4B8C-83A1-F6EECF244321}">
                <p14:modId xmlns:p14="http://schemas.microsoft.com/office/powerpoint/2010/main" val="2637838745"/>
              </p:ext>
            </p:extLst>
          </p:nvPr>
        </p:nvGraphicFramePr>
        <p:xfrm>
          <a:off x="1439863" y="658569"/>
          <a:ext cx="10220325" cy="3802063"/>
        </p:xfrm>
        <a:graphic>
          <a:graphicData uri="http://schemas.openxmlformats.org/presentationml/2006/ole">
            <mc:AlternateContent xmlns:mc="http://schemas.openxmlformats.org/markup-compatibility/2006">
              <mc:Choice xmlns:v="urn:schemas-microsoft-com:vml" Requires="v">
                <p:oleObj spid="_x0000_s3130" name="CS ChemDraw Drawing" r:id="rId5" imgW="6061680" imgH="2254320" progId="ChemDraw.Document.6.0">
                  <p:embed/>
                </p:oleObj>
              </mc:Choice>
              <mc:Fallback>
                <p:oleObj name="CS ChemDraw Drawing" r:id="rId5" imgW="6061680" imgH="2254320" progId="ChemDraw.Document.6.0">
                  <p:embed/>
                  <p:pic>
                    <p:nvPicPr>
                      <p:cNvPr id="0" name=""/>
                      <p:cNvPicPr/>
                      <p:nvPr/>
                    </p:nvPicPr>
                    <p:blipFill>
                      <a:blip r:embed="rId6"/>
                      <a:stretch>
                        <a:fillRect/>
                      </a:stretch>
                    </p:blipFill>
                    <p:spPr>
                      <a:xfrm>
                        <a:off x="1439863" y="658569"/>
                        <a:ext cx="10220325" cy="3802063"/>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B477AC8E-8171-4CBC-A7F3-F7A408D63347}"/>
              </a:ext>
            </a:extLst>
          </p:cNvPr>
          <p:cNvSpPr/>
          <p:nvPr/>
        </p:nvSpPr>
        <p:spPr>
          <a:xfrm>
            <a:off x="6799003" y="3498480"/>
            <a:ext cx="394660" cy="369332"/>
          </a:xfrm>
          <a:prstGeom prst="rect">
            <a:avLst/>
          </a:prstGeom>
        </p:spPr>
        <p:txBody>
          <a:bodyPr wrap="none">
            <a:spAutoFit/>
          </a:bodyPr>
          <a:lstStyle/>
          <a:p>
            <a:r>
              <a:rPr lang="en-US" dirty="0">
                <a:solidFill>
                  <a:prstClr val="black"/>
                </a:solidFill>
                <a:latin typeface="Tahoma" pitchFamily="34" charset="0"/>
                <a:cs typeface="Arial" pitchFamily="34" charset="0"/>
                <a:sym typeface="Symbol" pitchFamily="18" charset="2"/>
              </a:rPr>
              <a:t></a:t>
            </a:r>
            <a:r>
              <a:rPr lang="en-US" dirty="0"/>
              <a:t> </a:t>
            </a:r>
          </a:p>
        </p:txBody>
      </p:sp>
      <p:sp>
        <p:nvSpPr>
          <p:cNvPr id="4" name="Rectangle 3">
            <a:extLst>
              <a:ext uri="{FF2B5EF4-FFF2-40B4-BE49-F238E27FC236}">
                <a16:creationId xmlns:a16="http://schemas.microsoft.com/office/drawing/2014/main" id="{D2C94FDA-8BBD-4788-B173-B70659BB15B7}"/>
              </a:ext>
            </a:extLst>
          </p:cNvPr>
          <p:cNvSpPr/>
          <p:nvPr/>
        </p:nvSpPr>
        <p:spPr>
          <a:xfrm>
            <a:off x="6996333" y="1601728"/>
            <a:ext cx="2286212" cy="62885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DED4E918-4220-4873-BA0A-5F72A6B40EB3}"/>
              </a:ext>
            </a:extLst>
          </p:cNvPr>
          <p:cNvSpPr/>
          <p:nvPr/>
        </p:nvSpPr>
        <p:spPr>
          <a:xfrm>
            <a:off x="9531927" y="1601728"/>
            <a:ext cx="2286212" cy="33855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13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E844-F18A-4CE3-8FD8-B8A76214FD8C}"/>
              </a:ext>
            </a:extLst>
          </p:cNvPr>
          <p:cNvSpPr>
            <a:spLocks noGrp="1"/>
          </p:cNvSpPr>
          <p:nvPr>
            <p:ph type="title"/>
          </p:nvPr>
        </p:nvSpPr>
        <p:spPr/>
        <p:txBody>
          <a:bodyPr/>
          <a:lstStyle/>
          <a:p>
            <a:r>
              <a:rPr lang="en-US" dirty="0"/>
              <a:t>IUPAC Nomenclature of Ketone</a:t>
            </a:r>
          </a:p>
        </p:txBody>
      </p:sp>
      <p:sp>
        <p:nvSpPr>
          <p:cNvPr id="3" name="Content Placeholder 2">
            <a:extLst>
              <a:ext uri="{FF2B5EF4-FFF2-40B4-BE49-F238E27FC236}">
                <a16:creationId xmlns:a16="http://schemas.microsoft.com/office/drawing/2014/main" id="{326DFC8C-EBE3-4FAA-A7A9-828DFCC41BFD}"/>
              </a:ext>
            </a:extLst>
          </p:cNvPr>
          <p:cNvSpPr>
            <a:spLocks noGrp="1"/>
          </p:cNvSpPr>
          <p:nvPr>
            <p:ph idx="1"/>
          </p:nvPr>
        </p:nvSpPr>
        <p:spPr>
          <a:xfrm>
            <a:off x="2589212" y="1716259"/>
            <a:ext cx="8915400" cy="4839286"/>
          </a:xfrm>
        </p:spPr>
        <p:txBody>
          <a:bodyPr>
            <a:normAutofit lnSpcReduction="10000"/>
          </a:bodyPr>
          <a:lstStyle/>
          <a:p>
            <a:r>
              <a:rPr lang="en-US" dirty="0"/>
              <a:t>ketones are named by selecting as the parent alkane the longest chain that contains the carbonyl group changing the suffix from </a:t>
            </a:r>
            <a:r>
              <a:rPr lang="en-US" dirty="0">
                <a:solidFill>
                  <a:srgbClr val="FF0000"/>
                </a:solidFill>
              </a:rPr>
              <a:t>-</a:t>
            </a:r>
            <a:r>
              <a:rPr lang="en-US" i="1" dirty="0">
                <a:solidFill>
                  <a:srgbClr val="FF0000"/>
                </a:solidFill>
              </a:rPr>
              <a:t>e</a:t>
            </a:r>
            <a:r>
              <a:rPr lang="en-US" i="1" dirty="0"/>
              <a:t> </a:t>
            </a:r>
            <a:r>
              <a:rPr lang="en-US" dirty="0"/>
              <a:t>to </a:t>
            </a:r>
            <a:r>
              <a:rPr lang="en-US" dirty="0">
                <a:solidFill>
                  <a:schemeClr val="accent3"/>
                </a:solidFill>
              </a:rPr>
              <a:t>–</a:t>
            </a:r>
            <a:r>
              <a:rPr lang="en-US" i="1" dirty="0">
                <a:solidFill>
                  <a:schemeClr val="accent3"/>
                </a:solidFill>
              </a:rPr>
              <a:t>one</a:t>
            </a:r>
          </a:p>
          <a:p>
            <a:r>
              <a:rPr lang="en-US" dirty="0"/>
              <a:t>The parent chain is numbered from the direction that gives the carbonyl carbon the smaller number.</a:t>
            </a:r>
          </a:p>
          <a:p>
            <a:r>
              <a:rPr lang="en-US" dirty="0"/>
              <a:t>If a ketone has a second functional group of higher naming priority, the ketone oxygen is indicated by the prefix “</a:t>
            </a:r>
            <a:r>
              <a:rPr lang="en-US" dirty="0">
                <a:solidFill>
                  <a:srgbClr val="FF0000"/>
                </a:solidFill>
              </a:rPr>
              <a:t>oxo</a:t>
            </a:r>
            <a:r>
              <a:rPr lang="en-US" dirty="0"/>
              <a:t>.”</a:t>
            </a:r>
          </a:p>
          <a:p>
            <a:r>
              <a:rPr lang="en-US" dirty="0">
                <a:solidFill>
                  <a:srgbClr val="FF0000"/>
                </a:solidFill>
              </a:rPr>
              <a:t>Common names </a:t>
            </a:r>
            <a:r>
              <a:rPr lang="en-US" dirty="0"/>
              <a:t>for ketones are derived by naming the two alkyl or aryl groups bonded to the carbonyl group as separate words followed by the word </a:t>
            </a:r>
            <a:r>
              <a:rPr lang="en-US" i="1" dirty="0"/>
              <a:t>ketone</a:t>
            </a:r>
            <a:r>
              <a:rPr lang="en-US" dirty="0"/>
              <a:t>.</a:t>
            </a:r>
            <a:endParaRPr lang="ar-SA" dirty="0"/>
          </a:p>
          <a:p>
            <a:r>
              <a:rPr lang="en-US" dirty="0"/>
              <a:t>A ketone or aldehyde group can also be named as a substituent on a molecule with a</a:t>
            </a:r>
            <a:r>
              <a:rPr lang="ar-SA" dirty="0"/>
              <a:t> </a:t>
            </a:r>
            <a:r>
              <a:rPr lang="en-US" dirty="0"/>
              <a:t>higher priority functional group as its root. A ketone or aldehyde carbonyl is named by the</a:t>
            </a:r>
            <a:r>
              <a:rPr lang="ar-SA" dirty="0"/>
              <a:t> </a:t>
            </a:r>
            <a:r>
              <a:rPr lang="en-US" dirty="0"/>
              <a:t>prefix </a:t>
            </a:r>
            <a:r>
              <a:rPr lang="en-US" i="1" dirty="0"/>
              <a:t>oxo</a:t>
            </a:r>
            <a:r>
              <a:rPr lang="en-US" dirty="0"/>
              <a:t>- if it is included as part of the longest chain in the root name. When an aldehyde</a:t>
            </a:r>
            <a:r>
              <a:rPr lang="ar-SA" dirty="0"/>
              <a:t> </a:t>
            </a:r>
            <a:r>
              <a:rPr lang="en-US" dirty="0"/>
              <a:t>group is a substituent and not part of the longest chain, it is named by the prefix</a:t>
            </a:r>
            <a:r>
              <a:rPr lang="ar-SA" dirty="0"/>
              <a:t> </a:t>
            </a:r>
            <a:r>
              <a:rPr lang="en-US" i="1" dirty="0"/>
              <a:t>formyl</a:t>
            </a:r>
            <a:r>
              <a:rPr lang="en-US" dirty="0"/>
              <a:t>. Carboxylic acids frequently contain ketone or aldehyde groups named as substituents.</a:t>
            </a:r>
          </a:p>
          <a:p>
            <a:endParaRPr lang="en-US" dirty="0">
              <a:solidFill>
                <a:schemeClr val="accent3"/>
              </a:solidFill>
            </a:endParaRPr>
          </a:p>
        </p:txBody>
      </p:sp>
      <p:sp>
        <p:nvSpPr>
          <p:cNvPr id="4" name="Slide Number Placeholder 3">
            <a:extLst>
              <a:ext uri="{FF2B5EF4-FFF2-40B4-BE49-F238E27FC236}">
                <a16:creationId xmlns:a16="http://schemas.microsoft.com/office/drawing/2014/main" id="{222A66AB-AC6A-4A4B-B16E-10F2938AEE3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TextBox 4">
            <a:extLst>
              <a:ext uri="{FF2B5EF4-FFF2-40B4-BE49-F238E27FC236}">
                <a16:creationId xmlns:a16="http://schemas.microsoft.com/office/drawing/2014/main" id="{2DFEFE45-1C35-4403-86BF-B793616FE5B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6123778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883</TotalTime>
  <Words>1087</Words>
  <Application>Microsoft Office PowerPoint</Application>
  <PresentationFormat>Widescreen</PresentationFormat>
  <Paragraphs>137</Paragraphs>
  <Slides>31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vt:lpstr>
      <vt:lpstr>Calibri</vt:lpstr>
      <vt:lpstr>Cambria Math</vt:lpstr>
      <vt:lpstr>Century Gothic</vt:lpstr>
      <vt:lpstr>Symbol</vt:lpstr>
      <vt:lpstr>Tahoma</vt:lpstr>
      <vt:lpstr>Times New Roman</vt:lpstr>
      <vt:lpstr>Wingdings 3</vt:lpstr>
      <vt:lpstr>Wisp</vt:lpstr>
      <vt:lpstr>CS ChemDraw Drawing</vt:lpstr>
      <vt:lpstr>Aldehydes and ketones</vt:lpstr>
      <vt:lpstr> Outline</vt:lpstr>
      <vt:lpstr>Structure and Bonding</vt:lpstr>
      <vt:lpstr>PowerPoint Presentation</vt:lpstr>
      <vt:lpstr>IUPAC Nomenclature of aldehyde</vt:lpstr>
      <vt:lpstr>PowerPoint Presentation</vt:lpstr>
      <vt:lpstr>PowerPoint Presentation</vt:lpstr>
      <vt:lpstr>PowerPoint Presentation</vt:lpstr>
      <vt:lpstr>IUPAC Nomenclature of Ketone</vt:lpstr>
      <vt:lpstr>PowerPoint Presentation</vt:lpstr>
      <vt:lpstr>PowerPoint Presentation</vt:lpstr>
      <vt:lpstr>PowerPoint Presentation</vt:lpstr>
      <vt:lpstr>Physical Properties</vt:lpstr>
      <vt:lpstr>PowerPoint Presentation</vt:lpstr>
      <vt:lpstr>Syntheses of Ketones and Aldehydes Oxidation of Alcohols</vt:lpstr>
      <vt:lpstr>Ozonolysis of Alkenes</vt:lpstr>
      <vt:lpstr>PowerPoint Presentation</vt:lpstr>
      <vt:lpstr>Friedel–Crafts Acylation</vt:lpstr>
      <vt:lpstr>Hydration of Alkynes</vt:lpstr>
      <vt:lpstr>Reactions of aldehydes and Ketones </vt:lpstr>
      <vt:lpstr>Addition of Grignard Reagents</vt:lpstr>
      <vt:lpstr>Reduction of carbonyl group Addition of metal hydrides( formation of alcohol) </vt:lpstr>
      <vt:lpstr>The Addition of Alcohols: Hemiacetals and Acetals</vt:lpstr>
      <vt:lpstr>Addition of Hydrogen Cyanide: Formation of cynohydrins </vt:lpstr>
      <vt:lpstr>Addition of acetylide ions: </vt:lpstr>
      <vt:lpstr>Addition of Ammonia and Ammonia Derivatives</vt:lpstr>
      <vt:lpstr>Oxidation of Aldehydes</vt:lpstr>
      <vt:lpstr>PowerPoint Presentation</vt:lpstr>
      <vt:lpstr>Cannizaro Reaction</vt:lpstr>
      <vt:lpstr>Aldol condensation: </vt:lpstr>
      <vt:lpstr>Tollens’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Aldehydes and ketones</dc:title>
  <dc:creator>Crash .</dc:creator>
  <cp:lastModifiedBy>Crash .</cp:lastModifiedBy>
  <cp:revision>65</cp:revision>
  <dcterms:created xsi:type="dcterms:W3CDTF">2017-11-08T17:06:59Z</dcterms:created>
  <dcterms:modified xsi:type="dcterms:W3CDTF">2018-03-09T17:43:32Z</dcterms:modified>
</cp:coreProperties>
</file>