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79" d="100"/>
          <a:sy n="79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529E5-2A1B-4C2E-BFF6-0614812FAA65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961B8-068D-44F9-A94F-17568949A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8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33C7CF3D-4294-46F0-8BF0-5022E9ABE5D4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9CABC2BE-EC82-4823-A1C7-4E767202CD3F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81098BB2-EBBD-4492-A501-414369A3383D}" type="slidenum">
              <a:rPr lang="en-US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>
            <a:normAutofit fontScale="92500"/>
          </a:bodyPr>
          <a:lstStyle/>
          <a:p>
            <a:pPr>
              <a:tabLst>
                <a:tab pos="1946095" algn="l"/>
              </a:tabLst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2073495A-0CA8-4A78-AD28-B21C7ACA951A}" type="slidenum">
              <a:rPr lang="en-US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80B64994-C34B-4893-A5F4-FD95115C2C4A}" type="slidenum">
              <a:rPr lang="en-US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60453" name="Picture 5" descr="C:\project-SQLFund1\images\img11-2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359" y="6168572"/>
            <a:ext cx="1422797" cy="541262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51DF4E79-EAFE-416D-B3CA-6A3074735A22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A63A2C01-F0A0-4411-A726-42B48FD7C22A}" type="slidenum">
              <a:rPr lang="en-US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F1201E75-2C92-451B-A87C-EF3764CCC9E0}" type="slidenum">
              <a:rPr lang="en-US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66596" name="Picture 4" descr="C:\project-SQLFund1\images\img11-3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7620000"/>
            <a:ext cx="5274469" cy="949476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E14E-D5BE-4BC1-973A-DA321869D6F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Sequence</a:t>
            </a:r>
          </a:p>
        </p:txBody>
      </p:sp>
      <p:sp>
        <p:nvSpPr>
          <p:cNvPr id="3594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329406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/>
              <a:t>Insert a new department named “Support” in location ID 2500: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1"/>
            <a:r>
              <a:rPr lang="en-US"/>
              <a:t>View the current value for the </a:t>
            </a:r>
            <a:r>
              <a:rPr lang="en-US">
                <a:latin typeface="Courier New" pitchFamily="49" charset="0"/>
              </a:rPr>
              <a:t>DEPT_DEPTID_SEQ</a:t>
            </a:r>
            <a:r>
              <a:rPr lang="en-US"/>
              <a:t> sequence: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blackGray">
          <a:xfrm>
            <a:off x="857250" y="2314575"/>
            <a:ext cx="7448550" cy="15287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INSERT INTO departments(department_id, 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department_name, location_id)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VALUES      (dept_deptid_seq.NEXTVAL, 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'Support', 2500);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blackGray">
          <a:xfrm>
            <a:off x="857250" y="48768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SELECT	dept_deptid_seq.CURRVAL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FROM	dual;</a:t>
            </a:r>
          </a:p>
        </p:txBody>
      </p:sp>
      <p:pic>
        <p:nvPicPr>
          <p:cNvPr id="359432" name="Picture 8" descr="C:\project-SQLFund1\images\img09-1ro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90600" y="3505200"/>
            <a:ext cx="1314450" cy="2397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Sequence Values</a:t>
            </a:r>
          </a:p>
        </p:txBody>
      </p:sp>
      <p:sp>
        <p:nvSpPr>
          <p:cNvPr id="361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87521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Caching sequence values in memory gives faster access to those values.</a:t>
            </a:r>
          </a:p>
          <a:p>
            <a:pPr lvl="1"/>
            <a:r>
              <a:rPr lang="en-US" dirty="0"/>
              <a:t>Gaps in sequence values can occur when:</a:t>
            </a:r>
          </a:p>
          <a:p>
            <a:pPr lvl="2"/>
            <a:r>
              <a:rPr lang="en-US" dirty="0"/>
              <a:t>A rollback occurs</a:t>
            </a:r>
          </a:p>
          <a:p>
            <a:pPr lvl="2"/>
            <a:r>
              <a:rPr lang="en-US" dirty="0"/>
              <a:t>The system crashes</a:t>
            </a:r>
          </a:p>
          <a:p>
            <a:pPr lvl="2"/>
            <a:r>
              <a:rPr lang="en-US" dirty="0"/>
              <a:t>A sequence is used in another table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Modifying a Sequence</a:t>
            </a:r>
          </a:p>
        </p:txBody>
      </p:sp>
      <p:sp>
        <p:nvSpPr>
          <p:cNvPr id="3635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141412"/>
          </a:xfrm>
        </p:spPr>
        <p:txBody>
          <a:bodyPr>
            <a:normAutofit fontScale="92500"/>
          </a:bodyPr>
          <a:lstStyle/>
          <a:p>
            <a:r>
              <a:rPr lang="en-US" dirty="0"/>
              <a:t>Change the increment value, maximum value, minimum value, cycle option, or cache option:</a:t>
            </a:r>
          </a:p>
        </p:txBody>
      </p:sp>
      <p:sp>
        <p:nvSpPr>
          <p:cNvPr id="363524" name="Arc 4"/>
          <p:cNvSpPr>
            <a:spLocks/>
          </p:cNvSpPr>
          <p:nvPr/>
        </p:nvSpPr>
        <p:spPr bwMode="ltGray">
          <a:xfrm>
            <a:off x="5468938" y="2432050"/>
            <a:ext cx="211137" cy="2254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blackGray">
          <a:xfrm>
            <a:off x="914400" y="3048000"/>
            <a:ext cx="7448550" cy="19034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ALTER SEQUENCE dept_deptid_seq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INCREMENT BY 20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MAXVALUE 999999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NOCACHE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NOCYCLE;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FF3300"/>
              </a:solidFill>
              <a:latin typeface="Courier New" pitchFamily="49" charset="0"/>
            </a:endParaRPr>
          </a:p>
        </p:txBody>
      </p:sp>
      <p:pic>
        <p:nvPicPr>
          <p:cNvPr id="363528" name="Picture 8" descr="C:\project-SQLFund1\images\img11alterse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4724400"/>
            <a:ext cx="3325813" cy="228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Guidelines for Modifying </a:t>
            </a:r>
            <a:br>
              <a:rPr lang="en-US"/>
            </a:br>
            <a:r>
              <a:rPr lang="en-US"/>
              <a:t>a Sequence</a:t>
            </a:r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365601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You must be the owner or have the </a:t>
            </a:r>
            <a:r>
              <a:rPr lang="en-US" dirty="0">
                <a:latin typeface="Courier New" pitchFamily="49" charset="0"/>
              </a:rPr>
              <a:t>ALTER</a:t>
            </a:r>
            <a:r>
              <a:rPr lang="en-US" dirty="0"/>
              <a:t> privilege for the sequence.</a:t>
            </a:r>
          </a:p>
          <a:p>
            <a:pPr lvl="1"/>
            <a:r>
              <a:rPr lang="en-US" dirty="0"/>
              <a:t>Only future sequence numbers are affected.</a:t>
            </a:r>
          </a:p>
          <a:p>
            <a:pPr lvl="1"/>
            <a:r>
              <a:rPr lang="en-US" dirty="0"/>
              <a:t>The sequence must be dropped and re-created to restart the sequence at a different number.</a:t>
            </a:r>
          </a:p>
          <a:p>
            <a:pPr lvl="1"/>
            <a:r>
              <a:rPr lang="en-US" dirty="0"/>
              <a:t>Some validation is performed</a:t>
            </a:r>
            <a:r>
              <a:rPr lang="en-US" dirty="0" smtClean="0"/>
              <a:t>. For example, a new </a:t>
            </a:r>
            <a:r>
              <a:rPr lang="en-US" dirty="0" smtClean="0">
                <a:latin typeface="Courier New" pitchFamily="49" charset="0"/>
              </a:rPr>
              <a:t>MAXVALUE</a:t>
            </a:r>
            <a:r>
              <a:rPr lang="en-US" dirty="0" smtClean="0"/>
              <a:t> that is less than the current sequence number cannot be imposed.</a:t>
            </a:r>
            <a:endParaRPr lang="en-US" dirty="0"/>
          </a:p>
          <a:p>
            <a:pPr lvl="1"/>
            <a:r>
              <a:rPr lang="en-US" dirty="0"/>
              <a:t>To remove a sequence, use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statement: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blackGray">
          <a:xfrm>
            <a:off x="838200" y="52578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DROP SEQUENCE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dept_deptid_seq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 dirty="0">
              <a:solidFill>
                <a:srgbClr val="FF3300"/>
              </a:solidFill>
              <a:latin typeface="Courier New" pitchFamily="49" charset="0"/>
            </a:endParaRPr>
          </a:p>
        </p:txBody>
      </p:sp>
      <p:pic>
        <p:nvPicPr>
          <p:cNvPr id="365575" name="Picture 7" descr="C:\project-SQLFund1\images\img11dropse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38200" y="5638800"/>
            <a:ext cx="3303588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Sequences</a:t>
            </a:r>
          </a:p>
        </p:txBody>
      </p:sp>
      <p:sp>
        <p:nvSpPr>
          <p:cNvPr id="347140" name="Rectangle 2052"/>
          <p:cNvSpPr>
            <a:spLocks noChangeArrowheads="1"/>
          </p:cNvSpPr>
          <p:nvPr/>
        </p:nvSpPr>
        <p:spPr bwMode="blackWhite">
          <a:xfrm>
            <a:off x="3024188" y="2719388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 dirty="0"/>
              <a:t>Logically represents subsets of data from one or more tables</a:t>
            </a:r>
          </a:p>
        </p:txBody>
      </p:sp>
      <p:sp>
        <p:nvSpPr>
          <p:cNvPr id="347141" name="Rectangle 2053"/>
          <p:cNvSpPr>
            <a:spLocks noChangeArrowheads="1"/>
          </p:cNvSpPr>
          <p:nvPr/>
        </p:nvSpPr>
        <p:spPr bwMode="blackWhite">
          <a:xfrm>
            <a:off x="1333500" y="2719388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47142" name="Rectangle 2054"/>
          <p:cNvSpPr>
            <a:spLocks noChangeArrowheads="1"/>
          </p:cNvSpPr>
          <p:nvPr/>
        </p:nvSpPr>
        <p:spPr bwMode="blackWhite">
          <a:xfrm>
            <a:off x="3024188" y="3359150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1" dirty="0"/>
              <a:t>Generates numeric values</a:t>
            </a:r>
          </a:p>
        </p:txBody>
      </p:sp>
      <p:sp>
        <p:nvSpPr>
          <p:cNvPr id="347143" name="Rectangle 2055"/>
          <p:cNvSpPr>
            <a:spLocks noChangeArrowheads="1"/>
          </p:cNvSpPr>
          <p:nvPr/>
        </p:nvSpPr>
        <p:spPr bwMode="blackWhite">
          <a:xfrm>
            <a:off x="1333500" y="3359150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47144" name="Rectangle 2056"/>
          <p:cNvSpPr>
            <a:spLocks noChangeArrowheads="1"/>
          </p:cNvSpPr>
          <p:nvPr/>
        </p:nvSpPr>
        <p:spPr bwMode="blackWhite">
          <a:xfrm>
            <a:off x="3024188" y="2298700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Basic unit of storage; composed of rows  </a:t>
            </a:r>
          </a:p>
        </p:txBody>
      </p:sp>
      <p:sp>
        <p:nvSpPr>
          <p:cNvPr id="347145" name="Rectangle 2057"/>
          <p:cNvSpPr>
            <a:spLocks noChangeArrowheads="1"/>
          </p:cNvSpPr>
          <p:nvPr/>
        </p:nvSpPr>
        <p:spPr bwMode="blackWhite">
          <a:xfrm>
            <a:off x="1333500" y="2298700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47146" name="Rectangle 2058"/>
          <p:cNvSpPr>
            <a:spLocks noChangeArrowheads="1"/>
          </p:cNvSpPr>
          <p:nvPr/>
        </p:nvSpPr>
        <p:spPr bwMode="blackWhite">
          <a:xfrm>
            <a:off x="3024188" y="4419600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Gives alternative names to objects</a:t>
            </a:r>
          </a:p>
        </p:txBody>
      </p:sp>
      <p:sp>
        <p:nvSpPr>
          <p:cNvPr id="347147" name="Rectangle 2059"/>
          <p:cNvSpPr>
            <a:spLocks noChangeArrowheads="1"/>
          </p:cNvSpPr>
          <p:nvPr/>
        </p:nvSpPr>
        <p:spPr bwMode="blackWhite">
          <a:xfrm>
            <a:off x="1333500" y="4419600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47148" name="Rectangle 2060"/>
          <p:cNvSpPr>
            <a:spLocks noChangeArrowheads="1"/>
          </p:cNvSpPr>
          <p:nvPr/>
        </p:nvSpPr>
        <p:spPr bwMode="blackWhite">
          <a:xfrm>
            <a:off x="3024188" y="3779838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Improves the performance of some queries</a:t>
            </a:r>
          </a:p>
        </p:txBody>
      </p:sp>
      <p:sp>
        <p:nvSpPr>
          <p:cNvPr id="347149" name="Rectangle 2061"/>
          <p:cNvSpPr>
            <a:spLocks noChangeArrowheads="1"/>
          </p:cNvSpPr>
          <p:nvPr/>
        </p:nvSpPr>
        <p:spPr bwMode="blackWhite">
          <a:xfrm>
            <a:off x="1333500" y="3779838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47150" name="Rectangle 2062"/>
          <p:cNvSpPr>
            <a:spLocks noChangeArrowheads="1"/>
          </p:cNvSpPr>
          <p:nvPr/>
        </p:nvSpPr>
        <p:spPr bwMode="gray">
          <a:xfrm>
            <a:off x="3024188" y="1781175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47151" name="Rectangle 2063"/>
          <p:cNvSpPr>
            <a:spLocks noChangeArrowheads="1"/>
          </p:cNvSpPr>
          <p:nvPr/>
        </p:nvSpPr>
        <p:spPr bwMode="gray">
          <a:xfrm>
            <a:off x="1333500" y="1781175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47152" name="Line 2064"/>
          <p:cNvSpPr>
            <a:spLocks noChangeShapeType="1"/>
          </p:cNvSpPr>
          <p:nvPr/>
        </p:nvSpPr>
        <p:spPr bwMode="blackWhite">
          <a:xfrm>
            <a:off x="1333500" y="2298700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3" name="Line 2065"/>
          <p:cNvSpPr>
            <a:spLocks noChangeShapeType="1"/>
          </p:cNvSpPr>
          <p:nvPr/>
        </p:nvSpPr>
        <p:spPr bwMode="blackWhite">
          <a:xfrm>
            <a:off x="1333500" y="44196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4" name="Line 2066"/>
          <p:cNvSpPr>
            <a:spLocks noChangeShapeType="1"/>
          </p:cNvSpPr>
          <p:nvPr/>
        </p:nvSpPr>
        <p:spPr bwMode="blackWhite">
          <a:xfrm>
            <a:off x="1333500" y="4840288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5" name="Line 2067"/>
          <p:cNvSpPr>
            <a:spLocks noChangeShapeType="1"/>
          </p:cNvSpPr>
          <p:nvPr/>
        </p:nvSpPr>
        <p:spPr bwMode="blackWhite">
          <a:xfrm>
            <a:off x="1333500" y="1781175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6" name="Line 2068"/>
          <p:cNvSpPr>
            <a:spLocks noChangeShapeType="1"/>
          </p:cNvSpPr>
          <p:nvPr/>
        </p:nvSpPr>
        <p:spPr bwMode="blackWhite">
          <a:xfrm>
            <a:off x="3024188" y="1781175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7" name="Line 2069"/>
          <p:cNvSpPr>
            <a:spLocks noChangeShapeType="1"/>
          </p:cNvSpPr>
          <p:nvPr/>
        </p:nvSpPr>
        <p:spPr bwMode="blackWhite">
          <a:xfrm>
            <a:off x="7748588" y="1781175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8" name="Line 2070"/>
          <p:cNvSpPr>
            <a:spLocks noChangeShapeType="1"/>
          </p:cNvSpPr>
          <p:nvPr/>
        </p:nvSpPr>
        <p:spPr bwMode="blackWhite">
          <a:xfrm>
            <a:off x="1333500" y="2719388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9" name="Line 2071"/>
          <p:cNvSpPr>
            <a:spLocks noChangeShapeType="1"/>
          </p:cNvSpPr>
          <p:nvPr/>
        </p:nvSpPr>
        <p:spPr bwMode="blackWhite">
          <a:xfrm>
            <a:off x="1333500" y="3779838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0" name="Line 2072"/>
          <p:cNvSpPr>
            <a:spLocks noChangeShapeType="1"/>
          </p:cNvSpPr>
          <p:nvPr/>
        </p:nvSpPr>
        <p:spPr bwMode="blackWhite">
          <a:xfrm>
            <a:off x="1333500" y="335915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1" name="Line 2073"/>
          <p:cNvSpPr>
            <a:spLocks noChangeShapeType="1"/>
          </p:cNvSpPr>
          <p:nvPr/>
        </p:nvSpPr>
        <p:spPr bwMode="blackWhite">
          <a:xfrm>
            <a:off x="1333500" y="17811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2" name="Line 2074"/>
          <p:cNvSpPr>
            <a:spLocks noChangeShapeType="1"/>
          </p:cNvSpPr>
          <p:nvPr/>
        </p:nvSpPr>
        <p:spPr bwMode="blackWhite">
          <a:xfrm>
            <a:off x="1333500" y="2298700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3" name="Line 2075"/>
          <p:cNvSpPr>
            <a:spLocks noChangeShapeType="1"/>
          </p:cNvSpPr>
          <p:nvPr/>
        </p:nvSpPr>
        <p:spPr bwMode="blackWhite">
          <a:xfrm>
            <a:off x="7748588" y="2298700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20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49201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18450" cy="43418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sequence:</a:t>
            </a:r>
          </a:p>
          <a:p>
            <a:pPr lvl="1"/>
            <a:r>
              <a:rPr lang="en-US" dirty="0"/>
              <a:t>Can automatically generate unique </a:t>
            </a:r>
            <a:r>
              <a:rPr lang="en-US" dirty="0" smtClean="0"/>
              <a:t>numbers or to recycle and use the same numbers again.</a:t>
            </a:r>
            <a:endParaRPr lang="en-US" dirty="0"/>
          </a:p>
          <a:p>
            <a:pPr lvl="1"/>
            <a:r>
              <a:rPr lang="en-US" dirty="0" smtClean="0"/>
              <a:t>is a user-created database object that can be shared by multiple users to generate integers. 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used to create a primary key value</a:t>
            </a:r>
          </a:p>
          <a:p>
            <a:pPr lvl="1"/>
            <a:r>
              <a:rPr lang="en-US" dirty="0" smtClean="0"/>
              <a:t>A sequence is generated and incremented (or decremented) by an internal Oracle routine. This can be time-saving because it Replaces </a:t>
            </a:r>
            <a:r>
              <a:rPr lang="en-US" dirty="0"/>
              <a:t>application code</a:t>
            </a:r>
          </a:p>
          <a:p>
            <a:pPr lvl="1"/>
            <a:r>
              <a:rPr lang="en-US" dirty="0"/>
              <a:t>Speeds up the efficiency of accessing sequence values when cached in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Sequence numbers are stored and generated independent of tables. Therefore, the same sequence can be used for multiple tables.</a:t>
            </a:r>
          </a:p>
          <a:p>
            <a:pPr lvl="1"/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2133601" y="5562600"/>
            <a:ext cx="4572000" cy="1295400"/>
            <a:chOff x="2085975" y="4495800"/>
            <a:chExt cx="4919663" cy="1468438"/>
          </a:xfrm>
        </p:grpSpPr>
        <p:pic>
          <p:nvPicPr>
            <p:cNvPr id="349189" name="Picture 5" descr="D:\Temp\manuf006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2085975" y="4495800"/>
              <a:ext cx="1676400" cy="1468438"/>
            </a:xfrm>
            <a:prstGeom prst="rect">
              <a:avLst/>
            </a:prstGeom>
            <a:noFill/>
          </p:spPr>
        </p:pic>
        <p:sp>
          <p:nvSpPr>
            <p:cNvPr id="349190" name="Oval 6"/>
            <p:cNvSpPr>
              <a:spLocks noChangeArrowheads="1"/>
            </p:cNvSpPr>
            <p:nvPr/>
          </p:nvSpPr>
          <p:spPr bwMode="blackWhite">
            <a:xfrm>
              <a:off x="3609975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49191" name="Oval 7"/>
            <p:cNvSpPr>
              <a:spLocks noChangeArrowheads="1"/>
            </p:cNvSpPr>
            <p:nvPr/>
          </p:nvSpPr>
          <p:spPr bwMode="blackWhite">
            <a:xfrm>
              <a:off x="3952875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49192" name="Oval 8"/>
            <p:cNvSpPr>
              <a:spLocks noChangeArrowheads="1"/>
            </p:cNvSpPr>
            <p:nvPr/>
          </p:nvSpPr>
          <p:spPr bwMode="blackWhite">
            <a:xfrm>
              <a:off x="4640263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349193" name="Oval 9"/>
            <p:cNvSpPr>
              <a:spLocks noChangeArrowheads="1"/>
            </p:cNvSpPr>
            <p:nvPr/>
          </p:nvSpPr>
          <p:spPr bwMode="blackWhite">
            <a:xfrm>
              <a:off x="4295775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49194" name="Oval 10"/>
            <p:cNvSpPr>
              <a:spLocks noChangeArrowheads="1"/>
            </p:cNvSpPr>
            <p:nvPr/>
          </p:nvSpPr>
          <p:spPr bwMode="blackWhite">
            <a:xfrm>
              <a:off x="4983163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5</a:t>
              </a:r>
            </a:p>
          </p:txBody>
        </p:sp>
        <p:sp>
          <p:nvSpPr>
            <p:cNvPr id="349195" name="Oval 11"/>
            <p:cNvSpPr>
              <a:spLocks noChangeArrowheads="1"/>
            </p:cNvSpPr>
            <p:nvPr/>
          </p:nvSpPr>
          <p:spPr bwMode="blackWhite">
            <a:xfrm>
              <a:off x="5326063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6</a:t>
              </a:r>
            </a:p>
          </p:txBody>
        </p:sp>
        <p:sp>
          <p:nvSpPr>
            <p:cNvPr id="349196" name="Oval 12"/>
            <p:cNvSpPr>
              <a:spLocks noChangeArrowheads="1"/>
            </p:cNvSpPr>
            <p:nvPr/>
          </p:nvSpPr>
          <p:spPr bwMode="blackWhite">
            <a:xfrm>
              <a:off x="6013450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8</a:t>
              </a:r>
            </a:p>
          </p:txBody>
        </p:sp>
        <p:sp>
          <p:nvSpPr>
            <p:cNvPr id="349197" name="Oval 13"/>
            <p:cNvSpPr>
              <a:spLocks noChangeArrowheads="1"/>
            </p:cNvSpPr>
            <p:nvPr/>
          </p:nvSpPr>
          <p:spPr bwMode="blackWhite">
            <a:xfrm>
              <a:off x="5670550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7</a:t>
              </a:r>
            </a:p>
          </p:txBody>
        </p:sp>
        <p:sp>
          <p:nvSpPr>
            <p:cNvPr id="349198" name="Oval 14"/>
            <p:cNvSpPr>
              <a:spLocks noChangeArrowheads="1"/>
            </p:cNvSpPr>
            <p:nvPr/>
          </p:nvSpPr>
          <p:spPr bwMode="blackWhite">
            <a:xfrm>
              <a:off x="6700838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349199" name="Oval 15"/>
            <p:cNvSpPr>
              <a:spLocks noChangeArrowheads="1"/>
            </p:cNvSpPr>
            <p:nvPr/>
          </p:nvSpPr>
          <p:spPr bwMode="blackWhite">
            <a:xfrm>
              <a:off x="6356350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9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 pitchFamily="49" charset="0"/>
              </a:rPr>
              <a:t>CREATE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SEQUENCE</a:t>
            </a:r>
            <a:r>
              <a:rPr lang="en-US" dirty="0"/>
              <a:t> Statement:</a:t>
            </a:r>
            <a:br>
              <a:rPr lang="en-US" dirty="0"/>
            </a:br>
            <a:r>
              <a:rPr lang="en-US" dirty="0"/>
              <a:t>Syntax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695325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Define a sequence to generate sequential numbers automatically: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blackGray">
          <a:xfrm>
            <a:off x="914400" y="2743200"/>
            <a:ext cx="7448550" cy="2014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SEQUENCE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sequence</a:t>
            </a:r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[INCREMENT BY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[START WITH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[{MAXVALUE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|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NOMAXVALUE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[{MINVALUE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|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NOMINVALUE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[{CYCLE |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NOCYCLE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[{CACHE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| NOCACHE}];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SEQUENCE</a:t>
            </a:r>
            <a:r>
              <a:rPr lang="en-US" dirty="0" smtClean="0"/>
              <a:t> Statement:</a:t>
            </a:r>
            <a:br>
              <a:rPr lang="en-US" dirty="0" smtClean="0"/>
            </a:b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1">
              <a:tabLst>
                <a:tab pos="1946095" algn="l"/>
              </a:tabLst>
            </a:pPr>
            <a:r>
              <a:rPr lang="en-US" dirty="0" smtClean="0"/>
              <a:t>In the syntax:</a:t>
            </a:r>
          </a:p>
          <a:p>
            <a:pPr lvl="2">
              <a:tabLst>
                <a:tab pos="1946095" algn="l"/>
              </a:tabLst>
            </a:pPr>
            <a:r>
              <a:rPr lang="en-US" i="1" dirty="0" smtClean="0">
                <a:latin typeface="Courier New" pitchFamily="49" charset="0"/>
              </a:rPr>
              <a:t>sequence</a:t>
            </a:r>
            <a:r>
              <a:rPr lang="en-US" dirty="0" smtClean="0"/>
              <a:t>		Is the name of the sequence generator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INCREMENT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i="1" dirty="0" smtClean="0"/>
              <a:t>		</a:t>
            </a:r>
            <a:r>
              <a:rPr lang="en-US" dirty="0" smtClean="0"/>
              <a:t>Specifies the interval between sequence numbers, where </a:t>
            </a:r>
            <a:r>
              <a:rPr lang="en-US" dirty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dirty="0" smtClean="0"/>
              <a:t> is an integer (If this clause is omitted, the sequence 			increments by 1.)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WITH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i="1" dirty="0" smtClean="0"/>
              <a:t>		</a:t>
            </a:r>
            <a:r>
              <a:rPr lang="en-US" dirty="0" smtClean="0"/>
              <a:t>Specifies the first sequence number to be generated (If  this clause is omitted, the sequence starts with 1.)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MAXVALUE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dirty="0" smtClean="0"/>
              <a:t>		Specifies the maximum value the sequence can generate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NOMAXVALUE</a:t>
            </a:r>
            <a:r>
              <a:rPr lang="en-US" dirty="0" smtClean="0"/>
              <a:t>		Specifies a maximum value of 10^27 for an ascending sequence and –1 for a descending sequence (This is the default option.)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MINVALUE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i="1" dirty="0" smtClean="0"/>
              <a:t>		</a:t>
            </a:r>
            <a:r>
              <a:rPr lang="en-US" dirty="0" smtClean="0"/>
              <a:t>Specifies the minimum sequence value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NOMINVALUE</a:t>
            </a:r>
            <a:r>
              <a:rPr lang="en-US" dirty="0" smtClean="0"/>
              <a:t>		Specifies a minimum value of 1 for an ascending sequence and –(10^26) for a descending sequence (This is the default option.)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SEQUENCE</a:t>
            </a:r>
            <a:r>
              <a:rPr lang="en-US" dirty="0" smtClean="0"/>
              <a:t> Statement:</a:t>
            </a:r>
            <a:br>
              <a:rPr lang="en-US" dirty="0" smtClean="0"/>
            </a:b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ct val="25000"/>
              </a:spcBef>
              <a:buFont typeface="Times New Roman" charset="0"/>
              <a:buNone/>
            </a:pPr>
            <a:r>
              <a:rPr lang="en-US" dirty="0" smtClean="0">
                <a:latin typeface="Courier New" pitchFamily="49" charset="0"/>
              </a:rPr>
              <a:t>CYCLE | NOCYCLE</a:t>
            </a:r>
            <a:r>
              <a:rPr lang="en-US" dirty="0" smtClean="0"/>
              <a:t>		Specifies whether the sequence continues to generate values after reaching its maximum or minimum value (</a:t>
            </a:r>
            <a:r>
              <a:rPr lang="en-US" dirty="0" smtClean="0">
                <a:latin typeface="Courier New" pitchFamily="49" charset="0"/>
              </a:rPr>
              <a:t>NOCYCLE</a:t>
            </a:r>
            <a:r>
              <a:rPr lang="en-US" dirty="0" smtClean="0"/>
              <a:t> is the default option.)</a:t>
            </a:r>
          </a:p>
          <a:p>
            <a:pPr lvl="2">
              <a:buFont typeface="Times New Roman" charset="0"/>
              <a:buNone/>
            </a:pPr>
            <a:r>
              <a:rPr lang="en-US" dirty="0" smtClean="0">
                <a:latin typeface="Courier New" pitchFamily="49" charset="0"/>
              </a:rPr>
              <a:t>CACHE</a:t>
            </a:r>
            <a:r>
              <a:rPr lang="en-US" i="1" dirty="0" smtClean="0">
                <a:latin typeface="Courier New" pitchFamily="49" charset="0"/>
              </a:rPr>
              <a:t> n</a:t>
            </a:r>
            <a:r>
              <a:rPr lang="en-US" dirty="0" smtClean="0">
                <a:latin typeface="Courier New" pitchFamily="49" charset="0"/>
              </a:rPr>
              <a:t> | NOCACHE	</a:t>
            </a:r>
            <a:r>
              <a:rPr lang="en-US" dirty="0" smtClean="0"/>
              <a:t>Specifies how many values the Oracle server pre-allocates and keeps in memory (By default, the Oracle server caches 20 values.)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Sequence</a:t>
            </a:r>
          </a:p>
        </p:txBody>
      </p:sp>
      <p:sp>
        <p:nvSpPr>
          <p:cNvPr id="3532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09696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/>
              <a:t>Create a sequence named </a:t>
            </a:r>
            <a:r>
              <a:rPr lang="en-US">
                <a:latin typeface="Courier New" pitchFamily="49" charset="0"/>
              </a:rPr>
              <a:t>DEPT_DEPTID_SEQ</a:t>
            </a:r>
            <a:r>
              <a:rPr lang="en-US"/>
              <a:t> to be used for the primary key of the </a:t>
            </a:r>
            <a:r>
              <a:rPr lang="en-US">
                <a:latin typeface="Courier New" pitchFamily="49" charset="0"/>
              </a:rPr>
              <a:t>DEPARTMENTS</a:t>
            </a:r>
            <a:r>
              <a:rPr lang="en-US"/>
              <a:t> table.</a:t>
            </a:r>
          </a:p>
          <a:p>
            <a:pPr lvl="1"/>
            <a:r>
              <a:rPr lang="en-US"/>
              <a:t>Do not use the </a:t>
            </a:r>
            <a:r>
              <a:rPr lang="en-US">
                <a:latin typeface="Courier New" pitchFamily="49" charset="0"/>
              </a:rPr>
              <a:t>CYCLE</a:t>
            </a:r>
            <a:r>
              <a:rPr lang="en-US"/>
              <a:t> option.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blackGray">
          <a:xfrm>
            <a:off x="857250" y="2743200"/>
            <a:ext cx="7448550" cy="2151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SEQUENCE dept_deptid_seq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INCREMENT BY 10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START WITH 120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MAXVALUE 9999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NOCACHE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NOCYCLE;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353287" name="Picture 7" descr="C:\project-SQLFund1\images\img11se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38200" y="4648200"/>
            <a:ext cx="2149475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CURRVAL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you create your sequence, it generates sequential numbers for use in your tables. Reference the sequence values by using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NEXTVAL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CURRVAL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returns the next available sequence value. It returns a unique value every time it is referenced, even for different users.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obtains the current sequence value.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must be issued for that sequence before </a:t>
            </a: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contains a value.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/>
              <a:t>Rules for Using </a:t>
            </a:r>
            <a:r>
              <a:rPr lang="en-US" sz="3600" b="1" dirty="0" smtClean="0">
                <a:latin typeface="Courier New" pitchFamily="49" charset="0"/>
              </a:rPr>
              <a:t>NEXTVAL</a:t>
            </a:r>
            <a:r>
              <a:rPr lang="en-US" sz="3600" b="1" dirty="0" smtClean="0"/>
              <a:t> and </a:t>
            </a:r>
            <a:r>
              <a:rPr lang="en-US" sz="3600" b="1" dirty="0" smtClean="0">
                <a:latin typeface="Courier New" pitchFamily="49" charset="0"/>
              </a:rPr>
              <a:t>CURRVAL</a:t>
            </a:r>
            <a:r>
              <a:rPr lang="en-US" b="1" dirty="0" smtClean="0">
                <a:latin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in the following contexts: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list of 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statement that is not part of a </a:t>
            </a:r>
            <a:r>
              <a:rPr lang="en-US" dirty="0" err="1" smtClean="0"/>
              <a:t>subquery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list of a </a:t>
            </a:r>
            <a:r>
              <a:rPr lang="en-US" dirty="0" err="1" smtClean="0"/>
              <a:t>subquery</a:t>
            </a:r>
            <a:r>
              <a:rPr lang="en-US" dirty="0" smtClean="0"/>
              <a:t> in an </a:t>
            </a:r>
            <a:r>
              <a:rPr lang="en-US" dirty="0" smtClean="0">
                <a:latin typeface="Courier New" pitchFamily="49" charset="0"/>
              </a:rPr>
              <a:t>INSERT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VALUES</a:t>
            </a:r>
            <a:r>
              <a:rPr lang="en-US" dirty="0" smtClean="0"/>
              <a:t> clause of an </a:t>
            </a:r>
            <a:r>
              <a:rPr lang="en-US" dirty="0" smtClean="0">
                <a:latin typeface="Courier New" pitchFamily="49" charset="0"/>
              </a:rPr>
              <a:t>INSERT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SET</a:t>
            </a:r>
            <a:r>
              <a:rPr lang="en-US" dirty="0" smtClean="0"/>
              <a:t> clause of an </a:t>
            </a:r>
            <a:r>
              <a:rPr lang="en-US" dirty="0" smtClean="0">
                <a:latin typeface="Courier New" pitchFamily="49" charset="0"/>
              </a:rPr>
              <a:t>UPDATE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You cannot use </a:t>
            </a: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in the following contexts: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list of a view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statement with the </a:t>
            </a:r>
            <a:r>
              <a:rPr lang="en-US" dirty="0" smtClean="0">
                <a:latin typeface="Courier New" pitchFamily="49" charset="0"/>
              </a:rPr>
              <a:t>DISTINCT</a:t>
            </a:r>
            <a:r>
              <a:rPr lang="en-US" dirty="0" smtClean="0"/>
              <a:t> keyword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statement with </a:t>
            </a:r>
            <a:r>
              <a:rPr lang="en-US" dirty="0" smtClean="0">
                <a:latin typeface="Courier New" pitchFamily="49" charset="0"/>
              </a:rPr>
              <a:t>GROUP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HAVING</a:t>
            </a:r>
            <a:r>
              <a:rPr lang="en-US" dirty="0" smtClean="0"/>
              <a:t>, or </a:t>
            </a:r>
            <a:r>
              <a:rPr lang="en-US" dirty="0" smtClean="0">
                <a:latin typeface="Courier New" pitchFamily="49" charset="0"/>
              </a:rPr>
              <a:t>ORDER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clauses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subquery</a:t>
            </a:r>
            <a:r>
              <a:rPr lang="en-US" dirty="0" smtClean="0"/>
              <a:t> in 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DELETE</a:t>
            </a:r>
            <a:r>
              <a:rPr lang="en-US" dirty="0" smtClean="0"/>
              <a:t>, or </a:t>
            </a:r>
            <a:r>
              <a:rPr lang="en-US" dirty="0" smtClean="0">
                <a:latin typeface="Courier New" pitchFamily="49" charset="0"/>
              </a:rPr>
              <a:t>UPDATE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DEFAULT</a:t>
            </a:r>
            <a:r>
              <a:rPr lang="en-US" dirty="0" smtClean="0"/>
              <a:t> expression in a </a:t>
            </a:r>
            <a:r>
              <a:rPr lang="en-US" dirty="0" smtClean="0">
                <a:latin typeface="Courier New" pitchFamily="49" charset="0"/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TABLE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</a:rPr>
              <a:t>ALTER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TABLE</a:t>
            </a:r>
            <a:r>
              <a:rPr lang="en-US" dirty="0" smtClean="0"/>
              <a:t> statement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733</Words>
  <Application>Microsoft Office PowerPoint</Application>
  <PresentationFormat>On-screen Show (4:3)</PresentationFormat>
  <Paragraphs>122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Office Theme</vt:lpstr>
      <vt:lpstr>Chapter 5</vt:lpstr>
      <vt:lpstr>Sequences</vt:lpstr>
      <vt:lpstr>Sequences</vt:lpstr>
      <vt:lpstr>CREATE SEQUENCE Statement: Syntax</vt:lpstr>
      <vt:lpstr>CREATE SEQUENCE Statement: Syntax</vt:lpstr>
      <vt:lpstr>CREATE SEQUENCE Statement: Syntax</vt:lpstr>
      <vt:lpstr>Creating a Sequence</vt:lpstr>
      <vt:lpstr>NEXTVAL and CURRVAL</vt:lpstr>
      <vt:lpstr>Rules for Using NEXTVAL and CURRVAL </vt:lpstr>
      <vt:lpstr>Using a Sequence</vt:lpstr>
      <vt:lpstr>Caching Sequence Values</vt:lpstr>
      <vt:lpstr>Modifying a Sequence</vt:lpstr>
      <vt:lpstr>Guidelines for Modifying  a Sequence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Mashael</dc:creator>
  <cp:lastModifiedBy>Maram Abdullatif Aldakheel</cp:lastModifiedBy>
  <cp:revision>4</cp:revision>
  <dcterms:created xsi:type="dcterms:W3CDTF">2014-02-16T17:56:30Z</dcterms:created>
  <dcterms:modified xsi:type="dcterms:W3CDTF">2020-01-23T07:23:25Z</dcterms:modified>
</cp:coreProperties>
</file>