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68" r:id="rId25"/>
    <p:sldId id="281" r:id="rId26"/>
    <p:sldId id="282" r:id="rId27"/>
    <p:sldId id="283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9314" autoAdjust="0"/>
  </p:normalViewPr>
  <p:slideViewPr>
    <p:cSldViewPr>
      <p:cViewPr>
        <p:scale>
          <a:sx n="90" d="100"/>
          <a:sy n="90" d="100"/>
        </p:scale>
        <p:origin x="-606" y="-4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AB621C-20B1-4E96-9059-1DEFEE22B6E5}" type="datetimeFigureOut">
              <a:rPr lang="en-US" smtClean="0"/>
              <a:pPr/>
              <a:t>2/5/2014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02C679-0BDB-4AA3-A10F-B57A0D96E38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60E8BA-99BD-4099-B7E4-944CC6C6FA09}" type="datetimeFigureOut">
              <a:rPr lang="en-US" smtClean="0"/>
              <a:pPr/>
              <a:t>2/5/2014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62C16C-1078-4DFD-ABB6-41F1EF197E3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503B7-C9E8-4D84-8E8E-E0FDABC7CAC6}" type="datetime1">
              <a:rPr lang="en-US" smtClean="0"/>
              <a:t>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4: Fundamental of Computer Logic - IE337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B2FFA-6EF2-4ED1-A04B-12F50D9FC52B}" type="datetime1">
              <a:rPr lang="en-US" smtClean="0"/>
              <a:t>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4: Fundamental of Computer Logic - IE337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D7C5E-24AF-4C53-846A-F922F0AC367D}" type="datetime1">
              <a:rPr lang="en-US" smtClean="0"/>
              <a:t>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4: Fundamental of Computer Logic - IE337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BC2ED-C150-42BE-901B-EFDAD7C5590D}" type="datetime1">
              <a:rPr lang="en-US" smtClean="0"/>
              <a:t>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4: Fundamental of Computer Logic - IE337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0927F-DBC4-45BE-82B1-3DA57688BC0F}" type="datetime1">
              <a:rPr lang="en-US" smtClean="0"/>
              <a:t>2/5/2014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4: Fundamental of Computer Logic - IE337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28DDA-37DF-4E63-BFC9-FFF765FBC9D7}" type="datetime1">
              <a:rPr lang="en-US" smtClean="0"/>
              <a:t>2/5/2014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4: Fundamental of Computer Logic - IE337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FCA4C-C3A3-4354-9EE9-9A3F6D75B79E}" type="datetime1">
              <a:rPr lang="en-US" smtClean="0"/>
              <a:t>2/5/2014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4: Fundamental of Computer Logic - IE337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14478-A50D-4B5C-A1FE-27D342F61ACF}" type="datetime1">
              <a:rPr lang="en-US" smtClean="0"/>
              <a:t>2/5/2014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4: Fundamental of Computer Logic - IE337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5C564-3DBC-461B-8776-3713835DC4AE}" type="datetime1">
              <a:rPr lang="en-US" smtClean="0"/>
              <a:t>2/5/2014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4: Fundamental of Computer Logic - IE337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53C60-B50F-4436-A01D-B7AFAF5F36F7}" type="datetime1">
              <a:rPr lang="en-US" smtClean="0"/>
              <a:t>2/5/2014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4: Fundamental of Computer Logic - IE337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3CBD1-2876-4EE2-8EA4-DA51D0E9363C}" type="datetime1">
              <a:rPr lang="en-US" smtClean="0"/>
              <a:t>2/5/2014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Chapter 4: Fundamental of Computer Logic - IE337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52102C6B-3D02-4064-9A4B-6A3BCBC92C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Chapter 4: Fundamental of Computer Logic - IE337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4AF3CC67-FB27-4C73-B6E4-89B02A974381}" type="datetime1">
              <a:rPr lang="en-US" smtClean="0"/>
              <a:t>2/5/2014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772400" cy="1470025"/>
          </a:xfrm>
        </p:spPr>
        <p:txBody>
          <a:bodyPr/>
          <a:lstStyle/>
          <a:p>
            <a:r>
              <a:rPr lang="en-US" dirty="0" smtClean="0"/>
              <a:t>Chapter 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5786" y="2643182"/>
            <a:ext cx="7358114" cy="571504"/>
          </a:xfrm>
        </p:spPr>
        <p:txBody>
          <a:bodyPr>
            <a:normAutofit/>
          </a:bodyPr>
          <a:lstStyle/>
          <a:p>
            <a:r>
              <a:rPr lang="en-US" dirty="0" smtClean="0"/>
              <a:t> Fundamental of Computer Logic n PLC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4: Fundamental of Computer Logic - IE337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6406" t="40283" r="12695" b="29688"/>
          <a:stretch>
            <a:fillRect/>
          </a:stretch>
        </p:blipFill>
        <p:spPr bwMode="auto">
          <a:xfrm>
            <a:off x="717831" y="3143248"/>
            <a:ext cx="7711853" cy="2613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0843128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348" y="642918"/>
            <a:ext cx="7358114" cy="571504"/>
          </a:xfrm>
        </p:spPr>
        <p:txBody>
          <a:bodyPr>
            <a:noAutofit/>
          </a:bodyPr>
          <a:lstStyle/>
          <a:p>
            <a:r>
              <a:rPr lang="en-US" dirty="0" smtClean="0"/>
              <a:t>  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4: Fundamental of Computer Logic - IE337</a:t>
            </a:r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 l="18164" t="27832" r="15625" b="15771"/>
          <a:stretch>
            <a:fillRect/>
          </a:stretch>
        </p:blipFill>
        <p:spPr bwMode="auto">
          <a:xfrm>
            <a:off x="785786" y="1357274"/>
            <a:ext cx="6929486" cy="472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0843128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348" y="642918"/>
            <a:ext cx="7358114" cy="571504"/>
          </a:xfrm>
        </p:spPr>
        <p:txBody>
          <a:bodyPr>
            <a:noAutofit/>
          </a:bodyPr>
          <a:lstStyle/>
          <a:p>
            <a:r>
              <a:rPr lang="en-US" dirty="0" smtClean="0"/>
              <a:t>  </a:t>
            </a:r>
          </a:p>
          <a:p>
            <a:pPr lvl="0"/>
            <a:r>
              <a:rPr lang="en-US" dirty="0" smtClean="0"/>
              <a:t> </a:t>
            </a:r>
            <a:r>
              <a:rPr lang="en-US" b="1" u="sng" dirty="0" smtClean="0"/>
              <a:t>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4: Fundamental of Computer Logic - IE337</a:t>
            </a:r>
            <a:endParaRPr lang="en-US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866748" y="795318"/>
            <a:ext cx="7358114" cy="5715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4.6 Implementation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Boolean equations using RLL and Electronic solid state logic gates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 l="18750" t="22705" r="19726" b="26758"/>
          <a:stretch>
            <a:fillRect/>
          </a:stretch>
        </p:blipFill>
        <p:spPr bwMode="auto">
          <a:xfrm>
            <a:off x="857224" y="1500174"/>
            <a:ext cx="7500990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0843128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348" y="642918"/>
            <a:ext cx="7358114" cy="571504"/>
          </a:xfrm>
        </p:spPr>
        <p:txBody>
          <a:bodyPr>
            <a:noAutofit/>
          </a:bodyPr>
          <a:lstStyle/>
          <a:p>
            <a:r>
              <a:rPr lang="en-US" dirty="0" smtClean="0"/>
              <a:t>  </a:t>
            </a:r>
          </a:p>
          <a:p>
            <a:pPr lvl="0"/>
            <a:r>
              <a:rPr lang="en-US" dirty="0" smtClean="0"/>
              <a:t> </a:t>
            </a:r>
            <a:r>
              <a:rPr lang="en-US" b="1" u="sng" dirty="0" smtClean="0"/>
              <a:t>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4: Fundamental of Computer Logic - IE337</a:t>
            </a:r>
            <a:endParaRPr lang="en-US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866748" y="795318"/>
            <a:ext cx="7358114" cy="5715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4.6 Implementation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Boolean equations using RLL and Electronic solid state logic gates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 l="17578" t="30029" r="25000" b="38476"/>
          <a:stretch>
            <a:fillRect/>
          </a:stretch>
        </p:blipFill>
        <p:spPr bwMode="auto">
          <a:xfrm>
            <a:off x="1071538" y="3071810"/>
            <a:ext cx="602402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 l="44531" t="49805" r="22656" b="32617"/>
          <a:stretch>
            <a:fillRect/>
          </a:stretch>
        </p:blipFill>
        <p:spPr bwMode="auto">
          <a:xfrm>
            <a:off x="4000496" y="1285860"/>
            <a:ext cx="4000528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0843128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348" y="642918"/>
            <a:ext cx="7358114" cy="571504"/>
          </a:xfrm>
        </p:spPr>
        <p:txBody>
          <a:bodyPr>
            <a:noAutofit/>
          </a:bodyPr>
          <a:lstStyle/>
          <a:p>
            <a:r>
              <a:rPr lang="en-US" dirty="0" smtClean="0"/>
              <a:t>  </a:t>
            </a:r>
          </a:p>
          <a:p>
            <a:pPr lvl="0"/>
            <a:r>
              <a:rPr lang="en-US" dirty="0" smtClean="0"/>
              <a:t> </a:t>
            </a:r>
            <a:r>
              <a:rPr lang="en-US" b="1" u="sng" dirty="0" smtClean="0"/>
              <a:t>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4: Fundamental of Computer Logic - IE337</a:t>
            </a:r>
            <a:endParaRPr lang="en-US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866748" y="795318"/>
            <a:ext cx="7358114" cy="5715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4.6 Implementation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Boolean equations using RLL and Electronic solid state logic gates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071678"/>
            <a:ext cx="3000396" cy="2509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28596" y="1571612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Example: Determine X ?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2214554"/>
            <a:ext cx="5257800" cy="279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286116" y="1571612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Example: Simplify;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143240" y="1428736"/>
            <a:ext cx="5286412" cy="41434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14282" y="1428736"/>
            <a:ext cx="2928958" cy="41434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843128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348" y="642918"/>
            <a:ext cx="7358114" cy="571504"/>
          </a:xfrm>
        </p:spPr>
        <p:txBody>
          <a:bodyPr>
            <a:noAutofit/>
          </a:bodyPr>
          <a:lstStyle/>
          <a:p>
            <a:r>
              <a:rPr lang="en-US" dirty="0" smtClean="0"/>
              <a:t>  </a:t>
            </a:r>
          </a:p>
          <a:p>
            <a:pPr lvl="0"/>
            <a:r>
              <a:rPr lang="en-US" dirty="0" smtClean="0"/>
              <a:t> </a:t>
            </a:r>
            <a:r>
              <a:rPr lang="en-US" b="1" u="sng" dirty="0" smtClean="0"/>
              <a:t>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4: Fundamental of Computer Logic - IE337</a:t>
            </a:r>
            <a:endParaRPr lang="en-US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866748" y="795318"/>
            <a:ext cx="7358114" cy="5715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4.6 Implementation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Boolean equations using RLL and Electronic solid state logic gates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19922" t="32227" r="15039" b="39209"/>
          <a:stretch>
            <a:fillRect/>
          </a:stretch>
        </p:blipFill>
        <p:spPr bwMode="auto">
          <a:xfrm>
            <a:off x="785786" y="1785926"/>
            <a:ext cx="7572428" cy="2660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0843128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348" y="642918"/>
            <a:ext cx="7358114" cy="571504"/>
          </a:xfrm>
        </p:spPr>
        <p:txBody>
          <a:bodyPr>
            <a:noAutofit/>
          </a:bodyPr>
          <a:lstStyle/>
          <a:p>
            <a:r>
              <a:rPr lang="en-US" dirty="0" smtClean="0"/>
              <a:t>  </a:t>
            </a:r>
          </a:p>
          <a:p>
            <a:pPr lvl="0"/>
            <a:r>
              <a:rPr lang="en-US" dirty="0" smtClean="0"/>
              <a:t> </a:t>
            </a:r>
            <a:r>
              <a:rPr lang="en-US" b="1" u="sng" dirty="0" smtClean="0"/>
              <a:t>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4: Fundamental of Computer Logic - IE337</a:t>
            </a:r>
            <a:endParaRPr lang="en-US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866748" y="795318"/>
            <a:ext cx="7358114" cy="5715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4.6 Implementation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Boolean equations using RLL and Electronic solid state logic gates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18750" t="35889" r="13867" b="26757"/>
          <a:stretch>
            <a:fillRect/>
          </a:stretch>
        </p:blipFill>
        <p:spPr bwMode="auto">
          <a:xfrm>
            <a:off x="214282" y="1571612"/>
            <a:ext cx="8215370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0843128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348" y="642918"/>
            <a:ext cx="7358114" cy="571504"/>
          </a:xfrm>
        </p:spPr>
        <p:txBody>
          <a:bodyPr>
            <a:noAutofit/>
          </a:bodyPr>
          <a:lstStyle/>
          <a:p>
            <a:r>
              <a:rPr lang="en-US" dirty="0" smtClean="0"/>
              <a:t>  </a:t>
            </a:r>
          </a:p>
          <a:p>
            <a:pPr lvl="0"/>
            <a:r>
              <a:rPr lang="en-US" dirty="0" smtClean="0"/>
              <a:t> </a:t>
            </a:r>
            <a:r>
              <a:rPr lang="en-US" b="1" u="sng" dirty="0" smtClean="0"/>
              <a:t>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4: Fundamental of Computer Logic - IE337</a:t>
            </a:r>
            <a:endParaRPr lang="en-US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866748" y="795318"/>
            <a:ext cx="7358114" cy="5715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4.6 Implementation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Boolean equations using RLL and Electronic solid state logic gates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857224" y="1571612"/>
            <a:ext cx="6011862" cy="4643437"/>
            <a:chOff x="1480" y="2007"/>
            <a:chExt cx="9468" cy="7311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35" y="4138"/>
              <a:ext cx="8813" cy="22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97" y="2007"/>
              <a:ext cx="5360" cy="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5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480" y="6478"/>
              <a:ext cx="7587" cy="2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26" name="AutoShape 6"/>
            <p:cNvSpPr>
              <a:spLocks noChangeArrowheads="1"/>
            </p:cNvSpPr>
            <p:nvPr/>
          </p:nvSpPr>
          <p:spPr bwMode="auto">
            <a:xfrm>
              <a:off x="7557" y="7302"/>
              <a:ext cx="540" cy="540"/>
            </a:xfrm>
            <a:prstGeom prst="bracketPair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7" name="AutoShape 7"/>
            <p:cNvSpPr>
              <a:spLocks noChangeArrowheads="1"/>
            </p:cNvSpPr>
            <p:nvPr/>
          </p:nvSpPr>
          <p:spPr bwMode="auto">
            <a:xfrm>
              <a:off x="7197" y="4500"/>
              <a:ext cx="540" cy="540"/>
            </a:xfrm>
            <a:prstGeom prst="bracketPair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30843128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348" y="642918"/>
            <a:ext cx="7358114" cy="571504"/>
          </a:xfrm>
        </p:spPr>
        <p:txBody>
          <a:bodyPr>
            <a:noAutofit/>
          </a:bodyPr>
          <a:lstStyle/>
          <a:p>
            <a:r>
              <a:rPr lang="en-US" dirty="0" smtClean="0"/>
              <a:t>  </a:t>
            </a:r>
          </a:p>
          <a:p>
            <a:pPr lvl="0"/>
            <a:r>
              <a:rPr lang="en-US" dirty="0" smtClean="0"/>
              <a:t> </a:t>
            </a:r>
            <a:r>
              <a:rPr lang="en-US" b="1" u="sng" dirty="0" smtClean="0"/>
              <a:t>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4: Fundamental of Computer Logic - IE337</a:t>
            </a:r>
            <a:endParaRPr lang="en-US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866748" y="795318"/>
            <a:ext cx="7358114" cy="5715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4.6 Implementation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Boolean equations using RLL and Electronic solid state logic gates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357430"/>
            <a:ext cx="599195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1000100" y="157161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i="1" u="sng" dirty="0" smtClean="0"/>
              <a:t>Example 6:</a:t>
            </a:r>
            <a:r>
              <a:rPr lang="en-US" i="1" u="sng" dirty="0" smtClean="0"/>
              <a:t> </a:t>
            </a:r>
            <a:r>
              <a:rPr lang="en-US" dirty="0" smtClean="0"/>
              <a:t> given the following Boolean equation </a:t>
            </a:r>
            <a:r>
              <a:rPr lang="en-US" dirty="0" smtClean="0"/>
              <a:t>, sketch logic network and RLL</a:t>
            </a:r>
            <a:endParaRPr lang="en-US" dirty="0"/>
          </a:p>
        </p:txBody>
      </p:sp>
      <p:grpSp>
        <p:nvGrpSpPr>
          <p:cNvPr id="6147" name="Group 3"/>
          <p:cNvGrpSpPr>
            <a:grpSpLocks/>
          </p:cNvGrpSpPr>
          <p:nvPr/>
        </p:nvGrpSpPr>
        <p:grpSpPr bwMode="auto">
          <a:xfrm>
            <a:off x="5857884" y="3071810"/>
            <a:ext cx="2378071" cy="1727196"/>
            <a:chOff x="1797" y="1620"/>
            <a:chExt cx="4533" cy="3733"/>
          </a:xfrm>
        </p:grpSpPr>
        <p:pic>
          <p:nvPicPr>
            <p:cNvPr id="6148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97" y="1620"/>
              <a:ext cx="4533" cy="37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49" name="AutoShape 5"/>
            <p:cNvSpPr>
              <a:spLocks noChangeArrowheads="1"/>
            </p:cNvSpPr>
            <p:nvPr/>
          </p:nvSpPr>
          <p:spPr bwMode="auto">
            <a:xfrm>
              <a:off x="5139" y="2108"/>
              <a:ext cx="540" cy="540"/>
            </a:xfrm>
            <a:prstGeom prst="bracketPair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0" name="AutoShape 6"/>
            <p:cNvSpPr>
              <a:spLocks noChangeArrowheads="1"/>
            </p:cNvSpPr>
            <p:nvPr/>
          </p:nvSpPr>
          <p:spPr bwMode="auto">
            <a:xfrm>
              <a:off x="5141" y="3960"/>
              <a:ext cx="540" cy="540"/>
            </a:xfrm>
            <a:prstGeom prst="bracketPair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1" name="Line 7"/>
            <p:cNvSpPr>
              <a:spLocks noChangeShapeType="1"/>
            </p:cNvSpPr>
            <p:nvPr/>
          </p:nvSpPr>
          <p:spPr bwMode="auto">
            <a:xfrm>
              <a:off x="5679" y="2366"/>
              <a:ext cx="36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2" name="Line 8"/>
            <p:cNvSpPr>
              <a:spLocks noChangeShapeType="1"/>
            </p:cNvSpPr>
            <p:nvPr/>
          </p:nvSpPr>
          <p:spPr bwMode="auto">
            <a:xfrm>
              <a:off x="5679" y="4242"/>
              <a:ext cx="36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3" name="Line 9"/>
            <p:cNvSpPr>
              <a:spLocks noChangeShapeType="1"/>
            </p:cNvSpPr>
            <p:nvPr/>
          </p:nvSpPr>
          <p:spPr bwMode="auto">
            <a:xfrm>
              <a:off x="6039" y="1980"/>
              <a:ext cx="0" cy="30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30843128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348" y="642918"/>
            <a:ext cx="7358114" cy="571504"/>
          </a:xfrm>
        </p:spPr>
        <p:txBody>
          <a:bodyPr>
            <a:noAutofit/>
          </a:bodyPr>
          <a:lstStyle/>
          <a:p>
            <a:r>
              <a:rPr lang="en-US" dirty="0" smtClean="0"/>
              <a:t>  </a:t>
            </a:r>
          </a:p>
          <a:p>
            <a:pPr lvl="0"/>
            <a:r>
              <a:rPr lang="en-US" dirty="0" smtClean="0"/>
              <a:t> </a:t>
            </a:r>
            <a:r>
              <a:rPr lang="en-US" b="1" u="sng" dirty="0" smtClean="0"/>
              <a:t>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4: Fundamental of Computer Logic - IE337</a:t>
            </a:r>
            <a:endParaRPr lang="en-US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866748" y="795318"/>
            <a:ext cx="7358114" cy="5715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4.6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Logic network design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5786" y="1285860"/>
            <a:ext cx="72866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For a given logic control sequence or truth table, It is possible to produce the </a:t>
            </a:r>
          </a:p>
          <a:p>
            <a:r>
              <a:rPr lang="en-US" dirty="0" smtClean="0"/>
              <a:t>Boolean Algebra expression using the following steps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pPr marL="342900" lvl="0" indent="-342900">
              <a:buFont typeface="+mj-lt"/>
              <a:buAutoNum type="arabicPeriod"/>
            </a:pPr>
            <a:r>
              <a:rPr lang="en-US" dirty="0" smtClean="0"/>
              <a:t>Construct a truth table for the design input/output relationship if not given.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dirty="0" smtClean="0"/>
              <a:t>For each true statement in an output, form the logic product (AND) of the inputs.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dirty="0" smtClean="0"/>
              <a:t>For each output have true statements, form the logic Sum (OR) of the logic product produced in step 2.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843128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348" y="642918"/>
            <a:ext cx="7358114" cy="571504"/>
          </a:xfrm>
        </p:spPr>
        <p:txBody>
          <a:bodyPr>
            <a:noAutofit/>
          </a:bodyPr>
          <a:lstStyle/>
          <a:p>
            <a:r>
              <a:rPr lang="en-US" dirty="0" smtClean="0"/>
              <a:t>  </a:t>
            </a:r>
          </a:p>
          <a:p>
            <a:pPr lvl="0"/>
            <a:r>
              <a:rPr lang="en-US" dirty="0" smtClean="0"/>
              <a:t> </a:t>
            </a:r>
            <a:r>
              <a:rPr lang="en-US" b="1" u="sng" dirty="0" smtClean="0"/>
              <a:t>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4: Fundamental of Computer Logic - IE337</a:t>
            </a:r>
            <a:endParaRPr lang="en-US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866748" y="795318"/>
            <a:ext cx="7358114" cy="5715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4.6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Logic network design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23437" t="25635" r="19726" b="21630"/>
          <a:stretch>
            <a:fillRect/>
          </a:stretch>
        </p:blipFill>
        <p:spPr bwMode="auto">
          <a:xfrm>
            <a:off x="857224" y="1285860"/>
            <a:ext cx="6929486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084312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348" y="1071546"/>
            <a:ext cx="7358114" cy="571504"/>
          </a:xfrm>
        </p:spPr>
        <p:txBody>
          <a:bodyPr>
            <a:normAutofit/>
          </a:bodyPr>
          <a:lstStyle/>
          <a:p>
            <a:r>
              <a:rPr lang="en-US" dirty="0" smtClean="0"/>
              <a:t> 4.1 Introduction on Computer Logic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4: Fundamental of Computer Logic - IE337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00034" y="1643050"/>
            <a:ext cx="764386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dirty="0" smtClean="0"/>
              <a:t>James </a:t>
            </a:r>
            <a:r>
              <a:rPr lang="en-US" sz="2000" dirty="0" err="1" smtClean="0"/>
              <a:t>Bool</a:t>
            </a:r>
            <a:r>
              <a:rPr lang="en-US" sz="2000" dirty="0" smtClean="0"/>
              <a:t>, an Irish mathematician, developed Boolean algebra in the 1800’s. It was found to be useful technique to design digital and logic circuits in logic control and computer logic circuits. </a:t>
            </a:r>
          </a:p>
          <a:p>
            <a:endParaRPr lang="en-US" sz="2000" dirty="0" smtClean="0"/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The engineer or technicians can used this method to model very complicated logic control problem using a single equation. Furthermore, this equation can be simplified using different techniques, e.g. </a:t>
            </a:r>
            <a:r>
              <a:rPr lang="en-US" sz="2000" dirty="0" err="1" smtClean="0"/>
              <a:t>Karnaugh</a:t>
            </a:r>
            <a:r>
              <a:rPr lang="en-US" sz="2000" dirty="0" smtClean="0"/>
              <a:t> Maps, to optimize the production of the circuit. </a:t>
            </a:r>
          </a:p>
          <a:p>
            <a:endParaRPr lang="en-US" sz="2000" dirty="0" smtClean="0"/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Relay ladder logic can be very easily developed for same Boolean equation. The simplification of the </a:t>
            </a:r>
            <a:r>
              <a:rPr lang="en-US" sz="2000" dirty="0" err="1" smtClean="0"/>
              <a:t>Boolian</a:t>
            </a:r>
            <a:r>
              <a:rPr lang="en-US" sz="2000" dirty="0" smtClean="0"/>
              <a:t> equation will save the PLC memory during the RLL development.</a:t>
            </a:r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30843128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348" y="642918"/>
            <a:ext cx="7358114" cy="571504"/>
          </a:xfrm>
        </p:spPr>
        <p:txBody>
          <a:bodyPr>
            <a:noAutofit/>
          </a:bodyPr>
          <a:lstStyle/>
          <a:p>
            <a:r>
              <a:rPr lang="en-US" dirty="0" smtClean="0"/>
              <a:t>  </a:t>
            </a:r>
          </a:p>
          <a:p>
            <a:pPr lvl="0"/>
            <a:r>
              <a:rPr lang="en-US" dirty="0" smtClean="0"/>
              <a:t> </a:t>
            </a:r>
            <a:r>
              <a:rPr lang="en-US" b="1" u="sng" dirty="0" smtClean="0"/>
              <a:t>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4: Fundamental of Computer Logic - IE337</a:t>
            </a:r>
            <a:endParaRPr lang="en-US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866748" y="795318"/>
            <a:ext cx="7358114" cy="5715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4.6 </a:t>
            </a:r>
            <a:r>
              <a:rPr lang="en-US" sz="2000" dirty="0" smtClean="0">
                <a:solidFill>
                  <a:schemeClr val="tx1">
                    <a:tint val="75000"/>
                  </a:schemeClr>
                </a:solidFill>
              </a:rPr>
              <a:t>Combination and Sequential Networks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23437" t="39551" r="19726" b="19433"/>
          <a:stretch>
            <a:fillRect/>
          </a:stretch>
        </p:blipFill>
        <p:spPr bwMode="auto">
          <a:xfrm>
            <a:off x="642910" y="1428736"/>
            <a:ext cx="7424449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0843128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348" y="642918"/>
            <a:ext cx="7358114" cy="571504"/>
          </a:xfrm>
        </p:spPr>
        <p:txBody>
          <a:bodyPr>
            <a:noAutofit/>
          </a:bodyPr>
          <a:lstStyle/>
          <a:p>
            <a:r>
              <a:rPr lang="en-US" dirty="0" smtClean="0"/>
              <a:t>  </a:t>
            </a:r>
          </a:p>
          <a:p>
            <a:pPr lvl="0"/>
            <a:r>
              <a:rPr lang="en-US" dirty="0" smtClean="0"/>
              <a:t> </a:t>
            </a:r>
            <a:r>
              <a:rPr lang="en-US" b="1" u="sng" dirty="0" smtClean="0"/>
              <a:t>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4: Fundamental of Computer Logic - IE337</a:t>
            </a:r>
            <a:endParaRPr lang="en-US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866748" y="795318"/>
            <a:ext cx="7358114" cy="5715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4.6 </a:t>
            </a:r>
            <a:r>
              <a:rPr lang="en-US" sz="2000" dirty="0" smtClean="0">
                <a:solidFill>
                  <a:schemeClr val="tx1">
                    <a:tint val="75000"/>
                  </a:schemeClr>
                </a:solidFill>
              </a:rPr>
              <a:t>Combination and Sequential Networks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l="22851" t="36621" r="20312" b="17236"/>
          <a:stretch>
            <a:fillRect/>
          </a:stretch>
        </p:blipFill>
        <p:spPr bwMode="auto">
          <a:xfrm>
            <a:off x="714348" y="1285860"/>
            <a:ext cx="6715172" cy="436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5500694" y="4643446"/>
          <a:ext cx="2664460" cy="1408430"/>
        </p:xfrm>
        <a:graphic>
          <a:graphicData uri="http://schemas.openxmlformats.org/drawingml/2006/table">
            <a:tbl>
              <a:tblPr/>
              <a:tblGrid>
                <a:gridCol w="666115"/>
                <a:gridCol w="666115"/>
                <a:gridCol w="666115"/>
                <a:gridCol w="666115"/>
              </a:tblGrid>
              <a:tr h="247015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Batang"/>
                        </a:rPr>
                        <a:t>Input 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Batang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Batang"/>
                        </a:rPr>
                        <a:t>Output</a:t>
                      </a:r>
                    </a:p>
                  </a:txBody>
                  <a:tcPr marL="68580" marR="68580" marT="0" marB="0" anchor="b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Batang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015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Batang"/>
                        </a:rPr>
                        <a:t>S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Batang"/>
                        </a:rPr>
                        <a:t>R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Batang"/>
                        </a:rPr>
                        <a:t>Q</a:t>
                      </a:r>
                      <a:r>
                        <a:rPr lang="en-US" sz="1200" baseline="-25000">
                          <a:latin typeface="Times New Roman"/>
                          <a:ea typeface="Batang"/>
                        </a:rPr>
                        <a:t>n+1</a:t>
                      </a:r>
                      <a:endParaRPr lang="en-US" sz="1200">
                        <a:latin typeface="Times New Roman"/>
                        <a:ea typeface="Batang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Batang"/>
                        </a:rPr>
                        <a:t>Q</a:t>
                      </a:r>
                      <a:r>
                        <a:rPr lang="en-US" sz="1200" baseline="-25000" dirty="0">
                          <a:latin typeface="Times New Roman"/>
                          <a:ea typeface="Batang"/>
                        </a:rPr>
                        <a:t>n+1</a:t>
                      </a:r>
                      <a:endParaRPr lang="en-US" sz="1200" dirty="0">
                        <a:latin typeface="Times New Roman"/>
                        <a:ea typeface="Batang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705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Batang"/>
                        </a:rPr>
                        <a:t>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Batang"/>
                        </a:rPr>
                        <a:t>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Batang"/>
                        </a:rPr>
                        <a:t>Q</a:t>
                      </a:r>
                      <a:r>
                        <a:rPr lang="en-US" sz="1200" baseline="-25000">
                          <a:latin typeface="Times New Roman"/>
                          <a:ea typeface="Batang"/>
                        </a:rPr>
                        <a:t>n</a:t>
                      </a:r>
                      <a:endParaRPr lang="en-US" sz="1200">
                        <a:latin typeface="Times New Roman"/>
                        <a:ea typeface="Batang"/>
                      </a:endParaRP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Batang"/>
                        </a:rPr>
                        <a:t>Q</a:t>
                      </a:r>
                      <a:r>
                        <a:rPr lang="en-US" sz="1200" baseline="-25000">
                          <a:latin typeface="Times New Roman"/>
                          <a:ea typeface="Batang"/>
                        </a:rPr>
                        <a:t>n</a:t>
                      </a:r>
                      <a:endParaRPr lang="en-US" sz="1200">
                        <a:latin typeface="Times New Roman"/>
                        <a:ea typeface="Batang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705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Batang"/>
                        </a:rPr>
                        <a:t>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Batang"/>
                        </a:rPr>
                        <a:t>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Batang"/>
                        </a:rPr>
                        <a:t>0</a:t>
                      </a: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Batang"/>
                        </a:rPr>
                        <a:t>1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705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Batang"/>
                        </a:rPr>
                        <a:t>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Batang"/>
                        </a:rPr>
                        <a:t>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Batang"/>
                        </a:rPr>
                        <a:t>1</a:t>
                      </a: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Batang"/>
                        </a:rPr>
                        <a:t>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705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Batang"/>
                        </a:rPr>
                        <a:t>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Batang"/>
                        </a:rPr>
                        <a:t>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Batang"/>
                        </a:rPr>
                        <a:t>Not define</a:t>
                      </a:r>
                    </a:p>
                  </a:txBody>
                  <a:tcPr marL="68580" marR="68580" marT="0" marB="0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Batang"/>
                        </a:rPr>
                        <a:t>Not define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220" name="Line 4"/>
          <p:cNvSpPr>
            <a:spLocks noChangeShapeType="1"/>
          </p:cNvSpPr>
          <p:nvPr/>
        </p:nvSpPr>
        <p:spPr bwMode="auto">
          <a:xfrm>
            <a:off x="127000" y="14288"/>
            <a:ext cx="1143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19" name="Line 3"/>
          <p:cNvSpPr>
            <a:spLocks noChangeShapeType="1"/>
          </p:cNvSpPr>
          <p:nvPr/>
        </p:nvSpPr>
        <p:spPr bwMode="auto">
          <a:xfrm>
            <a:off x="177800" y="9525"/>
            <a:ext cx="1143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7665100" y="4961097"/>
            <a:ext cx="214314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0843128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348" y="642918"/>
            <a:ext cx="7358114" cy="571504"/>
          </a:xfrm>
        </p:spPr>
        <p:txBody>
          <a:bodyPr>
            <a:noAutofit/>
          </a:bodyPr>
          <a:lstStyle/>
          <a:p>
            <a:r>
              <a:rPr lang="en-US" dirty="0" smtClean="0"/>
              <a:t>  </a:t>
            </a:r>
          </a:p>
          <a:p>
            <a:pPr lvl="0"/>
            <a:r>
              <a:rPr lang="en-US" dirty="0" smtClean="0"/>
              <a:t> </a:t>
            </a:r>
            <a:r>
              <a:rPr lang="en-US" b="1" u="sng" dirty="0" smtClean="0"/>
              <a:t>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4: Fundamental of Computer Logic - IE337</a:t>
            </a:r>
            <a:endParaRPr lang="en-US" dirty="0"/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/>
          <a:srcRect l="25781" t="19043" r="25000" b="13574"/>
          <a:stretch>
            <a:fillRect/>
          </a:stretch>
        </p:blipFill>
        <p:spPr bwMode="auto">
          <a:xfrm>
            <a:off x="928662" y="224492"/>
            <a:ext cx="5715040" cy="625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0843128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348" y="642918"/>
            <a:ext cx="7358114" cy="571504"/>
          </a:xfrm>
        </p:spPr>
        <p:txBody>
          <a:bodyPr>
            <a:noAutofit/>
          </a:bodyPr>
          <a:lstStyle/>
          <a:p>
            <a:r>
              <a:rPr lang="en-US" dirty="0" smtClean="0"/>
              <a:t>  </a:t>
            </a:r>
          </a:p>
          <a:p>
            <a:pPr lvl="0"/>
            <a:r>
              <a:rPr lang="en-US" dirty="0" smtClean="0"/>
              <a:t> </a:t>
            </a:r>
            <a:r>
              <a:rPr lang="en-US" b="1" u="sng" dirty="0" smtClean="0"/>
              <a:t>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4: Fundamental of Computer Logic - IE337</a:t>
            </a:r>
            <a:endParaRPr lang="en-US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 l="28125" t="30762" r="23828" b="34082"/>
          <a:stretch>
            <a:fillRect/>
          </a:stretch>
        </p:blipFill>
        <p:spPr bwMode="auto">
          <a:xfrm>
            <a:off x="857224" y="571480"/>
            <a:ext cx="5857916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0843128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348" y="642918"/>
            <a:ext cx="7358114" cy="571504"/>
          </a:xfrm>
        </p:spPr>
        <p:txBody>
          <a:bodyPr>
            <a:noAutofit/>
          </a:bodyPr>
          <a:lstStyle/>
          <a:p>
            <a:r>
              <a:rPr lang="en-US" dirty="0" smtClean="0"/>
              <a:t>  </a:t>
            </a:r>
          </a:p>
          <a:p>
            <a:pPr lvl="0"/>
            <a:r>
              <a:rPr lang="en-US" dirty="0" smtClean="0"/>
              <a:t> </a:t>
            </a:r>
            <a:r>
              <a:rPr lang="en-US" b="1" u="sng" dirty="0" smtClean="0"/>
              <a:t>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4: Fundamental of Computer Logic - IE337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26367" t="33691" r="25000" b="9912"/>
          <a:stretch>
            <a:fillRect/>
          </a:stretch>
        </p:blipFill>
        <p:spPr bwMode="auto">
          <a:xfrm>
            <a:off x="928662" y="500042"/>
            <a:ext cx="5929322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0843128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348" y="642918"/>
            <a:ext cx="7358114" cy="571504"/>
          </a:xfrm>
        </p:spPr>
        <p:txBody>
          <a:bodyPr>
            <a:noAutofit/>
          </a:bodyPr>
          <a:lstStyle/>
          <a:p>
            <a:r>
              <a:rPr lang="en-US" dirty="0" smtClean="0"/>
              <a:t>  </a:t>
            </a:r>
          </a:p>
          <a:p>
            <a:pPr lvl="0"/>
            <a:r>
              <a:rPr lang="en-US" dirty="0" smtClean="0"/>
              <a:t> </a:t>
            </a:r>
            <a:r>
              <a:rPr lang="en-US" b="1" u="sng" dirty="0" smtClean="0"/>
              <a:t>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4: Fundamental of Computer Logic - IE337</a:t>
            </a:r>
            <a:endParaRPr lang="en-US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 l="28125" t="46143" r="23242" b="21630"/>
          <a:stretch>
            <a:fillRect/>
          </a:stretch>
        </p:blipFill>
        <p:spPr bwMode="auto">
          <a:xfrm>
            <a:off x="357158" y="82536"/>
            <a:ext cx="5929354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154370"/>
            <a:ext cx="3886200" cy="1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0964" name="Group 4"/>
          <p:cNvGrpSpPr>
            <a:grpSpLocks/>
          </p:cNvGrpSpPr>
          <p:nvPr/>
        </p:nvGrpSpPr>
        <p:grpSpPr bwMode="auto">
          <a:xfrm>
            <a:off x="4057680" y="3357562"/>
            <a:ext cx="4800600" cy="3065463"/>
            <a:chOff x="1797" y="4860"/>
            <a:chExt cx="7560" cy="4827"/>
          </a:xfrm>
        </p:grpSpPr>
        <p:pic>
          <p:nvPicPr>
            <p:cNvPr id="40965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337" y="4860"/>
              <a:ext cx="5940" cy="2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66" name="Picture 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517" y="7347"/>
              <a:ext cx="5160" cy="1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967" name="Text Box 7"/>
            <p:cNvSpPr txBox="1">
              <a:spLocks noChangeArrowheads="1"/>
            </p:cNvSpPr>
            <p:nvPr/>
          </p:nvSpPr>
          <p:spPr bwMode="auto">
            <a:xfrm>
              <a:off x="1797" y="8742"/>
              <a:ext cx="7560" cy="9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12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Batang" charset="-127"/>
                  <a:cs typeface="Arial" pitchFamily="34" charset="0"/>
                </a:rPr>
                <a:t>      B           A           C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40968" name="Group 8"/>
            <p:cNvGrpSpPr>
              <a:grpSpLocks/>
            </p:cNvGrpSpPr>
            <p:nvPr/>
          </p:nvGrpSpPr>
          <p:grpSpPr bwMode="auto">
            <a:xfrm>
              <a:off x="1977" y="8787"/>
              <a:ext cx="5580" cy="720"/>
              <a:chOff x="1977" y="8820"/>
              <a:chExt cx="5580" cy="720"/>
            </a:xfrm>
          </p:grpSpPr>
          <p:sp>
            <p:nvSpPr>
              <p:cNvPr id="40969" name="Line 9"/>
              <p:cNvSpPr>
                <a:spLocks noChangeShapeType="1"/>
              </p:cNvSpPr>
              <p:nvPr/>
            </p:nvSpPr>
            <p:spPr bwMode="auto">
              <a:xfrm>
                <a:off x="1977" y="8820"/>
                <a:ext cx="0" cy="72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40970" name="Group 10"/>
              <p:cNvGrpSpPr>
                <a:grpSpLocks/>
              </p:cNvGrpSpPr>
              <p:nvPr/>
            </p:nvGrpSpPr>
            <p:grpSpPr bwMode="auto">
              <a:xfrm>
                <a:off x="1977" y="9000"/>
                <a:ext cx="900" cy="360"/>
                <a:chOff x="1977" y="9000"/>
                <a:chExt cx="900" cy="360"/>
              </a:xfrm>
            </p:grpSpPr>
            <p:sp>
              <p:nvSpPr>
                <p:cNvPr id="40971" name="Line 11"/>
                <p:cNvSpPr>
                  <a:spLocks noChangeShapeType="1"/>
                </p:cNvSpPr>
                <p:nvPr/>
              </p:nvSpPr>
              <p:spPr bwMode="auto">
                <a:xfrm>
                  <a:off x="1977" y="9180"/>
                  <a:ext cx="36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972" name="Line 12"/>
                <p:cNvSpPr>
                  <a:spLocks noChangeShapeType="1"/>
                </p:cNvSpPr>
                <p:nvPr/>
              </p:nvSpPr>
              <p:spPr bwMode="auto">
                <a:xfrm>
                  <a:off x="2337" y="9000"/>
                  <a:ext cx="0" cy="36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973" name="Line 13"/>
                <p:cNvSpPr>
                  <a:spLocks noChangeShapeType="1"/>
                </p:cNvSpPr>
                <p:nvPr/>
              </p:nvSpPr>
              <p:spPr bwMode="auto">
                <a:xfrm>
                  <a:off x="2517" y="9000"/>
                  <a:ext cx="0" cy="36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974" name="Line 14"/>
                <p:cNvSpPr>
                  <a:spLocks noChangeShapeType="1"/>
                </p:cNvSpPr>
                <p:nvPr/>
              </p:nvSpPr>
              <p:spPr bwMode="auto">
                <a:xfrm>
                  <a:off x="2517" y="9180"/>
                  <a:ext cx="36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0975" name="Group 15"/>
              <p:cNvGrpSpPr>
                <a:grpSpLocks/>
              </p:cNvGrpSpPr>
              <p:nvPr/>
            </p:nvGrpSpPr>
            <p:grpSpPr bwMode="auto">
              <a:xfrm>
                <a:off x="2877" y="9000"/>
                <a:ext cx="900" cy="360"/>
                <a:chOff x="1977" y="9000"/>
                <a:chExt cx="900" cy="360"/>
              </a:xfrm>
            </p:grpSpPr>
            <p:sp>
              <p:nvSpPr>
                <p:cNvPr id="40976" name="Line 16"/>
                <p:cNvSpPr>
                  <a:spLocks noChangeShapeType="1"/>
                </p:cNvSpPr>
                <p:nvPr/>
              </p:nvSpPr>
              <p:spPr bwMode="auto">
                <a:xfrm>
                  <a:off x="1977" y="9180"/>
                  <a:ext cx="36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977" name="Line 17"/>
                <p:cNvSpPr>
                  <a:spLocks noChangeShapeType="1"/>
                </p:cNvSpPr>
                <p:nvPr/>
              </p:nvSpPr>
              <p:spPr bwMode="auto">
                <a:xfrm>
                  <a:off x="2337" y="9000"/>
                  <a:ext cx="0" cy="36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978" name="Line 18"/>
                <p:cNvSpPr>
                  <a:spLocks noChangeShapeType="1"/>
                </p:cNvSpPr>
                <p:nvPr/>
              </p:nvSpPr>
              <p:spPr bwMode="auto">
                <a:xfrm>
                  <a:off x="2517" y="9000"/>
                  <a:ext cx="0" cy="36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979" name="Line 19"/>
                <p:cNvSpPr>
                  <a:spLocks noChangeShapeType="1"/>
                </p:cNvSpPr>
                <p:nvPr/>
              </p:nvSpPr>
              <p:spPr bwMode="auto">
                <a:xfrm>
                  <a:off x="2517" y="9180"/>
                  <a:ext cx="36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0980" name="Line 20"/>
              <p:cNvSpPr>
                <a:spLocks noChangeShapeType="1"/>
              </p:cNvSpPr>
              <p:nvPr/>
            </p:nvSpPr>
            <p:spPr bwMode="auto">
              <a:xfrm flipH="1">
                <a:off x="3135" y="9000"/>
                <a:ext cx="360" cy="3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40981" name="Group 21"/>
              <p:cNvGrpSpPr>
                <a:grpSpLocks/>
              </p:cNvGrpSpPr>
              <p:nvPr/>
            </p:nvGrpSpPr>
            <p:grpSpPr bwMode="auto">
              <a:xfrm>
                <a:off x="3777" y="9000"/>
                <a:ext cx="900" cy="360"/>
                <a:chOff x="1977" y="9000"/>
                <a:chExt cx="900" cy="360"/>
              </a:xfrm>
            </p:grpSpPr>
            <p:sp>
              <p:nvSpPr>
                <p:cNvPr id="40982" name="Line 22"/>
                <p:cNvSpPr>
                  <a:spLocks noChangeShapeType="1"/>
                </p:cNvSpPr>
                <p:nvPr/>
              </p:nvSpPr>
              <p:spPr bwMode="auto">
                <a:xfrm>
                  <a:off x="1977" y="9180"/>
                  <a:ext cx="36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983" name="Line 23"/>
                <p:cNvSpPr>
                  <a:spLocks noChangeShapeType="1"/>
                </p:cNvSpPr>
                <p:nvPr/>
              </p:nvSpPr>
              <p:spPr bwMode="auto">
                <a:xfrm>
                  <a:off x="2337" y="9000"/>
                  <a:ext cx="0" cy="36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984" name="Line 24"/>
                <p:cNvSpPr>
                  <a:spLocks noChangeShapeType="1"/>
                </p:cNvSpPr>
                <p:nvPr/>
              </p:nvSpPr>
              <p:spPr bwMode="auto">
                <a:xfrm>
                  <a:off x="2517" y="9000"/>
                  <a:ext cx="0" cy="36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985" name="Line 25"/>
                <p:cNvSpPr>
                  <a:spLocks noChangeShapeType="1"/>
                </p:cNvSpPr>
                <p:nvPr/>
              </p:nvSpPr>
              <p:spPr bwMode="auto">
                <a:xfrm>
                  <a:off x="2517" y="9180"/>
                  <a:ext cx="36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0986" name="Line 26"/>
              <p:cNvSpPr>
                <a:spLocks noChangeShapeType="1"/>
              </p:cNvSpPr>
              <p:nvPr/>
            </p:nvSpPr>
            <p:spPr bwMode="auto">
              <a:xfrm>
                <a:off x="4677" y="9180"/>
                <a:ext cx="216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987" name="AutoShape 27"/>
              <p:cNvSpPr>
                <a:spLocks noChangeArrowheads="1"/>
              </p:cNvSpPr>
              <p:nvPr/>
            </p:nvSpPr>
            <p:spPr bwMode="auto">
              <a:xfrm>
                <a:off x="6837" y="8896"/>
                <a:ext cx="540" cy="540"/>
              </a:xfrm>
              <a:prstGeom prst="bracketPair">
                <a:avLst>
                  <a:gd name="adj" fmla="val 16667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Arial" pitchFamily="34" charset="0"/>
                    <a:cs typeface="Arial" pitchFamily="34" charset="0"/>
                  </a:rPr>
                  <a:t>X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988" name="Line 28"/>
              <p:cNvSpPr>
                <a:spLocks noChangeShapeType="1"/>
              </p:cNvSpPr>
              <p:nvPr/>
            </p:nvSpPr>
            <p:spPr bwMode="auto">
              <a:xfrm>
                <a:off x="7377" y="9180"/>
                <a:ext cx="18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989" name="Line 29"/>
              <p:cNvSpPr>
                <a:spLocks noChangeShapeType="1"/>
              </p:cNvSpPr>
              <p:nvPr/>
            </p:nvSpPr>
            <p:spPr bwMode="auto">
              <a:xfrm>
                <a:off x="7557" y="8820"/>
                <a:ext cx="0" cy="72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30843128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348" y="642918"/>
            <a:ext cx="7358114" cy="571504"/>
          </a:xfrm>
        </p:spPr>
        <p:txBody>
          <a:bodyPr>
            <a:noAutofit/>
          </a:bodyPr>
          <a:lstStyle/>
          <a:p>
            <a:r>
              <a:rPr lang="en-US" dirty="0" smtClean="0"/>
              <a:t>  </a:t>
            </a:r>
          </a:p>
          <a:p>
            <a:pPr lvl="0"/>
            <a:r>
              <a:rPr lang="en-US" dirty="0" smtClean="0"/>
              <a:t> </a:t>
            </a:r>
            <a:r>
              <a:rPr lang="en-US" b="1" u="sng" dirty="0" smtClean="0"/>
              <a:t>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4: Fundamental of Computer Logic - IE337</a:t>
            </a:r>
            <a:endParaRPr lang="en-US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 l="28125" t="36621" r="24414" b="24510"/>
          <a:stretch>
            <a:fillRect/>
          </a:stretch>
        </p:blipFill>
        <p:spPr bwMode="auto">
          <a:xfrm>
            <a:off x="428596" y="357165"/>
            <a:ext cx="6215106" cy="4071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0843128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348" y="642918"/>
            <a:ext cx="7358114" cy="571504"/>
          </a:xfrm>
        </p:spPr>
        <p:txBody>
          <a:bodyPr>
            <a:noAutofit/>
          </a:bodyPr>
          <a:lstStyle/>
          <a:p>
            <a:r>
              <a:rPr lang="en-US" dirty="0" smtClean="0"/>
              <a:t>  </a:t>
            </a:r>
          </a:p>
          <a:p>
            <a:pPr lvl="0"/>
            <a:r>
              <a:rPr lang="en-US" dirty="0" smtClean="0"/>
              <a:t> </a:t>
            </a:r>
            <a:r>
              <a:rPr lang="en-US" b="1" u="sng" dirty="0" smtClean="0"/>
              <a:t>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4: Fundamental of Computer Logic - IE337</a:t>
            </a:r>
            <a:endParaRPr lang="en-US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 l="28125" t="43213" r="28515" b="23095"/>
          <a:stretch>
            <a:fillRect/>
          </a:stretch>
        </p:blipFill>
        <p:spPr bwMode="auto">
          <a:xfrm>
            <a:off x="571472" y="714356"/>
            <a:ext cx="6665476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084312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348" y="1071546"/>
            <a:ext cx="7358114" cy="571504"/>
          </a:xfrm>
        </p:spPr>
        <p:txBody>
          <a:bodyPr>
            <a:normAutofit/>
          </a:bodyPr>
          <a:lstStyle/>
          <a:p>
            <a:r>
              <a:rPr lang="en-US" dirty="0" smtClean="0"/>
              <a:t> 4.2 Computer Logic Gates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4: Fundamental of Computer Logic - IE337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6406" t="22705" r="12695" b="9179"/>
          <a:stretch>
            <a:fillRect/>
          </a:stretch>
        </p:blipFill>
        <p:spPr bwMode="auto">
          <a:xfrm>
            <a:off x="857224" y="1549767"/>
            <a:ext cx="6429420" cy="4941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084312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348" y="1071546"/>
            <a:ext cx="7358114" cy="571504"/>
          </a:xfrm>
        </p:spPr>
        <p:txBody>
          <a:bodyPr>
            <a:normAutofit/>
          </a:bodyPr>
          <a:lstStyle/>
          <a:p>
            <a:r>
              <a:rPr lang="en-US" dirty="0" smtClean="0"/>
              <a:t> 4.2 Computer Logic Gates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4: Fundamental of Computer Logic - IE337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16992" t="19043" r="21484" b="15771"/>
          <a:stretch>
            <a:fillRect/>
          </a:stretch>
        </p:blipFill>
        <p:spPr bwMode="auto">
          <a:xfrm>
            <a:off x="1000100" y="1500174"/>
            <a:ext cx="5786478" cy="4904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084312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348" y="1071546"/>
            <a:ext cx="7358114" cy="571504"/>
          </a:xfrm>
        </p:spPr>
        <p:txBody>
          <a:bodyPr>
            <a:normAutofit/>
          </a:bodyPr>
          <a:lstStyle/>
          <a:p>
            <a:r>
              <a:rPr lang="en-US" dirty="0" smtClean="0"/>
              <a:t> 4.2 Computer Logic Gates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4: Fundamental of Computer Logic - IE337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18164" t="41016" r="13281" b="29687"/>
          <a:stretch>
            <a:fillRect/>
          </a:stretch>
        </p:blipFill>
        <p:spPr bwMode="auto">
          <a:xfrm>
            <a:off x="642910" y="1714488"/>
            <a:ext cx="7072362" cy="2417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142976" y="4572008"/>
          <a:ext cx="1928826" cy="1071570"/>
        </p:xfrm>
        <a:graphic>
          <a:graphicData uri="http://schemas.openxmlformats.org/drawingml/2006/table">
            <a:tbl>
              <a:tblPr/>
              <a:tblGrid>
                <a:gridCol w="964413"/>
                <a:gridCol w="964413"/>
              </a:tblGrid>
              <a:tr h="357190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Batang"/>
                          <a:cs typeface="Arial"/>
                        </a:rPr>
                        <a:t>A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 Unicode MS"/>
                          <a:ea typeface="Batang"/>
                          <a:cs typeface="Arial"/>
                        </a:rPr>
                        <a:t> </a:t>
                      </a:r>
                      <a:r>
                        <a:rPr lang="en-US" sz="1200" dirty="0" smtClean="0">
                          <a:latin typeface="Arial Unicode MS"/>
                          <a:ea typeface="Batang"/>
                          <a:cs typeface="Arial"/>
                        </a:rPr>
                        <a:t>NOT (</a:t>
                      </a:r>
                      <a:r>
                        <a:rPr lang="en-US" sz="1200" dirty="0" smtClean="0">
                          <a:latin typeface="Times New Roman"/>
                          <a:ea typeface="Arial Unicode MS"/>
                          <a:cs typeface="Arial"/>
                        </a:rPr>
                        <a:t>Ā)</a:t>
                      </a:r>
                      <a:endParaRPr lang="en-US" sz="1200" dirty="0">
                        <a:latin typeface="Times New Roman"/>
                        <a:ea typeface="Batang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Batang"/>
                          <a:cs typeface="Arial"/>
                        </a:rPr>
                        <a:t>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Batang"/>
                          <a:cs typeface="Arial"/>
                        </a:rPr>
                        <a:t>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Batang"/>
                          <a:cs typeface="Arial"/>
                        </a:rPr>
                        <a:t>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Batang"/>
                          <a:cs typeface="Arial"/>
                        </a:rPr>
                        <a:t>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1071538" y="4000504"/>
            <a:ext cx="214314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atang"/>
                <a:cs typeface="Times New Roman" pitchFamily="18" charset="0"/>
              </a:rPr>
              <a:t>Truth table for NOT logic gate</a:t>
            </a:r>
            <a:endParaRPr kumimoji="0" lang="en-US" alt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84312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348" y="642918"/>
            <a:ext cx="7358114" cy="571504"/>
          </a:xfrm>
        </p:spPr>
        <p:txBody>
          <a:bodyPr>
            <a:normAutofit/>
          </a:bodyPr>
          <a:lstStyle/>
          <a:p>
            <a:r>
              <a:rPr lang="en-US" dirty="0" smtClean="0"/>
              <a:t> 4.2 Computer Logic Gates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4: Fundamental of Computer Logic - IE337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85786" y="1142984"/>
            <a:ext cx="75724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These three logic gates, AND, OR and NOT, can be combined to form other logic devices, e.g. NAND which is a combination of NOT and </a:t>
            </a:r>
            <a:r>
              <a:rPr lang="en-US" dirty="0" err="1" smtClean="0"/>
              <a:t>AND</a:t>
            </a:r>
            <a:r>
              <a:rPr lang="en-US" dirty="0" smtClean="0"/>
              <a:t> gates. Also, NOR, EOR (exclusive OR gate).</a:t>
            </a:r>
            <a:endParaRPr lang="en-US" dirty="0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/>
          <a:srcRect l="18164" t="25635" r="19140" b="9912"/>
          <a:stretch>
            <a:fillRect/>
          </a:stretch>
        </p:blipFill>
        <p:spPr bwMode="auto">
          <a:xfrm>
            <a:off x="714348" y="2071677"/>
            <a:ext cx="5429288" cy="4465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084312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348" y="642918"/>
            <a:ext cx="7358114" cy="571504"/>
          </a:xfrm>
        </p:spPr>
        <p:txBody>
          <a:bodyPr>
            <a:normAutofit/>
          </a:bodyPr>
          <a:lstStyle/>
          <a:p>
            <a:r>
              <a:rPr lang="en-US" dirty="0" smtClean="0"/>
              <a:t> 4.2 Computer Logic Gates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4: Fundamental of Computer Logic - IE337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85786" y="1142984"/>
            <a:ext cx="75724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These three logic gates, AND, OR and NOT, can be combined to form other logic devices, e.g. NAND which is a combination of NOT and </a:t>
            </a:r>
            <a:r>
              <a:rPr lang="en-US" dirty="0" err="1" smtClean="0"/>
              <a:t>AND</a:t>
            </a:r>
            <a:r>
              <a:rPr lang="en-US" dirty="0" smtClean="0"/>
              <a:t> gates. Also, NOR, EOR (exclusive OR gate).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 l="18750" t="33691" r="21484" b="42139"/>
          <a:stretch>
            <a:fillRect/>
          </a:stretch>
        </p:blipFill>
        <p:spPr bwMode="auto">
          <a:xfrm>
            <a:off x="642910" y="2143116"/>
            <a:ext cx="728667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/>
          <a:srcRect l="20117" t="29492" r="52344" b="47070"/>
          <a:stretch>
            <a:fillRect/>
          </a:stretch>
        </p:blipFill>
        <p:spPr bwMode="auto">
          <a:xfrm>
            <a:off x="1142975" y="4357694"/>
            <a:ext cx="2728039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084312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348" y="642918"/>
            <a:ext cx="7358114" cy="571504"/>
          </a:xfrm>
        </p:spPr>
        <p:txBody>
          <a:bodyPr>
            <a:normAutofit/>
          </a:bodyPr>
          <a:lstStyle/>
          <a:p>
            <a:r>
              <a:rPr lang="en-US" dirty="0" smtClean="0"/>
              <a:t> 4.2 Computer Logic Gates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4: Fundamental of Computer Logic - IE337</a:t>
            </a:r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 l="19336" t="33692" r="22070" b="33349"/>
          <a:stretch>
            <a:fillRect/>
          </a:stretch>
        </p:blipFill>
        <p:spPr bwMode="auto">
          <a:xfrm>
            <a:off x="714348" y="1428736"/>
            <a:ext cx="714380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084312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348" y="642918"/>
            <a:ext cx="7358114" cy="571504"/>
          </a:xfrm>
        </p:spPr>
        <p:txBody>
          <a:bodyPr>
            <a:noAutofit/>
          </a:bodyPr>
          <a:lstStyle/>
          <a:p>
            <a:r>
              <a:rPr lang="en-US" dirty="0" smtClean="0"/>
              <a:t> 4.3 Basic theorems of Boolean Algebra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4: Fundamental of Computer Logic - IE337</a:t>
            </a:r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 l="18164" t="30762" r="25000" b="20898"/>
          <a:stretch>
            <a:fillRect/>
          </a:stretch>
        </p:blipFill>
        <p:spPr bwMode="auto">
          <a:xfrm>
            <a:off x="642910" y="1214422"/>
            <a:ext cx="6929454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0843128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2144</TotalTime>
  <Words>831</Words>
  <Application>Microsoft Office PowerPoint</Application>
  <PresentationFormat>On-screen Show (4:3)</PresentationFormat>
  <Paragraphs>170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Adjacency</vt:lpstr>
      <vt:lpstr>Chapter 4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Company>King Saud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8</dc:title>
  <dc:creator>User</dc:creator>
  <cp:lastModifiedBy>DELL</cp:lastModifiedBy>
  <cp:revision>108</cp:revision>
  <dcterms:created xsi:type="dcterms:W3CDTF">2013-11-11T18:21:24Z</dcterms:created>
  <dcterms:modified xsi:type="dcterms:W3CDTF">2014-02-05T11:38:05Z</dcterms:modified>
</cp:coreProperties>
</file>