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00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F4CBC-544B-4BC5-8E40-EF3F7AC0EC3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D9741-5111-4916-A1AF-38F7F785DD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6938FF20-8548-4B5E-B52A-290922BE0519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B11CD1AE-94A0-4FDA-9601-B2AC80EB2CE4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708D48CA-940F-4D6B-B2E0-1463EA67363D}" type="slidenum">
              <a:rPr lang="en-US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  <p:pic>
        <p:nvPicPr>
          <p:cNvPr id="385028" name="Picture 4" descr="C:\project-SQLFund1\images\img11synony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6504214"/>
            <a:ext cx="1939231" cy="217714"/>
          </a:xfrm>
          <a:prstGeom prst="rect">
            <a:avLst/>
          </a:prstGeom>
          <a:noFill/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921C-3D7A-473C-89BA-F1012B82C0A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93D2-742C-49CB-ABCF-C381596F4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Synonym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Synonyms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blackWhite">
          <a:xfrm>
            <a:off x="3024188" y="272891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 dirty="0">
                <a:solidFill>
                  <a:schemeClr val="bg2"/>
                </a:solidFill>
              </a:rPr>
              <a:t>Logically represents subsets of data from one or more tables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blackWhite">
          <a:xfrm>
            <a:off x="1333500" y="272891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blackWhite">
          <a:xfrm>
            <a:off x="3024188" y="336867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Generates numeric values</a:t>
            </a: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blackWhite">
          <a:xfrm>
            <a:off x="1333500" y="336867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blackWhite">
          <a:xfrm>
            <a:off x="3024188" y="23082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 dirty="0"/>
              <a:t>Basic unit of storage; composed of rows  </a:t>
            </a: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blackWhite">
          <a:xfrm>
            <a:off x="1333500" y="23082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blackWhite">
          <a:xfrm>
            <a:off x="3024188" y="44291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Gives alternative names to objects</a:t>
            </a:r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blackWhite">
          <a:xfrm>
            <a:off x="1333500" y="44291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79916" name="Rectangle 12"/>
          <p:cNvSpPr>
            <a:spLocks noChangeArrowheads="1"/>
          </p:cNvSpPr>
          <p:nvPr/>
        </p:nvSpPr>
        <p:spPr bwMode="blackWhite">
          <a:xfrm>
            <a:off x="3024188" y="378936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Improves the performance of some queries</a:t>
            </a:r>
          </a:p>
        </p:txBody>
      </p:sp>
      <p:sp>
        <p:nvSpPr>
          <p:cNvPr id="379917" name="Rectangle 13"/>
          <p:cNvSpPr>
            <a:spLocks noChangeArrowheads="1"/>
          </p:cNvSpPr>
          <p:nvPr/>
        </p:nvSpPr>
        <p:spPr bwMode="blackWhite">
          <a:xfrm>
            <a:off x="1333500" y="378936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79918" name="Rectangle 14"/>
          <p:cNvSpPr>
            <a:spLocks noChangeArrowheads="1"/>
          </p:cNvSpPr>
          <p:nvPr/>
        </p:nvSpPr>
        <p:spPr bwMode="gray">
          <a:xfrm>
            <a:off x="3024188" y="1790700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79919" name="Rectangle 15"/>
          <p:cNvSpPr>
            <a:spLocks noChangeArrowheads="1"/>
          </p:cNvSpPr>
          <p:nvPr/>
        </p:nvSpPr>
        <p:spPr bwMode="gray">
          <a:xfrm>
            <a:off x="1333500" y="1790700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79920" name="Line 16"/>
          <p:cNvSpPr>
            <a:spLocks noChangeShapeType="1"/>
          </p:cNvSpPr>
          <p:nvPr/>
        </p:nvSpPr>
        <p:spPr bwMode="blackWhite">
          <a:xfrm>
            <a:off x="1333500" y="2308225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blackWhite">
          <a:xfrm>
            <a:off x="1333500" y="442912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2" name="Line 18"/>
          <p:cNvSpPr>
            <a:spLocks noChangeShapeType="1"/>
          </p:cNvSpPr>
          <p:nvPr/>
        </p:nvSpPr>
        <p:spPr bwMode="blackWhite">
          <a:xfrm>
            <a:off x="1333500" y="4849813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3" name="Line 19"/>
          <p:cNvSpPr>
            <a:spLocks noChangeShapeType="1"/>
          </p:cNvSpPr>
          <p:nvPr/>
        </p:nvSpPr>
        <p:spPr bwMode="blackWhite">
          <a:xfrm>
            <a:off x="1333500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4" name="Line 20"/>
          <p:cNvSpPr>
            <a:spLocks noChangeShapeType="1"/>
          </p:cNvSpPr>
          <p:nvPr/>
        </p:nvSpPr>
        <p:spPr bwMode="blackWhite">
          <a:xfrm>
            <a:off x="3024188" y="1790700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5" name="Line 21"/>
          <p:cNvSpPr>
            <a:spLocks noChangeShapeType="1"/>
          </p:cNvSpPr>
          <p:nvPr/>
        </p:nvSpPr>
        <p:spPr bwMode="blackWhite">
          <a:xfrm>
            <a:off x="7748588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6" name="Line 22"/>
          <p:cNvSpPr>
            <a:spLocks noChangeShapeType="1"/>
          </p:cNvSpPr>
          <p:nvPr/>
        </p:nvSpPr>
        <p:spPr bwMode="blackWhite">
          <a:xfrm>
            <a:off x="1333500" y="272891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927" name="Line 23"/>
          <p:cNvSpPr>
            <a:spLocks noChangeShapeType="1"/>
          </p:cNvSpPr>
          <p:nvPr/>
        </p:nvSpPr>
        <p:spPr bwMode="blackWhite">
          <a:xfrm>
            <a:off x="1333500" y="378936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8" name="Line 24"/>
          <p:cNvSpPr>
            <a:spLocks noChangeShapeType="1"/>
          </p:cNvSpPr>
          <p:nvPr/>
        </p:nvSpPr>
        <p:spPr bwMode="blackWhite">
          <a:xfrm>
            <a:off x="1333500" y="33686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29" name="Line 25"/>
          <p:cNvSpPr>
            <a:spLocks noChangeShapeType="1"/>
          </p:cNvSpPr>
          <p:nvPr/>
        </p:nvSpPr>
        <p:spPr bwMode="blackWhite">
          <a:xfrm>
            <a:off x="1333500" y="17907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30" name="Line 26"/>
          <p:cNvSpPr>
            <a:spLocks noChangeShapeType="1"/>
          </p:cNvSpPr>
          <p:nvPr/>
        </p:nvSpPr>
        <p:spPr bwMode="blackWhite">
          <a:xfrm>
            <a:off x="1333500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931" name="Line 27"/>
          <p:cNvSpPr>
            <a:spLocks noChangeShapeType="1"/>
          </p:cNvSpPr>
          <p:nvPr/>
        </p:nvSpPr>
        <p:spPr bwMode="blackWhite">
          <a:xfrm>
            <a:off x="7748588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Synonym for an Object</a:t>
            </a:r>
          </a:p>
        </p:txBody>
      </p:sp>
      <p:sp>
        <p:nvSpPr>
          <p:cNvPr id="38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0276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Simplify access to objects by creating a synonym (another name for an object). With synonyms, you can:</a:t>
            </a:r>
          </a:p>
          <a:p>
            <a:pPr lvl="1"/>
            <a:r>
              <a:rPr lang="en-US" dirty="0"/>
              <a:t>Create an easier reference to a table that is owned by another </a:t>
            </a:r>
            <a:r>
              <a:rPr lang="en-US" dirty="0" smtClean="0"/>
              <a:t>user</a:t>
            </a:r>
            <a:endParaRPr lang="en-US" dirty="0"/>
          </a:p>
          <a:p>
            <a:pPr lvl="1"/>
            <a:r>
              <a:rPr lang="en-US" dirty="0"/>
              <a:t>Shorten lengthy object </a:t>
            </a:r>
            <a:r>
              <a:rPr lang="en-US" dirty="0" smtClean="0"/>
              <a:t>names</a:t>
            </a:r>
          </a:p>
          <a:p>
            <a:pPr lvl="1"/>
            <a:endParaRPr lang="en-US" dirty="0"/>
          </a:p>
          <a:p>
            <a:pPr lvl="2">
              <a:buFont typeface="Times New Roman" charset="0"/>
              <a:buNone/>
            </a:pPr>
            <a:endParaRPr lang="en-US" dirty="0" smtClean="0">
              <a:latin typeface="Courier New" pitchFamily="49" charset="0"/>
            </a:endParaRPr>
          </a:p>
          <a:p>
            <a:pPr lvl="2">
              <a:buFont typeface="Times New Roman" charset="0"/>
              <a:buNone/>
            </a:pPr>
            <a:endParaRPr lang="en-US" dirty="0">
              <a:latin typeface="Courier New" pitchFamily="49" charset="0"/>
            </a:endParaRPr>
          </a:p>
          <a:p>
            <a:pPr lvl="2">
              <a:buFont typeface="Times New Roman" charset="0"/>
              <a:buNone/>
            </a:pPr>
            <a:r>
              <a:rPr lang="en-US" dirty="0" smtClean="0">
                <a:latin typeface="Courier New" pitchFamily="49" charset="0"/>
              </a:rPr>
              <a:t>PUBLIC</a:t>
            </a:r>
            <a:r>
              <a:rPr lang="en-US" dirty="0" smtClean="0"/>
              <a:t>		Creates a synonym that is accessible to all users</a:t>
            </a:r>
          </a:p>
          <a:p>
            <a:pPr lvl="2">
              <a:buFont typeface="Times New Roman" charset="0"/>
              <a:buNone/>
            </a:pPr>
            <a:r>
              <a:rPr lang="en-US" i="1" dirty="0" smtClean="0">
                <a:latin typeface="Courier New" pitchFamily="49" charset="0"/>
              </a:rPr>
              <a:t>synonym</a:t>
            </a:r>
            <a:r>
              <a:rPr lang="en-US" dirty="0" smtClean="0"/>
              <a:t>		Is the name of the synonym to be created</a:t>
            </a:r>
          </a:p>
          <a:p>
            <a:pPr lvl="2">
              <a:buFont typeface="Times New Roman" charset="0"/>
              <a:buNone/>
            </a:pPr>
            <a:r>
              <a:rPr lang="en-US" i="1" dirty="0" smtClean="0">
                <a:latin typeface="Courier New" pitchFamily="49" charset="0"/>
              </a:rPr>
              <a:t>object</a:t>
            </a:r>
            <a:r>
              <a:rPr lang="en-US" dirty="0" smtClean="0"/>
              <a:t>		Identifies the object for which the synonym is created</a:t>
            </a:r>
          </a:p>
          <a:p>
            <a:pPr lvl="1"/>
            <a:endParaRPr lang="en-US" dirty="0"/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blackGray">
          <a:xfrm>
            <a:off x="609600" y="3581400"/>
            <a:ext cx="744855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CREATE [PUBLIC] SYNONYM 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synonym</a:t>
            </a:r>
            <a:endParaRPr lang="en-US" i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FOR   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Synonym for an Object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To refer to a table that is owned by another user, you need to prefix the table name with the name of the user who created it, followed by a period. Creating a </a:t>
            </a:r>
            <a:r>
              <a:rPr lang="en-US" dirty="0" smtClean="0">
                <a:solidFill>
                  <a:schemeClr val="tx1"/>
                </a:solidFill>
              </a:rPr>
              <a:t>synonym</a:t>
            </a:r>
            <a:r>
              <a:rPr lang="en-US" dirty="0" smtClean="0"/>
              <a:t> eliminates the need to qualify the object name with the schema and provides you with an alternative name for a table, view, sequence, procedure, or other objects. This method can be especially useful with lengthy object names, such as views.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Removing Synonyms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196691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Create a shortened name for the </a:t>
            </a:r>
            <a:r>
              <a:rPr lang="en-US" dirty="0">
                <a:latin typeface="Courier New" pitchFamily="49" charset="0"/>
              </a:rPr>
              <a:t>DEPT_SUM_VU</a:t>
            </a:r>
            <a:r>
              <a:rPr lang="en-US" dirty="0"/>
              <a:t> view: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Drop a synonym:</a:t>
            </a: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blackGray">
          <a:xfrm>
            <a:off x="914400" y="1905000"/>
            <a:ext cx="7448550" cy="9731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CREATE SYNONYM  d_sum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FOR  dept_sum_vu;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blackGray">
          <a:xfrm>
            <a:off x="838200" y="3581400"/>
            <a:ext cx="7456488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DROP SYNONYM d_sum;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384008" name="Picture 8" descr="C:\project-SQLFund1\images\img11synony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14400" y="2667000"/>
            <a:ext cx="2068513" cy="228600"/>
          </a:xfrm>
          <a:prstGeom prst="rect">
            <a:avLst/>
          </a:prstGeom>
          <a:noFill/>
        </p:spPr>
      </p:pic>
      <p:pic>
        <p:nvPicPr>
          <p:cNvPr id="384009" name="Picture 9" descr="C:\project-SQLFund1\images\img11dropsy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14400" y="3962400"/>
            <a:ext cx="2343150" cy="263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Removing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database administrator can create a public synonym that is accessible to all users. The following example creates a public synonym named </a:t>
            </a:r>
            <a:r>
              <a:rPr lang="en-US" dirty="0" smtClean="0">
                <a:latin typeface="Courier New" pitchFamily="49" charset="0"/>
              </a:rPr>
              <a:t>DEPT</a:t>
            </a:r>
            <a:r>
              <a:rPr lang="en-US" dirty="0" smtClean="0"/>
              <a:t> for Alice’s </a:t>
            </a:r>
            <a:r>
              <a:rPr lang="en-US" dirty="0" smtClean="0">
                <a:latin typeface="Courier New" pitchFamily="49" charset="0"/>
              </a:rPr>
              <a:t>DEPARTMENTS</a:t>
            </a:r>
            <a:r>
              <a:rPr lang="en-US" dirty="0" smtClean="0"/>
              <a:t> table: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CREATE PUBLIC SYNONYM  dept</a:t>
            </a:r>
          </a:p>
          <a:p>
            <a:pPr lvl="4"/>
            <a:r>
              <a:rPr lang="en-US" dirty="0" smtClean="0"/>
              <a:t>FOR    </a:t>
            </a:r>
            <a:r>
              <a:rPr lang="en-US" dirty="0" err="1" smtClean="0"/>
              <a:t>alice.departments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To remove a synonym, use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DROP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SYNONYM</a:t>
            </a:r>
            <a:r>
              <a:rPr lang="en-US" dirty="0" smtClean="0"/>
              <a:t> statement. Only the database administrator can drop a public synonym.</a:t>
            </a:r>
          </a:p>
          <a:p>
            <a:pPr lvl="4"/>
            <a:r>
              <a:rPr lang="en-US" dirty="0" smtClean="0"/>
              <a:t>DROP PUBLIC SYNONYM  dept;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312</Words>
  <Application>Microsoft Office PowerPoint</Application>
  <PresentationFormat>عرض على الشاشة (4:3)</PresentationFormat>
  <Paragraphs>49</Paragraphs>
  <Slides>7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Office Theme</vt:lpstr>
      <vt:lpstr>Ch 3 </vt:lpstr>
      <vt:lpstr>Synonyms</vt:lpstr>
      <vt:lpstr>Creating a Synonym for an Object</vt:lpstr>
      <vt:lpstr>Creating a Synonym for an Object </vt:lpstr>
      <vt:lpstr>Creating and Removing Synonyms</vt:lpstr>
      <vt:lpstr>Creating and Removing Synonyms</vt:lpstr>
      <vt:lpstr>Removing Synonyms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3 </dc:title>
  <dc:creator>Mashael</dc:creator>
  <cp:lastModifiedBy>Sara</cp:lastModifiedBy>
  <cp:revision>2</cp:revision>
  <dcterms:created xsi:type="dcterms:W3CDTF">2014-02-09T18:25:45Z</dcterms:created>
  <dcterms:modified xsi:type="dcterms:W3CDTF">2017-02-28T18:56:30Z</dcterms:modified>
</cp:coreProperties>
</file>