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327" r:id="rId3"/>
    <p:sldId id="329" r:id="rId4"/>
    <p:sldId id="330" r:id="rId5"/>
    <p:sldId id="333" r:id="rId6"/>
    <p:sldId id="334" r:id="rId7"/>
    <p:sldId id="335" r:id="rId8"/>
    <p:sldId id="336" r:id="rId9"/>
    <p:sldId id="377" r:id="rId10"/>
    <p:sldId id="343" r:id="rId11"/>
    <p:sldId id="344" r:id="rId12"/>
    <p:sldId id="380" r:id="rId13"/>
    <p:sldId id="347" r:id="rId14"/>
    <p:sldId id="349" r:id="rId15"/>
    <p:sldId id="354" r:id="rId16"/>
    <p:sldId id="359" r:id="rId17"/>
    <p:sldId id="360" r:id="rId18"/>
    <p:sldId id="363" r:id="rId19"/>
    <p:sldId id="364" r:id="rId20"/>
    <p:sldId id="365" r:id="rId21"/>
    <p:sldId id="370" r:id="rId22"/>
    <p:sldId id="371" r:id="rId23"/>
    <p:sldId id="376"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charset="-128"/>
        <a:cs typeface="+mn-cs"/>
      </a:defRPr>
    </a:lvl2pPr>
    <a:lvl3pPr marL="914400" algn="l" rtl="0" fontAlgn="base">
      <a:spcBef>
        <a:spcPct val="0"/>
      </a:spcBef>
      <a:spcAft>
        <a:spcPct val="0"/>
      </a:spcAft>
      <a:defRPr kern="1200">
        <a:solidFill>
          <a:schemeClr val="tx1"/>
        </a:solidFill>
        <a:latin typeface="Arial" charset="0"/>
        <a:ea typeface="ヒラギノ角ゴ Pro W3" charset="-128"/>
        <a:cs typeface="+mn-cs"/>
      </a:defRPr>
    </a:lvl3pPr>
    <a:lvl4pPr marL="1371600" algn="l" rtl="0" fontAlgn="base">
      <a:spcBef>
        <a:spcPct val="0"/>
      </a:spcBef>
      <a:spcAft>
        <a:spcPct val="0"/>
      </a:spcAft>
      <a:defRPr kern="1200">
        <a:solidFill>
          <a:schemeClr val="tx1"/>
        </a:solidFill>
        <a:latin typeface="Arial" charset="0"/>
        <a:ea typeface="ヒラギノ角ゴ Pro W3" charset="-128"/>
        <a:cs typeface="+mn-cs"/>
      </a:defRPr>
    </a:lvl4pPr>
    <a:lvl5pPr marL="1828800" algn="l"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4" autoAdjust="0"/>
    <p:restoredTop sz="87744" autoAdjust="0"/>
  </p:normalViewPr>
  <p:slideViewPr>
    <p:cSldViewPr>
      <p:cViewPr>
        <p:scale>
          <a:sx n="66" d="100"/>
          <a:sy n="66" d="100"/>
        </p:scale>
        <p:origin x="-1590" y="-8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notesViewPr>
    <p:cSldViewPr>
      <p:cViewPr>
        <p:scale>
          <a:sx n="80" d="100"/>
          <a:sy n="80" d="100"/>
        </p:scale>
        <p:origin x="-1408" y="2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DAC0FB-B081-4173-BF0A-FC73F34EA3A1}" type="doc">
      <dgm:prSet loTypeId="urn:microsoft.com/office/officeart/2005/8/layout/default#1" loCatId="list" qsTypeId="urn:microsoft.com/office/officeart/2005/8/quickstyle/simple1" qsCatId="simple" csTypeId="urn:microsoft.com/office/officeart/2005/8/colors/colorful1#1" csCatId="colorful"/>
      <dgm:spPr/>
      <dgm:t>
        <a:bodyPr/>
        <a:lstStyle/>
        <a:p>
          <a:endParaRPr lang="en-US"/>
        </a:p>
      </dgm:t>
    </dgm:pt>
    <dgm:pt modelId="{5668902E-25D6-41E1-A845-6B72345E84AC}">
      <dgm:prSet/>
      <dgm:spPr/>
      <dgm:t>
        <a:bodyPr/>
        <a:lstStyle/>
        <a:p>
          <a:pPr rtl="0"/>
          <a:r>
            <a:rPr lang="en-US" b="0" dirty="0" smtClean="0">
              <a:solidFill>
                <a:schemeClr val="tx1"/>
              </a:solidFill>
            </a:rPr>
            <a:t>Resellers</a:t>
          </a:r>
          <a:endParaRPr lang="en-US" dirty="0">
            <a:solidFill>
              <a:schemeClr val="tx1"/>
            </a:solidFill>
          </a:endParaRPr>
        </a:p>
      </dgm:t>
    </dgm:pt>
    <dgm:pt modelId="{607A5560-08BA-4E5D-8960-FE8CA4B4D614}" type="parTrans" cxnId="{8E061B82-9E8A-41A1-B7BB-4252BEED12F6}">
      <dgm:prSet/>
      <dgm:spPr/>
      <dgm:t>
        <a:bodyPr/>
        <a:lstStyle/>
        <a:p>
          <a:endParaRPr lang="en-US">
            <a:solidFill>
              <a:schemeClr val="tx1"/>
            </a:solidFill>
          </a:endParaRPr>
        </a:p>
      </dgm:t>
    </dgm:pt>
    <dgm:pt modelId="{9CB6E2DC-7A5C-43DC-AD74-01840EFF8662}" type="sibTrans" cxnId="{8E061B82-9E8A-41A1-B7BB-4252BEED12F6}">
      <dgm:prSet/>
      <dgm:spPr/>
      <dgm:t>
        <a:bodyPr/>
        <a:lstStyle/>
        <a:p>
          <a:endParaRPr lang="en-US">
            <a:solidFill>
              <a:schemeClr val="tx1"/>
            </a:solidFill>
          </a:endParaRPr>
        </a:p>
      </dgm:t>
    </dgm:pt>
    <dgm:pt modelId="{A860F2B6-5562-48A7-94EA-E3F3144B9E50}">
      <dgm:prSet/>
      <dgm:spPr/>
      <dgm:t>
        <a:bodyPr/>
        <a:lstStyle/>
        <a:p>
          <a:pPr rtl="0"/>
          <a:r>
            <a:rPr lang="en-US" b="0" dirty="0" smtClean="0">
              <a:solidFill>
                <a:schemeClr val="tx1"/>
              </a:solidFill>
            </a:rPr>
            <a:t>Physical distribution firms</a:t>
          </a:r>
          <a:endParaRPr lang="en-US" dirty="0">
            <a:solidFill>
              <a:schemeClr val="tx1"/>
            </a:solidFill>
          </a:endParaRPr>
        </a:p>
      </dgm:t>
    </dgm:pt>
    <dgm:pt modelId="{F0BDE409-1F68-435C-8FCA-F0814779C670}" type="parTrans" cxnId="{6FAB20BF-DC69-4547-976E-5FD9D81604D7}">
      <dgm:prSet/>
      <dgm:spPr/>
      <dgm:t>
        <a:bodyPr/>
        <a:lstStyle/>
        <a:p>
          <a:endParaRPr lang="en-US">
            <a:solidFill>
              <a:schemeClr val="tx1"/>
            </a:solidFill>
          </a:endParaRPr>
        </a:p>
      </dgm:t>
    </dgm:pt>
    <dgm:pt modelId="{8357BC31-DACD-4B53-91E1-1B3A05899892}" type="sibTrans" cxnId="{6FAB20BF-DC69-4547-976E-5FD9D81604D7}">
      <dgm:prSet/>
      <dgm:spPr/>
      <dgm:t>
        <a:bodyPr/>
        <a:lstStyle/>
        <a:p>
          <a:endParaRPr lang="en-US">
            <a:solidFill>
              <a:schemeClr val="tx1"/>
            </a:solidFill>
          </a:endParaRPr>
        </a:p>
      </dgm:t>
    </dgm:pt>
    <dgm:pt modelId="{8F4EFB49-F95A-4FBE-A41A-88C266A4BD8A}">
      <dgm:prSet/>
      <dgm:spPr/>
      <dgm:t>
        <a:bodyPr/>
        <a:lstStyle/>
        <a:p>
          <a:pPr rtl="0"/>
          <a:r>
            <a:rPr lang="en-US" b="0" dirty="0" smtClean="0">
              <a:solidFill>
                <a:schemeClr val="tx1"/>
              </a:solidFill>
            </a:rPr>
            <a:t>Marketing services agencies</a:t>
          </a:r>
          <a:endParaRPr lang="en-US" dirty="0">
            <a:solidFill>
              <a:schemeClr val="tx1"/>
            </a:solidFill>
          </a:endParaRPr>
        </a:p>
      </dgm:t>
    </dgm:pt>
    <dgm:pt modelId="{89A7246D-10E4-4DED-AF6F-D762A3B93118}" type="parTrans" cxnId="{E566B6AA-A15E-4CBB-B780-DB2D2FE33DAF}">
      <dgm:prSet/>
      <dgm:spPr/>
      <dgm:t>
        <a:bodyPr/>
        <a:lstStyle/>
        <a:p>
          <a:endParaRPr lang="en-US">
            <a:solidFill>
              <a:schemeClr val="tx1"/>
            </a:solidFill>
          </a:endParaRPr>
        </a:p>
      </dgm:t>
    </dgm:pt>
    <dgm:pt modelId="{4F69CC07-4037-4F59-8B71-215B94E23200}" type="sibTrans" cxnId="{E566B6AA-A15E-4CBB-B780-DB2D2FE33DAF}">
      <dgm:prSet/>
      <dgm:spPr/>
      <dgm:t>
        <a:bodyPr/>
        <a:lstStyle/>
        <a:p>
          <a:endParaRPr lang="en-US">
            <a:solidFill>
              <a:schemeClr val="tx1"/>
            </a:solidFill>
          </a:endParaRPr>
        </a:p>
      </dgm:t>
    </dgm:pt>
    <dgm:pt modelId="{51E28EDD-E0C3-44C8-8625-5C1719876AC3}">
      <dgm:prSet/>
      <dgm:spPr/>
      <dgm:t>
        <a:bodyPr/>
        <a:lstStyle/>
        <a:p>
          <a:pPr rtl="0"/>
          <a:r>
            <a:rPr lang="en-US" b="0" dirty="0" smtClean="0">
              <a:solidFill>
                <a:schemeClr val="tx1"/>
              </a:solidFill>
            </a:rPr>
            <a:t>Financial intermediaries</a:t>
          </a:r>
          <a:endParaRPr lang="en-US" b="0" dirty="0">
            <a:solidFill>
              <a:schemeClr val="tx1"/>
            </a:solidFill>
          </a:endParaRPr>
        </a:p>
      </dgm:t>
    </dgm:pt>
    <dgm:pt modelId="{6443A111-6715-4CCC-80E2-E0BA533153FA}" type="parTrans" cxnId="{717B1784-A75A-4DC0-AF9F-A94CCF0E4856}">
      <dgm:prSet/>
      <dgm:spPr/>
      <dgm:t>
        <a:bodyPr/>
        <a:lstStyle/>
        <a:p>
          <a:endParaRPr lang="en-US">
            <a:solidFill>
              <a:schemeClr val="tx1"/>
            </a:solidFill>
          </a:endParaRPr>
        </a:p>
      </dgm:t>
    </dgm:pt>
    <dgm:pt modelId="{D8559311-4218-409F-B79A-BC28F1382DE1}" type="sibTrans" cxnId="{717B1784-A75A-4DC0-AF9F-A94CCF0E4856}">
      <dgm:prSet/>
      <dgm:spPr/>
      <dgm:t>
        <a:bodyPr/>
        <a:lstStyle/>
        <a:p>
          <a:endParaRPr lang="en-US">
            <a:solidFill>
              <a:schemeClr val="tx1"/>
            </a:solidFill>
          </a:endParaRPr>
        </a:p>
      </dgm:t>
    </dgm:pt>
    <dgm:pt modelId="{1B8E94BB-9D98-4437-8ECC-34814865DAC6}" type="pres">
      <dgm:prSet presAssocID="{BBDAC0FB-B081-4173-BF0A-FC73F34EA3A1}" presName="diagram" presStyleCnt="0">
        <dgm:presLayoutVars>
          <dgm:dir/>
          <dgm:resizeHandles val="exact"/>
        </dgm:presLayoutVars>
      </dgm:prSet>
      <dgm:spPr/>
      <dgm:t>
        <a:bodyPr/>
        <a:lstStyle/>
        <a:p>
          <a:endParaRPr lang="en-US"/>
        </a:p>
      </dgm:t>
    </dgm:pt>
    <dgm:pt modelId="{AC6025E5-5EFB-4C5B-8EFA-82669079CF1F}" type="pres">
      <dgm:prSet presAssocID="{5668902E-25D6-41E1-A845-6B72345E84AC}" presName="node" presStyleLbl="node1" presStyleIdx="0" presStyleCnt="4">
        <dgm:presLayoutVars>
          <dgm:bulletEnabled val="1"/>
        </dgm:presLayoutVars>
      </dgm:prSet>
      <dgm:spPr/>
      <dgm:t>
        <a:bodyPr/>
        <a:lstStyle/>
        <a:p>
          <a:endParaRPr lang="en-US"/>
        </a:p>
      </dgm:t>
    </dgm:pt>
    <dgm:pt modelId="{1261A159-9564-4700-BA4C-633217CD6EA6}" type="pres">
      <dgm:prSet presAssocID="{9CB6E2DC-7A5C-43DC-AD74-01840EFF8662}" presName="sibTrans" presStyleCnt="0"/>
      <dgm:spPr/>
    </dgm:pt>
    <dgm:pt modelId="{FA902E41-D71C-4435-AB4D-FB7F21B7C759}" type="pres">
      <dgm:prSet presAssocID="{A860F2B6-5562-48A7-94EA-E3F3144B9E50}" presName="node" presStyleLbl="node1" presStyleIdx="1" presStyleCnt="4">
        <dgm:presLayoutVars>
          <dgm:bulletEnabled val="1"/>
        </dgm:presLayoutVars>
      </dgm:prSet>
      <dgm:spPr/>
      <dgm:t>
        <a:bodyPr/>
        <a:lstStyle/>
        <a:p>
          <a:endParaRPr lang="en-US"/>
        </a:p>
      </dgm:t>
    </dgm:pt>
    <dgm:pt modelId="{01369AE3-5486-4D2C-BBE9-B29DBE7F61FA}" type="pres">
      <dgm:prSet presAssocID="{8357BC31-DACD-4B53-91E1-1B3A05899892}" presName="sibTrans" presStyleCnt="0"/>
      <dgm:spPr/>
    </dgm:pt>
    <dgm:pt modelId="{39C744D1-9A23-430D-98BC-88F24615D17F}" type="pres">
      <dgm:prSet presAssocID="{8F4EFB49-F95A-4FBE-A41A-88C266A4BD8A}" presName="node" presStyleLbl="node1" presStyleIdx="2" presStyleCnt="4">
        <dgm:presLayoutVars>
          <dgm:bulletEnabled val="1"/>
        </dgm:presLayoutVars>
      </dgm:prSet>
      <dgm:spPr/>
      <dgm:t>
        <a:bodyPr/>
        <a:lstStyle/>
        <a:p>
          <a:endParaRPr lang="en-US"/>
        </a:p>
      </dgm:t>
    </dgm:pt>
    <dgm:pt modelId="{BF57B9B9-5884-491D-B5B2-E9EE7E9A5D68}" type="pres">
      <dgm:prSet presAssocID="{4F69CC07-4037-4F59-8B71-215B94E23200}" presName="sibTrans" presStyleCnt="0"/>
      <dgm:spPr/>
    </dgm:pt>
    <dgm:pt modelId="{58625619-1163-4221-B0C9-9CEF0085154F}" type="pres">
      <dgm:prSet presAssocID="{51E28EDD-E0C3-44C8-8625-5C1719876AC3}" presName="node" presStyleLbl="node1" presStyleIdx="3" presStyleCnt="4">
        <dgm:presLayoutVars>
          <dgm:bulletEnabled val="1"/>
        </dgm:presLayoutVars>
      </dgm:prSet>
      <dgm:spPr/>
      <dgm:t>
        <a:bodyPr/>
        <a:lstStyle/>
        <a:p>
          <a:endParaRPr lang="en-US"/>
        </a:p>
      </dgm:t>
    </dgm:pt>
  </dgm:ptLst>
  <dgm:cxnLst>
    <dgm:cxn modelId="{6FAB20BF-DC69-4547-976E-5FD9D81604D7}" srcId="{BBDAC0FB-B081-4173-BF0A-FC73F34EA3A1}" destId="{A860F2B6-5562-48A7-94EA-E3F3144B9E50}" srcOrd="1" destOrd="0" parTransId="{F0BDE409-1F68-435C-8FCA-F0814779C670}" sibTransId="{8357BC31-DACD-4B53-91E1-1B3A05899892}"/>
    <dgm:cxn modelId="{BBC3EC17-F612-9B49-BADA-7B189151FB38}" type="presOf" srcId="{8F4EFB49-F95A-4FBE-A41A-88C266A4BD8A}" destId="{39C744D1-9A23-430D-98BC-88F24615D17F}" srcOrd="0" destOrd="0" presId="urn:microsoft.com/office/officeart/2005/8/layout/default#1"/>
    <dgm:cxn modelId="{D2AA7EF8-91D9-8B45-A65D-4B2343E1EE9D}" type="presOf" srcId="{51E28EDD-E0C3-44C8-8625-5C1719876AC3}" destId="{58625619-1163-4221-B0C9-9CEF0085154F}" srcOrd="0" destOrd="0" presId="urn:microsoft.com/office/officeart/2005/8/layout/default#1"/>
    <dgm:cxn modelId="{E566B6AA-A15E-4CBB-B780-DB2D2FE33DAF}" srcId="{BBDAC0FB-B081-4173-BF0A-FC73F34EA3A1}" destId="{8F4EFB49-F95A-4FBE-A41A-88C266A4BD8A}" srcOrd="2" destOrd="0" parTransId="{89A7246D-10E4-4DED-AF6F-D762A3B93118}" sibTransId="{4F69CC07-4037-4F59-8B71-215B94E23200}"/>
    <dgm:cxn modelId="{743BE6D3-8871-D94B-8FF2-E652EC068410}" type="presOf" srcId="{5668902E-25D6-41E1-A845-6B72345E84AC}" destId="{AC6025E5-5EFB-4C5B-8EFA-82669079CF1F}" srcOrd="0" destOrd="0" presId="urn:microsoft.com/office/officeart/2005/8/layout/default#1"/>
    <dgm:cxn modelId="{717B1784-A75A-4DC0-AF9F-A94CCF0E4856}" srcId="{BBDAC0FB-B081-4173-BF0A-FC73F34EA3A1}" destId="{51E28EDD-E0C3-44C8-8625-5C1719876AC3}" srcOrd="3" destOrd="0" parTransId="{6443A111-6715-4CCC-80E2-E0BA533153FA}" sibTransId="{D8559311-4218-409F-B79A-BC28F1382DE1}"/>
    <dgm:cxn modelId="{7B244120-109A-9143-A90D-758028B3AE90}" type="presOf" srcId="{A860F2B6-5562-48A7-94EA-E3F3144B9E50}" destId="{FA902E41-D71C-4435-AB4D-FB7F21B7C759}" srcOrd="0" destOrd="0" presId="urn:microsoft.com/office/officeart/2005/8/layout/default#1"/>
    <dgm:cxn modelId="{91645767-A35E-0943-94F2-B40E66082D62}" type="presOf" srcId="{BBDAC0FB-B081-4173-BF0A-FC73F34EA3A1}" destId="{1B8E94BB-9D98-4437-8ECC-34814865DAC6}" srcOrd="0" destOrd="0" presId="urn:microsoft.com/office/officeart/2005/8/layout/default#1"/>
    <dgm:cxn modelId="{8E061B82-9E8A-41A1-B7BB-4252BEED12F6}" srcId="{BBDAC0FB-B081-4173-BF0A-FC73F34EA3A1}" destId="{5668902E-25D6-41E1-A845-6B72345E84AC}" srcOrd="0" destOrd="0" parTransId="{607A5560-08BA-4E5D-8960-FE8CA4B4D614}" sibTransId="{9CB6E2DC-7A5C-43DC-AD74-01840EFF8662}"/>
    <dgm:cxn modelId="{113605A6-01F2-564A-BBCA-356D234ED330}" type="presParOf" srcId="{1B8E94BB-9D98-4437-8ECC-34814865DAC6}" destId="{AC6025E5-5EFB-4C5B-8EFA-82669079CF1F}" srcOrd="0" destOrd="0" presId="urn:microsoft.com/office/officeart/2005/8/layout/default#1"/>
    <dgm:cxn modelId="{7917F803-90D7-544D-B337-084CAD37CB8A}" type="presParOf" srcId="{1B8E94BB-9D98-4437-8ECC-34814865DAC6}" destId="{1261A159-9564-4700-BA4C-633217CD6EA6}" srcOrd="1" destOrd="0" presId="urn:microsoft.com/office/officeart/2005/8/layout/default#1"/>
    <dgm:cxn modelId="{697CB7FE-D581-824E-B7A1-0F65AB03B0AA}" type="presParOf" srcId="{1B8E94BB-9D98-4437-8ECC-34814865DAC6}" destId="{FA902E41-D71C-4435-AB4D-FB7F21B7C759}" srcOrd="2" destOrd="0" presId="urn:microsoft.com/office/officeart/2005/8/layout/default#1"/>
    <dgm:cxn modelId="{790A58BF-EE7C-3244-8578-CF3E9C2F9729}" type="presParOf" srcId="{1B8E94BB-9D98-4437-8ECC-34814865DAC6}" destId="{01369AE3-5486-4D2C-BBE9-B29DBE7F61FA}" srcOrd="3" destOrd="0" presId="urn:microsoft.com/office/officeart/2005/8/layout/default#1"/>
    <dgm:cxn modelId="{47899D7E-4DE9-064C-BC8C-818110F1E2F1}" type="presParOf" srcId="{1B8E94BB-9D98-4437-8ECC-34814865DAC6}" destId="{39C744D1-9A23-430D-98BC-88F24615D17F}" srcOrd="4" destOrd="0" presId="urn:microsoft.com/office/officeart/2005/8/layout/default#1"/>
    <dgm:cxn modelId="{E1007F46-1BEF-2449-BD9E-25B11E864682}" type="presParOf" srcId="{1B8E94BB-9D98-4437-8ECC-34814865DAC6}" destId="{BF57B9B9-5884-491D-B5B2-E9EE7E9A5D68}" srcOrd="5" destOrd="0" presId="urn:microsoft.com/office/officeart/2005/8/layout/default#1"/>
    <dgm:cxn modelId="{B919F003-735D-8D43-9AC2-ECD9EC14A9DB}" type="presParOf" srcId="{1B8E94BB-9D98-4437-8ECC-34814865DAC6}" destId="{58625619-1163-4221-B0C9-9CEF0085154F}"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DF6198-C0B1-463C-A40F-D7962371B336}" type="doc">
      <dgm:prSet loTypeId="urn:microsoft.com/office/officeart/2005/8/layout/hList1" loCatId="list" qsTypeId="urn:microsoft.com/office/officeart/2005/8/quickstyle/simple1" qsCatId="simple" csTypeId="urn:microsoft.com/office/officeart/2005/8/colors/colorful1#2" csCatId="colorful"/>
      <dgm:spPr/>
      <dgm:t>
        <a:bodyPr/>
        <a:lstStyle/>
        <a:p>
          <a:endParaRPr lang="en-US"/>
        </a:p>
      </dgm:t>
    </dgm:pt>
    <dgm:pt modelId="{4BF41CFE-D004-4975-A46F-ED44B1AF8A4E}">
      <dgm:prSet/>
      <dgm:spPr/>
      <dgm:t>
        <a:bodyPr/>
        <a:lstStyle/>
        <a:p>
          <a:pPr rtl="0"/>
          <a:r>
            <a:rPr lang="en-US" b="0" dirty="0" smtClean="0"/>
            <a:t>Uncontrollable</a:t>
          </a:r>
          <a:endParaRPr lang="en-US" dirty="0"/>
        </a:p>
      </dgm:t>
    </dgm:pt>
    <dgm:pt modelId="{E24EADD1-21ED-4361-8DA0-75EBC5353FF4}" type="parTrans" cxnId="{ED8B3398-8709-4FB7-98A0-2F5E6FDE86F5}">
      <dgm:prSet/>
      <dgm:spPr/>
      <dgm:t>
        <a:bodyPr/>
        <a:lstStyle/>
        <a:p>
          <a:endParaRPr lang="en-US"/>
        </a:p>
      </dgm:t>
    </dgm:pt>
    <dgm:pt modelId="{1A628166-C881-4443-BF76-DD9CBFA81A2D}" type="sibTrans" cxnId="{ED8B3398-8709-4FB7-98A0-2F5E6FDE86F5}">
      <dgm:prSet/>
      <dgm:spPr/>
      <dgm:t>
        <a:bodyPr/>
        <a:lstStyle/>
        <a:p>
          <a:endParaRPr lang="en-US"/>
        </a:p>
      </dgm:t>
    </dgm:pt>
    <dgm:pt modelId="{319EDD9A-202C-44DB-939A-335AFC4764F4}">
      <dgm:prSet/>
      <dgm:spPr/>
      <dgm:t>
        <a:bodyPr/>
        <a:lstStyle/>
        <a:p>
          <a:pPr rtl="0"/>
          <a:r>
            <a:rPr lang="en-US" b="0" dirty="0" smtClean="0"/>
            <a:t>React and adapt to forces in the environment</a:t>
          </a:r>
          <a:endParaRPr lang="en-US" dirty="0"/>
        </a:p>
      </dgm:t>
    </dgm:pt>
    <dgm:pt modelId="{F2C674E1-1DEA-452B-98CC-98C887C5B05F}" type="parTrans" cxnId="{7AAEF3B6-846D-4C3F-87B3-B74F6CA3B33E}">
      <dgm:prSet/>
      <dgm:spPr/>
      <dgm:t>
        <a:bodyPr/>
        <a:lstStyle/>
        <a:p>
          <a:endParaRPr lang="en-US"/>
        </a:p>
      </dgm:t>
    </dgm:pt>
    <dgm:pt modelId="{8135E6E2-DA50-46D2-912B-BD95529AF549}" type="sibTrans" cxnId="{7AAEF3B6-846D-4C3F-87B3-B74F6CA3B33E}">
      <dgm:prSet/>
      <dgm:spPr/>
      <dgm:t>
        <a:bodyPr/>
        <a:lstStyle/>
        <a:p>
          <a:endParaRPr lang="en-US"/>
        </a:p>
      </dgm:t>
    </dgm:pt>
    <dgm:pt modelId="{E6B89D38-354D-4E90-BCA4-B7A3CA6271AD}">
      <dgm:prSet/>
      <dgm:spPr/>
      <dgm:t>
        <a:bodyPr/>
        <a:lstStyle/>
        <a:p>
          <a:pPr rtl="0"/>
          <a:r>
            <a:rPr lang="en-US" b="0" dirty="0" smtClean="0"/>
            <a:t>Proactive</a:t>
          </a:r>
          <a:endParaRPr lang="en-US" dirty="0"/>
        </a:p>
      </dgm:t>
    </dgm:pt>
    <dgm:pt modelId="{C72FB13C-6AF8-4B28-9020-487BD34A1BEC}" type="parTrans" cxnId="{8AE71208-2C4D-4469-B48D-F387AF6A6765}">
      <dgm:prSet/>
      <dgm:spPr/>
      <dgm:t>
        <a:bodyPr/>
        <a:lstStyle/>
        <a:p>
          <a:endParaRPr lang="en-US"/>
        </a:p>
      </dgm:t>
    </dgm:pt>
    <dgm:pt modelId="{14FE7BB9-55B6-464C-98E2-AB45A9325AE1}" type="sibTrans" cxnId="{8AE71208-2C4D-4469-B48D-F387AF6A6765}">
      <dgm:prSet/>
      <dgm:spPr/>
      <dgm:t>
        <a:bodyPr/>
        <a:lstStyle/>
        <a:p>
          <a:endParaRPr lang="en-US"/>
        </a:p>
      </dgm:t>
    </dgm:pt>
    <dgm:pt modelId="{F6E8A35B-8A87-4766-AC86-D46D6B09F63B}">
      <dgm:prSet/>
      <dgm:spPr/>
      <dgm:t>
        <a:bodyPr/>
        <a:lstStyle/>
        <a:p>
          <a:pPr rtl="0"/>
          <a:r>
            <a:rPr lang="en-US" b="0" dirty="0" smtClean="0"/>
            <a:t>Aggressive actions to affect forces in the environment</a:t>
          </a:r>
          <a:endParaRPr lang="en-US" dirty="0"/>
        </a:p>
      </dgm:t>
    </dgm:pt>
    <dgm:pt modelId="{A22A3120-6AF3-4DFD-8151-9E36647B6B3E}" type="parTrans" cxnId="{C88586DF-798D-4E5D-BE35-1880A092E709}">
      <dgm:prSet/>
      <dgm:spPr/>
      <dgm:t>
        <a:bodyPr/>
        <a:lstStyle/>
        <a:p>
          <a:endParaRPr lang="en-US"/>
        </a:p>
      </dgm:t>
    </dgm:pt>
    <dgm:pt modelId="{54C7FF1A-8187-4522-A390-C8BC39EAB2E7}" type="sibTrans" cxnId="{C88586DF-798D-4E5D-BE35-1880A092E709}">
      <dgm:prSet/>
      <dgm:spPr/>
      <dgm:t>
        <a:bodyPr/>
        <a:lstStyle/>
        <a:p>
          <a:endParaRPr lang="en-US"/>
        </a:p>
      </dgm:t>
    </dgm:pt>
    <dgm:pt modelId="{C3E8B31B-17D4-4810-BFCC-F9CAE76A5E08}">
      <dgm:prSet/>
      <dgm:spPr/>
      <dgm:t>
        <a:bodyPr/>
        <a:lstStyle/>
        <a:p>
          <a:pPr rtl="0"/>
          <a:r>
            <a:rPr lang="en-US" b="0" dirty="0" smtClean="0"/>
            <a:t>Reactive</a:t>
          </a:r>
          <a:endParaRPr lang="en-US" dirty="0"/>
        </a:p>
      </dgm:t>
    </dgm:pt>
    <dgm:pt modelId="{E20B6996-4BD4-42BC-A7BA-5BE9A1F36252}" type="parTrans" cxnId="{906EE83B-90AE-4D6A-80BE-41C4D4AC463B}">
      <dgm:prSet/>
      <dgm:spPr/>
      <dgm:t>
        <a:bodyPr/>
        <a:lstStyle/>
        <a:p>
          <a:endParaRPr lang="en-US"/>
        </a:p>
      </dgm:t>
    </dgm:pt>
    <dgm:pt modelId="{7B953621-FE50-420A-A9AD-D8CBCE094D30}" type="sibTrans" cxnId="{906EE83B-90AE-4D6A-80BE-41C4D4AC463B}">
      <dgm:prSet/>
      <dgm:spPr/>
      <dgm:t>
        <a:bodyPr/>
        <a:lstStyle/>
        <a:p>
          <a:endParaRPr lang="en-US"/>
        </a:p>
      </dgm:t>
    </dgm:pt>
    <dgm:pt modelId="{0D1CEACA-FFCA-42AF-B349-5A1D7AE73C66}">
      <dgm:prSet/>
      <dgm:spPr/>
      <dgm:t>
        <a:bodyPr/>
        <a:lstStyle/>
        <a:p>
          <a:pPr rtl="0"/>
          <a:r>
            <a:rPr lang="en-US" b="0" dirty="0" smtClean="0"/>
            <a:t>Watching and reacting to forces in the environment</a:t>
          </a:r>
          <a:endParaRPr lang="en-US" dirty="0"/>
        </a:p>
      </dgm:t>
    </dgm:pt>
    <dgm:pt modelId="{9A6F5E95-A7E4-4761-9F5D-4804317D25BD}" type="parTrans" cxnId="{6296A225-B5B6-4B8E-962D-E62DC5725030}">
      <dgm:prSet/>
      <dgm:spPr/>
      <dgm:t>
        <a:bodyPr/>
        <a:lstStyle/>
        <a:p>
          <a:endParaRPr lang="en-US"/>
        </a:p>
      </dgm:t>
    </dgm:pt>
    <dgm:pt modelId="{B638AE5E-9868-4E5A-8C6B-FC918E908407}" type="sibTrans" cxnId="{6296A225-B5B6-4B8E-962D-E62DC5725030}">
      <dgm:prSet/>
      <dgm:spPr/>
      <dgm:t>
        <a:bodyPr/>
        <a:lstStyle/>
        <a:p>
          <a:endParaRPr lang="en-US"/>
        </a:p>
      </dgm:t>
    </dgm:pt>
    <dgm:pt modelId="{F1724E38-1B4C-436B-A3EA-F7961DC6E058}" type="pres">
      <dgm:prSet presAssocID="{B7DF6198-C0B1-463C-A40F-D7962371B336}" presName="Name0" presStyleCnt="0">
        <dgm:presLayoutVars>
          <dgm:dir/>
          <dgm:animLvl val="lvl"/>
          <dgm:resizeHandles val="exact"/>
        </dgm:presLayoutVars>
      </dgm:prSet>
      <dgm:spPr/>
      <dgm:t>
        <a:bodyPr/>
        <a:lstStyle/>
        <a:p>
          <a:endParaRPr lang="en-US"/>
        </a:p>
      </dgm:t>
    </dgm:pt>
    <dgm:pt modelId="{48C8C043-A221-4BD4-A327-18A65ABC4DD5}" type="pres">
      <dgm:prSet presAssocID="{4BF41CFE-D004-4975-A46F-ED44B1AF8A4E}" presName="composite" presStyleCnt="0"/>
      <dgm:spPr/>
    </dgm:pt>
    <dgm:pt modelId="{E7FEC4CD-6D6A-46D9-826D-284E7060B736}" type="pres">
      <dgm:prSet presAssocID="{4BF41CFE-D004-4975-A46F-ED44B1AF8A4E}" presName="parTx" presStyleLbl="alignNode1" presStyleIdx="0" presStyleCnt="3">
        <dgm:presLayoutVars>
          <dgm:chMax val="0"/>
          <dgm:chPref val="0"/>
          <dgm:bulletEnabled val="1"/>
        </dgm:presLayoutVars>
      </dgm:prSet>
      <dgm:spPr/>
      <dgm:t>
        <a:bodyPr/>
        <a:lstStyle/>
        <a:p>
          <a:endParaRPr lang="en-US"/>
        </a:p>
      </dgm:t>
    </dgm:pt>
    <dgm:pt modelId="{52307BE1-08FC-421D-BF5E-AB009BD8B595}" type="pres">
      <dgm:prSet presAssocID="{4BF41CFE-D004-4975-A46F-ED44B1AF8A4E}" presName="desTx" presStyleLbl="alignAccFollowNode1" presStyleIdx="0" presStyleCnt="3">
        <dgm:presLayoutVars>
          <dgm:bulletEnabled val="1"/>
        </dgm:presLayoutVars>
      </dgm:prSet>
      <dgm:spPr/>
      <dgm:t>
        <a:bodyPr/>
        <a:lstStyle/>
        <a:p>
          <a:endParaRPr lang="en-US"/>
        </a:p>
      </dgm:t>
    </dgm:pt>
    <dgm:pt modelId="{A27D5367-DD89-40C0-896C-7C5F55D65189}" type="pres">
      <dgm:prSet presAssocID="{1A628166-C881-4443-BF76-DD9CBFA81A2D}" presName="space" presStyleCnt="0"/>
      <dgm:spPr/>
    </dgm:pt>
    <dgm:pt modelId="{385C5F71-764F-487E-91D9-88043EB0465B}" type="pres">
      <dgm:prSet presAssocID="{E6B89D38-354D-4E90-BCA4-B7A3CA6271AD}" presName="composite" presStyleCnt="0"/>
      <dgm:spPr/>
    </dgm:pt>
    <dgm:pt modelId="{A639388A-0441-4811-9880-215A7F97393F}" type="pres">
      <dgm:prSet presAssocID="{E6B89D38-354D-4E90-BCA4-B7A3CA6271AD}" presName="parTx" presStyleLbl="alignNode1" presStyleIdx="1" presStyleCnt="3">
        <dgm:presLayoutVars>
          <dgm:chMax val="0"/>
          <dgm:chPref val="0"/>
          <dgm:bulletEnabled val="1"/>
        </dgm:presLayoutVars>
      </dgm:prSet>
      <dgm:spPr/>
      <dgm:t>
        <a:bodyPr/>
        <a:lstStyle/>
        <a:p>
          <a:endParaRPr lang="en-US"/>
        </a:p>
      </dgm:t>
    </dgm:pt>
    <dgm:pt modelId="{6659C763-E8A1-4D3F-8352-33D7ADBDE6A2}" type="pres">
      <dgm:prSet presAssocID="{E6B89D38-354D-4E90-BCA4-B7A3CA6271AD}" presName="desTx" presStyleLbl="alignAccFollowNode1" presStyleIdx="1" presStyleCnt="3">
        <dgm:presLayoutVars>
          <dgm:bulletEnabled val="1"/>
        </dgm:presLayoutVars>
      </dgm:prSet>
      <dgm:spPr/>
      <dgm:t>
        <a:bodyPr/>
        <a:lstStyle/>
        <a:p>
          <a:endParaRPr lang="en-US"/>
        </a:p>
      </dgm:t>
    </dgm:pt>
    <dgm:pt modelId="{0AEE16EF-A83A-43AC-A4BA-2504EDB0EFC9}" type="pres">
      <dgm:prSet presAssocID="{14FE7BB9-55B6-464C-98E2-AB45A9325AE1}" presName="space" presStyleCnt="0"/>
      <dgm:spPr/>
    </dgm:pt>
    <dgm:pt modelId="{CB5DC880-8B24-4054-B146-F4C5057CBE8C}" type="pres">
      <dgm:prSet presAssocID="{C3E8B31B-17D4-4810-BFCC-F9CAE76A5E08}" presName="composite" presStyleCnt="0"/>
      <dgm:spPr/>
    </dgm:pt>
    <dgm:pt modelId="{ABB995A1-AAF1-4942-958C-97FEECF4E4A2}" type="pres">
      <dgm:prSet presAssocID="{C3E8B31B-17D4-4810-BFCC-F9CAE76A5E08}" presName="parTx" presStyleLbl="alignNode1" presStyleIdx="2" presStyleCnt="3">
        <dgm:presLayoutVars>
          <dgm:chMax val="0"/>
          <dgm:chPref val="0"/>
          <dgm:bulletEnabled val="1"/>
        </dgm:presLayoutVars>
      </dgm:prSet>
      <dgm:spPr/>
      <dgm:t>
        <a:bodyPr/>
        <a:lstStyle/>
        <a:p>
          <a:endParaRPr lang="en-US"/>
        </a:p>
      </dgm:t>
    </dgm:pt>
    <dgm:pt modelId="{19D5C01A-14EE-40AC-9CA4-9EA41841C236}" type="pres">
      <dgm:prSet presAssocID="{C3E8B31B-17D4-4810-BFCC-F9CAE76A5E08}" presName="desTx" presStyleLbl="alignAccFollowNode1" presStyleIdx="2" presStyleCnt="3">
        <dgm:presLayoutVars>
          <dgm:bulletEnabled val="1"/>
        </dgm:presLayoutVars>
      </dgm:prSet>
      <dgm:spPr/>
      <dgm:t>
        <a:bodyPr/>
        <a:lstStyle/>
        <a:p>
          <a:endParaRPr lang="en-US"/>
        </a:p>
      </dgm:t>
    </dgm:pt>
  </dgm:ptLst>
  <dgm:cxnLst>
    <dgm:cxn modelId="{ED8B3398-8709-4FB7-98A0-2F5E6FDE86F5}" srcId="{B7DF6198-C0B1-463C-A40F-D7962371B336}" destId="{4BF41CFE-D004-4975-A46F-ED44B1AF8A4E}" srcOrd="0" destOrd="0" parTransId="{E24EADD1-21ED-4361-8DA0-75EBC5353FF4}" sibTransId="{1A628166-C881-4443-BF76-DD9CBFA81A2D}"/>
    <dgm:cxn modelId="{906EE83B-90AE-4D6A-80BE-41C4D4AC463B}" srcId="{B7DF6198-C0B1-463C-A40F-D7962371B336}" destId="{C3E8B31B-17D4-4810-BFCC-F9CAE76A5E08}" srcOrd="2" destOrd="0" parTransId="{E20B6996-4BD4-42BC-A7BA-5BE9A1F36252}" sibTransId="{7B953621-FE50-420A-A9AD-D8CBCE094D30}"/>
    <dgm:cxn modelId="{6296A225-B5B6-4B8E-962D-E62DC5725030}" srcId="{C3E8B31B-17D4-4810-BFCC-F9CAE76A5E08}" destId="{0D1CEACA-FFCA-42AF-B349-5A1D7AE73C66}" srcOrd="0" destOrd="0" parTransId="{9A6F5E95-A7E4-4761-9F5D-4804317D25BD}" sibTransId="{B638AE5E-9868-4E5A-8C6B-FC918E908407}"/>
    <dgm:cxn modelId="{190238DD-89C8-8F42-8898-91B294092685}" type="presOf" srcId="{4BF41CFE-D004-4975-A46F-ED44B1AF8A4E}" destId="{E7FEC4CD-6D6A-46D9-826D-284E7060B736}" srcOrd="0" destOrd="0" presId="urn:microsoft.com/office/officeart/2005/8/layout/hList1"/>
    <dgm:cxn modelId="{C88586DF-798D-4E5D-BE35-1880A092E709}" srcId="{E6B89D38-354D-4E90-BCA4-B7A3CA6271AD}" destId="{F6E8A35B-8A87-4766-AC86-D46D6B09F63B}" srcOrd="0" destOrd="0" parTransId="{A22A3120-6AF3-4DFD-8151-9E36647B6B3E}" sibTransId="{54C7FF1A-8187-4522-A390-C8BC39EAB2E7}"/>
    <dgm:cxn modelId="{8AE71208-2C4D-4469-B48D-F387AF6A6765}" srcId="{B7DF6198-C0B1-463C-A40F-D7962371B336}" destId="{E6B89D38-354D-4E90-BCA4-B7A3CA6271AD}" srcOrd="1" destOrd="0" parTransId="{C72FB13C-6AF8-4B28-9020-487BD34A1BEC}" sibTransId="{14FE7BB9-55B6-464C-98E2-AB45A9325AE1}"/>
    <dgm:cxn modelId="{B2BFCA82-ADD6-ED4F-9C34-7D614225D85E}" type="presOf" srcId="{0D1CEACA-FFCA-42AF-B349-5A1D7AE73C66}" destId="{19D5C01A-14EE-40AC-9CA4-9EA41841C236}" srcOrd="0" destOrd="0" presId="urn:microsoft.com/office/officeart/2005/8/layout/hList1"/>
    <dgm:cxn modelId="{C82E88EF-AB06-4647-856C-45B365C7278D}" type="presOf" srcId="{E6B89D38-354D-4E90-BCA4-B7A3CA6271AD}" destId="{A639388A-0441-4811-9880-215A7F97393F}" srcOrd="0" destOrd="0" presId="urn:microsoft.com/office/officeart/2005/8/layout/hList1"/>
    <dgm:cxn modelId="{940577FF-78CB-B84A-9299-7C314D350B80}" type="presOf" srcId="{F6E8A35B-8A87-4766-AC86-D46D6B09F63B}" destId="{6659C763-E8A1-4D3F-8352-33D7ADBDE6A2}" srcOrd="0" destOrd="0" presId="urn:microsoft.com/office/officeart/2005/8/layout/hList1"/>
    <dgm:cxn modelId="{7AAEF3B6-846D-4C3F-87B3-B74F6CA3B33E}" srcId="{4BF41CFE-D004-4975-A46F-ED44B1AF8A4E}" destId="{319EDD9A-202C-44DB-939A-335AFC4764F4}" srcOrd="0" destOrd="0" parTransId="{F2C674E1-1DEA-452B-98CC-98C887C5B05F}" sibTransId="{8135E6E2-DA50-46D2-912B-BD95529AF549}"/>
    <dgm:cxn modelId="{B30E48FB-7B9D-1743-8FA5-59A92F90CD01}" type="presOf" srcId="{C3E8B31B-17D4-4810-BFCC-F9CAE76A5E08}" destId="{ABB995A1-AAF1-4942-958C-97FEECF4E4A2}" srcOrd="0" destOrd="0" presId="urn:microsoft.com/office/officeart/2005/8/layout/hList1"/>
    <dgm:cxn modelId="{D9195E54-71BB-184F-B9C8-A9AAB094E574}" type="presOf" srcId="{B7DF6198-C0B1-463C-A40F-D7962371B336}" destId="{F1724E38-1B4C-436B-A3EA-F7961DC6E058}" srcOrd="0" destOrd="0" presId="urn:microsoft.com/office/officeart/2005/8/layout/hList1"/>
    <dgm:cxn modelId="{70C49872-CC86-5547-8FDB-611F6B7901D7}" type="presOf" srcId="{319EDD9A-202C-44DB-939A-335AFC4764F4}" destId="{52307BE1-08FC-421D-BF5E-AB009BD8B595}" srcOrd="0" destOrd="0" presId="urn:microsoft.com/office/officeart/2005/8/layout/hList1"/>
    <dgm:cxn modelId="{DFD9461A-3869-A142-8DDF-EC77DDA57905}" type="presParOf" srcId="{F1724E38-1B4C-436B-A3EA-F7961DC6E058}" destId="{48C8C043-A221-4BD4-A327-18A65ABC4DD5}" srcOrd="0" destOrd="0" presId="urn:microsoft.com/office/officeart/2005/8/layout/hList1"/>
    <dgm:cxn modelId="{060BDB90-DAA2-2042-BEC2-EA120342122F}" type="presParOf" srcId="{48C8C043-A221-4BD4-A327-18A65ABC4DD5}" destId="{E7FEC4CD-6D6A-46D9-826D-284E7060B736}" srcOrd="0" destOrd="0" presId="urn:microsoft.com/office/officeart/2005/8/layout/hList1"/>
    <dgm:cxn modelId="{F621D72B-9244-0C43-B2F9-82CB9598D99F}" type="presParOf" srcId="{48C8C043-A221-4BD4-A327-18A65ABC4DD5}" destId="{52307BE1-08FC-421D-BF5E-AB009BD8B595}" srcOrd="1" destOrd="0" presId="urn:microsoft.com/office/officeart/2005/8/layout/hList1"/>
    <dgm:cxn modelId="{2A203DEB-02F8-B147-B467-BDAB7A177197}" type="presParOf" srcId="{F1724E38-1B4C-436B-A3EA-F7961DC6E058}" destId="{A27D5367-DD89-40C0-896C-7C5F55D65189}" srcOrd="1" destOrd="0" presId="urn:microsoft.com/office/officeart/2005/8/layout/hList1"/>
    <dgm:cxn modelId="{F092114E-B970-4E42-BF3C-143AA3113C32}" type="presParOf" srcId="{F1724E38-1B4C-436B-A3EA-F7961DC6E058}" destId="{385C5F71-764F-487E-91D9-88043EB0465B}" srcOrd="2" destOrd="0" presId="urn:microsoft.com/office/officeart/2005/8/layout/hList1"/>
    <dgm:cxn modelId="{B6F44748-A5FC-0A49-9F43-A315D397982F}" type="presParOf" srcId="{385C5F71-764F-487E-91D9-88043EB0465B}" destId="{A639388A-0441-4811-9880-215A7F97393F}" srcOrd="0" destOrd="0" presId="urn:microsoft.com/office/officeart/2005/8/layout/hList1"/>
    <dgm:cxn modelId="{941EC865-2BB8-134B-B653-AF96F30FF7B3}" type="presParOf" srcId="{385C5F71-764F-487E-91D9-88043EB0465B}" destId="{6659C763-E8A1-4D3F-8352-33D7ADBDE6A2}" srcOrd="1" destOrd="0" presId="urn:microsoft.com/office/officeart/2005/8/layout/hList1"/>
    <dgm:cxn modelId="{1F48FB7A-51D1-3D49-BA56-138659EBFDBB}" type="presParOf" srcId="{F1724E38-1B4C-436B-A3EA-F7961DC6E058}" destId="{0AEE16EF-A83A-43AC-A4BA-2504EDB0EFC9}" srcOrd="3" destOrd="0" presId="urn:microsoft.com/office/officeart/2005/8/layout/hList1"/>
    <dgm:cxn modelId="{E0F00552-DEC4-7046-9577-B91BA191D251}" type="presParOf" srcId="{F1724E38-1B4C-436B-A3EA-F7961DC6E058}" destId="{CB5DC880-8B24-4054-B146-F4C5057CBE8C}" srcOrd="4" destOrd="0" presId="urn:microsoft.com/office/officeart/2005/8/layout/hList1"/>
    <dgm:cxn modelId="{A74814BE-6664-B04C-8A04-67C3A9262B9A}" type="presParOf" srcId="{CB5DC880-8B24-4054-B146-F4C5057CBE8C}" destId="{ABB995A1-AAF1-4942-958C-97FEECF4E4A2}" srcOrd="0" destOrd="0" presId="urn:microsoft.com/office/officeart/2005/8/layout/hList1"/>
    <dgm:cxn modelId="{A75DEBA8-C06B-034A-A152-C2CF8A716A17}" type="presParOf" srcId="{CB5DC880-8B24-4054-B146-F4C5057CBE8C}" destId="{19D5C01A-14EE-40AC-9CA4-9EA41841C23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025E5-5EFB-4C5B-8EFA-82669079CF1F}">
      <dsp:nvSpPr>
        <dsp:cNvPr id="0" name=""/>
        <dsp:cNvSpPr/>
      </dsp:nvSpPr>
      <dsp:spPr>
        <a:xfrm>
          <a:off x="610381" y="483"/>
          <a:ext cx="3047255" cy="182835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b="0" kern="1200" dirty="0" smtClean="0">
              <a:solidFill>
                <a:schemeClr val="tx1"/>
              </a:solidFill>
            </a:rPr>
            <a:t>Resellers</a:t>
          </a:r>
          <a:endParaRPr lang="en-US" sz="3400" kern="1200" dirty="0">
            <a:solidFill>
              <a:schemeClr val="tx1"/>
            </a:solidFill>
          </a:endParaRPr>
        </a:p>
      </dsp:txBody>
      <dsp:txXfrm>
        <a:off x="610381" y="483"/>
        <a:ext cx="3047255" cy="1828353"/>
      </dsp:txXfrm>
    </dsp:sp>
    <dsp:sp modelId="{FA902E41-D71C-4435-AB4D-FB7F21B7C759}">
      <dsp:nvSpPr>
        <dsp:cNvPr id="0" name=""/>
        <dsp:cNvSpPr/>
      </dsp:nvSpPr>
      <dsp:spPr>
        <a:xfrm>
          <a:off x="3962362" y="483"/>
          <a:ext cx="3047255" cy="182835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b="0" kern="1200" dirty="0" smtClean="0">
              <a:solidFill>
                <a:schemeClr val="tx1"/>
              </a:solidFill>
            </a:rPr>
            <a:t>Physical distribution firms</a:t>
          </a:r>
          <a:endParaRPr lang="en-US" sz="3400" kern="1200" dirty="0">
            <a:solidFill>
              <a:schemeClr val="tx1"/>
            </a:solidFill>
          </a:endParaRPr>
        </a:p>
      </dsp:txBody>
      <dsp:txXfrm>
        <a:off x="3962362" y="483"/>
        <a:ext cx="3047255" cy="1828353"/>
      </dsp:txXfrm>
    </dsp:sp>
    <dsp:sp modelId="{39C744D1-9A23-430D-98BC-88F24615D17F}">
      <dsp:nvSpPr>
        <dsp:cNvPr id="0" name=""/>
        <dsp:cNvSpPr/>
      </dsp:nvSpPr>
      <dsp:spPr>
        <a:xfrm>
          <a:off x="610381" y="2133562"/>
          <a:ext cx="3047255" cy="182835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b="0" kern="1200" dirty="0" smtClean="0">
              <a:solidFill>
                <a:schemeClr val="tx1"/>
              </a:solidFill>
            </a:rPr>
            <a:t>Marketing services agencies</a:t>
          </a:r>
          <a:endParaRPr lang="en-US" sz="3400" kern="1200" dirty="0">
            <a:solidFill>
              <a:schemeClr val="tx1"/>
            </a:solidFill>
          </a:endParaRPr>
        </a:p>
      </dsp:txBody>
      <dsp:txXfrm>
        <a:off x="610381" y="2133562"/>
        <a:ext cx="3047255" cy="1828353"/>
      </dsp:txXfrm>
    </dsp:sp>
    <dsp:sp modelId="{58625619-1163-4221-B0C9-9CEF0085154F}">
      <dsp:nvSpPr>
        <dsp:cNvPr id="0" name=""/>
        <dsp:cNvSpPr/>
      </dsp:nvSpPr>
      <dsp:spPr>
        <a:xfrm>
          <a:off x="3962362" y="2133562"/>
          <a:ext cx="3047255" cy="182835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b="0" kern="1200" dirty="0" smtClean="0">
              <a:solidFill>
                <a:schemeClr val="tx1"/>
              </a:solidFill>
            </a:rPr>
            <a:t>Financial intermediaries</a:t>
          </a:r>
          <a:endParaRPr lang="en-US" sz="3400" b="0" kern="1200" dirty="0">
            <a:solidFill>
              <a:schemeClr val="tx1"/>
            </a:solidFill>
          </a:endParaRPr>
        </a:p>
      </dsp:txBody>
      <dsp:txXfrm>
        <a:off x="3962362" y="2133562"/>
        <a:ext cx="3047255" cy="18283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723D458A-80CE-47D3-989B-AACFA5B62D8F}" type="datetime1">
              <a:rPr lang="en-US"/>
              <a:pPr/>
              <a:t>15/2/2015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D594F87F-9BE4-445F-A05F-33898ED41665}" type="slidenum">
              <a:rPr lang="en-US"/>
              <a:pPr/>
              <a:t>‹#›</a:t>
            </a:fld>
            <a:endParaRPr lang="en-US"/>
          </a:p>
        </p:txBody>
      </p:sp>
    </p:spTree>
    <p:extLst>
      <p:ext uri="{BB962C8B-B14F-4D97-AF65-F5344CB8AC3E}">
        <p14:creationId xmlns:p14="http://schemas.microsoft.com/office/powerpoint/2010/main" val="1975527694"/>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ＭＳ Ｐゴシック" charset="-128"/>
        <a:cs typeface="ＭＳ Ｐゴシック" charset="-128"/>
      </a:defRPr>
    </a:lvl1pPr>
    <a:lvl2pPr marL="688975" indent="-231775" algn="l" rtl="0" eaLnBrk="0" fontAlgn="base" hangingPunct="0">
      <a:spcBef>
        <a:spcPct val="0"/>
      </a:spcBef>
      <a:spcAft>
        <a:spcPct val="0"/>
      </a:spcAft>
      <a:buFont typeface="Arial" charset="0"/>
      <a:buChar char="•"/>
      <a:defRPr sz="1200" kern="1200">
        <a:solidFill>
          <a:schemeClr val="tx1"/>
        </a:solidFill>
        <a:latin typeface="+mn-lt"/>
        <a:ea typeface="ＭＳ Ｐゴシック" charset="-128"/>
        <a:cs typeface="+mn-cs"/>
      </a:defRPr>
    </a:lvl2pPr>
    <a:lvl3pPr marL="1143000" indent="-228600" algn="l" rtl="0" eaLnBrk="0" fontAlgn="base" hangingPunct="0">
      <a:spcBef>
        <a:spcPct val="30000"/>
      </a:spcBef>
      <a:spcAft>
        <a:spcPct val="0"/>
      </a:spcAft>
      <a:buFont typeface="Arial" charset="0"/>
      <a:buChar char="•"/>
      <a:defRPr sz="1200" kern="1200">
        <a:solidFill>
          <a:schemeClr val="tx1"/>
        </a:solidFill>
        <a:latin typeface="+mn-lt"/>
        <a:ea typeface="ＭＳ Ｐゴシック" charset="-128"/>
        <a:cs typeface="+mn-cs"/>
      </a:defRPr>
    </a:lvl3pPr>
    <a:lvl4pPr marL="1600200" indent="-228600" algn="l" rtl="0" eaLnBrk="0" fontAlgn="base" hangingPunct="0">
      <a:spcBef>
        <a:spcPct val="30000"/>
      </a:spcBef>
      <a:spcAft>
        <a:spcPct val="0"/>
      </a:spcAft>
      <a:buFont typeface="Arial" charset="0"/>
      <a:buChar char="•"/>
      <a:defRPr sz="1200" kern="1200">
        <a:solidFill>
          <a:schemeClr val="tx1"/>
        </a:solidFill>
        <a:latin typeface="+mn-lt"/>
        <a:ea typeface="ＭＳ Ｐゴシック" charset="-128"/>
        <a:cs typeface="+mn-cs"/>
      </a:defRPr>
    </a:lvl4pPr>
    <a:lvl5pPr marL="2057400" indent="-228600" algn="l" rtl="0" eaLnBrk="0" fontAlgn="base" hangingPunct="0">
      <a:spcBef>
        <a:spcPct val="30000"/>
      </a:spcBef>
      <a:spcAft>
        <a:spcPct val="0"/>
      </a:spcAft>
      <a:buFont typeface="Arial" charset="0"/>
      <a:buChar char="•"/>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a:lstStyle/>
          <a:p>
            <a:endParaRPr lang="en-US" smtClean="0"/>
          </a:p>
        </p:txBody>
      </p:sp>
      <p:sp>
        <p:nvSpPr>
          <p:cNvPr id="11268" name="Slide Number Placeholder 3"/>
          <p:cNvSpPr>
            <a:spLocks noGrp="1"/>
          </p:cNvSpPr>
          <p:nvPr>
            <p:ph type="sldNum" sz="quarter" idx="5"/>
          </p:nvPr>
        </p:nvSpPr>
        <p:spPr bwMode="auto">
          <a:noFill/>
          <a:ln>
            <a:miter lim="800000"/>
            <a:headEnd/>
            <a:tailEnd/>
          </a:ln>
        </p:spPr>
        <p:txBody>
          <a:bodyPr/>
          <a:lstStyle/>
          <a:p>
            <a:fld id="{8A5411B7-152A-43EB-BEDB-0212944F46F0}"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r>
              <a:rPr lang="en-US" b="1" smtClean="0"/>
              <a:t>Note to Instructor</a:t>
            </a:r>
          </a:p>
          <a:p>
            <a:r>
              <a:rPr lang="en-US" smtClean="0"/>
              <a:t>Students should note that the competition is just a click away with online purchasing. This link goes to Bizrate—one of many comparison shopping sites online. Enter a product like coffee makers to see the competing products and retailers for this category.</a:t>
            </a:r>
          </a:p>
        </p:txBody>
      </p:sp>
      <p:sp>
        <p:nvSpPr>
          <p:cNvPr id="29700" name="Slide Number Placeholder 3"/>
          <p:cNvSpPr>
            <a:spLocks noGrp="1"/>
          </p:cNvSpPr>
          <p:nvPr>
            <p:ph type="sldNum" sz="quarter" idx="5"/>
          </p:nvPr>
        </p:nvSpPr>
        <p:spPr bwMode="auto">
          <a:noFill/>
          <a:ln>
            <a:miter lim="800000"/>
            <a:headEnd/>
            <a:tailEnd/>
          </a:ln>
        </p:spPr>
        <p:txBody>
          <a:bodyPr/>
          <a:lstStyle/>
          <a:p>
            <a:fld id="{33F40B79-94DF-427E-942C-F0007EB03E82}"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endParaRPr lang="en-US" b="1" dirty="0" smtClean="0"/>
          </a:p>
        </p:txBody>
      </p:sp>
      <p:sp>
        <p:nvSpPr>
          <p:cNvPr id="31748" name="Slide Number Placeholder 3"/>
          <p:cNvSpPr>
            <a:spLocks noGrp="1"/>
          </p:cNvSpPr>
          <p:nvPr>
            <p:ph type="sldNum" sz="quarter" idx="5"/>
          </p:nvPr>
        </p:nvSpPr>
        <p:spPr bwMode="auto">
          <a:noFill/>
          <a:ln>
            <a:miter lim="800000"/>
            <a:headEnd/>
            <a:tailEnd/>
          </a:ln>
        </p:spPr>
        <p:txBody>
          <a:bodyPr/>
          <a:lstStyle/>
          <a:p>
            <a:fld id="{8CE1F13C-618C-4EC2-9E82-AC554335FFBB}"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r>
              <a:rPr lang="en-US" sz="1200" i="1" kern="1200" baseline="0" dirty="0" smtClean="0">
                <a:solidFill>
                  <a:schemeClr val="tx1"/>
                </a:solidFill>
                <a:latin typeface="+mn-lt"/>
                <a:ea typeface="ＭＳ Ｐゴシック" charset="-128"/>
                <a:cs typeface="ＭＳ Ｐゴシック" charset="-128"/>
              </a:rPr>
              <a:t>Consumer markets consist of individuals.</a:t>
            </a:r>
          </a:p>
          <a:p>
            <a:r>
              <a:rPr lang="en-US" sz="1200" i="1" kern="1200" baseline="0" dirty="0" smtClean="0">
                <a:solidFill>
                  <a:schemeClr val="tx1"/>
                </a:solidFill>
                <a:latin typeface="+mn-lt"/>
                <a:ea typeface="ＭＳ Ｐゴシック" charset="-128"/>
                <a:cs typeface="ＭＳ Ｐゴシック" charset="-128"/>
              </a:rPr>
              <a:t>Business markets buy goods and services for further</a:t>
            </a:r>
          </a:p>
          <a:p>
            <a:r>
              <a:rPr lang="en-US" sz="1200" kern="1200" baseline="0" dirty="0" smtClean="0">
                <a:solidFill>
                  <a:schemeClr val="tx1"/>
                </a:solidFill>
                <a:latin typeface="+mn-lt"/>
                <a:ea typeface="ＭＳ Ｐゴシック" charset="-128"/>
                <a:cs typeface="ＭＳ Ｐゴシック" charset="-128"/>
              </a:rPr>
              <a:t>processing or use in their production processes, whereas </a:t>
            </a:r>
            <a:r>
              <a:rPr lang="en-US" sz="1200" i="1" kern="1200" baseline="0" dirty="0" smtClean="0">
                <a:solidFill>
                  <a:schemeClr val="tx1"/>
                </a:solidFill>
                <a:latin typeface="+mn-lt"/>
                <a:ea typeface="ＭＳ Ｐゴシック" charset="-128"/>
                <a:cs typeface="ＭＳ Ｐゴシック" charset="-128"/>
              </a:rPr>
              <a:t>reseller markets buy goods and</a:t>
            </a:r>
          </a:p>
          <a:p>
            <a:r>
              <a:rPr lang="en-US" sz="1200" kern="1200" baseline="0" dirty="0" smtClean="0">
                <a:solidFill>
                  <a:schemeClr val="tx1"/>
                </a:solidFill>
                <a:latin typeface="+mn-lt"/>
                <a:ea typeface="ＭＳ Ｐゴシック" charset="-128"/>
                <a:cs typeface="ＭＳ Ｐゴシック" charset="-128"/>
              </a:rPr>
              <a:t>services to resell at a profit. </a:t>
            </a:r>
          </a:p>
          <a:p>
            <a:r>
              <a:rPr lang="en-US" sz="1200" i="1" kern="1200" baseline="0" dirty="0" smtClean="0">
                <a:solidFill>
                  <a:schemeClr val="tx1"/>
                </a:solidFill>
                <a:latin typeface="+mn-lt"/>
                <a:ea typeface="ＭＳ Ｐゴシック" charset="-128"/>
                <a:cs typeface="ＭＳ Ｐゴシック" charset="-128"/>
              </a:rPr>
              <a:t>Government markets consist of government agencies that buy goods</a:t>
            </a:r>
          </a:p>
          <a:p>
            <a:r>
              <a:rPr lang="en-US" sz="1200" kern="1200" baseline="0" dirty="0" smtClean="0">
                <a:solidFill>
                  <a:schemeClr val="tx1"/>
                </a:solidFill>
                <a:latin typeface="+mn-lt"/>
                <a:ea typeface="ＭＳ Ｐゴシック" charset="-128"/>
                <a:cs typeface="ＭＳ Ｐゴシック" charset="-128"/>
              </a:rPr>
              <a:t>and services to produce public services or transfer the goods and services to others who need</a:t>
            </a:r>
          </a:p>
          <a:p>
            <a:r>
              <a:rPr lang="en-US" sz="1200" kern="1200" baseline="0" dirty="0" smtClean="0">
                <a:solidFill>
                  <a:schemeClr val="tx1"/>
                </a:solidFill>
                <a:latin typeface="+mn-lt"/>
                <a:ea typeface="ＭＳ Ｐゴシック" charset="-128"/>
                <a:cs typeface="ＭＳ Ｐゴシック" charset="-128"/>
              </a:rPr>
              <a:t>them. </a:t>
            </a:r>
          </a:p>
          <a:p>
            <a:r>
              <a:rPr lang="en-US" sz="1200" i="1" kern="1200" baseline="0" dirty="0" smtClean="0">
                <a:solidFill>
                  <a:schemeClr val="tx1"/>
                </a:solidFill>
                <a:latin typeface="+mn-lt"/>
                <a:ea typeface="ＭＳ Ｐゴシック" charset="-128"/>
                <a:cs typeface="ＭＳ Ｐゴシック" charset="-128"/>
              </a:rPr>
              <a:t>International markets consist of these buyers in other countries, including consumers,</a:t>
            </a:r>
          </a:p>
          <a:p>
            <a:r>
              <a:rPr lang="en-US" sz="1200" kern="1200" baseline="0" dirty="0" smtClean="0">
                <a:solidFill>
                  <a:schemeClr val="tx1"/>
                </a:solidFill>
                <a:latin typeface="+mn-lt"/>
                <a:ea typeface="ＭＳ Ｐゴシック" charset="-128"/>
                <a:cs typeface="ＭＳ Ｐゴシック" charset="-128"/>
              </a:rPr>
              <a:t>producers, resellers, and governments. Each market type has special characteristics</a:t>
            </a:r>
          </a:p>
          <a:p>
            <a:r>
              <a:rPr lang="en-US" sz="1200" kern="1200" baseline="0" dirty="0" smtClean="0">
                <a:solidFill>
                  <a:schemeClr val="tx1"/>
                </a:solidFill>
                <a:latin typeface="+mn-lt"/>
                <a:ea typeface="ＭＳ Ｐゴシック" charset="-128"/>
                <a:cs typeface="ＭＳ Ｐゴシック" charset="-128"/>
              </a:rPr>
              <a:t>that call for careful study by the seller.</a:t>
            </a:r>
            <a:endParaRPr lang="en-US" b="1" dirty="0" smtClean="0"/>
          </a:p>
        </p:txBody>
      </p:sp>
      <p:sp>
        <p:nvSpPr>
          <p:cNvPr id="29700" name="Slide Number Placeholder 3"/>
          <p:cNvSpPr>
            <a:spLocks noGrp="1"/>
          </p:cNvSpPr>
          <p:nvPr>
            <p:ph type="sldNum" sz="quarter" idx="5"/>
          </p:nvPr>
        </p:nvSpPr>
        <p:spPr bwMode="auto">
          <a:noFill/>
          <a:ln>
            <a:miter lim="800000"/>
            <a:headEnd/>
            <a:tailEnd/>
          </a:ln>
        </p:spPr>
        <p:txBody>
          <a:bodyPr/>
          <a:lstStyle/>
          <a:p>
            <a:fld id="{33F40B79-94DF-427E-942C-F0007EB03E82}"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endParaRPr lang="en-US" smtClean="0"/>
          </a:p>
        </p:txBody>
      </p:sp>
      <p:sp>
        <p:nvSpPr>
          <p:cNvPr id="33796" name="Slide Number Placeholder 3"/>
          <p:cNvSpPr>
            <a:spLocks noGrp="1"/>
          </p:cNvSpPr>
          <p:nvPr>
            <p:ph type="sldNum" sz="quarter" idx="5"/>
          </p:nvPr>
        </p:nvSpPr>
        <p:spPr bwMode="auto">
          <a:noFill/>
          <a:ln>
            <a:miter lim="800000"/>
            <a:headEnd/>
            <a:tailEnd/>
          </a:ln>
        </p:spPr>
        <p:txBody>
          <a:bodyPr/>
          <a:lstStyle/>
          <a:p>
            <a:fld id="{7911655F-62A8-4B54-81A1-AF3C6A02D870}"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a:lstStyle/>
          <a:p>
            <a:endParaRPr lang="en-US" dirty="0" smtClean="0"/>
          </a:p>
        </p:txBody>
      </p:sp>
      <p:sp>
        <p:nvSpPr>
          <p:cNvPr id="35844" name="Slide Number Placeholder 3"/>
          <p:cNvSpPr>
            <a:spLocks noGrp="1"/>
          </p:cNvSpPr>
          <p:nvPr>
            <p:ph type="sldNum" sz="quarter" idx="5"/>
          </p:nvPr>
        </p:nvSpPr>
        <p:spPr bwMode="auto">
          <a:noFill/>
          <a:ln>
            <a:miter lim="800000"/>
            <a:headEnd/>
            <a:tailEnd/>
          </a:ln>
        </p:spPr>
        <p:txBody>
          <a:bodyPr/>
          <a:lstStyle/>
          <a:p>
            <a:fld id="{AEE3A686-BEF6-4ED8-A982-2B3139C74955}"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a:lstStyle/>
          <a:p>
            <a:endParaRPr lang="en-US" smtClean="0"/>
          </a:p>
        </p:txBody>
      </p:sp>
      <p:sp>
        <p:nvSpPr>
          <p:cNvPr id="44036" name="Slide Number Placeholder 3"/>
          <p:cNvSpPr>
            <a:spLocks noGrp="1"/>
          </p:cNvSpPr>
          <p:nvPr>
            <p:ph type="sldNum" sz="quarter" idx="5"/>
          </p:nvPr>
        </p:nvSpPr>
        <p:spPr bwMode="auto">
          <a:noFill/>
          <a:ln>
            <a:miter lim="800000"/>
            <a:headEnd/>
            <a:tailEnd/>
          </a:ln>
        </p:spPr>
        <p:txBody>
          <a:bodyPr/>
          <a:lstStyle/>
          <a:p>
            <a:fld id="{F173CDE5-17FD-44F2-9745-4448B7D19BBD}"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r>
              <a:rPr lang="en-US" sz="1200" kern="1200" baseline="0" dirty="0" smtClean="0">
                <a:solidFill>
                  <a:schemeClr val="tx1"/>
                </a:solidFill>
                <a:latin typeface="+mn-lt"/>
                <a:ea typeface="ＭＳ Ｐゴシック" charset="-128"/>
                <a:cs typeface="ＭＳ Ｐゴシック" charset="-128"/>
              </a:rPr>
              <a:t>The economic</a:t>
            </a:r>
          </a:p>
          <a:p>
            <a:r>
              <a:rPr lang="en-US" sz="1200" kern="1200" baseline="0" dirty="0" smtClean="0">
                <a:solidFill>
                  <a:schemeClr val="tx1"/>
                </a:solidFill>
                <a:latin typeface="+mn-lt"/>
                <a:ea typeface="ＭＳ Ｐゴシック" charset="-128"/>
                <a:cs typeface="ＭＳ Ｐゴシック" charset="-128"/>
              </a:rPr>
              <a:t>environment can offer</a:t>
            </a:r>
          </a:p>
          <a:p>
            <a:r>
              <a:rPr lang="en-US" sz="1200" kern="1200" baseline="0" dirty="0" smtClean="0">
                <a:solidFill>
                  <a:schemeClr val="tx1"/>
                </a:solidFill>
                <a:latin typeface="+mn-lt"/>
                <a:ea typeface="ＭＳ Ｐゴシック" charset="-128"/>
                <a:cs typeface="ＭＳ Ｐゴシック" charset="-128"/>
              </a:rPr>
              <a:t>both opportunities and threats. For</a:t>
            </a:r>
          </a:p>
          <a:p>
            <a:r>
              <a:rPr lang="en-US" sz="1200" kern="1200" baseline="0" dirty="0" smtClean="0">
                <a:solidFill>
                  <a:schemeClr val="tx1"/>
                </a:solidFill>
                <a:latin typeface="+mn-lt"/>
                <a:ea typeface="ＭＳ Ｐゴシック" charset="-128"/>
                <a:cs typeface="ＭＳ Ｐゴシック" charset="-128"/>
              </a:rPr>
              <a:t>example, facing a still-uncertain</a:t>
            </a:r>
          </a:p>
          <a:p>
            <a:r>
              <a:rPr lang="en-US" sz="1200" kern="1200" baseline="0" dirty="0" smtClean="0">
                <a:solidFill>
                  <a:schemeClr val="tx1"/>
                </a:solidFill>
                <a:latin typeface="+mn-lt"/>
                <a:ea typeface="ＭＳ Ｐゴシック" charset="-128"/>
                <a:cs typeface="ＭＳ Ｐゴシック" charset="-128"/>
              </a:rPr>
              <a:t>economy, luxury car maker Infiniti now</a:t>
            </a:r>
          </a:p>
          <a:p>
            <a:r>
              <a:rPr lang="en-US" sz="1200" kern="1200" baseline="0" dirty="0" smtClean="0">
                <a:solidFill>
                  <a:schemeClr val="tx1"/>
                </a:solidFill>
                <a:latin typeface="+mn-lt"/>
                <a:ea typeface="ＭＳ Ｐゴシック" charset="-128"/>
                <a:cs typeface="ＭＳ Ｐゴシック" charset="-128"/>
              </a:rPr>
              <a:t>promises to “make luxury affordable.”</a:t>
            </a:r>
            <a:endParaRPr lang="en-US" dirty="0" smtClean="0"/>
          </a:p>
        </p:txBody>
      </p:sp>
      <p:sp>
        <p:nvSpPr>
          <p:cNvPr id="54276" name="Slide Number Placeholder 3"/>
          <p:cNvSpPr>
            <a:spLocks noGrp="1"/>
          </p:cNvSpPr>
          <p:nvPr>
            <p:ph type="sldNum" sz="quarter" idx="5"/>
          </p:nvPr>
        </p:nvSpPr>
        <p:spPr bwMode="auto">
          <a:noFill/>
          <a:ln>
            <a:miter lim="800000"/>
            <a:headEnd/>
            <a:tailEnd/>
          </a:ln>
        </p:spPr>
        <p:txBody>
          <a:bodyPr/>
          <a:lstStyle/>
          <a:p>
            <a:fld id="{87ABBC4C-AD7B-4873-ACCA-53FE55A325D9}"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r>
              <a:rPr lang="en-US" b="1" smtClean="0"/>
              <a:t>Note to Instructor</a:t>
            </a:r>
          </a:p>
          <a:p>
            <a:r>
              <a:rPr lang="en-US" smtClean="0"/>
              <a:t>This graphic highlights a car targeted to India’s growing middle class. </a:t>
            </a:r>
          </a:p>
          <a:p>
            <a:endParaRPr lang="en-US" smtClean="0"/>
          </a:p>
          <a:p>
            <a:r>
              <a:rPr lang="en-US" b="1" smtClean="0"/>
              <a:t>Discussion Questions</a:t>
            </a:r>
          </a:p>
          <a:p>
            <a:r>
              <a:rPr lang="en-US" i="1" smtClean="0"/>
              <a:t>What changes might there be in U.S. income over the next year? What are positioned as “value cars.”</a:t>
            </a:r>
          </a:p>
          <a:p>
            <a:endParaRPr lang="en-US" i="1" smtClean="0"/>
          </a:p>
          <a:p>
            <a:r>
              <a:rPr lang="en-US" smtClean="0"/>
              <a:t>The students might quote current economic declines or rises. The “value cars”  will probably include some of the smaller cars by Kia, Ford, Honda, and Toyota.</a:t>
            </a:r>
          </a:p>
        </p:txBody>
      </p:sp>
      <p:sp>
        <p:nvSpPr>
          <p:cNvPr id="56324" name="Slide Number Placeholder 3"/>
          <p:cNvSpPr>
            <a:spLocks noGrp="1"/>
          </p:cNvSpPr>
          <p:nvPr>
            <p:ph type="sldNum" sz="quarter" idx="5"/>
          </p:nvPr>
        </p:nvSpPr>
        <p:spPr bwMode="auto">
          <a:noFill/>
          <a:ln>
            <a:miter lim="800000"/>
            <a:headEnd/>
            <a:tailEnd/>
          </a:ln>
        </p:spPr>
        <p:txBody>
          <a:bodyPr/>
          <a:lstStyle/>
          <a:p>
            <a:fld id="{6CE25A0F-6741-4740-A58E-13F38DD588A3}"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a:lstStyle/>
          <a:p>
            <a:r>
              <a:rPr lang="en-US" b="1" dirty="0" smtClean="0"/>
              <a:t>Note to Instructor</a:t>
            </a:r>
          </a:p>
          <a:p>
            <a:r>
              <a:rPr lang="en-US" dirty="0" smtClean="0"/>
              <a:t>This Web link connects to greenbiz.com. There are several Web sites like this that provide information on business as to how to practice green strategies including green marketing.</a:t>
            </a:r>
          </a:p>
          <a:p>
            <a:endParaRPr lang="en-US" dirty="0" smtClean="0"/>
          </a:p>
          <a:p>
            <a:r>
              <a:rPr lang="en-US" sz="1200" kern="1200" baseline="0" dirty="0" smtClean="0">
                <a:solidFill>
                  <a:schemeClr val="tx1"/>
                </a:solidFill>
                <a:latin typeface="+mn-lt"/>
                <a:ea typeface="ＭＳ Ｐゴシック" charset="-128"/>
                <a:cs typeface="ＭＳ Ｐゴシック" charset="-128"/>
              </a:rPr>
              <a:t>GE is using its “ecomagination” to create products for a better world—cleaner</a:t>
            </a:r>
          </a:p>
          <a:p>
            <a:r>
              <a:rPr lang="en-US" sz="1200" kern="1200" baseline="0" dirty="0" smtClean="0">
                <a:solidFill>
                  <a:schemeClr val="tx1"/>
                </a:solidFill>
                <a:latin typeface="+mn-lt"/>
                <a:ea typeface="ＭＳ Ｐゴシック" charset="-128"/>
                <a:cs typeface="ＭＳ Ｐゴシック" charset="-128"/>
              </a:rPr>
              <a:t>aircraft engines, cleaner locomotives, cleaner fuel technologies. Taken together, for instance, all</a:t>
            </a:r>
          </a:p>
          <a:p>
            <a:r>
              <a:rPr lang="en-US" sz="1200" kern="1200" baseline="0" dirty="0" smtClean="0">
                <a:solidFill>
                  <a:schemeClr val="tx1"/>
                </a:solidFill>
                <a:latin typeface="+mn-lt"/>
                <a:ea typeface="ＭＳ Ｐゴシック" charset="-128"/>
                <a:cs typeface="ＭＳ Ｐゴシック" charset="-128"/>
              </a:rPr>
              <a:t>the GE Energy wind turbines in the world could produce enough power for 2.4 million U.S.</a:t>
            </a:r>
          </a:p>
          <a:p>
            <a:r>
              <a:rPr lang="en-US" sz="1200" kern="1200" baseline="0" dirty="0" smtClean="0">
                <a:solidFill>
                  <a:schemeClr val="tx1"/>
                </a:solidFill>
                <a:latin typeface="+mn-lt"/>
                <a:ea typeface="ＭＳ Ｐゴシック" charset="-128"/>
                <a:cs typeface="ＭＳ Ｐゴシック" charset="-128"/>
              </a:rPr>
              <a:t>homes. And in 2005, GE launched its Evolution series locomotives, diesel engines that cut fuel</a:t>
            </a:r>
          </a:p>
          <a:p>
            <a:r>
              <a:rPr lang="en-US" sz="1200" kern="1200" baseline="0" dirty="0" smtClean="0">
                <a:solidFill>
                  <a:schemeClr val="tx1"/>
                </a:solidFill>
                <a:latin typeface="+mn-lt"/>
                <a:ea typeface="ＭＳ Ｐゴシック" charset="-128"/>
                <a:cs typeface="ＭＳ Ｐゴシック" charset="-128"/>
              </a:rPr>
              <a:t>consumption by 5 percent and emissions by 40 percent compared to locomotives built just a year</a:t>
            </a:r>
          </a:p>
          <a:p>
            <a:r>
              <a:rPr lang="en-US" sz="1200" kern="1200" baseline="0" dirty="0" smtClean="0">
                <a:solidFill>
                  <a:schemeClr val="tx1"/>
                </a:solidFill>
                <a:latin typeface="+mn-lt"/>
                <a:ea typeface="ＭＳ Ｐゴシック" charset="-128"/>
                <a:cs typeface="ＭＳ Ｐゴシック" charset="-128"/>
              </a:rPr>
              <a:t>earlier. Up next is a triumph of sheer coolness: a GE hybrid diesel-electric locomotive that, just</a:t>
            </a:r>
          </a:p>
          <a:p>
            <a:r>
              <a:rPr lang="en-US" sz="1200" kern="1200" baseline="0" dirty="0" smtClean="0">
                <a:solidFill>
                  <a:schemeClr val="tx1"/>
                </a:solidFill>
                <a:latin typeface="+mn-lt"/>
                <a:ea typeface="ＭＳ Ｐゴシック" charset="-128"/>
                <a:cs typeface="ＭＳ Ｐゴシック" charset="-128"/>
              </a:rPr>
              <a:t>like a </a:t>
            </a:r>
            <a:r>
              <a:rPr lang="en-US" sz="1200" kern="1200" baseline="0" dirty="0" err="1" smtClean="0">
                <a:solidFill>
                  <a:schemeClr val="tx1"/>
                </a:solidFill>
                <a:latin typeface="+mn-lt"/>
                <a:ea typeface="ＭＳ Ｐゴシック" charset="-128"/>
                <a:cs typeface="ＭＳ Ｐゴシック" charset="-128"/>
              </a:rPr>
              <a:t>Prius</a:t>
            </a:r>
            <a:r>
              <a:rPr lang="en-US" sz="1200" kern="1200" baseline="0" dirty="0" smtClean="0">
                <a:solidFill>
                  <a:schemeClr val="tx1"/>
                </a:solidFill>
                <a:latin typeface="+mn-lt"/>
                <a:ea typeface="ＭＳ Ｐゴシック" charset="-128"/>
                <a:cs typeface="ＭＳ Ｐゴシック" charset="-128"/>
              </a:rPr>
              <a:t>, captures energy from braking and will reduce fuel consumption by 15 percent and</a:t>
            </a:r>
          </a:p>
          <a:p>
            <a:r>
              <a:rPr lang="en-US" sz="1200" kern="1200" baseline="0" dirty="0" smtClean="0">
                <a:solidFill>
                  <a:schemeClr val="tx1"/>
                </a:solidFill>
                <a:latin typeface="+mn-lt"/>
                <a:ea typeface="ＭＳ Ｐゴシック" charset="-128"/>
                <a:cs typeface="ＭＳ Ｐゴシック" charset="-128"/>
              </a:rPr>
              <a:t>emissions by as much as 50 percent compared to most locomotives in use today.</a:t>
            </a:r>
            <a:endParaRPr lang="en-US" dirty="0" smtClean="0"/>
          </a:p>
        </p:txBody>
      </p:sp>
      <p:sp>
        <p:nvSpPr>
          <p:cNvPr id="60420" name="Slide Number Placeholder 3"/>
          <p:cNvSpPr>
            <a:spLocks noGrp="1"/>
          </p:cNvSpPr>
          <p:nvPr>
            <p:ph type="sldNum" sz="quarter" idx="5"/>
          </p:nvPr>
        </p:nvSpPr>
        <p:spPr bwMode="auto">
          <a:noFill/>
          <a:ln>
            <a:miter lim="800000"/>
            <a:headEnd/>
            <a:tailEnd/>
          </a:ln>
        </p:spPr>
        <p:txBody>
          <a:bodyPr/>
          <a:lstStyle/>
          <a:p>
            <a:fld id="{A54A4F43-B525-4621-ACB4-CAD67C69F74F}"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a:lstStyle/>
          <a:p>
            <a:r>
              <a:rPr lang="en-US" b="1" dirty="0" smtClean="0"/>
              <a:t>Note to Instructor</a:t>
            </a:r>
          </a:p>
          <a:p>
            <a:endParaRPr lang="en-US" b="1" dirty="0" smtClean="0"/>
          </a:p>
          <a:p>
            <a:r>
              <a:rPr lang="en-US" b="1" dirty="0" smtClean="0"/>
              <a:t>Discussion Question</a:t>
            </a:r>
          </a:p>
          <a:p>
            <a:r>
              <a:rPr lang="en-US" i="1" dirty="0" smtClean="0"/>
              <a:t>Ask students what changes they have seen in technology in the past four years including medical products, communications, and media.</a:t>
            </a:r>
          </a:p>
          <a:p>
            <a:r>
              <a:rPr lang="en-US" i="1" dirty="0" smtClean="0"/>
              <a:t> </a:t>
            </a:r>
          </a:p>
          <a:p>
            <a:r>
              <a:rPr lang="en-US" dirty="0" smtClean="0"/>
              <a:t>They will most likely talk about the use of artificial organs and stem cell research, the growth of PDA’s like the iPod, and the use of new media products including DVR or TiVo.</a:t>
            </a:r>
          </a:p>
          <a:p>
            <a:endParaRPr lang="en-US" dirty="0" smtClean="0"/>
          </a:p>
        </p:txBody>
      </p:sp>
      <p:sp>
        <p:nvSpPr>
          <p:cNvPr id="62468" name="Slide Number Placeholder 3"/>
          <p:cNvSpPr>
            <a:spLocks noGrp="1"/>
          </p:cNvSpPr>
          <p:nvPr>
            <p:ph type="sldNum" sz="quarter" idx="5"/>
          </p:nvPr>
        </p:nvSpPr>
        <p:spPr bwMode="auto">
          <a:noFill/>
          <a:ln>
            <a:miter lim="800000"/>
            <a:headEnd/>
            <a:tailEnd/>
          </a:ln>
        </p:spPr>
        <p:txBody>
          <a:bodyPr/>
          <a:lstStyle/>
          <a:p>
            <a:fld id="{23E71EF8-35FD-409E-BEC4-C455FD2A7A2C}"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endParaRPr lang="en-US" smtClean="0"/>
          </a:p>
        </p:txBody>
      </p:sp>
      <p:sp>
        <p:nvSpPr>
          <p:cNvPr id="13316" name="Slide Number Placeholder 3"/>
          <p:cNvSpPr>
            <a:spLocks noGrp="1"/>
          </p:cNvSpPr>
          <p:nvPr>
            <p:ph type="sldNum" sz="quarter" idx="5"/>
          </p:nvPr>
        </p:nvSpPr>
        <p:spPr bwMode="auto">
          <a:noFill/>
          <a:ln>
            <a:miter lim="800000"/>
            <a:headEnd/>
            <a:tailEnd/>
          </a:ln>
        </p:spPr>
        <p:txBody>
          <a:bodyPr/>
          <a:lstStyle/>
          <a:p>
            <a:fld id="{E8689EA1-DC13-4CAA-BD3C-A5D35F62D8FE}"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a:lstStyle/>
          <a:p>
            <a:endParaRPr lang="en-US" smtClean="0"/>
          </a:p>
        </p:txBody>
      </p:sp>
      <p:sp>
        <p:nvSpPr>
          <p:cNvPr id="64516" name="Slide Number Placeholder 3"/>
          <p:cNvSpPr>
            <a:spLocks noGrp="1"/>
          </p:cNvSpPr>
          <p:nvPr>
            <p:ph type="sldNum" sz="quarter" idx="5"/>
          </p:nvPr>
        </p:nvSpPr>
        <p:spPr bwMode="auto">
          <a:noFill/>
          <a:ln>
            <a:miter lim="800000"/>
            <a:headEnd/>
            <a:tailEnd/>
          </a:ln>
        </p:spPr>
        <p:txBody>
          <a:bodyPr/>
          <a:lstStyle/>
          <a:p>
            <a:fld id="{44A05C43-1018-4AEF-AEB1-9D5C4DF73E99}"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a:lstStyle/>
          <a:p>
            <a:r>
              <a:rPr lang="en-US" sz="1200" kern="1200" baseline="0" dirty="0" smtClean="0">
                <a:solidFill>
                  <a:schemeClr val="tx1"/>
                </a:solidFill>
                <a:latin typeface="+mn-lt"/>
                <a:ea typeface="ＭＳ Ｐゴシック" charset="-128"/>
                <a:cs typeface="ＭＳ Ｐゴシック" charset="-128"/>
              </a:rPr>
              <a:t>Cultural factors strongly</a:t>
            </a:r>
          </a:p>
          <a:p>
            <a:r>
              <a:rPr lang="en-US" sz="1200" kern="1200" baseline="0" dirty="0" smtClean="0">
                <a:solidFill>
                  <a:schemeClr val="tx1"/>
                </a:solidFill>
                <a:latin typeface="+mn-lt"/>
                <a:ea typeface="ＭＳ Ｐゴシック" charset="-128"/>
                <a:cs typeface="ＭＳ Ｐゴシック" charset="-128"/>
              </a:rPr>
              <a:t>affect how people think</a:t>
            </a:r>
          </a:p>
          <a:p>
            <a:r>
              <a:rPr lang="en-US" sz="1200" kern="1200" baseline="0" dirty="0" smtClean="0">
                <a:solidFill>
                  <a:schemeClr val="tx1"/>
                </a:solidFill>
                <a:latin typeface="+mn-lt"/>
                <a:ea typeface="ＭＳ Ｐゴシック" charset="-128"/>
                <a:cs typeface="ＭＳ Ｐゴシック" charset="-128"/>
              </a:rPr>
              <a:t>and how they consume. So marketers</a:t>
            </a:r>
          </a:p>
          <a:p>
            <a:r>
              <a:rPr lang="en-US" sz="1200" kern="1200" baseline="0" dirty="0" smtClean="0">
                <a:solidFill>
                  <a:schemeClr val="tx1"/>
                </a:solidFill>
                <a:latin typeface="+mn-lt"/>
                <a:ea typeface="ＭＳ Ｐゴシック" charset="-128"/>
                <a:cs typeface="ＭＳ Ｐゴシック" charset="-128"/>
              </a:rPr>
              <a:t>are keenly interested in the cultural</a:t>
            </a:r>
            <a:endParaRPr lang="en-US" dirty="0" smtClean="0"/>
          </a:p>
        </p:txBody>
      </p:sp>
      <p:sp>
        <p:nvSpPr>
          <p:cNvPr id="68612" name="Slide Number Placeholder 3"/>
          <p:cNvSpPr>
            <a:spLocks noGrp="1"/>
          </p:cNvSpPr>
          <p:nvPr>
            <p:ph type="sldNum" sz="quarter" idx="5"/>
          </p:nvPr>
        </p:nvSpPr>
        <p:spPr bwMode="auto">
          <a:noFill/>
          <a:ln>
            <a:miter lim="800000"/>
            <a:headEnd/>
            <a:tailEnd/>
          </a:ln>
        </p:spPr>
        <p:txBody>
          <a:bodyPr/>
          <a:lstStyle/>
          <a:p>
            <a:fld id="{F75E4BB4-D095-49D9-BFEB-052221647464}"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a:lstStyle/>
          <a:p>
            <a:endParaRPr lang="en-US" smtClean="0"/>
          </a:p>
        </p:txBody>
      </p:sp>
      <p:sp>
        <p:nvSpPr>
          <p:cNvPr id="70660" name="Slide Number Placeholder 3"/>
          <p:cNvSpPr>
            <a:spLocks noGrp="1"/>
          </p:cNvSpPr>
          <p:nvPr>
            <p:ph type="sldNum" sz="quarter" idx="5"/>
          </p:nvPr>
        </p:nvSpPr>
        <p:spPr bwMode="auto">
          <a:noFill/>
          <a:ln>
            <a:miter lim="800000"/>
            <a:headEnd/>
            <a:tailEnd/>
          </a:ln>
        </p:spPr>
        <p:txBody>
          <a:bodyPr/>
          <a:lstStyle/>
          <a:p>
            <a:fld id="{4A35B68A-34C1-4F49-8254-68FEEE4CA60D}"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a:lstStyle/>
          <a:p>
            <a:r>
              <a:rPr lang="en-US" sz="1200" kern="1200" baseline="0" dirty="0" smtClean="0">
                <a:solidFill>
                  <a:schemeClr val="tx1"/>
                </a:solidFill>
                <a:latin typeface="+mn-lt"/>
                <a:ea typeface="ＭＳ Ｐゴシック" charset="-128"/>
                <a:cs typeface="ＭＳ Ｐゴシック" charset="-128"/>
              </a:rPr>
              <a:t>Rather than simply</a:t>
            </a:r>
          </a:p>
          <a:p>
            <a:r>
              <a:rPr lang="en-US" sz="1200" kern="1200" baseline="0" dirty="0" smtClean="0">
                <a:solidFill>
                  <a:schemeClr val="tx1"/>
                </a:solidFill>
                <a:latin typeface="+mn-lt"/>
                <a:ea typeface="ＭＳ Ｐゴシック" charset="-128"/>
                <a:cs typeface="ＭＳ Ｐゴシック" charset="-128"/>
              </a:rPr>
              <a:t>watching and reacting,</a:t>
            </a:r>
          </a:p>
          <a:p>
            <a:r>
              <a:rPr lang="en-US" sz="1200" kern="1200" baseline="0" dirty="0" smtClean="0">
                <a:solidFill>
                  <a:schemeClr val="tx1"/>
                </a:solidFill>
                <a:latin typeface="+mn-lt"/>
                <a:ea typeface="ＭＳ Ｐゴシック" charset="-128"/>
                <a:cs typeface="ＭＳ Ｐゴシック" charset="-128"/>
              </a:rPr>
              <a:t>companies should take proactive steps</a:t>
            </a:r>
          </a:p>
          <a:p>
            <a:r>
              <a:rPr lang="en-US" sz="1200" kern="1200" baseline="0" dirty="0" smtClean="0">
                <a:solidFill>
                  <a:schemeClr val="tx1"/>
                </a:solidFill>
                <a:latin typeface="+mn-lt"/>
                <a:ea typeface="ＭＳ Ｐゴシック" charset="-128"/>
                <a:cs typeface="ＭＳ Ｐゴシック" charset="-128"/>
              </a:rPr>
              <a:t>with respect to the marketing</a:t>
            </a:r>
          </a:p>
          <a:p>
            <a:r>
              <a:rPr lang="en-US" sz="1200" kern="1200" baseline="0" dirty="0" smtClean="0">
                <a:solidFill>
                  <a:schemeClr val="tx1"/>
                </a:solidFill>
                <a:latin typeface="+mn-lt"/>
                <a:ea typeface="ＭＳ Ｐゴシック" charset="-128"/>
                <a:cs typeface="ＭＳ Ｐゴシック" charset="-128"/>
              </a:rPr>
              <a:t>environment.</a:t>
            </a:r>
            <a:endParaRPr lang="en-US" dirty="0" smtClean="0"/>
          </a:p>
        </p:txBody>
      </p:sp>
      <p:sp>
        <p:nvSpPr>
          <p:cNvPr id="78852" name="Slide Number Placeholder 3"/>
          <p:cNvSpPr>
            <a:spLocks noGrp="1"/>
          </p:cNvSpPr>
          <p:nvPr>
            <p:ph type="sldNum" sz="quarter" idx="5"/>
          </p:nvPr>
        </p:nvSpPr>
        <p:spPr bwMode="auto">
          <a:noFill/>
          <a:ln>
            <a:miter lim="800000"/>
            <a:headEnd/>
            <a:tailEnd/>
          </a:ln>
        </p:spPr>
        <p:txBody>
          <a:bodyPr/>
          <a:lstStyle/>
          <a:p>
            <a:fld id="{44DD876E-5042-480D-BA50-B22AF081993A}" type="slidenum">
              <a:rPr lang="en-US"/>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endParaRPr lang="en-US" smtClean="0"/>
          </a:p>
        </p:txBody>
      </p:sp>
      <p:sp>
        <p:nvSpPr>
          <p:cNvPr id="15364" name="Slide Number Placeholder 3"/>
          <p:cNvSpPr>
            <a:spLocks noGrp="1"/>
          </p:cNvSpPr>
          <p:nvPr>
            <p:ph type="sldNum" sz="quarter" idx="5"/>
          </p:nvPr>
        </p:nvSpPr>
        <p:spPr bwMode="auto">
          <a:noFill/>
          <a:ln>
            <a:miter lim="800000"/>
            <a:headEnd/>
            <a:tailEnd/>
          </a:ln>
        </p:spPr>
        <p:txBody>
          <a:bodyPr/>
          <a:lstStyle/>
          <a:p>
            <a:fld id="{9B09F11F-6657-46A7-B5E8-313BD57975BE}"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endParaRPr lang="en-US" smtClean="0"/>
          </a:p>
        </p:txBody>
      </p:sp>
      <p:sp>
        <p:nvSpPr>
          <p:cNvPr id="17412" name="Slide Number Placeholder 3"/>
          <p:cNvSpPr>
            <a:spLocks noGrp="1"/>
          </p:cNvSpPr>
          <p:nvPr>
            <p:ph type="sldNum" sz="quarter" idx="5"/>
          </p:nvPr>
        </p:nvSpPr>
        <p:spPr bwMode="auto">
          <a:noFill/>
          <a:ln>
            <a:miter lim="800000"/>
            <a:headEnd/>
            <a:tailEnd/>
          </a:ln>
        </p:spPr>
        <p:txBody>
          <a:bodyPr/>
          <a:lstStyle/>
          <a:p>
            <a:fld id="{F22A39EB-9B77-453B-B02C-45F4C9E59759}"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a:lstStyle/>
          <a:p>
            <a:endParaRPr lang="en-US" smtClean="0"/>
          </a:p>
        </p:txBody>
      </p:sp>
      <p:sp>
        <p:nvSpPr>
          <p:cNvPr id="19460" name="Slide Number Placeholder 3"/>
          <p:cNvSpPr>
            <a:spLocks noGrp="1"/>
          </p:cNvSpPr>
          <p:nvPr>
            <p:ph type="sldNum" sz="quarter" idx="5"/>
          </p:nvPr>
        </p:nvSpPr>
        <p:spPr bwMode="auto">
          <a:noFill/>
          <a:ln>
            <a:miter lim="800000"/>
            <a:headEnd/>
            <a:tailEnd/>
          </a:ln>
        </p:spPr>
        <p:txBody>
          <a:bodyPr/>
          <a:lstStyle/>
          <a:p>
            <a:fld id="{5C8EF47B-B40E-43E6-91E1-93259CB0AEBB}"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r>
              <a:rPr lang="en-US" b="1" dirty="0" smtClean="0"/>
              <a:t>Note to Instructor</a:t>
            </a:r>
          </a:p>
          <a:p>
            <a:endParaRPr lang="en-US" b="1" dirty="0" smtClean="0"/>
          </a:p>
          <a:p>
            <a:r>
              <a:rPr lang="en-US" b="1" dirty="0" smtClean="0"/>
              <a:t>Discussion Questions</a:t>
            </a:r>
          </a:p>
          <a:p>
            <a:pPr>
              <a:buFontTx/>
              <a:buChar char="•"/>
            </a:pPr>
            <a:r>
              <a:rPr lang="en-US" i="1" dirty="0" smtClean="0"/>
              <a:t>What types of collaboration do there need to be between the departments? </a:t>
            </a:r>
          </a:p>
          <a:p>
            <a:pPr>
              <a:buFontTx/>
              <a:buChar char="•"/>
            </a:pPr>
            <a:r>
              <a:rPr lang="en-US" i="1" dirty="0" smtClean="0"/>
              <a:t>How might projects be integrated between marketing and finance? </a:t>
            </a:r>
          </a:p>
          <a:p>
            <a:pPr>
              <a:buFontTx/>
              <a:buChar char="•"/>
            </a:pPr>
            <a:r>
              <a:rPr lang="en-US" i="1" dirty="0" smtClean="0"/>
              <a:t>How might projects be integrated between marketing and information systems?</a:t>
            </a:r>
          </a:p>
          <a:p>
            <a:endParaRPr lang="en-US" i="1" dirty="0" smtClean="0"/>
          </a:p>
          <a:p>
            <a:r>
              <a:rPr lang="en-US" dirty="0" smtClean="0"/>
              <a:t>This question on finance could lead to a discussion about budgeting for marketing. The collaboration between marketing and IS could lead to discussions of market research, ordering systems, and customer relationship management systems.</a:t>
            </a:r>
          </a:p>
        </p:txBody>
      </p:sp>
      <p:sp>
        <p:nvSpPr>
          <p:cNvPr id="21508" name="Slide Number Placeholder 3"/>
          <p:cNvSpPr>
            <a:spLocks noGrp="1"/>
          </p:cNvSpPr>
          <p:nvPr>
            <p:ph type="sldNum" sz="quarter" idx="5"/>
          </p:nvPr>
        </p:nvSpPr>
        <p:spPr bwMode="auto">
          <a:noFill/>
          <a:ln>
            <a:miter lim="800000"/>
            <a:headEnd/>
            <a:tailEnd/>
          </a:ln>
        </p:spPr>
        <p:txBody>
          <a:bodyPr/>
          <a:lstStyle/>
          <a:p>
            <a:fld id="{CA8F139C-33E4-46E3-A6AE-2C0BA88906B6}"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endParaRPr lang="en-US" smtClean="0"/>
          </a:p>
        </p:txBody>
      </p:sp>
      <p:sp>
        <p:nvSpPr>
          <p:cNvPr id="23556" name="Slide Number Placeholder 3"/>
          <p:cNvSpPr>
            <a:spLocks noGrp="1"/>
          </p:cNvSpPr>
          <p:nvPr>
            <p:ph type="sldNum" sz="quarter" idx="5"/>
          </p:nvPr>
        </p:nvSpPr>
        <p:spPr bwMode="auto">
          <a:noFill/>
          <a:ln>
            <a:miter lim="800000"/>
            <a:headEnd/>
            <a:tailEnd/>
          </a:ln>
        </p:spPr>
        <p:txBody>
          <a:bodyPr/>
          <a:lstStyle/>
          <a:p>
            <a:fld id="{27FC080A-36EB-41D7-BDA6-121931BD4219}"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r>
              <a:rPr lang="en-US" b="1" smtClean="0"/>
              <a:t>Note to Instructor</a:t>
            </a:r>
          </a:p>
          <a:p>
            <a:r>
              <a:rPr lang="en-US" smtClean="0"/>
              <a:t>The text explains how Coke delivers value for their marketing intermediaries:</a:t>
            </a:r>
          </a:p>
          <a:p>
            <a:pPr lvl="1"/>
            <a:r>
              <a:rPr lang="en-US" smtClean="0"/>
              <a:t>They understand each retailer partner’s business</a:t>
            </a:r>
          </a:p>
          <a:p>
            <a:pPr lvl="1"/>
            <a:r>
              <a:rPr lang="en-US" smtClean="0"/>
              <a:t>The conduct consumer research and share with partners</a:t>
            </a:r>
          </a:p>
          <a:p>
            <a:pPr lvl="1"/>
            <a:r>
              <a:rPr lang="en-US" smtClean="0"/>
              <a:t>They develop marketing programs and merchandising for partners</a:t>
            </a:r>
          </a:p>
          <a:p>
            <a:endParaRPr lang="en-US" i="1" smtClean="0"/>
          </a:p>
        </p:txBody>
      </p:sp>
      <p:sp>
        <p:nvSpPr>
          <p:cNvPr id="25604" name="Slide Number Placeholder 3"/>
          <p:cNvSpPr>
            <a:spLocks noGrp="1"/>
          </p:cNvSpPr>
          <p:nvPr>
            <p:ph type="sldNum" sz="quarter" idx="5"/>
          </p:nvPr>
        </p:nvSpPr>
        <p:spPr bwMode="auto">
          <a:noFill/>
          <a:ln>
            <a:miter lim="800000"/>
            <a:headEnd/>
            <a:tailEnd/>
          </a:ln>
        </p:spPr>
        <p:txBody>
          <a:bodyPr/>
          <a:lstStyle/>
          <a:p>
            <a:fld id="{3AE8471A-A0DA-47D1-82AD-9A2CA40C2D7B}"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r>
              <a:rPr lang="en-US" sz="1200" i="1" kern="1200" baseline="0" dirty="0" smtClean="0">
                <a:solidFill>
                  <a:schemeClr val="tx1"/>
                </a:solidFill>
                <a:latin typeface="+mn-lt"/>
                <a:ea typeface="ＭＳ Ｐゴシック" charset="-128"/>
                <a:cs typeface="ＭＳ Ｐゴシック" charset="-128"/>
              </a:rPr>
              <a:t>Resellers are distribution channel firms that help the company</a:t>
            </a:r>
          </a:p>
          <a:p>
            <a:r>
              <a:rPr lang="en-US" sz="1200" kern="1200" baseline="0" dirty="0" smtClean="0">
                <a:solidFill>
                  <a:schemeClr val="tx1"/>
                </a:solidFill>
                <a:latin typeface="+mn-lt"/>
                <a:ea typeface="ＭＳ Ｐゴシック" charset="-128"/>
                <a:cs typeface="ＭＳ Ｐゴシック" charset="-128"/>
              </a:rPr>
              <a:t>find customers or make sales to them.</a:t>
            </a:r>
          </a:p>
          <a:p>
            <a:r>
              <a:rPr lang="en-US" sz="1200" i="1" kern="1200" baseline="0" dirty="0" smtClean="0">
                <a:solidFill>
                  <a:schemeClr val="tx1"/>
                </a:solidFill>
                <a:latin typeface="+mn-lt"/>
                <a:ea typeface="ＭＳ Ｐゴシック" charset="-128"/>
                <a:cs typeface="ＭＳ Ｐゴシック" charset="-128"/>
              </a:rPr>
              <a:t>Physical distribution firms help the company stock and move goods from their points of</a:t>
            </a:r>
          </a:p>
          <a:p>
            <a:r>
              <a:rPr lang="en-US" sz="1200" kern="1200" baseline="0" dirty="0" smtClean="0">
                <a:solidFill>
                  <a:schemeClr val="tx1"/>
                </a:solidFill>
                <a:latin typeface="+mn-lt"/>
                <a:ea typeface="ＭＳ Ｐゴシック" charset="-128"/>
                <a:cs typeface="ＭＳ Ｐゴシック" charset="-128"/>
              </a:rPr>
              <a:t>origin to their destinations. </a:t>
            </a:r>
          </a:p>
          <a:p>
            <a:r>
              <a:rPr lang="en-US" sz="1200" i="1" kern="1200" baseline="0" dirty="0" smtClean="0">
                <a:solidFill>
                  <a:schemeClr val="tx1"/>
                </a:solidFill>
                <a:latin typeface="+mn-lt"/>
                <a:ea typeface="ＭＳ Ｐゴシック" charset="-128"/>
                <a:cs typeface="ＭＳ Ｐゴシック" charset="-128"/>
              </a:rPr>
              <a:t>Marketing services agencies are the marketing research firms, advertising</a:t>
            </a:r>
          </a:p>
          <a:p>
            <a:r>
              <a:rPr lang="en-US" sz="1200" kern="1200" baseline="0" dirty="0" smtClean="0">
                <a:solidFill>
                  <a:schemeClr val="tx1"/>
                </a:solidFill>
                <a:latin typeface="+mn-lt"/>
                <a:ea typeface="ＭＳ Ｐゴシック" charset="-128"/>
                <a:cs typeface="ＭＳ Ｐゴシック" charset="-128"/>
              </a:rPr>
              <a:t>agencies, media firms, and marketing consulting firms that help the company target and</a:t>
            </a:r>
          </a:p>
          <a:p>
            <a:r>
              <a:rPr lang="en-US" sz="1200" kern="1200" baseline="0" dirty="0" smtClean="0">
                <a:solidFill>
                  <a:schemeClr val="tx1"/>
                </a:solidFill>
                <a:latin typeface="+mn-lt"/>
                <a:ea typeface="ＭＳ Ｐゴシック" charset="-128"/>
                <a:cs typeface="ＭＳ Ｐゴシック" charset="-128"/>
              </a:rPr>
              <a:t>promote its products to the right markets. </a:t>
            </a:r>
          </a:p>
          <a:p>
            <a:r>
              <a:rPr lang="en-US" sz="1200" i="1" kern="1200" baseline="0" dirty="0" smtClean="0">
                <a:solidFill>
                  <a:schemeClr val="tx1"/>
                </a:solidFill>
                <a:latin typeface="+mn-lt"/>
                <a:ea typeface="ＭＳ Ｐゴシック" charset="-128"/>
                <a:cs typeface="ＭＳ Ｐゴシック" charset="-128"/>
              </a:rPr>
              <a:t>Financial intermediaries include banks, credit companies,</a:t>
            </a:r>
          </a:p>
          <a:p>
            <a:r>
              <a:rPr lang="en-US" sz="1200" kern="1200" baseline="0" dirty="0" smtClean="0">
                <a:solidFill>
                  <a:schemeClr val="tx1"/>
                </a:solidFill>
                <a:latin typeface="+mn-lt"/>
                <a:ea typeface="ＭＳ Ｐゴシック" charset="-128"/>
                <a:cs typeface="ＭＳ Ｐゴシック" charset="-128"/>
              </a:rPr>
              <a:t>insurance companies, and other businesses that help finance transactions</a:t>
            </a:r>
          </a:p>
          <a:p>
            <a:r>
              <a:rPr lang="en-US" sz="1200" kern="1200" baseline="0" dirty="0" smtClean="0">
                <a:solidFill>
                  <a:schemeClr val="tx1"/>
                </a:solidFill>
                <a:latin typeface="+mn-lt"/>
                <a:ea typeface="ＭＳ Ｐゴシック" charset="-128"/>
                <a:cs typeface="ＭＳ Ｐゴシック" charset="-128"/>
              </a:rPr>
              <a:t>or insure against the risks associated with the buying and selling of goods.</a:t>
            </a:r>
            <a:endParaRPr lang="en-US" i="1" dirty="0" smtClean="0"/>
          </a:p>
        </p:txBody>
      </p:sp>
      <p:sp>
        <p:nvSpPr>
          <p:cNvPr id="27652" name="Slide Number Placeholder 3"/>
          <p:cNvSpPr>
            <a:spLocks noGrp="1"/>
          </p:cNvSpPr>
          <p:nvPr>
            <p:ph type="sldNum" sz="quarter" idx="5"/>
          </p:nvPr>
        </p:nvSpPr>
        <p:spPr bwMode="auto">
          <a:noFill/>
          <a:ln>
            <a:miter lim="800000"/>
            <a:headEnd/>
            <a:tailEnd/>
          </a:ln>
        </p:spPr>
        <p:txBody>
          <a:bodyPr/>
          <a:lstStyle/>
          <a:p>
            <a:fld id="{7B87D624-BC2A-4888-A93F-05210ED5043B}"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chemeClr val="tx1"/>
                </a:solidFill>
                <a:cs typeface="Tahoma" charset="0"/>
              </a:rPr>
              <a:t>1-  </a:t>
            </a:r>
            <a:fld id="{7A03680B-DFD9-4831-922E-CCF3EB9C1C48}" type="slidenum">
              <a:rPr lang="en-US" sz="1600" b="1">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 </a:t>
            </a:r>
            <a:r>
              <a:rPr lang="en-US" sz="1400" b="1" dirty="0">
                <a:solidFill>
                  <a:srgbClr val="A6A6A6"/>
                </a:solidFill>
                <a:cs typeface="Tahoma" charset="0"/>
              </a:rPr>
              <a:t>Pearson 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sp>
        <p:nvSpPr>
          <p:cNvPr id="2" name="Title 1"/>
          <p:cNvSpPr>
            <a:spLocks noGrp="1"/>
          </p:cNvSpPr>
          <p:nvPr>
            <p:ph type="ctrTitle"/>
          </p:nvPr>
        </p:nvSpPr>
        <p:spPr>
          <a:xfrm>
            <a:off x="304800" y="2797175"/>
            <a:ext cx="7162800" cy="1470025"/>
          </a:xfrm>
        </p:spPr>
        <p:txBody>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1026" name="Picture 2"/>
          <p:cNvPicPr>
            <a:picLocks noChangeAspect="1" noChangeArrowheads="1"/>
          </p:cNvPicPr>
          <p:nvPr userDrawn="1"/>
        </p:nvPicPr>
        <p:blipFill>
          <a:blip r:embed="rId2" cstate="print"/>
          <a:srcRect/>
          <a:stretch>
            <a:fillRect/>
          </a:stretch>
        </p:blipFill>
        <p:spPr bwMode="auto">
          <a:xfrm>
            <a:off x="0" y="609600"/>
            <a:ext cx="3200400" cy="2661737"/>
          </a:xfrm>
          <a:prstGeom prst="rect">
            <a:avLst/>
          </a:prstGeom>
          <a:noFill/>
          <a:ln w="9525">
            <a:noFill/>
            <a:miter lim="800000"/>
            <a:headEnd/>
            <a:tailEnd/>
          </a:ln>
        </p:spPr>
      </p:pic>
      <p:sp>
        <p:nvSpPr>
          <p:cNvPr id="10" name="Rectangle 9"/>
          <p:cNvSpPr/>
          <p:nvPr userDrawn="1"/>
        </p:nvSpPr>
        <p:spPr>
          <a:xfrm>
            <a:off x="2971800" y="1143000"/>
            <a:ext cx="2667000" cy="954107"/>
          </a:xfrm>
          <a:prstGeom prst="rect">
            <a:avLst/>
          </a:prstGeom>
        </p:spPr>
        <p:txBody>
          <a:bodyPr wrap="square">
            <a:spAutoFit/>
          </a:bodyPr>
          <a:lstStyle/>
          <a:p>
            <a:r>
              <a:rPr lang="en-US" sz="2800" i="1" baseline="0" dirty="0" err="1" smtClean="0">
                <a:solidFill>
                  <a:srgbClr val="EC0000"/>
                </a:solidFill>
                <a:latin typeface="FrutigerLTStd-LightItalic"/>
              </a:rPr>
              <a:t>i</a:t>
            </a:r>
            <a:r>
              <a:rPr lang="en-US" sz="2800" i="1" baseline="0" dirty="0" smtClean="0">
                <a:solidFill>
                  <a:srgbClr val="EC0000"/>
                </a:solidFill>
                <a:latin typeface="FrutigerLTStd-LightItalic"/>
              </a:rPr>
              <a:t> t ’s good  and </a:t>
            </a:r>
          </a:p>
          <a:p>
            <a:r>
              <a:rPr lang="en-US" sz="2800" i="1" baseline="0" dirty="0" smtClean="0">
                <a:solidFill>
                  <a:srgbClr val="EC0000"/>
                </a:solidFill>
                <a:latin typeface="FrutigerLTStd-LightItalic"/>
              </a:rPr>
              <a:t>good for you</a:t>
            </a:r>
            <a:endParaRPr lang="en-US" sz="2800" dirty="0"/>
          </a:p>
        </p:txBody>
      </p:sp>
    </p:spTree>
  </p:cSld>
  <p:clrMapOvr>
    <a:masterClrMapping/>
  </p:clrMapOvr>
  <p:transition>
    <p:pull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rgbClr val="C00000"/>
                </a:solidFill>
                <a:cs typeface="Tahoma" charset="0"/>
              </a:rPr>
              <a:t> </a:t>
            </a:r>
            <a:r>
              <a:rPr lang="en-US" sz="1600" b="1" dirty="0" smtClean="0">
                <a:solidFill>
                  <a:schemeClr val="tx1"/>
                </a:solidFill>
                <a:cs typeface="Tahoma" charset="0"/>
              </a:rPr>
              <a:t>3- </a:t>
            </a:r>
            <a:fld id="{F53D3C1B-1C88-4A4C-B812-E5325A7D7C17}" type="slidenum">
              <a:rPr lang="en-US" sz="1600" b="1"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a:t>
            </a:r>
            <a:r>
              <a:rPr lang="en-US" sz="1400" b="1" baseline="0" dirty="0" smtClean="0">
                <a:solidFill>
                  <a:srgbClr val="A6A6A6"/>
                </a:solidFill>
                <a:cs typeface="Tahoma" charset="0"/>
              </a:rPr>
              <a:t> </a:t>
            </a:r>
            <a:r>
              <a:rPr lang="en-US" sz="1400" b="1" dirty="0" smtClean="0">
                <a:solidFill>
                  <a:srgbClr val="A6A6A6"/>
                </a:solidFill>
                <a:cs typeface="Tahoma" charset="0"/>
              </a:rPr>
              <a:t>Pearson </a:t>
            </a:r>
            <a:r>
              <a:rPr lang="en-US" sz="1400" b="1" dirty="0">
                <a:solidFill>
                  <a:srgbClr val="A6A6A6"/>
                </a:solidFill>
                <a:cs typeface="Tahoma" charset="0"/>
              </a:rPr>
              <a:t>Education, Inc.  </a:t>
            </a:r>
            <a:r>
              <a:rPr lang="en-US" sz="1400" b="1" dirty="0" smtClean="0">
                <a:solidFill>
                  <a:srgbClr val="A6A6A6"/>
                </a:solidFill>
                <a:cs typeface="Tahoma" charset="0"/>
              </a:rPr>
              <a:t>Publishing </a:t>
            </a:r>
            <a:r>
              <a:rPr lang="en-US" sz="1400" b="1" dirty="0">
                <a:solidFill>
                  <a:srgbClr val="A6A6A6"/>
                </a:solidFill>
                <a:cs typeface="Tahoma" charset="0"/>
              </a:rPr>
              <a:t>as Prentice Hall</a:t>
            </a: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7" name="Picture 2"/>
          <p:cNvPicPr>
            <a:picLocks noChangeAspect="1" noChangeArrowheads="1"/>
          </p:cNvPicPr>
          <p:nvPr userDrawn="1"/>
        </p:nvPicPr>
        <p:blipFill>
          <a:blip r:embed="rId2" cstate="print"/>
          <a:srcRect/>
          <a:stretch>
            <a:fillRect/>
          </a:stretch>
        </p:blipFill>
        <p:spPr bwMode="auto">
          <a:xfrm>
            <a:off x="0" y="609600"/>
            <a:ext cx="3200400" cy="2661737"/>
          </a:xfrm>
          <a:prstGeom prst="rect">
            <a:avLst/>
          </a:prstGeom>
          <a:noFill/>
          <a:ln w="9525">
            <a:noFill/>
            <a:miter lim="800000"/>
            <a:headEnd/>
            <a:tailEnd/>
          </a:ln>
        </p:spPr>
      </p:pic>
      <p:sp>
        <p:nvSpPr>
          <p:cNvPr id="8" name="Rectangle 7"/>
          <p:cNvSpPr/>
          <p:nvPr userDrawn="1"/>
        </p:nvSpPr>
        <p:spPr>
          <a:xfrm>
            <a:off x="2971800" y="1143000"/>
            <a:ext cx="2667000" cy="954107"/>
          </a:xfrm>
          <a:prstGeom prst="rect">
            <a:avLst/>
          </a:prstGeom>
        </p:spPr>
        <p:txBody>
          <a:bodyPr wrap="square">
            <a:spAutoFit/>
          </a:bodyPr>
          <a:lstStyle/>
          <a:p>
            <a:r>
              <a:rPr lang="en-US" sz="2800" i="1" baseline="0" dirty="0" err="1" smtClean="0">
                <a:solidFill>
                  <a:srgbClr val="EC0000"/>
                </a:solidFill>
                <a:latin typeface="FrutigerLTStd-LightItalic"/>
              </a:rPr>
              <a:t>i</a:t>
            </a:r>
            <a:r>
              <a:rPr lang="en-US" sz="2800" i="1" baseline="0" dirty="0" smtClean="0">
                <a:solidFill>
                  <a:srgbClr val="EC0000"/>
                </a:solidFill>
                <a:latin typeface="FrutigerLTStd-LightItalic"/>
              </a:rPr>
              <a:t> t ’s good  and </a:t>
            </a:r>
          </a:p>
          <a:p>
            <a:r>
              <a:rPr lang="en-US" sz="2800" i="1" baseline="0" dirty="0" smtClean="0">
                <a:solidFill>
                  <a:srgbClr val="EC0000"/>
                </a:solidFill>
                <a:latin typeface="FrutigerLTStd-LightItalic"/>
              </a:rPr>
              <a:t>good for you</a:t>
            </a:r>
            <a:endParaRPr lang="en-US" sz="2800" dirty="0"/>
          </a:p>
        </p:txBody>
      </p:sp>
    </p:spTree>
  </p:cSld>
  <p:clrMapOvr>
    <a:masterClrMapping/>
  </p:clrMapOvr>
  <p:transition>
    <p:pull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p:pull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40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4478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Tree>
  </p:cSld>
  <p:clrMapOvr>
    <a:masterClrMapping/>
  </p:clrMapOvr>
  <p:transition>
    <p:pull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transition>
    <p:pull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transition>
    <p:pull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6002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transition>
    <p:pull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transition>
    <p:pull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chemeClr val="tx1"/>
                </a:solidFill>
                <a:cs typeface="Tahoma" charset="0"/>
              </a:rPr>
              <a:t>3-</a:t>
            </a:r>
            <a:fld id="{448794B8-1C09-409F-9B2C-3F2CE46758C3}" type="slidenum">
              <a:rPr lang="en-US" sz="1600" b="1"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8"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2012Pearson </a:t>
            </a:r>
            <a:r>
              <a:rPr lang="en-US" sz="1400" b="1" dirty="0">
                <a:solidFill>
                  <a:srgbClr val="A6A6A6"/>
                </a:solidFill>
                <a:cs typeface="Tahoma" charset="0"/>
              </a:rPr>
              <a:t>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pic>
        <p:nvPicPr>
          <p:cNvPr id="7" name="Picture 2"/>
          <p:cNvPicPr>
            <a:picLocks noChangeAspect="1" noChangeArrowheads="1"/>
          </p:cNvPicPr>
          <p:nvPr userDrawn="1"/>
        </p:nvPicPr>
        <p:blipFill>
          <a:blip r:embed="rId10" cstate="print"/>
          <a:srcRect/>
          <a:stretch>
            <a:fillRect/>
          </a:stretch>
        </p:blipFill>
        <p:spPr bwMode="auto">
          <a:xfrm>
            <a:off x="1" y="5254793"/>
            <a:ext cx="1371600" cy="114074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p:pull dir="rd"/>
  </p:transition>
  <p:hf hdr="0" ftr="0" dt="0"/>
  <p:txStyles>
    <p:titleStyle>
      <a:lvl1pPr algn="ctr" rtl="0" eaLnBrk="0" fontAlgn="base" hangingPunct="0">
        <a:spcBef>
          <a:spcPct val="0"/>
        </a:spcBef>
        <a:spcAft>
          <a:spcPct val="0"/>
        </a:spcAft>
        <a:defRPr sz="3600">
          <a:solidFill>
            <a:schemeClr val="tx1"/>
          </a:solidFill>
          <a:latin typeface="+mj-lt"/>
          <a:ea typeface="+mj-ea"/>
          <a:cs typeface="ヒラギノ角ゴ Pro W3"/>
        </a:defRPr>
      </a:lvl1pPr>
      <a:lvl2pPr algn="ctr" rtl="0" eaLnBrk="0" fontAlgn="base" hangingPunct="0">
        <a:spcBef>
          <a:spcPct val="0"/>
        </a:spcBef>
        <a:spcAft>
          <a:spcPct val="0"/>
        </a:spcAft>
        <a:defRPr sz="3600">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pg.com/en_US/products/all_products/index.shtml"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greenbiz.com/"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p:txBody>
          <a:bodyPr/>
          <a:lstStyle/>
          <a:p>
            <a:pPr eaLnBrk="1" hangingPunct="1"/>
            <a:r>
              <a:rPr lang="en-US" smtClean="0"/>
              <a:t/>
            </a:r>
            <a:br>
              <a:rPr lang="en-US" smtClean="0"/>
            </a:br>
            <a:r>
              <a:rPr lang="en-US" smtClean="0"/>
              <a:t>Chapter Three</a:t>
            </a:r>
          </a:p>
        </p:txBody>
      </p:sp>
      <p:sp>
        <p:nvSpPr>
          <p:cNvPr id="10243" name="Subtitle 3"/>
          <p:cNvSpPr>
            <a:spLocks noGrp="1"/>
          </p:cNvSpPr>
          <p:nvPr>
            <p:ph type="subTitle" idx="1"/>
          </p:nvPr>
        </p:nvSpPr>
        <p:spPr/>
        <p:txBody>
          <a:bodyPr/>
          <a:lstStyle/>
          <a:p>
            <a:r>
              <a:rPr lang="en-US" smtClean="0">
                <a:latin typeface="Calibri" charset="0"/>
              </a:rPr>
              <a:t>Analyzing the Marketing Environment</a:t>
            </a:r>
          </a:p>
        </p:txBody>
      </p:sp>
    </p:spTree>
  </p:cSld>
  <p:clrMapOvr>
    <a:masterClrMapping/>
  </p:clrMapOvr>
  <p:transition>
    <p:pull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The Company’s Microenvironment</a:t>
            </a:r>
          </a:p>
        </p:txBody>
      </p:sp>
      <p:sp>
        <p:nvSpPr>
          <p:cNvPr id="28675" name="Content Placeholder 3"/>
          <p:cNvSpPr>
            <a:spLocks noGrp="1"/>
          </p:cNvSpPr>
          <p:nvPr>
            <p:ph idx="1"/>
          </p:nvPr>
        </p:nvSpPr>
        <p:spPr>
          <a:xfrm>
            <a:off x="685800" y="2133600"/>
            <a:ext cx="7772400" cy="3962400"/>
          </a:xfrm>
        </p:spPr>
        <p:txBody>
          <a:bodyPr/>
          <a:lstStyle/>
          <a:p>
            <a:r>
              <a:rPr lang="en-US" dirty="0" smtClean="0">
                <a:latin typeface="Calibri" charset="0"/>
              </a:rPr>
              <a:t>Firms must gain strategic advantage by positioning their offerings against competitors’ offerings</a:t>
            </a:r>
          </a:p>
          <a:p>
            <a:endParaRPr lang="en-US" dirty="0" smtClean="0">
              <a:latin typeface="Calibri" charset="0"/>
            </a:endParaRPr>
          </a:p>
        </p:txBody>
      </p:sp>
      <p:sp>
        <p:nvSpPr>
          <p:cNvPr id="28676" name="Rectangle 3"/>
          <p:cNvSpPr>
            <a:spLocks noGrp="1" noChangeArrowheads="1"/>
          </p:cNvSpPr>
          <p:nvPr>
            <p:ph type="body" sz="quarter" idx="13"/>
          </p:nvPr>
        </p:nvSpPr>
        <p:spPr/>
        <p:txBody>
          <a:bodyPr/>
          <a:lstStyle/>
          <a:p>
            <a:r>
              <a:rPr lang="en-US" smtClean="0">
                <a:latin typeface="Calibri" charset="0"/>
              </a:rPr>
              <a:t>Competitors</a:t>
            </a:r>
          </a:p>
          <a:p>
            <a:endParaRPr lang="en-US" smtClean="0">
              <a:latin typeface="Calibri" charset="0"/>
            </a:endParaRPr>
          </a:p>
        </p:txBody>
      </p:sp>
      <p:pic>
        <p:nvPicPr>
          <p:cNvPr id="28677"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6705600" y="5105400"/>
            <a:ext cx="1082675" cy="1082675"/>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
            </a:r>
            <a:br>
              <a:rPr lang="en-US" smtClean="0"/>
            </a:br>
            <a:r>
              <a:rPr lang="en-US" smtClean="0"/>
              <a:t>The Company’s Microenvironment</a:t>
            </a:r>
          </a:p>
        </p:txBody>
      </p:sp>
      <p:sp>
        <p:nvSpPr>
          <p:cNvPr id="31747" name="Rectangle 3"/>
          <p:cNvSpPr>
            <a:spLocks noGrp="1" noChangeArrowheads="1"/>
          </p:cNvSpPr>
          <p:nvPr>
            <p:ph type="body" sz="quarter" idx="13"/>
          </p:nvPr>
        </p:nvSpPr>
        <p:spPr/>
        <p:txBody>
          <a:bodyPr/>
          <a:lstStyle/>
          <a:p>
            <a:r>
              <a:rPr lang="en-US" smtClean="0">
                <a:latin typeface="Calibri" charset="0"/>
              </a:rPr>
              <a:t>Publics</a:t>
            </a:r>
          </a:p>
          <a:p>
            <a:endParaRPr lang="en-US" smtClean="0">
              <a:latin typeface="Calibri" charset="0"/>
            </a:endParaRPr>
          </a:p>
        </p:txBody>
      </p:sp>
      <p:sp>
        <p:nvSpPr>
          <p:cNvPr id="30724" name="Content Placeholder 5"/>
          <p:cNvSpPr>
            <a:spLocks noGrp="1"/>
          </p:cNvSpPr>
          <p:nvPr>
            <p:ph sz="half" idx="4294967295"/>
          </p:nvPr>
        </p:nvSpPr>
        <p:spPr>
          <a:xfrm>
            <a:off x="1295400" y="1981200"/>
            <a:ext cx="4724400" cy="4343400"/>
          </a:xfrm>
        </p:spPr>
        <p:txBody>
          <a:bodyPr/>
          <a:lstStyle/>
          <a:p>
            <a:r>
              <a:rPr lang="en-US" sz="2400" dirty="0" smtClean="0">
                <a:latin typeface="Calibri" charset="0"/>
              </a:rPr>
              <a:t>Any group that has an actual or potential interest in or impact on an organization’s ability to achieve its objectives</a:t>
            </a:r>
          </a:p>
          <a:p>
            <a:pPr lvl="1"/>
            <a:r>
              <a:rPr lang="en-US" sz="2400" dirty="0" smtClean="0">
                <a:latin typeface="Calibri" charset="0"/>
              </a:rPr>
              <a:t>Financial publics</a:t>
            </a:r>
          </a:p>
          <a:p>
            <a:pPr lvl="1"/>
            <a:r>
              <a:rPr lang="en-US" sz="2400" dirty="0" smtClean="0">
                <a:latin typeface="Calibri" charset="0"/>
              </a:rPr>
              <a:t>Media publics</a:t>
            </a:r>
          </a:p>
          <a:p>
            <a:pPr lvl="1"/>
            <a:r>
              <a:rPr lang="en-US" sz="2400" dirty="0" smtClean="0">
                <a:latin typeface="Calibri" charset="0"/>
              </a:rPr>
              <a:t>Government publics</a:t>
            </a:r>
          </a:p>
          <a:p>
            <a:pPr lvl="1"/>
            <a:r>
              <a:rPr lang="en-US" sz="2400" dirty="0" smtClean="0">
                <a:latin typeface="Calibri" charset="0"/>
              </a:rPr>
              <a:t>Internal publics</a:t>
            </a:r>
          </a:p>
          <a:p>
            <a:endParaRPr lang="en-US" sz="2400" dirty="0" smtClean="0">
              <a:latin typeface="Calibri" charset="0"/>
            </a:endParaRPr>
          </a:p>
        </p:txBody>
      </p:sp>
      <p:pic>
        <p:nvPicPr>
          <p:cNvPr id="1026" name="Picture 2"/>
          <p:cNvPicPr>
            <a:picLocks noChangeAspect="1" noChangeArrowheads="1"/>
          </p:cNvPicPr>
          <p:nvPr/>
        </p:nvPicPr>
        <p:blipFill>
          <a:blip r:embed="rId3" cstate="print"/>
          <a:srcRect/>
          <a:stretch>
            <a:fillRect/>
          </a:stretch>
        </p:blipFill>
        <p:spPr bwMode="auto">
          <a:xfrm>
            <a:off x="4648200" y="3429000"/>
            <a:ext cx="4092627" cy="2743200"/>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The Company’s Microenvironment</a:t>
            </a:r>
          </a:p>
        </p:txBody>
      </p:sp>
      <p:sp>
        <p:nvSpPr>
          <p:cNvPr id="28675" name="Content Placeholder 3"/>
          <p:cNvSpPr>
            <a:spLocks noGrp="1"/>
          </p:cNvSpPr>
          <p:nvPr>
            <p:ph idx="1"/>
          </p:nvPr>
        </p:nvSpPr>
        <p:spPr>
          <a:xfrm>
            <a:off x="2438400" y="2057400"/>
            <a:ext cx="4267200" cy="3962400"/>
          </a:xfrm>
        </p:spPr>
        <p:txBody>
          <a:bodyPr/>
          <a:lstStyle/>
          <a:p>
            <a:r>
              <a:rPr lang="en-US" dirty="0" smtClean="0">
                <a:latin typeface="Calibri" charset="0"/>
              </a:rPr>
              <a:t>Consumer markets</a:t>
            </a:r>
          </a:p>
          <a:p>
            <a:r>
              <a:rPr lang="en-US" dirty="0" smtClean="0">
                <a:latin typeface="Calibri" charset="0"/>
              </a:rPr>
              <a:t>Business markets</a:t>
            </a:r>
          </a:p>
          <a:p>
            <a:r>
              <a:rPr lang="en-US" dirty="0" smtClean="0">
                <a:latin typeface="Calibri" charset="0"/>
              </a:rPr>
              <a:t>Government markets</a:t>
            </a:r>
          </a:p>
          <a:p>
            <a:r>
              <a:rPr lang="en-US" dirty="0" smtClean="0">
                <a:latin typeface="Calibri" charset="0"/>
              </a:rPr>
              <a:t>International markets</a:t>
            </a:r>
          </a:p>
          <a:p>
            <a:endParaRPr lang="en-US" dirty="0" smtClean="0">
              <a:latin typeface="Calibri" charset="0"/>
            </a:endParaRPr>
          </a:p>
        </p:txBody>
      </p:sp>
      <p:sp>
        <p:nvSpPr>
          <p:cNvPr id="28676" name="Rectangle 3"/>
          <p:cNvSpPr>
            <a:spLocks noGrp="1" noChangeArrowheads="1"/>
          </p:cNvSpPr>
          <p:nvPr>
            <p:ph type="body" sz="quarter" idx="13"/>
          </p:nvPr>
        </p:nvSpPr>
        <p:spPr/>
        <p:txBody>
          <a:bodyPr/>
          <a:lstStyle/>
          <a:p>
            <a:r>
              <a:rPr lang="en-US" dirty="0" smtClean="0">
                <a:latin typeface="Calibri" charset="0"/>
              </a:rPr>
              <a:t>Customers</a:t>
            </a:r>
          </a:p>
          <a:p>
            <a:endParaRPr lang="en-US" dirty="0" smtClean="0">
              <a:latin typeface="Calibri" charset="0"/>
            </a:endParaRPr>
          </a:p>
        </p:txBody>
      </p:sp>
    </p:spTree>
  </p:cSld>
  <p:clrMapOvr>
    <a:masterClrMapping/>
  </p:clrMapOvr>
  <p:transition>
    <p:pull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
            </a:r>
            <a:br>
              <a:rPr lang="en-US" smtClean="0"/>
            </a:br>
            <a:r>
              <a:rPr lang="en-US" smtClean="0"/>
              <a:t>The Company’s Macroenvironment</a:t>
            </a:r>
          </a:p>
        </p:txBody>
      </p:sp>
      <p:pic>
        <p:nvPicPr>
          <p:cNvPr id="32771" name="Picture 3" descr="fig03_02wo_.jpg"/>
          <p:cNvPicPr>
            <a:picLocks noChangeAspect="1"/>
          </p:cNvPicPr>
          <p:nvPr/>
        </p:nvPicPr>
        <p:blipFill>
          <a:blip r:embed="rId3" cstate="print"/>
          <a:srcRect/>
          <a:stretch>
            <a:fillRect/>
          </a:stretch>
        </p:blipFill>
        <p:spPr bwMode="auto">
          <a:xfrm>
            <a:off x="457200" y="1993900"/>
            <a:ext cx="8001000" cy="4178300"/>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The Company’s Macroenvironment</a:t>
            </a:r>
          </a:p>
        </p:txBody>
      </p:sp>
      <p:sp>
        <p:nvSpPr>
          <p:cNvPr id="34819" name="Content Placeholder 3"/>
          <p:cNvSpPr>
            <a:spLocks noGrp="1"/>
          </p:cNvSpPr>
          <p:nvPr>
            <p:ph idx="1"/>
          </p:nvPr>
        </p:nvSpPr>
        <p:spPr>
          <a:xfrm>
            <a:off x="685800" y="2209800"/>
            <a:ext cx="7772400" cy="4114800"/>
          </a:xfrm>
        </p:spPr>
        <p:txBody>
          <a:bodyPr/>
          <a:lstStyle/>
          <a:p>
            <a:pPr>
              <a:lnSpc>
                <a:spcPct val="80000"/>
              </a:lnSpc>
              <a:buFontTx/>
              <a:buNone/>
            </a:pPr>
            <a:r>
              <a:rPr lang="en-US" sz="3000" b="1" dirty="0" smtClean="0">
                <a:latin typeface="Calibri" charset="0"/>
              </a:rPr>
              <a:t>Demography: </a:t>
            </a:r>
            <a:r>
              <a:rPr lang="en-US" sz="3000" dirty="0" smtClean="0">
                <a:latin typeface="Calibri" charset="0"/>
              </a:rPr>
              <a:t>the study of human populations-- size, density, location, age, gender, race, occupation, and other statistics</a:t>
            </a:r>
          </a:p>
          <a:p>
            <a:pPr>
              <a:lnSpc>
                <a:spcPct val="80000"/>
              </a:lnSpc>
            </a:pPr>
            <a:r>
              <a:rPr lang="en-US" sz="3000" b="1" dirty="0" smtClean="0">
                <a:latin typeface="Calibri" charset="0"/>
              </a:rPr>
              <a:t>Demographic environment: </a:t>
            </a:r>
            <a:r>
              <a:rPr lang="en-US" sz="3000" dirty="0" smtClean="0">
                <a:latin typeface="Calibri" charset="0"/>
              </a:rPr>
              <a:t>involves people, and people make up markets</a:t>
            </a:r>
          </a:p>
          <a:p>
            <a:pPr>
              <a:lnSpc>
                <a:spcPct val="80000"/>
              </a:lnSpc>
            </a:pPr>
            <a:r>
              <a:rPr lang="en-US" sz="3000" b="1" dirty="0" smtClean="0">
                <a:latin typeface="Calibri" charset="0"/>
              </a:rPr>
              <a:t>Demographic trends: </a:t>
            </a:r>
            <a:r>
              <a:rPr lang="en-US" sz="3000" dirty="0" smtClean="0">
                <a:latin typeface="Calibri" charset="0"/>
              </a:rPr>
              <a:t>shifts in age, family structure, geographic population, educational characteristics, and population diversity</a:t>
            </a:r>
          </a:p>
          <a:p>
            <a:pPr>
              <a:lnSpc>
                <a:spcPct val="80000"/>
              </a:lnSpc>
            </a:pPr>
            <a:endParaRPr lang="en-US" sz="3000" dirty="0" smtClean="0">
              <a:latin typeface="Calibri" charset="0"/>
            </a:endParaRPr>
          </a:p>
        </p:txBody>
      </p:sp>
      <p:sp>
        <p:nvSpPr>
          <p:cNvPr id="34820" name="Rectangle 3"/>
          <p:cNvSpPr>
            <a:spLocks noGrp="1" noChangeArrowheads="1"/>
          </p:cNvSpPr>
          <p:nvPr>
            <p:ph type="body" sz="quarter" idx="13"/>
          </p:nvPr>
        </p:nvSpPr>
        <p:spPr/>
        <p:txBody>
          <a:bodyPr/>
          <a:lstStyle/>
          <a:p>
            <a:r>
              <a:rPr lang="en-US" smtClean="0">
                <a:latin typeface="Calibri" charset="0"/>
              </a:rPr>
              <a:t>Demographic Environment</a:t>
            </a:r>
          </a:p>
        </p:txBody>
      </p:sp>
    </p:spTree>
  </p:cSld>
  <p:clrMapOvr>
    <a:masterClrMapping/>
  </p:clrMapOvr>
  <p:transition>
    <p:pull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t/>
            </a:r>
            <a:br>
              <a:rPr lang="en-US" smtClean="0"/>
            </a:br>
            <a:r>
              <a:rPr lang="en-US" smtClean="0"/>
              <a:t>The Company’s Macroenvironment</a:t>
            </a:r>
          </a:p>
        </p:txBody>
      </p:sp>
      <p:sp>
        <p:nvSpPr>
          <p:cNvPr id="43011" name="Content Placeholder 4"/>
          <p:cNvSpPr>
            <a:spLocks noGrp="1"/>
          </p:cNvSpPr>
          <p:nvPr>
            <p:ph idx="1"/>
          </p:nvPr>
        </p:nvSpPr>
        <p:spPr>
          <a:xfrm>
            <a:off x="457200" y="2438400"/>
            <a:ext cx="4724400" cy="2895600"/>
          </a:xfrm>
        </p:spPr>
        <p:txBody>
          <a:bodyPr/>
          <a:lstStyle/>
          <a:p>
            <a:pPr lvl="1">
              <a:buFontTx/>
              <a:buNone/>
            </a:pPr>
            <a:r>
              <a:rPr lang="en-US" sz="3200" b="1" dirty="0" smtClean="0">
                <a:latin typeface="Calibri" charset="0"/>
              </a:rPr>
              <a:t>Generational marketing </a:t>
            </a:r>
            <a:r>
              <a:rPr lang="en-US" sz="3200" dirty="0" smtClean="0">
                <a:latin typeface="Calibri" charset="0"/>
              </a:rPr>
              <a:t>is important in segmenting people by lifestyle of life state instead of age</a:t>
            </a:r>
          </a:p>
          <a:p>
            <a:endParaRPr lang="en-US" sz="3600" dirty="0" smtClean="0">
              <a:latin typeface="Calibri" charset="0"/>
            </a:endParaRPr>
          </a:p>
        </p:txBody>
      </p:sp>
      <p:sp>
        <p:nvSpPr>
          <p:cNvPr id="43012" name="Text Placeholder 9"/>
          <p:cNvSpPr>
            <a:spLocks noGrp="1"/>
          </p:cNvSpPr>
          <p:nvPr>
            <p:ph type="body" sz="quarter" idx="13"/>
          </p:nvPr>
        </p:nvSpPr>
        <p:spPr/>
        <p:txBody>
          <a:bodyPr/>
          <a:lstStyle/>
          <a:p>
            <a:r>
              <a:rPr lang="en-US" smtClean="0">
                <a:latin typeface="Calibri" charset="0"/>
              </a:rPr>
              <a:t>Demographic Environment</a:t>
            </a:r>
          </a:p>
        </p:txBody>
      </p:sp>
      <p:pic>
        <p:nvPicPr>
          <p:cNvPr id="2050" name="Picture 2"/>
          <p:cNvPicPr>
            <a:picLocks noChangeAspect="1" noChangeArrowheads="1"/>
          </p:cNvPicPr>
          <p:nvPr/>
        </p:nvPicPr>
        <p:blipFill>
          <a:blip r:embed="rId3" cstate="print"/>
          <a:srcRect/>
          <a:stretch>
            <a:fillRect/>
          </a:stretch>
        </p:blipFill>
        <p:spPr bwMode="auto">
          <a:xfrm>
            <a:off x="5837947" y="2590800"/>
            <a:ext cx="3306053" cy="3276600"/>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t/>
            </a:r>
            <a:br>
              <a:rPr lang="en-US" smtClean="0"/>
            </a:br>
            <a:r>
              <a:rPr lang="en-US" smtClean="0"/>
              <a:t>The Company’s Macroenvironment</a:t>
            </a:r>
          </a:p>
        </p:txBody>
      </p:sp>
      <p:sp>
        <p:nvSpPr>
          <p:cNvPr id="53251" name="Content Placeholder 3"/>
          <p:cNvSpPr>
            <a:spLocks noGrp="1"/>
          </p:cNvSpPr>
          <p:nvPr>
            <p:ph idx="1"/>
          </p:nvPr>
        </p:nvSpPr>
        <p:spPr/>
        <p:txBody>
          <a:bodyPr/>
          <a:lstStyle/>
          <a:p>
            <a:pPr>
              <a:buFontTx/>
              <a:buNone/>
            </a:pPr>
            <a:r>
              <a:rPr lang="en-US" b="1" dirty="0" smtClean="0">
                <a:latin typeface="Calibri" charset="0"/>
              </a:rPr>
              <a:t>Economic environment </a:t>
            </a:r>
            <a:r>
              <a:rPr lang="en-US" dirty="0" smtClean="0">
                <a:latin typeface="Calibri" charset="0"/>
              </a:rPr>
              <a:t>consists of factors that affect consumer purchasing power and spending patterns</a:t>
            </a:r>
          </a:p>
          <a:p>
            <a:r>
              <a:rPr lang="en-US" dirty="0" smtClean="0">
                <a:latin typeface="Calibri" charset="0"/>
              </a:rPr>
              <a:t>Industrial economies are richer markets</a:t>
            </a:r>
          </a:p>
          <a:p>
            <a:r>
              <a:rPr lang="en-US" dirty="0" smtClean="0">
                <a:latin typeface="Calibri" charset="0"/>
              </a:rPr>
              <a:t>Subsistence economies consume most of their own agriculture and industrial output</a:t>
            </a:r>
          </a:p>
          <a:p>
            <a:endParaRPr lang="en-US" dirty="0" smtClean="0">
              <a:latin typeface="Calibri" charset="0"/>
            </a:endParaRPr>
          </a:p>
        </p:txBody>
      </p:sp>
      <p:sp>
        <p:nvSpPr>
          <p:cNvPr id="53252" name="Rectangle 3"/>
          <p:cNvSpPr>
            <a:spLocks noGrp="1" noChangeArrowheads="1"/>
          </p:cNvSpPr>
          <p:nvPr>
            <p:ph type="body" sz="quarter" idx="13"/>
          </p:nvPr>
        </p:nvSpPr>
        <p:spPr/>
        <p:txBody>
          <a:bodyPr/>
          <a:lstStyle/>
          <a:p>
            <a:r>
              <a:rPr lang="en-US" smtClean="0">
                <a:latin typeface="Calibri" charset="0"/>
              </a:rPr>
              <a:t>Economic Environment</a:t>
            </a:r>
          </a:p>
          <a:p>
            <a:endParaRPr lang="en-US" smtClean="0">
              <a:latin typeface="Calibri" charset="0"/>
            </a:endParaRPr>
          </a:p>
          <a:p>
            <a:endParaRPr lang="en-US" smtClean="0">
              <a:latin typeface="Calibri" charset="0"/>
            </a:endParaRPr>
          </a:p>
          <a:p>
            <a:endParaRPr lang="en-US" smtClean="0">
              <a:latin typeface="Calibri" charset="0"/>
            </a:endParaRPr>
          </a:p>
          <a:p>
            <a:endParaRPr lang="en-US" smtClean="0">
              <a:latin typeface="Calibri" charset="0"/>
            </a:endParaRPr>
          </a:p>
        </p:txBody>
      </p:sp>
    </p:spTree>
  </p:cSld>
  <p:clrMapOvr>
    <a:masterClrMapping/>
  </p:clrMapOvr>
  <p:transition>
    <p:pull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
            </a:r>
            <a:br>
              <a:rPr lang="en-US" smtClean="0"/>
            </a:br>
            <a:r>
              <a:rPr lang="en-US" smtClean="0"/>
              <a:t>The Company’s Macroenvironment</a:t>
            </a:r>
          </a:p>
        </p:txBody>
      </p:sp>
      <p:sp>
        <p:nvSpPr>
          <p:cNvPr id="55299" name="Content Placeholder 3"/>
          <p:cNvSpPr>
            <a:spLocks noGrp="1"/>
          </p:cNvSpPr>
          <p:nvPr>
            <p:ph idx="1"/>
          </p:nvPr>
        </p:nvSpPr>
        <p:spPr>
          <a:xfrm>
            <a:off x="228600" y="2133600"/>
            <a:ext cx="4343400" cy="4114800"/>
          </a:xfrm>
        </p:spPr>
        <p:txBody>
          <a:bodyPr/>
          <a:lstStyle/>
          <a:p>
            <a:pPr algn="ctr">
              <a:buNone/>
            </a:pPr>
            <a:r>
              <a:rPr lang="en-US" sz="2800" b="1" dirty="0" smtClean="0">
                <a:latin typeface="Calibri" charset="0"/>
              </a:rPr>
              <a:t>Value marketing</a:t>
            </a:r>
            <a:endParaRPr lang="en-US" sz="2800" dirty="0" smtClean="0">
              <a:latin typeface="Calibri" charset="0"/>
            </a:endParaRPr>
          </a:p>
          <a:p>
            <a:pPr algn="ctr">
              <a:buNone/>
            </a:pPr>
            <a:r>
              <a:rPr lang="en-US" sz="2800" dirty="0" smtClean="0">
                <a:latin typeface="Calibri" charset="0"/>
              </a:rPr>
              <a:t>offering financially cautious buyers greater value—</a:t>
            </a:r>
          </a:p>
          <a:p>
            <a:pPr algn="ctr">
              <a:buNone/>
            </a:pPr>
            <a:r>
              <a:rPr lang="en-US" sz="2800" dirty="0" smtClean="0">
                <a:latin typeface="Calibri" charset="0"/>
              </a:rPr>
              <a:t>the right combination of quality and service at a fair price</a:t>
            </a:r>
          </a:p>
          <a:p>
            <a:endParaRPr lang="en-US" sz="2800" dirty="0" smtClean="0">
              <a:latin typeface="Calibri" charset="0"/>
            </a:endParaRPr>
          </a:p>
        </p:txBody>
      </p:sp>
      <p:sp>
        <p:nvSpPr>
          <p:cNvPr id="55300" name="Rectangle 3"/>
          <p:cNvSpPr>
            <a:spLocks noGrp="1" noChangeArrowheads="1"/>
          </p:cNvSpPr>
          <p:nvPr>
            <p:ph type="body" sz="quarter" idx="13"/>
          </p:nvPr>
        </p:nvSpPr>
        <p:spPr/>
        <p:txBody>
          <a:bodyPr/>
          <a:lstStyle/>
          <a:p>
            <a:r>
              <a:rPr lang="en-US" smtClean="0">
                <a:latin typeface="Calibri" charset="0"/>
              </a:rPr>
              <a:t>Economic Environment</a:t>
            </a:r>
          </a:p>
          <a:p>
            <a:endParaRPr lang="en-US" smtClean="0">
              <a:latin typeface="Calibri" charset="0"/>
            </a:endParaRPr>
          </a:p>
          <a:p>
            <a:endParaRPr lang="en-US" smtClean="0">
              <a:latin typeface="Calibri" charset="0"/>
            </a:endParaRPr>
          </a:p>
          <a:p>
            <a:endParaRPr lang="en-US" smtClean="0">
              <a:latin typeface="Calibri" charset="0"/>
            </a:endParaRPr>
          </a:p>
        </p:txBody>
      </p:sp>
      <p:pic>
        <p:nvPicPr>
          <p:cNvPr id="55301" name="Picture 7" descr="ph03_12"/>
          <p:cNvPicPr>
            <a:picLocks noChangeAspect="1" noChangeArrowheads="1"/>
          </p:cNvPicPr>
          <p:nvPr/>
        </p:nvPicPr>
        <p:blipFill>
          <a:blip r:embed="rId3" cstate="print"/>
          <a:srcRect/>
          <a:stretch>
            <a:fillRect/>
          </a:stretch>
        </p:blipFill>
        <p:spPr bwMode="auto">
          <a:xfrm>
            <a:off x="4648200" y="2370138"/>
            <a:ext cx="3733800" cy="2430462"/>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mtClean="0"/>
              <a:t>The Company’s Macroenvironment</a:t>
            </a:r>
          </a:p>
        </p:txBody>
      </p:sp>
      <p:sp>
        <p:nvSpPr>
          <p:cNvPr id="59395" name="Content Placeholder 4"/>
          <p:cNvSpPr>
            <a:spLocks noGrp="1"/>
          </p:cNvSpPr>
          <p:nvPr>
            <p:ph idx="1"/>
          </p:nvPr>
        </p:nvSpPr>
        <p:spPr>
          <a:xfrm>
            <a:off x="1219200" y="1752600"/>
            <a:ext cx="6705600" cy="4800600"/>
          </a:xfrm>
        </p:spPr>
        <p:txBody>
          <a:bodyPr/>
          <a:lstStyle/>
          <a:p>
            <a:pPr>
              <a:buFontTx/>
              <a:buNone/>
            </a:pPr>
            <a:r>
              <a:rPr lang="en-US" sz="2800" b="1" dirty="0" smtClean="0">
                <a:latin typeface="Calibri" charset="0"/>
              </a:rPr>
              <a:t>Natural environment: </a:t>
            </a:r>
            <a:r>
              <a:rPr lang="en-US" sz="2800" dirty="0" smtClean="0">
                <a:latin typeface="Calibri" charset="0"/>
              </a:rPr>
              <a:t>natural resources that are needed as inputs by marketers or that are affected by marketing activities</a:t>
            </a:r>
          </a:p>
          <a:p>
            <a:r>
              <a:rPr lang="en-US" sz="2800" dirty="0" smtClean="0">
                <a:latin typeface="Calibri" charset="0"/>
              </a:rPr>
              <a:t>Trends</a:t>
            </a:r>
          </a:p>
          <a:p>
            <a:pPr lvl="1"/>
            <a:r>
              <a:rPr lang="en-US" sz="2400" dirty="0" smtClean="0">
                <a:latin typeface="Calibri" charset="0"/>
              </a:rPr>
              <a:t>Increased shortages of raw materials</a:t>
            </a:r>
          </a:p>
          <a:p>
            <a:pPr lvl="1"/>
            <a:r>
              <a:rPr lang="en-US" sz="2400" dirty="0" smtClean="0">
                <a:latin typeface="Calibri" charset="0"/>
              </a:rPr>
              <a:t>Increased pollution</a:t>
            </a:r>
          </a:p>
          <a:p>
            <a:pPr lvl="1"/>
            <a:r>
              <a:rPr lang="en-US" sz="2400" dirty="0" smtClean="0">
                <a:latin typeface="Calibri" charset="0"/>
              </a:rPr>
              <a:t>Increased government intervention</a:t>
            </a:r>
          </a:p>
          <a:p>
            <a:pPr lvl="1"/>
            <a:r>
              <a:rPr lang="en-US" sz="2400" dirty="0" smtClean="0">
                <a:latin typeface="Calibri" charset="0"/>
              </a:rPr>
              <a:t>Increased environmentally sustainable strategies</a:t>
            </a:r>
          </a:p>
          <a:p>
            <a:endParaRPr lang="en-US" sz="2700" dirty="0" smtClean="0">
              <a:latin typeface="Calibri" charset="0"/>
            </a:endParaRPr>
          </a:p>
        </p:txBody>
      </p:sp>
      <p:sp>
        <p:nvSpPr>
          <p:cNvPr id="59396" name="Rectangle 3"/>
          <p:cNvSpPr>
            <a:spLocks noGrp="1" noChangeArrowheads="1"/>
          </p:cNvSpPr>
          <p:nvPr>
            <p:ph type="body" sz="quarter" idx="13"/>
          </p:nvPr>
        </p:nvSpPr>
        <p:spPr>
          <a:xfrm>
            <a:off x="914400" y="1295400"/>
            <a:ext cx="7162800" cy="381000"/>
          </a:xfrm>
        </p:spPr>
        <p:txBody>
          <a:bodyPr/>
          <a:lstStyle/>
          <a:p>
            <a:pPr>
              <a:lnSpc>
                <a:spcPct val="90000"/>
              </a:lnSpc>
            </a:pPr>
            <a:r>
              <a:rPr lang="en-US" sz="2400" smtClean="0">
                <a:latin typeface="Calibri" charset="0"/>
              </a:rPr>
              <a:t>Natural Environment</a:t>
            </a:r>
          </a:p>
        </p:txBody>
      </p:sp>
      <p:pic>
        <p:nvPicPr>
          <p:cNvPr id="59397"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620000" y="5181600"/>
            <a:ext cx="1082675" cy="1082675"/>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mtClean="0"/>
              <a:t>The Company’s Macroenvironment</a:t>
            </a:r>
          </a:p>
        </p:txBody>
      </p:sp>
      <p:sp>
        <p:nvSpPr>
          <p:cNvPr id="51203" name="Rectangle 3"/>
          <p:cNvSpPr>
            <a:spLocks noGrp="1" noChangeArrowheads="1"/>
          </p:cNvSpPr>
          <p:nvPr>
            <p:ph type="body" sz="quarter" idx="13"/>
          </p:nvPr>
        </p:nvSpPr>
        <p:spPr/>
        <p:txBody>
          <a:bodyPr/>
          <a:lstStyle/>
          <a:p>
            <a:pPr>
              <a:lnSpc>
                <a:spcPct val="90000"/>
              </a:lnSpc>
            </a:pPr>
            <a:r>
              <a:rPr lang="en-US" sz="2400" smtClean="0">
                <a:latin typeface="Calibri" charset="0"/>
              </a:rPr>
              <a:t>Technological Environment</a:t>
            </a:r>
          </a:p>
          <a:p>
            <a:pPr>
              <a:lnSpc>
                <a:spcPct val="90000"/>
              </a:lnSpc>
            </a:pPr>
            <a:endParaRPr lang="en-US" sz="2400" smtClean="0">
              <a:latin typeface="Calibri" charset="0"/>
            </a:endParaRPr>
          </a:p>
        </p:txBody>
      </p:sp>
      <p:sp>
        <p:nvSpPr>
          <p:cNvPr id="61444" name="Content Placeholder 5"/>
          <p:cNvSpPr>
            <a:spLocks noGrp="1"/>
          </p:cNvSpPr>
          <p:nvPr>
            <p:ph sz="half" idx="4294967295"/>
          </p:nvPr>
        </p:nvSpPr>
        <p:spPr>
          <a:xfrm>
            <a:off x="1143000" y="2209800"/>
            <a:ext cx="4114800" cy="3886200"/>
          </a:xfrm>
        </p:spPr>
        <p:txBody>
          <a:bodyPr/>
          <a:lstStyle/>
          <a:p>
            <a:pPr>
              <a:lnSpc>
                <a:spcPct val="90000"/>
              </a:lnSpc>
            </a:pPr>
            <a:r>
              <a:rPr lang="en-US" dirty="0" smtClean="0">
                <a:latin typeface="Calibri" charset="0"/>
              </a:rPr>
              <a:t>Most dramatic force in changing the marketplace</a:t>
            </a:r>
          </a:p>
          <a:p>
            <a:pPr>
              <a:lnSpc>
                <a:spcPct val="90000"/>
              </a:lnSpc>
            </a:pPr>
            <a:r>
              <a:rPr lang="en-US" dirty="0" smtClean="0">
                <a:latin typeface="Calibri" charset="0"/>
              </a:rPr>
              <a:t>New products,  opportunities</a:t>
            </a:r>
          </a:p>
          <a:p>
            <a:pPr>
              <a:lnSpc>
                <a:spcPct val="90000"/>
              </a:lnSpc>
            </a:pPr>
            <a:r>
              <a:rPr lang="en-US" dirty="0" smtClean="0">
                <a:latin typeface="Calibri" charset="0"/>
              </a:rPr>
              <a:t>Concern for the safety of new products</a:t>
            </a:r>
          </a:p>
        </p:txBody>
      </p:sp>
      <p:pic>
        <p:nvPicPr>
          <p:cNvPr id="61445" name="Picture 7" descr="ph03_14"/>
          <p:cNvPicPr>
            <a:picLocks noChangeAspect="1" noChangeArrowheads="1"/>
          </p:cNvPicPr>
          <p:nvPr/>
        </p:nvPicPr>
        <p:blipFill>
          <a:blip r:embed="rId3" cstate="print"/>
          <a:srcRect/>
          <a:stretch>
            <a:fillRect/>
          </a:stretch>
        </p:blipFill>
        <p:spPr bwMode="auto">
          <a:xfrm>
            <a:off x="4609906" y="2971800"/>
            <a:ext cx="4345870" cy="2895600"/>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Analyzing the Marketing Environment</a:t>
            </a:r>
          </a:p>
        </p:txBody>
      </p:sp>
      <p:sp>
        <p:nvSpPr>
          <p:cNvPr id="12291" name="Content Placeholder 6"/>
          <p:cNvSpPr>
            <a:spLocks noGrp="1"/>
          </p:cNvSpPr>
          <p:nvPr>
            <p:ph idx="1"/>
          </p:nvPr>
        </p:nvSpPr>
        <p:spPr>
          <a:xfrm>
            <a:off x="1600200" y="1981200"/>
            <a:ext cx="6324600" cy="4572000"/>
          </a:xfrm>
        </p:spPr>
        <p:txBody>
          <a:bodyPr/>
          <a:lstStyle/>
          <a:p>
            <a:r>
              <a:rPr lang="en-US" sz="2400" dirty="0" smtClean="0">
                <a:latin typeface="Calibri" charset="0"/>
              </a:rPr>
              <a:t>The Company’s Microenvironment</a:t>
            </a:r>
          </a:p>
          <a:p>
            <a:r>
              <a:rPr lang="en-US" sz="2400" dirty="0" smtClean="0">
                <a:latin typeface="Calibri" charset="0"/>
              </a:rPr>
              <a:t>The Company’s </a:t>
            </a:r>
            <a:r>
              <a:rPr lang="en-US" sz="2400" dirty="0" err="1" smtClean="0">
                <a:latin typeface="Calibri" charset="0"/>
              </a:rPr>
              <a:t>Macroenvironemnt</a:t>
            </a:r>
            <a:endParaRPr lang="en-US" sz="2400" dirty="0" smtClean="0">
              <a:latin typeface="Calibri" charset="0"/>
            </a:endParaRPr>
          </a:p>
          <a:p>
            <a:r>
              <a:rPr lang="en-US" sz="2400" dirty="0" smtClean="0">
                <a:latin typeface="Calibri" charset="0"/>
              </a:rPr>
              <a:t>The Demographic Marketing Environment</a:t>
            </a:r>
          </a:p>
          <a:p>
            <a:r>
              <a:rPr lang="en-US" sz="2400" dirty="0" smtClean="0">
                <a:latin typeface="Calibri" charset="0"/>
              </a:rPr>
              <a:t>The Economic Environment</a:t>
            </a:r>
          </a:p>
          <a:p>
            <a:r>
              <a:rPr lang="en-US" sz="2400" dirty="0" smtClean="0">
                <a:latin typeface="Calibri" charset="0"/>
              </a:rPr>
              <a:t>The Natural Environment</a:t>
            </a:r>
          </a:p>
          <a:p>
            <a:r>
              <a:rPr lang="en-US" sz="2400" dirty="0" smtClean="0">
                <a:latin typeface="Calibri" charset="0"/>
              </a:rPr>
              <a:t>The Technological Environment</a:t>
            </a:r>
          </a:p>
          <a:p>
            <a:r>
              <a:rPr lang="en-US" sz="2400" dirty="0" smtClean="0">
                <a:latin typeface="Calibri" charset="0"/>
              </a:rPr>
              <a:t>The Political and Social Environment</a:t>
            </a:r>
          </a:p>
          <a:p>
            <a:r>
              <a:rPr lang="en-US" sz="2400" dirty="0" smtClean="0">
                <a:latin typeface="Calibri" charset="0"/>
              </a:rPr>
              <a:t>The Cultural Environment</a:t>
            </a:r>
          </a:p>
          <a:p>
            <a:r>
              <a:rPr lang="en-US" sz="2400" dirty="0" smtClean="0">
                <a:latin typeface="Calibri" charset="0"/>
              </a:rPr>
              <a:t>Responding to the Marketing Environment</a:t>
            </a:r>
          </a:p>
          <a:p>
            <a:endParaRPr lang="en-US" dirty="0" smtClean="0">
              <a:latin typeface="Calibri" charset="0"/>
            </a:endParaRPr>
          </a:p>
          <a:p>
            <a:endParaRPr lang="en-US" dirty="0" smtClean="0">
              <a:latin typeface="Calibri" charset="0"/>
            </a:endParaRPr>
          </a:p>
        </p:txBody>
      </p:sp>
      <p:sp>
        <p:nvSpPr>
          <p:cNvPr id="6147" name="Rectangle 3"/>
          <p:cNvSpPr>
            <a:spLocks noGrp="1" noChangeArrowheads="1"/>
          </p:cNvSpPr>
          <p:nvPr>
            <p:ph type="body" sz="quarter" idx="13"/>
          </p:nvPr>
        </p:nvSpPr>
        <p:spPr/>
        <p:txBody>
          <a:bodyPr/>
          <a:lstStyle/>
          <a:p>
            <a:r>
              <a:rPr lang="en-US" dirty="0" smtClean="0">
                <a:latin typeface="Calibri" charset="0"/>
              </a:rPr>
              <a:t>Topic Outline</a:t>
            </a:r>
          </a:p>
        </p:txBody>
      </p:sp>
    </p:spTree>
  </p:cSld>
  <p:clrMapOvr>
    <a:masterClrMapping/>
  </p:clrMapOvr>
  <p:transition>
    <p:pull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mtClean="0"/>
              <a:t>The Company’s Macroenvironment</a:t>
            </a:r>
          </a:p>
        </p:txBody>
      </p:sp>
      <p:sp>
        <p:nvSpPr>
          <p:cNvPr id="63491" name="Content Placeholder 3"/>
          <p:cNvSpPr>
            <a:spLocks noGrp="1"/>
          </p:cNvSpPr>
          <p:nvPr>
            <p:ph idx="1"/>
          </p:nvPr>
        </p:nvSpPr>
        <p:spPr>
          <a:xfrm>
            <a:off x="685800" y="2209800"/>
            <a:ext cx="7772400" cy="4114800"/>
          </a:xfrm>
        </p:spPr>
        <p:txBody>
          <a:bodyPr/>
          <a:lstStyle/>
          <a:p>
            <a:pPr algn="ctr">
              <a:buFontTx/>
              <a:buNone/>
            </a:pPr>
            <a:r>
              <a:rPr lang="en-US" b="1" dirty="0" smtClean="0">
                <a:latin typeface="Calibri" charset="0"/>
              </a:rPr>
              <a:t>Political environment </a:t>
            </a:r>
          </a:p>
          <a:p>
            <a:pPr algn="ctr">
              <a:buFontTx/>
              <a:buNone/>
            </a:pPr>
            <a:r>
              <a:rPr lang="en-US" dirty="0" smtClean="0">
                <a:latin typeface="Calibri" charset="0"/>
              </a:rPr>
              <a:t>laws, government agencies, and pressure groups that influence or limit various organizations and individuals in a given society</a:t>
            </a:r>
          </a:p>
          <a:p>
            <a:endParaRPr lang="en-US" dirty="0" smtClean="0">
              <a:latin typeface="Calibri" charset="0"/>
            </a:endParaRPr>
          </a:p>
        </p:txBody>
      </p:sp>
      <p:sp>
        <p:nvSpPr>
          <p:cNvPr id="63492" name="Rectangle 3"/>
          <p:cNvSpPr>
            <a:spLocks noGrp="1" noChangeArrowheads="1"/>
          </p:cNvSpPr>
          <p:nvPr>
            <p:ph type="body" sz="quarter" idx="13"/>
          </p:nvPr>
        </p:nvSpPr>
        <p:spPr/>
        <p:txBody>
          <a:bodyPr/>
          <a:lstStyle/>
          <a:p>
            <a:pPr>
              <a:lnSpc>
                <a:spcPct val="90000"/>
              </a:lnSpc>
            </a:pPr>
            <a:r>
              <a:rPr lang="en-US" sz="2400" dirty="0" smtClean="0">
                <a:latin typeface="Calibri" charset="0"/>
              </a:rPr>
              <a:t>Political and Social Environment</a:t>
            </a:r>
          </a:p>
          <a:p>
            <a:pPr>
              <a:lnSpc>
                <a:spcPct val="90000"/>
              </a:lnSpc>
            </a:pPr>
            <a:endParaRPr lang="en-US" sz="2400" dirty="0" smtClean="0">
              <a:latin typeface="Calibri" charset="0"/>
            </a:endParaRPr>
          </a:p>
        </p:txBody>
      </p:sp>
    </p:spTree>
  </p:cSld>
  <p:clrMapOvr>
    <a:masterClrMapping/>
  </p:clrMapOvr>
  <p:transition>
    <p:pull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mtClean="0"/>
              <a:t/>
            </a:r>
            <a:br>
              <a:rPr lang="en-US" smtClean="0"/>
            </a:br>
            <a:r>
              <a:rPr lang="en-US" smtClean="0"/>
              <a:t>The Company’s Macroenvironment</a:t>
            </a:r>
          </a:p>
        </p:txBody>
      </p:sp>
      <p:sp>
        <p:nvSpPr>
          <p:cNvPr id="67587" name="Content Placeholder 3"/>
          <p:cNvSpPr>
            <a:spLocks noGrp="1"/>
          </p:cNvSpPr>
          <p:nvPr>
            <p:ph idx="1"/>
          </p:nvPr>
        </p:nvSpPr>
        <p:spPr>
          <a:xfrm>
            <a:off x="685800" y="2209800"/>
            <a:ext cx="7772400" cy="4114800"/>
          </a:xfrm>
        </p:spPr>
        <p:txBody>
          <a:bodyPr/>
          <a:lstStyle/>
          <a:p>
            <a:pPr>
              <a:buFontTx/>
              <a:buNone/>
            </a:pPr>
            <a:r>
              <a:rPr lang="en-US" b="1" dirty="0" smtClean="0">
                <a:latin typeface="Calibri" charset="0"/>
              </a:rPr>
              <a:t>Cultural environment </a:t>
            </a:r>
            <a:r>
              <a:rPr lang="en-US" dirty="0" smtClean="0">
                <a:latin typeface="Calibri" charset="0"/>
              </a:rPr>
              <a:t>consists of institutions and other forces that affect a society’s basic values, perceptions, and behaviors</a:t>
            </a:r>
          </a:p>
          <a:p>
            <a:endParaRPr lang="en-US" dirty="0" smtClean="0">
              <a:latin typeface="Calibri" charset="0"/>
            </a:endParaRPr>
          </a:p>
        </p:txBody>
      </p:sp>
      <p:sp>
        <p:nvSpPr>
          <p:cNvPr id="67588" name="Rectangle 3"/>
          <p:cNvSpPr>
            <a:spLocks noGrp="1" noChangeArrowheads="1"/>
          </p:cNvSpPr>
          <p:nvPr>
            <p:ph type="body" sz="quarter" idx="13"/>
          </p:nvPr>
        </p:nvSpPr>
        <p:spPr/>
        <p:txBody>
          <a:bodyPr/>
          <a:lstStyle/>
          <a:p>
            <a:r>
              <a:rPr lang="en-US" smtClean="0">
                <a:latin typeface="Calibri" charset="0"/>
              </a:rPr>
              <a:t>Cultural Environment</a:t>
            </a:r>
          </a:p>
        </p:txBody>
      </p:sp>
    </p:spTree>
  </p:cSld>
  <p:clrMapOvr>
    <a:masterClrMapping/>
  </p:clrMapOvr>
  <p:transition>
    <p:pull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smtClean="0"/>
              <a:t>The Company’s Macroenvironment</a:t>
            </a:r>
          </a:p>
        </p:txBody>
      </p:sp>
      <p:sp>
        <p:nvSpPr>
          <p:cNvPr id="69635" name="Content Placeholder 3"/>
          <p:cNvSpPr>
            <a:spLocks noGrp="1"/>
          </p:cNvSpPr>
          <p:nvPr>
            <p:ph idx="1"/>
          </p:nvPr>
        </p:nvSpPr>
        <p:spPr>
          <a:xfrm>
            <a:off x="1143000" y="2362200"/>
            <a:ext cx="7772400" cy="4114800"/>
          </a:xfrm>
        </p:spPr>
        <p:txBody>
          <a:bodyPr/>
          <a:lstStyle/>
          <a:p>
            <a:pPr>
              <a:buFontTx/>
              <a:buNone/>
            </a:pPr>
            <a:r>
              <a:rPr lang="en-US" sz="3000" b="1" dirty="0" smtClean="0">
                <a:latin typeface="Calibri" charset="0"/>
              </a:rPr>
              <a:t>Core beliefs and values </a:t>
            </a:r>
            <a:r>
              <a:rPr lang="en-US" sz="3000" dirty="0" smtClean="0">
                <a:latin typeface="Calibri" charset="0"/>
              </a:rPr>
              <a:t>are persistent and are passed on from parents to children and are reinforced by schools, churches, businesses, and government</a:t>
            </a:r>
          </a:p>
          <a:p>
            <a:pPr>
              <a:buFontTx/>
              <a:buNone/>
            </a:pPr>
            <a:r>
              <a:rPr lang="en-US" sz="3000" b="1" dirty="0" smtClean="0">
                <a:latin typeface="Calibri" charset="0"/>
              </a:rPr>
              <a:t>Secondary beliefs and values </a:t>
            </a:r>
            <a:r>
              <a:rPr lang="en-US" sz="3000" dirty="0" smtClean="0">
                <a:latin typeface="Calibri" charset="0"/>
              </a:rPr>
              <a:t>are more open to change and include people’s views of themselves, others, organization, society, nature, and the universe</a:t>
            </a:r>
          </a:p>
          <a:p>
            <a:endParaRPr lang="en-US" sz="3000" dirty="0" smtClean="0">
              <a:latin typeface="Calibri" charset="0"/>
            </a:endParaRPr>
          </a:p>
          <a:p>
            <a:endParaRPr lang="en-US" sz="3000" dirty="0" smtClean="0">
              <a:latin typeface="Calibri" charset="0"/>
            </a:endParaRPr>
          </a:p>
        </p:txBody>
      </p:sp>
      <p:sp>
        <p:nvSpPr>
          <p:cNvPr id="69636" name="Rectangle 3"/>
          <p:cNvSpPr>
            <a:spLocks noGrp="1" noChangeArrowheads="1"/>
          </p:cNvSpPr>
          <p:nvPr>
            <p:ph type="body" sz="quarter" idx="13"/>
          </p:nvPr>
        </p:nvSpPr>
        <p:spPr>
          <a:xfrm>
            <a:off x="914400" y="1219200"/>
            <a:ext cx="7162800" cy="381000"/>
          </a:xfrm>
        </p:spPr>
        <p:txBody>
          <a:bodyPr/>
          <a:lstStyle/>
          <a:p>
            <a:pPr>
              <a:spcBef>
                <a:spcPct val="0"/>
              </a:spcBef>
            </a:pPr>
            <a:r>
              <a:rPr lang="en-US" smtClean="0">
                <a:latin typeface="Calibri" charset="0"/>
              </a:rPr>
              <a:t>Cultural Environment</a:t>
            </a:r>
          </a:p>
          <a:p>
            <a:pPr>
              <a:spcBef>
                <a:spcPct val="0"/>
              </a:spcBef>
            </a:pPr>
            <a:r>
              <a:rPr lang="en-US" smtClean="0">
                <a:latin typeface="Calibri" charset="0"/>
              </a:rPr>
              <a:t>Persistence of Cultural Values</a:t>
            </a:r>
          </a:p>
          <a:p>
            <a:endParaRPr lang="en-US" smtClean="0">
              <a:latin typeface="Calibri" charset="0"/>
            </a:endParaRPr>
          </a:p>
        </p:txBody>
      </p:sp>
    </p:spTree>
  </p:cSld>
  <p:clrMapOvr>
    <a:masterClrMapping/>
  </p:clrMapOvr>
  <p:transition>
    <p:pull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mtClean="0"/>
              <a:t>Responding to the Marketing </a:t>
            </a:r>
            <a:br>
              <a:rPr lang="en-US" smtClean="0"/>
            </a:br>
            <a:r>
              <a:rPr lang="en-US" smtClean="0"/>
              <a:t>Environment</a:t>
            </a:r>
          </a:p>
        </p:txBody>
      </p:sp>
      <p:graphicFrame>
        <p:nvGraphicFramePr>
          <p:cNvPr id="8" name="Content Placeholder 7"/>
          <p:cNvGraphicFramePr>
            <a:graphicFrameLocks noGrp="1"/>
          </p:cNvGraphicFramePr>
          <p:nvPr>
            <p:ph idx="1"/>
          </p:nvPr>
        </p:nvGraphicFramePr>
        <p:xfrm>
          <a:off x="304800" y="1981200"/>
          <a:ext cx="815340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7828" name="Rectangle 3"/>
          <p:cNvSpPr>
            <a:spLocks noGrp="1" noChangeArrowheads="1"/>
          </p:cNvSpPr>
          <p:nvPr>
            <p:ph type="body" sz="quarter" idx="13"/>
          </p:nvPr>
        </p:nvSpPr>
        <p:spPr/>
        <p:txBody>
          <a:bodyPr/>
          <a:lstStyle/>
          <a:p>
            <a:r>
              <a:rPr lang="en-US" smtClean="0">
                <a:latin typeface="Calibri" charset="0"/>
              </a:rPr>
              <a:t>Views on Responding</a:t>
            </a:r>
          </a:p>
          <a:p>
            <a:endParaRPr lang="en-US" smtClean="0">
              <a:latin typeface="Calibri" charset="0"/>
            </a:endParaRPr>
          </a:p>
        </p:txBody>
      </p:sp>
    </p:spTree>
  </p:cSld>
  <p:clrMapOvr>
    <a:masterClrMapping/>
  </p:clrMapOvr>
  <p:transition>
    <p:pull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
            </a:r>
            <a:br>
              <a:rPr lang="en-US" smtClean="0"/>
            </a:br>
            <a:r>
              <a:rPr lang="en-US" smtClean="0"/>
              <a:t>The Marketing Environment</a:t>
            </a:r>
          </a:p>
        </p:txBody>
      </p:sp>
      <p:sp>
        <p:nvSpPr>
          <p:cNvPr id="14339" name="Content Placeholder 3"/>
          <p:cNvSpPr>
            <a:spLocks noGrp="1"/>
          </p:cNvSpPr>
          <p:nvPr>
            <p:ph idx="1"/>
          </p:nvPr>
        </p:nvSpPr>
        <p:spPr/>
        <p:txBody>
          <a:bodyPr/>
          <a:lstStyle/>
          <a:p>
            <a:pPr>
              <a:buFontTx/>
              <a:buNone/>
            </a:pPr>
            <a:r>
              <a:rPr lang="en-US" b="1" dirty="0" smtClean="0">
                <a:latin typeface="Calibri" charset="0"/>
              </a:rPr>
              <a:t>The marketing environment </a:t>
            </a:r>
            <a:r>
              <a:rPr lang="en-US" dirty="0" smtClean="0">
                <a:latin typeface="Calibri" charset="0"/>
              </a:rPr>
              <a:t>includes the actors and forces outside marketing that affect marketing management’s ability to build and maintain successful relationships with customers</a:t>
            </a:r>
          </a:p>
          <a:p>
            <a:endParaRPr lang="en-US" dirty="0" smtClean="0">
              <a:latin typeface="Calibri" charset="0"/>
            </a:endParaRPr>
          </a:p>
        </p:txBody>
      </p:sp>
    </p:spTree>
  </p:cSld>
  <p:clrMapOvr>
    <a:masterClrMapping/>
  </p:clrMapOvr>
  <p:transition>
    <p:pull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
            </a:r>
            <a:br>
              <a:rPr lang="en-US" smtClean="0"/>
            </a:br>
            <a:r>
              <a:rPr lang="en-US" smtClean="0"/>
              <a:t>The Marketing Environment</a:t>
            </a:r>
          </a:p>
        </p:txBody>
      </p:sp>
      <p:sp>
        <p:nvSpPr>
          <p:cNvPr id="16387" name="Content Placeholder 3"/>
          <p:cNvSpPr>
            <a:spLocks noGrp="1"/>
          </p:cNvSpPr>
          <p:nvPr>
            <p:ph idx="1"/>
          </p:nvPr>
        </p:nvSpPr>
        <p:spPr/>
        <p:txBody>
          <a:bodyPr/>
          <a:lstStyle/>
          <a:p>
            <a:pPr>
              <a:buFontTx/>
              <a:buNone/>
            </a:pPr>
            <a:r>
              <a:rPr lang="en-US" b="1" dirty="0" smtClean="0">
                <a:latin typeface="Calibri" charset="0"/>
              </a:rPr>
              <a:t>Microenvironment </a:t>
            </a:r>
            <a:r>
              <a:rPr lang="en-US" dirty="0" smtClean="0">
                <a:latin typeface="Calibri" charset="0"/>
              </a:rPr>
              <a:t>consists of the actors close to the company that affect its ability to serve its customers, the company, suppliers, marketing intermediaries, customer markets, competitors, and publics</a:t>
            </a:r>
          </a:p>
          <a:p>
            <a:endParaRPr lang="en-US" dirty="0" smtClean="0">
              <a:latin typeface="Calibri" charset="0"/>
            </a:endParaRPr>
          </a:p>
        </p:txBody>
      </p:sp>
    </p:spTree>
  </p:cSld>
  <p:clrMapOvr>
    <a:masterClrMapping/>
  </p:clrMapOvr>
  <p:transition>
    <p:pull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
            </a:r>
            <a:br>
              <a:rPr lang="en-US" smtClean="0"/>
            </a:br>
            <a:r>
              <a:rPr lang="en-US" smtClean="0"/>
              <a:t>The Company’s Microenvironment</a:t>
            </a:r>
          </a:p>
        </p:txBody>
      </p:sp>
      <p:sp>
        <p:nvSpPr>
          <p:cNvPr id="18435" name="Text Placeholder 4"/>
          <p:cNvSpPr>
            <a:spLocks noGrp="1"/>
          </p:cNvSpPr>
          <p:nvPr>
            <p:ph type="body" sz="quarter" idx="13"/>
          </p:nvPr>
        </p:nvSpPr>
        <p:spPr/>
        <p:txBody>
          <a:bodyPr/>
          <a:lstStyle/>
          <a:p>
            <a:r>
              <a:rPr lang="en-US" smtClean="0">
                <a:latin typeface="Calibri" charset="0"/>
              </a:rPr>
              <a:t>Actors in the Microenvironment</a:t>
            </a:r>
          </a:p>
          <a:p>
            <a:endParaRPr lang="en-US" smtClean="0">
              <a:latin typeface="Calibri" charset="0"/>
            </a:endParaRPr>
          </a:p>
        </p:txBody>
      </p:sp>
      <p:pic>
        <p:nvPicPr>
          <p:cNvPr id="18436" name="Picture 4" descr="fig03_01wo.jpg"/>
          <p:cNvPicPr>
            <a:picLocks noChangeAspect="1"/>
          </p:cNvPicPr>
          <p:nvPr/>
        </p:nvPicPr>
        <p:blipFill>
          <a:blip r:embed="rId3" cstate="print"/>
          <a:srcRect/>
          <a:stretch>
            <a:fillRect/>
          </a:stretch>
        </p:blipFill>
        <p:spPr bwMode="auto">
          <a:xfrm>
            <a:off x="479425" y="2057400"/>
            <a:ext cx="7978775" cy="4114800"/>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
            </a:r>
            <a:br>
              <a:rPr lang="en-US" smtClean="0"/>
            </a:br>
            <a:r>
              <a:rPr lang="en-US" smtClean="0"/>
              <a:t>The Company’s Microenvironment</a:t>
            </a:r>
          </a:p>
        </p:txBody>
      </p:sp>
      <p:sp>
        <p:nvSpPr>
          <p:cNvPr id="20483" name="Content Placeholder 3"/>
          <p:cNvSpPr>
            <a:spLocks noGrp="1"/>
          </p:cNvSpPr>
          <p:nvPr>
            <p:ph idx="1"/>
          </p:nvPr>
        </p:nvSpPr>
        <p:spPr/>
        <p:txBody>
          <a:bodyPr/>
          <a:lstStyle/>
          <a:p>
            <a:r>
              <a:rPr lang="en-US" dirty="0" smtClean="0">
                <a:latin typeface="Calibri" charset="0"/>
              </a:rPr>
              <a:t>Top management</a:t>
            </a:r>
          </a:p>
          <a:p>
            <a:r>
              <a:rPr lang="en-US" dirty="0" smtClean="0">
                <a:latin typeface="Calibri" charset="0"/>
              </a:rPr>
              <a:t>Finance</a:t>
            </a:r>
          </a:p>
          <a:p>
            <a:r>
              <a:rPr lang="en-US" dirty="0" smtClean="0">
                <a:latin typeface="Calibri" charset="0"/>
              </a:rPr>
              <a:t>R&amp;D</a:t>
            </a:r>
          </a:p>
          <a:p>
            <a:r>
              <a:rPr lang="en-US" dirty="0" smtClean="0">
                <a:latin typeface="Calibri" charset="0"/>
              </a:rPr>
              <a:t>Purchasing</a:t>
            </a:r>
          </a:p>
          <a:p>
            <a:r>
              <a:rPr lang="en-US" dirty="0" smtClean="0">
                <a:latin typeface="Calibri" charset="0"/>
              </a:rPr>
              <a:t>Operations</a:t>
            </a:r>
          </a:p>
          <a:p>
            <a:r>
              <a:rPr lang="en-US" dirty="0" smtClean="0">
                <a:latin typeface="Calibri" charset="0"/>
              </a:rPr>
              <a:t>Accounting</a:t>
            </a:r>
          </a:p>
          <a:p>
            <a:endParaRPr lang="en-US" dirty="0" smtClean="0">
              <a:latin typeface="Calibri" charset="0"/>
            </a:endParaRPr>
          </a:p>
        </p:txBody>
      </p:sp>
      <p:sp>
        <p:nvSpPr>
          <p:cNvPr id="20484" name="Rectangle 3"/>
          <p:cNvSpPr>
            <a:spLocks noGrp="1" noChangeArrowheads="1"/>
          </p:cNvSpPr>
          <p:nvPr>
            <p:ph type="body" sz="quarter" idx="13"/>
          </p:nvPr>
        </p:nvSpPr>
        <p:spPr/>
        <p:txBody>
          <a:bodyPr/>
          <a:lstStyle/>
          <a:p>
            <a:r>
              <a:rPr lang="en-US" smtClean="0">
                <a:latin typeface="Calibri" charset="0"/>
              </a:rPr>
              <a:t>The Company</a:t>
            </a:r>
          </a:p>
          <a:p>
            <a:endParaRPr lang="en-US" smtClean="0">
              <a:latin typeface="Calibri" charset="0"/>
            </a:endParaRPr>
          </a:p>
        </p:txBody>
      </p:sp>
      <p:pic>
        <p:nvPicPr>
          <p:cNvPr id="20485" name="Picture 7" descr="ph03_02"/>
          <p:cNvPicPr>
            <a:picLocks noChangeAspect="1" noChangeArrowheads="1"/>
          </p:cNvPicPr>
          <p:nvPr/>
        </p:nvPicPr>
        <p:blipFill>
          <a:blip r:embed="rId3" cstate="print"/>
          <a:srcRect/>
          <a:stretch>
            <a:fillRect/>
          </a:stretch>
        </p:blipFill>
        <p:spPr bwMode="auto">
          <a:xfrm>
            <a:off x="4648200" y="1981200"/>
            <a:ext cx="3498850" cy="4419600"/>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
            </a:r>
            <a:br>
              <a:rPr lang="en-US" smtClean="0"/>
            </a:br>
            <a:r>
              <a:rPr lang="en-US" smtClean="0"/>
              <a:t>The Company’s Microenvironment</a:t>
            </a:r>
          </a:p>
        </p:txBody>
      </p:sp>
      <p:sp>
        <p:nvSpPr>
          <p:cNvPr id="22531" name="Content Placeholder 3"/>
          <p:cNvSpPr>
            <a:spLocks noGrp="1"/>
          </p:cNvSpPr>
          <p:nvPr>
            <p:ph idx="1"/>
          </p:nvPr>
        </p:nvSpPr>
        <p:spPr/>
        <p:txBody>
          <a:bodyPr/>
          <a:lstStyle/>
          <a:p>
            <a:r>
              <a:rPr lang="en-US" dirty="0" smtClean="0">
                <a:latin typeface="Calibri" charset="0"/>
              </a:rPr>
              <a:t>Provide the resources to produce goods and services</a:t>
            </a:r>
          </a:p>
          <a:p>
            <a:r>
              <a:rPr lang="en-US" dirty="0" smtClean="0">
                <a:latin typeface="Calibri" charset="0"/>
              </a:rPr>
              <a:t>Treat as partners to provide customer value</a:t>
            </a:r>
          </a:p>
          <a:p>
            <a:endParaRPr lang="en-US" dirty="0" smtClean="0">
              <a:latin typeface="Calibri" charset="0"/>
            </a:endParaRPr>
          </a:p>
        </p:txBody>
      </p:sp>
      <p:sp>
        <p:nvSpPr>
          <p:cNvPr id="22532" name="Rectangle 3"/>
          <p:cNvSpPr>
            <a:spLocks noGrp="1" noChangeArrowheads="1"/>
          </p:cNvSpPr>
          <p:nvPr>
            <p:ph type="body" sz="quarter" idx="13"/>
          </p:nvPr>
        </p:nvSpPr>
        <p:spPr/>
        <p:txBody>
          <a:bodyPr/>
          <a:lstStyle/>
          <a:p>
            <a:r>
              <a:rPr lang="en-US" smtClean="0">
                <a:latin typeface="Calibri" charset="0"/>
              </a:rPr>
              <a:t>Suppliers</a:t>
            </a:r>
          </a:p>
        </p:txBody>
      </p:sp>
    </p:spTree>
  </p:cSld>
  <p:clrMapOvr>
    <a:masterClrMapping/>
  </p:clrMapOvr>
  <p:transition>
    <p:pull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
            </a:r>
            <a:br>
              <a:rPr lang="en-US" smtClean="0"/>
            </a:br>
            <a:r>
              <a:rPr lang="en-US" smtClean="0"/>
              <a:t>The Company’s Microenvironment</a:t>
            </a:r>
          </a:p>
        </p:txBody>
      </p:sp>
      <p:sp>
        <p:nvSpPr>
          <p:cNvPr id="24579" name="Content Placeholder 5"/>
          <p:cNvSpPr>
            <a:spLocks noGrp="1"/>
          </p:cNvSpPr>
          <p:nvPr>
            <p:ph idx="1"/>
          </p:nvPr>
        </p:nvSpPr>
        <p:spPr>
          <a:xfrm>
            <a:off x="685800" y="2286000"/>
            <a:ext cx="3886200" cy="4114800"/>
          </a:xfrm>
        </p:spPr>
        <p:txBody>
          <a:bodyPr/>
          <a:lstStyle/>
          <a:p>
            <a:pPr>
              <a:buFontTx/>
              <a:buNone/>
            </a:pPr>
            <a:r>
              <a:rPr lang="en-US" dirty="0" smtClean="0">
                <a:latin typeface="Calibri" charset="0"/>
              </a:rPr>
              <a:t>Help the company to promote, sell and distribute its products to final buyers</a:t>
            </a:r>
          </a:p>
        </p:txBody>
      </p:sp>
      <p:sp>
        <p:nvSpPr>
          <p:cNvPr id="24580" name="Content Placeholder 9"/>
          <p:cNvSpPr>
            <a:spLocks noGrp="1"/>
          </p:cNvSpPr>
          <p:nvPr>
            <p:ph type="body" sz="quarter" idx="13"/>
          </p:nvPr>
        </p:nvSpPr>
        <p:spPr/>
        <p:txBody>
          <a:bodyPr/>
          <a:lstStyle/>
          <a:p>
            <a:r>
              <a:rPr lang="en-US" smtClean="0">
                <a:latin typeface="Calibri" charset="0"/>
              </a:rPr>
              <a:t>Marketing Intermediaries</a:t>
            </a:r>
          </a:p>
          <a:p>
            <a:endParaRPr lang="en-US" smtClean="0">
              <a:latin typeface="Calibri" charset="0"/>
            </a:endParaRPr>
          </a:p>
        </p:txBody>
      </p:sp>
      <p:pic>
        <p:nvPicPr>
          <p:cNvPr id="24581" name="Picture 6" descr="ph03_03.jpg"/>
          <p:cNvPicPr>
            <a:picLocks noChangeAspect="1"/>
          </p:cNvPicPr>
          <p:nvPr/>
        </p:nvPicPr>
        <p:blipFill>
          <a:blip r:embed="rId3" cstate="print"/>
          <a:srcRect/>
          <a:stretch>
            <a:fillRect/>
          </a:stretch>
        </p:blipFill>
        <p:spPr bwMode="auto">
          <a:xfrm>
            <a:off x="4953000" y="2133600"/>
            <a:ext cx="2736850" cy="4114800"/>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
            </a:r>
            <a:br>
              <a:rPr lang="en-US" smtClean="0"/>
            </a:br>
            <a:r>
              <a:rPr lang="en-US" smtClean="0"/>
              <a:t>The Company’s Microenvironment</a:t>
            </a:r>
          </a:p>
        </p:txBody>
      </p:sp>
      <p:graphicFrame>
        <p:nvGraphicFramePr>
          <p:cNvPr id="8" name="Content Placeholder 7"/>
          <p:cNvGraphicFramePr>
            <a:graphicFrameLocks noGrp="1"/>
          </p:cNvGraphicFramePr>
          <p:nvPr>
            <p:ph idx="1"/>
          </p:nvPr>
        </p:nvGraphicFramePr>
        <p:xfrm>
          <a:off x="762000" y="2133600"/>
          <a:ext cx="76200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628" name="Content Placeholder 9"/>
          <p:cNvSpPr>
            <a:spLocks noGrp="1"/>
          </p:cNvSpPr>
          <p:nvPr>
            <p:ph type="body" sz="quarter" idx="13"/>
          </p:nvPr>
        </p:nvSpPr>
        <p:spPr/>
        <p:txBody>
          <a:bodyPr/>
          <a:lstStyle/>
          <a:p>
            <a:r>
              <a:rPr lang="en-US" smtClean="0">
                <a:latin typeface="Calibri" charset="0"/>
              </a:rPr>
              <a:t>Types of Marketing Intermediaries</a:t>
            </a:r>
          </a:p>
          <a:p>
            <a:endParaRPr lang="en-US" smtClean="0">
              <a:latin typeface="Calibri" charset="0"/>
            </a:endParaRPr>
          </a:p>
        </p:txBody>
      </p:sp>
    </p:spTree>
  </p:cSld>
  <p:clrMapOvr>
    <a:masterClrMapping/>
  </p:clrMapOvr>
  <p:transition>
    <p:pull dir="rd"/>
  </p:transition>
  <p:timing>
    <p:tnLst>
      <p:par>
        <p:cTn id="1" dur="indefinite" restart="never" nodeType="tmRoot"/>
      </p:par>
    </p:tnLst>
  </p:timing>
</p:sld>
</file>

<file path=ppt/theme/theme1.xml><?xml version="1.0" encoding="utf-8"?>
<a:theme xmlns:a="http://schemas.openxmlformats.org/drawingml/2006/main" name="Blank Presentation">
  <a:themeElements>
    <a:clrScheme name="Custom 15">
      <a:dk1>
        <a:sysClr val="windowText" lastClr="000000"/>
      </a:dk1>
      <a:lt1>
        <a:sysClr val="window" lastClr="FFFFFF"/>
      </a:lt1>
      <a:dk2>
        <a:srgbClr val="04617B"/>
      </a:dk2>
      <a:lt2>
        <a:srgbClr val="DBF5F9"/>
      </a:lt2>
      <a:accent1>
        <a:srgbClr val="0F6FC6"/>
      </a:accent1>
      <a:accent2>
        <a:srgbClr val="009DD9"/>
      </a:accent2>
      <a:accent3>
        <a:srgbClr val="0BD0D9"/>
      </a:accent3>
      <a:accent4>
        <a:srgbClr val="0FD13D"/>
      </a:accent4>
      <a:accent5>
        <a:srgbClr val="FF0000"/>
      </a:accent5>
      <a:accent6>
        <a:srgbClr val="0FD13D"/>
      </a:accent6>
      <a:hlink>
        <a:srgbClr val="002060"/>
      </a:hlink>
      <a:folHlink>
        <a:srgbClr val="00206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1147</TotalTime>
  <Words>1305</Words>
  <Application>Microsoft Office PowerPoint</Application>
  <PresentationFormat>On-screen Show (4:3)</PresentationFormat>
  <Paragraphs>208</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Blank Presentation</vt:lpstr>
      <vt:lpstr> Chapter Three</vt:lpstr>
      <vt:lpstr>Analyzing the Marketing Environment</vt:lpstr>
      <vt:lpstr> The Marketing Environment</vt:lpstr>
      <vt:lpstr> The Marketing Environment</vt:lpstr>
      <vt:lpstr> The Company’s Microenvironment</vt:lpstr>
      <vt:lpstr> The Company’s Microenvironment</vt:lpstr>
      <vt:lpstr> The Company’s Microenvironment</vt:lpstr>
      <vt:lpstr> The Company’s Microenvironment</vt:lpstr>
      <vt:lpstr> The Company’s Microenvironment</vt:lpstr>
      <vt:lpstr>The Company’s Microenvironment</vt:lpstr>
      <vt:lpstr> The Company’s Microenvironment</vt:lpstr>
      <vt:lpstr>The Company’s Microenvironment</vt:lpstr>
      <vt:lpstr> The Company’s Macroenvironment</vt:lpstr>
      <vt:lpstr>The Company’s Macroenvironment</vt:lpstr>
      <vt:lpstr> The Company’s Macroenvironment</vt:lpstr>
      <vt:lpstr> The Company’s Macroenvironment</vt:lpstr>
      <vt:lpstr> The Company’s Macroenvironment</vt:lpstr>
      <vt:lpstr>The Company’s Macroenvironment</vt:lpstr>
      <vt:lpstr>The Company’s Macroenvironment</vt:lpstr>
      <vt:lpstr>The Company’s Macroenvironment</vt:lpstr>
      <vt:lpstr> The Company’s Macroenvironment</vt:lpstr>
      <vt:lpstr>The Company’s Macroenvironment</vt:lpstr>
      <vt:lpstr>Responding to the Marketing  Environment</vt:lpstr>
    </vt:vector>
  </TitlesOfParts>
  <Company>School of Management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User</cp:lastModifiedBy>
  <cp:revision>127</cp:revision>
  <dcterms:created xsi:type="dcterms:W3CDTF">2011-02-15T22:15:04Z</dcterms:created>
  <dcterms:modified xsi:type="dcterms:W3CDTF">2015-02-15T08:46:38Z</dcterms:modified>
</cp:coreProperties>
</file>